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 SemiBold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Montserrat Medium"/>
      <p:regular r:id="rId23"/>
      <p:bold r:id="rId24"/>
      <p:italic r:id="rId25"/>
      <p:boldItalic r:id="rId26"/>
    </p:embeddedFont>
    <p:embeddedFont>
      <p:font typeface="Montserrat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MontserratMedium-bold.fntdata"/><Relationship Id="rId23" Type="http://schemas.openxmlformats.org/officeDocument/2006/relationships/font" Target="fonts/Montserrat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boldItalic.fntdata"/><Relationship Id="rId25" Type="http://schemas.openxmlformats.org/officeDocument/2006/relationships/font" Target="fonts/MontserratMedium-italic.fntdata"/><Relationship Id="rId28" Type="http://schemas.openxmlformats.org/officeDocument/2006/relationships/font" Target="fonts/MontserratLight-bold.fntdata"/><Relationship Id="rId27" Type="http://schemas.openxmlformats.org/officeDocument/2006/relationships/font" Target="fonts/Montserrat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ontserrat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SemiBold-italic.fntdata"/><Relationship Id="rId16" Type="http://schemas.openxmlformats.org/officeDocument/2006/relationships/font" Target="fonts/MontserratSemiBold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Montserrat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422e7c9c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422e7c9c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422e7c9c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422e7c9c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b2c68802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b2c68802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b2c68802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b2c68802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b2c68802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b2c68802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3aac857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3aac857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b2c68802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b2c68802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422e7c9c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422e7c9c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www.linkedin.com/in/matheusdomingos/" TargetMode="External"/><Relationship Id="rId5" Type="http://schemas.openxmlformats.org/officeDocument/2006/relationships/hyperlink" Target="mailto:matheus.domingos@live.com" TargetMode="External"/><Relationship Id="rId6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www.linkedin.com/in/daniel-vieira-9a9680127/" TargetMode="External"/><Relationship Id="rId5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www.linkedin.com/in/lucsaito/" TargetMode="External"/><Relationship Id="rId5" Type="http://schemas.openxmlformats.org/officeDocument/2006/relationships/hyperlink" Target="mailto:lucsaito@outlook.com" TargetMode="External"/><Relationship Id="rId6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44870" y="1808000"/>
            <a:ext cx="4593300" cy="205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Módulo Big Data</a:t>
            </a:r>
            <a:endParaRPr sz="54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0990" y="4013000"/>
            <a:ext cx="1153610" cy="143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>
            <a:off x="8445350" y="2781300"/>
            <a:ext cx="0" cy="1451400"/>
          </a:xfrm>
          <a:prstGeom prst="straightConnector1">
            <a:avLst/>
          </a:prstGeom>
          <a:noFill/>
          <a:ln cap="flat" cmpd="sng" w="28575">
            <a:solidFill>
              <a:srgbClr val="F5B32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3047100" y="2087479"/>
            <a:ext cx="3049800" cy="677285"/>
            <a:chOff x="3009600" y="2087575"/>
            <a:chExt cx="3049800" cy="1043100"/>
          </a:xfrm>
        </p:grpSpPr>
        <p:sp>
          <p:nvSpPr>
            <p:cNvPr id="62" name="Google Shape;62;p14"/>
            <p:cNvSpPr txBox="1"/>
            <p:nvPr/>
          </p:nvSpPr>
          <p:spPr>
            <a:xfrm>
              <a:off x="3084600" y="2087575"/>
              <a:ext cx="2974800" cy="104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>
                  <a:solidFill>
                    <a:srgbClr val="F5B32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Professores</a:t>
              </a:r>
              <a:endParaRPr sz="3200">
                <a:solidFill>
                  <a:srgbClr val="F5B32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63" name="Google Shape;63;p14"/>
            <p:cNvCxnSpPr/>
            <p:nvPr/>
          </p:nvCxnSpPr>
          <p:spPr>
            <a:xfrm>
              <a:off x="3009600" y="2259925"/>
              <a:ext cx="0" cy="825000"/>
            </a:xfrm>
            <a:prstGeom prst="straightConnector1">
              <a:avLst/>
            </a:prstGeom>
            <a:noFill/>
            <a:ln cap="flat" cmpd="sng" w="28575">
              <a:solidFill>
                <a:srgbClr val="F5B32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400" y="4535775"/>
            <a:ext cx="295275" cy="3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450950" y="408650"/>
            <a:ext cx="337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5B32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| </a:t>
            </a:r>
            <a:r>
              <a:rPr lang="pt-BR" sz="2600">
                <a:solidFill>
                  <a:srgbClr val="F5B324"/>
                </a:solidFill>
                <a:latin typeface="Montserrat"/>
                <a:ea typeface="Montserrat"/>
                <a:cs typeface="Montserrat"/>
                <a:sym typeface="Montserrat"/>
              </a:rPr>
              <a:t>Matheus Oliveira</a:t>
            </a:r>
            <a:endParaRPr>
              <a:solidFill>
                <a:srgbClr val="F5B324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400" y="4535775"/>
            <a:ext cx="295275" cy="3600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3356175" y="2106900"/>
            <a:ext cx="5473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Tech Lead de Dados  - Let’s Code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MBA Big Data (Data Science) - FIAP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Análise de Sistemas | Gestão Empresarial - FATEC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4"/>
              </a:rPr>
              <a:t>LinkedIn</a:t>
            </a: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| </a:t>
            </a:r>
            <a:r>
              <a:rPr lang="pt-BR" sz="1600" u="sng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E-mail</a:t>
            </a: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| (11) 97578-1349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2" name="Google Shape;72;p15"/>
          <p:cNvSpPr/>
          <p:nvPr/>
        </p:nvSpPr>
        <p:spPr>
          <a:xfrm rot="3730554">
            <a:off x="3297019" y="2279414"/>
            <a:ext cx="61059" cy="61059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 rot="3730554">
            <a:off x="3297019" y="2660414"/>
            <a:ext cx="61059" cy="61059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 rot="3730554">
            <a:off x="3297019" y="3041414"/>
            <a:ext cx="61059" cy="61059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 rot="3730554">
            <a:off x="3297019" y="3422414"/>
            <a:ext cx="61059" cy="61059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6">
            <a:alphaModFix/>
          </a:blip>
          <a:srcRect b="32732" l="0" r="3157" t="0"/>
          <a:stretch/>
        </p:blipFill>
        <p:spPr>
          <a:xfrm>
            <a:off x="642600" y="1603949"/>
            <a:ext cx="2332200" cy="2545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450950" y="574450"/>
            <a:ext cx="337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5B32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| </a:t>
            </a:r>
            <a:r>
              <a:rPr lang="pt-BR" sz="2600">
                <a:solidFill>
                  <a:srgbClr val="F5B324"/>
                </a:solidFill>
                <a:latin typeface="Montserrat"/>
                <a:ea typeface="Montserrat"/>
                <a:cs typeface="Montserrat"/>
                <a:sym typeface="Montserrat"/>
              </a:rPr>
              <a:t>Daniel Vieira</a:t>
            </a:r>
            <a:endParaRPr>
              <a:solidFill>
                <a:srgbClr val="F5B324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400" y="4535775"/>
            <a:ext cx="295275" cy="3600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3356175" y="2106900"/>
            <a:ext cx="5473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Engenheiro de Sistemas Sênior</a:t>
            </a: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- Itaú Unibanco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AWS Solutions Architect Professional - AWS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Redes de Computadores</a:t>
            </a: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- FATEC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4"/>
              </a:rPr>
              <a:t>LinkedIn</a:t>
            </a: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| (11) 94999-8305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" name="Google Shape;84;p16"/>
          <p:cNvSpPr/>
          <p:nvPr/>
        </p:nvSpPr>
        <p:spPr>
          <a:xfrm rot="3730554">
            <a:off x="3297019" y="2279414"/>
            <a:ext cx="61059" cy="61059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 rot="3730554">
            <a:off x="3297019" y="2660414"/>
            <a:ext cx="61059" cy="61059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 rot="3730554">
            <a:off x="3297019" y="3041414"/>
            <a:ext cx="61059" cy="61059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 rot="3730554">
            <a:off x="3297019" y="3422414"/>
            <a:ext cx="61059" cy="61059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5">
            <a:alphaModFix/>
          </a:blip>
          <a:srcRect b="0" l="0" r="4879" t="14588"/>
          <a:stretch/>
        </p:blipFill>
        <p:spPr>
          <a:xfrm>
            <a:off x="450950" y="1410450"/>
            <a:ext cx="2449200" cy="29322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450950" y="408650"/>
            <a:ext cx="337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5B32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| </a:t>
            </a:r>
            <a:r>
              <a:rPr lang="pt-BR" sz="2600">
                <a:solidFill>
                  <a:srgbClr val="F5B324"/>
                </a:solidFill>
                <a:latin typeface="Montserrat"/>
                <a:ea typeface="Montserrat"/>
                <a:cs typeface="Montserrat"/>
                <a:sym typeface="Montserrat"/>
              </a:rPr>
              <a:t>Lucas Saito</a:t>
            </a:r>
            <a:endParaRPr>
              <a:solidFill>
                <a:srgbClr val="F5B324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400" y="4535775"/>
            <a:ext cx="295275" cy="3600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3356175" y="2106900"/>
            <a:ext cx="5473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Engenheiro de Dados</a:t>
            </a: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- CWS Digital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Ciência da Computação - MIPT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4"/>
              </a:rPr>
              <a:t>LinkedIn</a:t>
            </a: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| </a:t>
            </a:r>
            <a:r>
              <a:rPr lang="pt-BR" sz="1600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5"/>
              </a:rPr>
              <a:t>E-mail</a:t>
            </a: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| (18) 99104-7929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6" name="Google Shape;96;p17"/>
          <p:cNvSpPr/>
          <p:nvPr/>
        </p:nvSpPr>
        <p:spPr>
          <a:xfrm rot="3730554">
            <a:off x="3297019" y="2279414"/>
            <a:ext cx="61059" cy="61059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 rot="3730554">
            <a:off x="3297019" y="2660414"/>
            <a:ext cx="61059" cy="61059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 rot="3730554">
            <a:off x="3297019" y="3041414"/>
            <a:ext cx="61059" cy="61059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6800" y="1579050"/>
            <a:ext cx="2023800" cy="2595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3047100" y="2087575"/>
            <a:ext cx="3049800" cy="1169700"/>
            <a:chOff x="3009600" y="2087575"/>
            <a:chExt cx="3049800" cy="1169700"/>
          </a:xfrm>
        </p:grpSpPr>
        <p:sp>
          <p:nvSpPr>
            <p:cNvPr id="105" name="Google Shape;105;p18"/>
            <p:cNvSpPr txBox="1"/>
            <p:nvPr/>
          </p:nvSpPr>
          <p:spPr>
            <a:xfrm>
              <a:off x="3084600" y="2087575"/>
              <a:ext cx="2974800" cy="11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>
                  <a:solidFill>
                    <a:srgbClr val="F5B32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Conteúdo Programático</a:t>
              </a:r>
              <a:endParaRPr>
                <a:solidFill>
                  <a:srgbClr val="F5B32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6" name="Google Shape;106;p18"/>
            <p:cNvCxnSpPr/>
            <p:nvPr/>
          </p:nvCxnSpPr>
          <p:spPr>
            <a:xfrm>
              <a:off x="3009600" y="2259925"/>
              <a:ext cx="0" cy="825000"/>
            </a:xfrm>
            <a:prstGeom prst="straightConnector1">
              <a:avLst/>
            </a:prstGeom>
            <a:noFill/>
            <a:ln cap="flat" cmpd="sng" w="28575">
              <a:solidFill>
                <a:srgbClr val="F5B32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400" y="4535775"/>
            <a:ext cx="295275" cy="3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1322700" y="1802100"/>
            <a:ext cx="66066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Big Data, Cloud Computing, Hadoop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Databricks, Hive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Warehouse, Data Lake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Apache Spark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Ingestão de dados (Apache NiFi)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Amazon Web Services (AWS)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450950" y="408658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5B32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| </a:t>
            </a:r>
            <a:r>
              <a:rPr lang="pt-BR" sz="2600">
                <a:solidFill>
                  <a:srgbClr val="F5B324"/>
                </a:solidFill>
                <a:latin typeface="Montserrat"/>
                <a:ea typeface="Montserrat"/>
                <a:cs typeface="Montserrat"/>
                <a:sym typeface="Montserrat"/>
              </a:rPr>
              <a:t>Ementa</a:t>
            </a:r>
            <a:endParaRPr>
              <a:solidFill>
                <a:srgbClr val="F5B324"/>
              </a:solidFill>
            </a:endParaRPr>
          </a:p>
        </p:txBody>
      </p:sp>
      <p:sp>
        <p:nvSpPr>
          <p:cNvPr id="114" name="Google Shape;114;p19"/>
          <p:cNvSpPr/>
          <p:nvPr/>
        </p:nvSpPr>
        <p:spPr>
          <a:xfrm rot="2700000">
            <a:off x="1230516" y="1966960"/>
            <a:ext cx="76368" cy="76368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 rot="2700000">
            <a:off x="1230516" y="2347960"/>
            <a:ext cx="76368" cy="76368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 rot="2700000">
            <a:off x="1230516" y="2728960"/>
            <a:ext cx="76368" cy="76368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 rot="2700000">
            <a:off x="1230516" y="3109960"/>
            <a:ext cx="76368" cy="76368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400" y="4535775"/>
            <a:ext cx="295275" cy="36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/>
          <p:nvPr/>
        </p:nvSpPr>
        <p:spPr>
          <a:xfrm rot="2700000">
            <a:off x="1230516" y="3414760"/>
            <a:ext cx="76368" cy="76368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 rot="2700000">
            <a:off x="1230516" y="3795760"/>
            <a:ext cx="76368" cy="76368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/>
        </p:nvSpPr>
        <p:spPr>
          <a:xfrm>
            <a:off x="1322700" y="2106900"/>
            <a:ext cx="6606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Projeto construído ao longo do curso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Presenças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450950" y="408658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5B32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| </a:t>
            </a:r>
            <a:r>
              <a:rPr lang="pt-BR" sz="2600">
                <a:solidFill>
                  <a:srgbClr val="F5B324"/>
                </a:solidFill>
                <a:latin typeface="Montserrat"/>
                <a:ea typeface="Montserrat"/>
                <a:cs typeface="Montserrat"/>
                <a:sym typeface="Montserrat"/>
              </a:rPr>
              <a:t>Avaliação</a:t>
            </a:r>
            <a:endParaRPr>
              <a:solidFill>
                <a:srgbClr val="F5B324"/>
              </a:solidFill>
            </a:endParaRPr>
          </a:p>
        </p:txBody>
      </p:sp>
      <p:sp>
        <p:nvSpPr>
          <p:cNvPr id="127" name="Google Shape;127;p20"/>
          <p:cNvSpPr/>
          <p:nvPr/>
        </p:nvSpPr>
        <p:spPr>
          <a:xfrm rot="2700000">
            <a:off x="1230516" y="2271760"/>
            <a:ext cx="76368" cy="76368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 rot="2700000">
            <a:off x="1230516" y="2652760"/>
            <a:ext cx="76368" cy="76368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400" y="4535775"/>
            <a:ext cx="295275" cy="3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/>
        </p:nvSpPr>
        <p:spPr>
          <a:xfrm>
            <a:off x="394800" y="4249675"/>
            <a:ext cx="19401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Av. Faria </a:t>
            </a:r>
            <a:r>
              <a:rPr lang="pt-BR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Lima</a:t>
            </a:r>
            <a:r>
              <a:rPr lang="pt-BR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1306</a:t>
            </a:r>
            <a:endParaRPr sz="13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4º e 9º  andares</a:t>
            </a:r>
            <a:endParaRPr sz="13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5636100" y="4249675"/>
            <a:ext cx="30000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(11)</a:t>
            </a:r>
            <a:r>
              <a:rPr lang="pt-BR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2609-3807 </a:t>
            </a:r>
            <a:endParaRPr sz="13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contato@letscode­.com.br</a:t>
            </a:r>
            <a:endParaRPr sz="13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1475" l="0" r="0" t="1475"/>
          <a:stretch/>
        </p:blipFill>
        <p:spPr>
          <a:xfrm>
            <a:off x="522575" y="4049147"/>
            <a:ext cx="1256225" cy="15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1462800" y="2156100"/>
            <a:ext cx="621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F5B32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Obrigada(o)!</a:t>
            </a:r>
            <a:endParaRPr sz="4200">
              <a:solidFill>
                <a:srgbClr val="F5B32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6100" y="4374025"/>
            <a:ext cx="153225" cy="153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6100" y="4608071"/>
            <a:ext cx="170250" cy="136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