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SemiBold"/>
      <p:regular r:id="rId20"/>
      <p:bold r:id="rId21"/>
      <p:italic r:id="rId22"/>
      <p:boldItalic r:id="rId23"/>
    </p:embeddedFont>
    <p:embeddedFont>
      <p:font typeface="Montserrat"/>
      <p:regular r:id="rId24"/>
      <p:bold r:id="rId25"/>
      <p:italic r:id="rId26"/>
      <p:boldItalic r:id="rId27"/>
    </p:embeddedFont>
    <p:embeddedFont>
      <p:font typeface="Montserrat Medium"/>
      <p:regular r:id="rId28"/>
      <p:bold r:id="rId29"/>
      <p:italic r:id="rId30"/>
      <p:boldItalic r:id="rId31"/>
    </p:embeddedFont>
    <p:embeddedFont>
      <p:font typeface="Montserrat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gsjF3l4LyMJetWOUejd1Cn+jR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regular.fntdata"/><Relationship Id="rId22" Type="http://schemas.openxmlformats.org/officeDocument/2006/relationships/font" Target="fonts/MontserratSemiBold-italic.fntdata"/><Relationship Id="rId21" Type="http://schemas.openxmlformats.org/officeDocument/2006/relationships/font" Target="fonts/MontserratSemiBold-bold.fntdata"/><Relationship Id="rId24" Type="http://schemas.openxmlformats.org/officeDocument/2006/relationships/font" Target="fonts/Montserrat-regular.fntdata"/><Relationship Id="rId23" Type="http://schemas.openxmlformats.org/officeDocument/2006/relationships/font" Target="fonts/Montserrat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MontserratMedium-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boldItalic.fntdata"/><Relationship Id="rId30" Type="http://schemas.openxmlformats.org/officeDocument/2006/relationships/font" Target="fonts/MontserratMedium-italic.fntdata"/><Relationship Id="rId11" Type="http://schemas.openxmlformats.org/officeDocument/2006/relationships/slide" Target="slides/slide6.xml"/><Relationship Id="rId33" Type="http://schemas.openxmlformats.org/officeDocument/2006/relationships/font" Target="fonts/MontserratLight-bold.fntdata"/><Relationship Id="rId10" Type="http://schemas.openxmlformats.org/officeDocument/2006/relationships/slide" Target="slides/slide5.xml"/><Relationship Id="rId32" Type="http://schemas.openxmlformats.org/officeDocument/2006/relationships/font" Target="fonts/MontserratLight-regular.fntdata"/><Relationship Id="rId13" Type="http://schemas.openxmlformats.org/officeDocument/2006/relationships/slide" Target="slides/slide8.xml"/><Relationship Id="rId35" Type="http://schemas.openxmlformats.org/officeDocument/2006/relationships/font" Target="fonts/MontserratLight-boldItalic.fntdata"/><Relationship Id="rId12" Type="http://schemas.openxmlformats.org/officeDocument/2006/relationships/slide" Target="slides/slide7.xml"/><Relationship Id="rId34" Type="http://schemas.openxmlformats.org/officeDocument/2006/relationships/font" Target="fonts/MontserratLight-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50004d19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250004d190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50004d19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250004d190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50004d19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250004d190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50004d1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250004d190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50004d19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1250004d19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50004d1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250004d190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50004d19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250004d190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50004d19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250004d190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50004d19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250004d190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7080990" y="4013000"/>
            <a:ext cx="1153610" cy="143700"/>
          </a:xfrm>
          <a:prstGeom prst="rect">
            <a:avLst/>
          </a:prstGeom>
          <a:noFill/>
          <a:ln>
            <a:noFill/>
          </a:ln>
        </p:spPr>
      </p:pic>
      <p:cxnSp>
        <p:nvCxnSpPr>
          <p:cNvPr id="55" name="Google Shape;55;p1"/>
          <p:cNvCxnSpPr/>
          <p:nvPr/>
        </p:nvCxnSpPr>
        <p:spPr>
          <a:xfrm>
            <a:off x="8445350" y="2781300"/>
            <a:ext cx="0" cy="1451400"/>
          </a:xfrm>
          <a:prstGeom prst="straightConnector1">
            <a:avLst/>
          </a:prstGeom>
          <a:noFill/>
          <a:ln cap="flat" cmpd="sng" w="28575">
            <a:solidFill>
              <a:srgbClr val="F5B324"/>
            </a:solidFill>
            <a:prstDash val="solid"/>
            <a:round/>
            <a:headEnd len="sm" w="sm" type="none"/>
            <a:tailEnd len="sm" w="sm" type="none"/>
          </a:ln>
        </p:spPr>
      </p:cxnSp>
      <p:pic>
        <p:nvPicPr>
          <p:cNvPr id="56" name="Google Shape;56;p1"/>
          <p:cNvPicPr preferRelativeResize="0"/>
          <p:nvPr/>
        </p:nvPicPr>
        <p:blipFill rotWithShape="1">
          <a:blip r:embed="rId4">
            <a:alphaModFix/>
          </a:blip>
          <a:srcRect b="0" l="0" r="0" t="0"/>
          <a:stretch/>
        </p:blipFill>
        <p:spPr>
          <a:xfrm>
            <a:off x="-286400" y="1284325"/>
            <a:ext cx="8839201" cy="2574841"/>
          </a:xfrm>
          <a:prstGeom prst="rect">
            <a:avLst/>
          </a:prstGeom>
          <a:noFill/>
          <a:ln>
            <a:noFill/>
          </a:ln>
        </p:spPr>
      </p:pic>
      <p:sp>
        <p:nvSpPr>
          <p:cNvPr id="57" name="Google Shape;57;p1"/>
          <p:cNvSpPr txBox="1"/>
          <p:nvPr/>
        </p:nvSpPr>
        <p:spPr>
          <a:xfrm>
            <a:off x="5269300" y="3167500"/>
            <a:ext cx="131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250004d190_0_84"/>
          <p:cNvSpPr txBox="1"/>
          <p:nvPr/>
        </p:nvSpPr>
        <p:spPr>
          <a:xfrm>
            <a:off x="327600" y="408650"/>
            <a:ext cx="80835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 </a:t>
            </a:r>
            <a:r>
              <a:rPr b="1" i="0" lang="pt-BR" sz="2800" u="none" cap="none" strike="noStrike">
                <a:solidFill>
                  <a:srgbClr val="F5B324"/>
                </a:solidFill>
                <a:latin typeface="Arial"/>
                <a:ea typeface="Arial"/>
                <a:cs typeface="Arial"/>
                <a:sym typeface="Arial"/>
              </a:rPr>
              <a:t>Cluster</a:t>
            </a:r>
            <a:endParaRPr b="1" i="0" sz="2800" u="none" cap="none" strike="noStrike">
              <a:solidFill>
                <a:srgbClr val="F5B32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5B324"/>
              </a:solidFill>
              <a:latin typeface="Montserrat SemiBold"/>
              <a:ea typeface="Montserrat SemiBold"/>
              <a:cs typeface="Montserrat SemiBold"/>
              <a:sym typeface="Montserrat SemiBold"/>
            </a:endParaRPr>
          </a:p>
        </p:txBody>
      </p:sp>
      <p:pic>
        <p:nvPicPr>
          <p:cNvPr id="130" name="Google Shape;130;g1250004d190_0_84"/>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131" name="Google Shape;131;g1250004d190_0_84"/>
          <p:cNvSpPr txBox="1"/>
          <p:nvPr/>
        </p:nvSpPr>
        <p:spPr>
          <a:xfrm>
            <a:off x="193525" y="1272475"/>
            <a:ext cx="4096800" cy="3214800"/>
          </a:xfrm>
          <a:prstGeom prst="rect">
            <a:avLst/>
          </a:prstGeom>
          <a:noFill/>
          <a:ln>
            <a:noFill/>
          </a:ln>
        </p:spPr>
        <p:txBody>
          <a:bodyPr anchorCtr="0" anchor="t" bIns="91425" lIns="91425" spcFirstLastPara="1" rIns="91425" wrap="square" tIns="91425">
            <a:spAutoFit/>
          </a:bodyPr>
          <a:lstStyle/>
          <a:p>
            <a:pPr indent="0" lvl="0" marL="114300" marR="0" rtl="0" algn="just">
              <a:lnSpc>
                <a:spcPct val="115000"/>
              </a:lnSpc>
              <a:spcBef>
                <a:spcPts val="0"/>
              </a:spcBef>
              <a:spcAft>
                <a:spcPts val="0"/>
              </a:spcAft>
              <a:buClr>
                <a:schemeClr val="dk1"/>
              </a:buClr>
              <a:buSzPts val="1100"/>
              <a:buFont typeface="Arial"/>
              <a:buNone/>
            </a:pPr>
            <a:r>
              <a:rPr b="0" i="0" lang="pt-BR" sz="1400" u="none" cap="none" strike="noStrike">
                <a:solidFill>
                  <a:srgbClr val="FFFFFF"/>
                </a:solidFill>
                <a:latin typeface="Montserrat"/>
                <a:ea typeface="Montserrat"/>
                <a:cs typeface="Montserrat"/>
                <a:sym typeface="Montserrat"/>
              </a:rPr>
              <a:t>Sistema que relaciona dois ou mais computadores para que estes trabalhem de maneira conjunta no intuito de processar uma tarefa. Enquanto no multiprocessamento simétrico (SMP) todas as CPUs se encontram na mesma máquina, no processamento distribuído várias CPUs estão separadas fisicamente e se interligam para formar um cluster</a:t>
            </a:r>
            <a:r>
              <a:rPr b="0" i="0" lang="pt-BR" sz="1600" u="none" cap="none" strike="noStrike">
                <a:solidFill>
                  <a:schemeClr val="dk2"/>
                </a:solidFill>
                <a:latin typeface="Montserrat"/>
                <a:ea typeface="Montserrat"/>
                <a:cs typeface="Montserrat"/>
                <a:sym typeface="Montserrat"/>
              </a:rPr>
              <a:t>.</a:t>
            </a:r>
            <a:endParaRPr b="0" i="0" sz="1600" u="none" cap="none" strike="noStrike">
              <a:solidFill>
                <a:schemeClr val="dk2"/>
              </a:solidFill>
              <a:latin typeface="Montserrat"/>
              <a:ea typeface="Montserrat"/>
              <a:cs typeface="Montserrat"/>
              <a:sym typeface="Montserrat"/>
            </a:endParaRPr>
          </a:p>
          <a:p>
            <a:pPr indent="0" lvl="0" marL="114300" marR="0" rtl="0" algn="just">
              <a:lnSpc>
                <a:spcPct val="115000"/>
              </a:lnSpc>
              <a:spcBef>
                <a:spcPts val="0"/>
              </a:spcBef>
              <a:spcAft>
                <a:spcPts val="0"/>
              </a:spcAft>
              <a:buClr>
                <a:schemeClr val="dk1"/>
              </a:buClr>
              <a:buSzPts val="1100"/>
              <a:buFont typeface="Arial"/>
              <a:buNone/>
            </a:pPr>
            <a:r>
              <a:t/>
            </a:r>
            <a:endParaRPr b="0" i="0" sz="1700" u="none" cap="none" strike="noStrike">
              <a:solidFill>
                <a:srgbClr val="F5B324"/>
              </a:solidFill>
              <a:latin typeface="Montserrat SemiBold"/>
              <a:ea typeface="Montserrat SemiBold"/>
              <a:cs typeface="Montserrat SemiBold"/>
              <a:sym typeface="Montserrat SemiBold"/>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Medium"/>
              <a:ea typeface="Montserrat Medium"/>
              <a:cs typeface="Montserrat Medium"/>
              <a:sym typeface="Montserrat Medium"/>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SemiBold"/>
              <a:ea typeface="Montserrat SemiBold"/>
              <a:cs typeface="Montserrat SemiBold"/>
              <a:sym typeface="Montserrat SemiBold"/>
            </a:endParaRPr>
          </a:p>
        </p:txBody>
      </p:sp>
      <p:pic>
        <p:nvPicPr>
          <p:cNvPr id="132" name="Google Shape;132;g1250004d190_0_84"/>
          <p:cNvPicPr preferRelativeResize="0"/>
          <p:nvPr/>
        </p:nvPicPr>
        <p:blipFill rotWithShape="1">
          <a:blip r:embed="rId4">
            <a:alphaModFix/>
          </a:blip>
          <a:srcRect b="0" l="0" r="0" t="0"/>
          <a:stretch/>
        </p:blipFill>
        <p:spPr>
          <a:xfrm>
            <a:off x="4906000" y="596675"/>
            <a:ext cx="3735701" cy="332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250004d190_0_102"/>
          <p:cNvSpPr txBox="1"/>
          <p:nvPr/>
        </p:nvSpPr>
        <p:spPr>
          <a:xfrm>
            <a:off x="208500" y="420825"/>
            <a:ext cx="89355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 </a:t>
            </a:r>
            <a:r>
              <a:rPr b="0" i="0" lang="pt-BR" sz="2600" u="none" cap="none" strike="noStrike">
                <a:solidFill>
                  <a:srgbClr val="F5B324"/>
                </a:solidFill>
                <a:latin typeface="Montserrat SemiBold"/>
                <a:ea typeface="Montserrat SemiBold"/>
                <a:cs typeface="Montserrat SemiBold"/>
                <a:sym typeface="Montserrat SemiBold"/>
              </a:rPr>
              <a:t>Computação Paralela x Computação Distribuída</a:t>
            </a:r>
            <a:endParaRPr b="0" i="0" sz="2600" u="none" cap="none" strike="noStrike">
              <a:solidFill>
                <a:srgbClr val="F5B324"/>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3000"/>
              <a:buFont typeface="Arial"/>
              <a:buNone/>
            </a:pPr>
            <a:r>
              <a:t/>
            </a:r>
            <a:endParaRPr b="0" i="0" sz="2800" u="none" cap="none" strike="noStrike">
              <a:solidFill>
                <a:srgbClr val="F5B324"/>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5B324"/>
              </a:solidFill>
              <a:latin typeface="Montserrat SemiBold"/>
              <a:ea typeface="Montserrat SemiBold"/>
              <a:cs typeface="Montserrat SemiBold"/>
              <a:sym typeface="Montserrat SemiBold"/>
            </a:endParaRPr>
          </a:p>
        </p:txBody>
      </p:sp>
      <p:pic>
        <p:nvPicPr>
          <p:cNvPr id="138" name="Google Shape;138;g1250004d190_0_102"/>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139" name="Google Shape;139;g1250004d190_0_102"/>
          <p:cNvSpPr txBox="1"/>
          <p:nvPr/>
        </p:nvSpPr>
        <p:spPr>
          <a:xfrm>
            <a:off x="280325" y="1235900"/>
            <a:ext cx="8415300" cy="2967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0" i="0" lang="pt-BR" sz="1400" u="none" cap="none" strike="noStrike">
                <a:solidFill>
                  <a:srgbClr val="FFFFFF"/>
                </a:solidFill>
                <a:latin typeface="Montserrat"/>
                <a:ea typeface="Montserrat"/>
                <a:cs typeface="Montserrat"/>
                <a:sym typeface="Montserrat"/>
              </a:rPr>
              <a:t>Perceba na imagem abaixo como através de computação paralela podemos dividir tarefas entre diferentes CPUs para que possam ser executadas simultaneamente, entretanto, ainda partilham a mesma memória e estão sob controle do mesmo sistema operacional.</a:t>
            </a:r>
            <a:endParaRPr b="0" i="0" sz="1400" u="none" cap="none" strike="noStrike">
              <a:solidFill>
                <a:srgbClr val="FFFFFF"/>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1"/>
              </a:buClr>
              <a:buSzPts val="1100"/>
              <a:buFont typeface="Arial"/>
              <a:buNone/>
            </a:pPr>
            <a:r>
              <a:rPr b="0" i="0" lang="pt-BR" sz="1400" u="none" cap="none" strike="noStrike">
                <a:solidFill>
                  <a:srgbClr val="FFFFFF"/>
                </a:solidFill>
                <a:latin typeface="Montserrat"/>
                <a:ea typeface="Montserrat"/>
                <a:cs typeface="Montserrat"/>
                <a:sym typeface="Montserrat"/>
              </a:rPr>
              <a:t>Já quando utilizamos computação distribuída temos inúmeras máquinas independentes em termos de funcionamento que, através de rede e software específicos, se comunicam e executam partes menores de um tarefa maior simultaneamente.</a:t>
            </a:r>
            <a:endParaRPr b="0" i="0" sz="1400" u="none" cap="none" strike="noStrike">
              <a:solidFill>
                <a:srgbClr val="FFFFFF"/>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1"/>
              </a:buClr>
              <a:buSzPts val="1100"/>
              <a:buFont typeface="Arial"/>
              <a:buNone/>
            </a:pPr>
            <a:r>
              <a:rPr b="0" i="0" lang="pt-BR" sz="1600" u="none" cap="none" strike="noStrike">
                <a:solidFill>
                  <a:schemeClr val="dk2"/>
                </a:solidFill>
                <a:latin typeface="Montserrat"/>
                <a:ea typeface="Montserrat"/>
                <a:cs typeface="Montserrat"/>
                <a:sym typeface="Montserrat"/>
              </a:rPr>
              <a:t>.</a:t>
            </a:r>
            <a:endParaRPr b="0" i="0" sz="1600" u="none" cap="none" strike="noStrike">
              <a:solidFill>
                <a:schemeClr val="dk2"/>
              </a:solidFill>
              <a:latin typeface="Montserrat"/>
              <a:ea typeface="Montserrat"/>
              <a:cs typeface="Montserrat"/>
              <a:sym typeface="Montserrat"/>
            </a:endParaRPr>
          </a:p>
          <a:p>
            <a:pPr indent="0" lvl="0" marL="114300" marR="0" rtl="0" algn="just">
              <a:lnSpc>
                <a:spcPct val="115000"/>
              </a:lnSpc>
              <a:spcBef>
                <a:spcPts val="0"/>
              </a:spcBef>
              <a:spcAft>
                <a:spcPts val="0"/>
              </a:spcAft>
              <a:buClr>
                <a:schemeClr val="dk1"/>
              </a:buClr>
              <a:buSzPts val="1100"/>
              <a:buFont typeface="Arial"/>
              <a:buNone/>
            </a:pPr>
            <a:r>
              <a:t/>
            </a:r>
            <a:endParaRPr b="0" i="0" sz="1700" u="none" cap="none" strike="noStrike">
              <a:solidFill>
                <a:srgbClr val="F5B324"/>
              </a:solidFill>
              <a:latin typeface="Montserrat SemiBold"/>
              <a:ea typeface="Montserrat SemiBold"/>
              <a:cs typeface="Montserrat SemiBold"/>
              <a:sym typeface="Montserrat SemiBold"/>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Medium"/>
              <a:ea typeface="Montserrat Medium"/>
              <a:cs typeface="Montserrat Medium"/>
              <a:sym typeface="Montserrat Medium"/>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250004d190_0_1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5" name="Google Shape;145;g1250004d190_0_1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46" name="Google Shape;146;g1250004d190_0_118"/>
          <p:cNvPicPr preferRelativeResize="0"/>
          <p:nvPr/>
        </p:nvPicPr>
        <p:blipFill rotWithShape="1">
          <a:blip r:embed="rId3">
            <a:alphaModFix/>
          </a:blip>
          <a:srcRect b="0" l="0" r="0" t="0"/>
          <a:stretch/>
        </p:blipFill>
        <p:spPr>
          <a:xfrm>
            <a:off x="155850" y="445020"/>
            <a:ext cx="8832301" cy="3852830"/>
          </a:xfrm>
          <a:prstGeom prst="rect">
            <a:avLst/>
          </a:prstGeom>
          <a:noFill/>
          <a:ln>
            <a:noFill/>
          </a:ln>
        </p:spPr>
      </p:pic>
      <p:pic>
        <p:nvPicPr>
          <p:cNvPr id="147" name="Google Shape;147;g1250004d190_0_118"/>
          <p:cNvPicPr preferRelativeResize="0"/>
          <p:nvPr/>
        </p:nvPicPr>
        <p:blipFill rotWithShape="1">
          <a:blip r:embed="rId4">
            <a:alphaModFix/>
          </a:blip>
          <a:srcRect b="0" l="0" r="0" t="0"/>
          <a:stretch/>
        </p:blipFill>
        <p:spPr>
          <a:xfrm>
            <a:off x="8534400" y="4535775"/>
            <a:ext cx="295275" cy="36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250004d190_0_109"/>
          <p:cNvSpPr txBox="1"/>
          <p:nvPr/>
        </p:nvSpPr>
        <p:spPr>
          <a:xfrm>
            <a:off x="327600" y="408650"/>
            <a:ext cx="80835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 </a:t>
            </a:r>
            <a:r>
              <a:rPr b="1" i="0" lang="pt-BR" sz="2800" u="none" cap="none" strike="noStrike">
                <a:solidFill>
                  <a:srgbClr val="F5B324"/>
                </a:solidFill>
                <a:latin typeface="Arial"/>
                <a:ea typeface="Arial"/>
                <a:cs typeface="Arial"/>
                <a:sym typeface="Arial"/>
              </a:rPr>
              <a:t>Conclusão</a:t>
            </a:r>
            <a:endParaRPr b="1" i="0" sz="2800" u="none" cap="none" strike="noStrike">
              <a:solidFill>
                <a:srgbClr val="F5B32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1" i="0" sz="2800" u="none" cap="none" strike="noStrike">
              <a:solidFill>
                <a:srgbClr val="F5B32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5B324"/>
              </a:solidFill>
              <a:latin typeface="Montserrat SemiBold"/>
              <a:ea typeface="Montserrat SemiBold"/>
              <a:cs typeface="Montserrat SemiBold"/>
              <a:sym typeface="Montserrat SemiBold"/>
            </a:endParaRPr>
          </a:p>
        </p:txBody>
      </p:sp>
      <p:pic>
        <p:nvPicPr>
          <p:cNvPr id="153" name="Google Shape;153;g1250004d190_0_109"/>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154" name="Google Shape;154;g1250004d190_0_109"/>
          <p:cNvSpPr txBox="1"/>
          <p:nvPr/>
        </p:nvSpPr>
        <p:spPr>
          <a:xfrm>
            <a:off x="401550" y="1223725"/>
            <a:ext cx="8340900" cy="37827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0" i="0" lang="pt-BR" sz="1400" u="none" cap="none" strike="noStrike">
                <a:solidFill>
                  <a:srgbClr val="FFFFFF"/>
                </a:solidFill>
                <a:latin typeface="Montserrat"/>
                <a:ea typeface="Montserrat"/>
                <a:cs typeface="Montserrat"/>
                <a:sym typeface="Montserrat"/>
              </a:rPr>
              <a:t>Entendemos então que ambas estratégias são de fato capazes de aumentar o poder de processamento de um computador convencional e são efetivas dentro de seus propósitos. Todavia, em cenário de Big Data, a computação paralela tende a atingir um limite mais brevemente, pois em algum momento teremos o melhor hardware disponível no mercado naquela máquina e se ele por si só não for suficiente, não há muito mais para onde recorrer. Já em computação distribuída é sempre possível adicionar novos nós ao cluster até que o poder de processamento seja satisfatório, e é sobre um framework que torna isso tudo possível que falaremos nas próximas aulas.</a:t>
            </a:r>
            <a:endParaRPr b="0" i="0" sz="1400" u="none" cap="none" strike="noStrike">
              <a:solidFill>
                <a:srgbClr val="FFFFFF"/>
              </a:solidFill>
              <a:latin typeface="Montserrat"/>
              <a:ea typeface="Montserrat"/>
              <a:cs typeface="Montserrat"/>
              <a:sym typeface="Montserrat"/>
            </a:endParaRPr>
          </a:p>
          <a:p>
            <a:pPr indent="0" lvl="0" marL="11430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a:ea typeface="Montserrat"/>
              <a:cs typeface="Montserrat"/>
              <a:sym typeface="Montserrat"/>
            </a:endParaRPr>
          </a:p>
          <a:p>
            <a:pPr indent="0" lvl="0" marL="114300" marR="0" rtl="0" algn="just">
              <a:lnSpc>
                <a:spcPct val="115000"/>
              </a:lnSpc>
              <a:spcBef>
                <a:spcPts val="0"/>
              </a:spcBef>
              <a:spcAft>
                <a:spcPts val="0"/>
              </a:spcAft>
              <a:buClr>
                <a:schemeClr val="dk1"/>
              </a:buClr>
              <a:buSzPts val="1100"/>
              <a:buFont typeface="Arial"/>
              <a:buNone/>
            </a:pPr>
            <a:r>
              <a:t/>
            </a:r>
            <a:endParaRPr b="0" i="0" sz="1700" u="none" cap="none" strike="noStrike">
              <a:solidFill>
                <a:srgbClr val="F5B324"/>
              </a:solidFill>
              <a:latin typeface="Montserrat SemiBold"/>
              <a:ea typeface="Montserrat SemiBold"/>
              <a:cs typeface="Montserrat SemiBold"/>
              <a:sym typeface="Montserrat SemiBold"/>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Medium"/>
              <a:ea typeface="Montserrat Medium"/>
              <a:cs typeface="Montserrat Medium"/>
              <a:sym typeface="Montserrat Medium"/>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SemiBold"/>
              <a:ea typeface="Montserrat SemiBold"/>
              <a:cs typeface="Montserrat SemiBold"/>
              <a:sym typeface="Montserra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nvSpPr>
        <p:spPr>
          <a:xfrm>
            <a:off x="394800" y="4249675"/>
            <a:ext cx="19401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pt-BR" sz="1300" u="none" cap="none" strike="noStrike">
                <a:solidFill>
                  <a:schemeClr val="lt1"/>
                </a:solidFill>
                <a:latin typeface="Montserrat Light"/>
                <a:ea typeface="Montserrat Light"/>
                <a:cs typeface="Montserrat Light"/>
                <a:sym typeface="Montserrat Light"/>
              </a:rPr>
              <a:t>Av. Faria Lima, 1306</a:t>
            </a:r>
            <a:endParaRPr b="0" i="0" sz="1300" u="none" cap="none" strike="noStrike">
              <a:solidFill>
                <a:schemeClr val="lt1"/>
              </a:solidFill>
              <a:latin typeface="Montserrat Light"/>
              <a:ea typeface="Montserrat Light"/>
              <a:cs typeface="Montserrat Light"/>
              <a:sym typeface="Montserrat Light"/>
            </a:endParaRPr>
          </a:p>
          <a:p>
            <a:pPr indent="0" lvl="0" marL="0" marR="0" rtl="0" algn="l">
              <a:lnSpc>
                <a:spcPct val="115000"/>
              </a:lnSpc>
              <a:spcBef>
                <a:spcPts val="0"/>
              </a:spcBef>
              <a:spcAft>
                <a:spcPts val="0"/>
              </a:spcAft>
              <a:buClr>
                <a:schemeClr val="dk1"/>
              </a:buClr>
              <a:buSzPts val="1100"/>
              <a:buFont typeface="Arial"/>
              <a:buNone/>
            </a:pPr>
            <a:r>
              <a:rPr b="0" i="0" lang="pt-BR" sz="1300" u="none" cap="none" strike="noStrike">
                <a:solidFill>
                  <a:schemeClr val="lt1"/>
                </a:solidFill>
                <a:latin typeface="Montserrat Light"/>
                <a:ea typeface="Montserrat Light"/>
                <a:cs typeface="Montserrat Light"/>
                <a:sym typeface="Montserrat Light"/>
              </a:rPr>
              <a:t>4º e 9º  andares</a:t>
            </a:r>
            <a:endParaRPr b="0" i="0" sz="1300" u="none" cap="none" strike="noStrike">
              <a:solidFill>
                <a:schemeClr val="lt1"/>
              </a:solidFill>
              <a:latin typeface="Montserrat Light"/>
              <a:ea typeface="Montserrat Light"/>
              <a:cs typeface="Montserrat Light"/>
              <a:sym typeface="Montserrat Light"/>
            </a:endParaRPr>
          </a:p>
        </p:txBody>
      </p:sp>
      <p:sp>
        <p:nvSpPr>
          <p:cNvPr id="160" name="Google Shape;160;p6"/>
          <p:cNvSpPr txBox="1"/>
          <p:nvPr/>
        </p:nvSpPr>
        <p:spPr>
          <a:xfrm>
            <a:off x="5636100" y="4249675"/>
            <a:ext cx="3000000" cy="615000"/>
          </a:xfrm>
          <a:prstGeom prst="rect">
            <a:avLst/>
          </a:prstGeom>
          <a:noFill/>
          <a:ln>
            <a:noFill/>
          </a:ln>
        </p:spPr>
        <p:txBody>
          <a:bodyPr anchorCtr="0" anchor="t" bIns="91425" lIns="91425" spcFirstLastPara="1" rIns="91425" wrap="square" tIns="91425">
            <a:spAutoFit/>
          </a:bodyPr>
          <a:lstStyle/>
          <a:p>
            <a:pPr indent="0" lvl="0" marL="0" marR="0" rtl="0" algn="r">
              <a:lnSpc>
                <a:spcPct val="115000"/>
              </a:lnSpc>
              <a:spcBef>
                <a:spcPts val="0"/>
              </a:spcBef>
              <a:spcAft>
                <a:spcPts val="0"/>
              </a:spcAft>
              <a:buClr>
                <a:srgbClr val="000000"/>
              </a:buClr>
              <a:buSzPts val="1300"/>
              <a:buFont typeface="Arial"/>
              <a:buNone/>
            </a:pPr>
            <a:r>
              <a:rPr b="0" i="0" lang="pt-BR" sz="1300" u="none" cap="none" strike="noStrike">
                <a:solidFill>
                  <a:schemeClr val="lt1"/>
                </a:solidFill>
                <a:latin typeface="Montserrat Light"/>
                <a:ea typeface="Montserrat Light"/>
                <a:cs typeface="Montserrat Light"/>
                <a:sym typeface="Montserrat Light"/>
              </a:rPr>
              <a:t>(11) 2609-3807 </a:t>
            </a:r>
            <a:endParaRPr b="0" i="0" sz="1300" u="none" cap="none" strike="noStrike">
              <a:solidFill>
                <a:schemeClr val="lt1"/>
              </a:solidFill>
              <a:latin typeface="Montserrat Light"/>
              <a:ea typeface="Montserrat Light"/>
              <a:cs typeface="Montserrat Light"/>
              <a:sym typeface="Montserrat Light"/>
            </a:endParaRPr>
          </a:p>
          <a:p>
            <a:pPr indent="0" lvl="0" marL="0" marR="0" rtl="0" algn="r">
              <a:lnSpc>
                <a:spcPct val="115000"/>
              </a:lnSpc>
              <a:spcBef>
                <a:spcPts val="0"/>
              </a:spcBef>
              <a:spcAft>
                <a:spcPts val="0"/>
              </a:spcAft>
              <a:buClr>
                <a:srgbClr val="000000"/>
              </a:buClr>
              <a:buSzPts val="1300"/>
              <a:buFont typeface="Arial"/>
              <a:buNone/>
            </a:pPr>
            <a:r>
              <a:rPr b="0" i="0" lang="pt-BR" sz="1300" u="none" cap="none" strike="noStrike">
                <a:solidFill>
                  <a:schemeClr val="lt1"/>
                </a:solidFill>
                <a:latin typeface="Montserrat Light"/>
                <a:ea typeface="Montserrat Light"/>
                <a:cs typeface="Montserrat Light"/>
                <a:sym typeface="Montserrat Light"/>
              </a:rPr>
              <a:t>contato@letscode­.com.br</a:t>
            </a:r>
            <a:endParaRPr b="0" i="0" sz="1300" u="none" cap="none" strike="noStrike">
              <a:solidFill>
                <a:schemeClr val="lt1"/>
              </a:solidFill>
              <a:latin typeface="Montserrat Light"/>
              <a:ea typeface="Montserrat Light"/>
              <a:cs typeface="Montserrat Light"/>
              <a:sym typeface="Montserrat Light"/>
            </a:endParaRPr>
          </a:p>
        </p:txBody>
      </p:sp>
      <p:pic>
        <p:nvPicPr>
          <p:cNvPr id="161" name="Google Shape;161;p6"/>
          <p:cNvPicPr preferRelativeResize="0"/>
          <p:nvPr/>
        </p:nvPicPr>
        <p:blipFill rotWithShape="1">
          <a:blip r:embed="rId3">
            <a:alphaModFix/>
          </a:blip>
          <a:srcRect b="1473" l="0" r="0" t="1474"/>
          <a:stretch/>
        </p:blipFill>
        <p:spPr>
          <a:xfrm>
            <a:off x="522575" y="4049147"/>
            <a:ext cx="1256225" cy="156475"/>
          </a:xfrm>
          <a:prstGeom prst="rect">
            <a:avLst/>
          </a:prstGeom>
          <a:noFill/>
          <a:ln>
            <a:noFill/>
          </a:ln>
        </p:spPr>
      </p:pic>
      <p:sp>
        <p:nvSpPr>
          <p:cNvPr id="162" name="Google Shape;162;p6"/>
          <p:cNvSpPr txBox="1"/>
          <p:nvPr/>
        </p:nvSpPr>
        <p:spPr>
          <a:xfrm>
            <a:off x="1462800" y="2156100"/>
            <a:ext cx="62184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200"/>
              <a:buFont typeface="Arial"/>
              <a:buNone/>
            </a:pPr>
            <a:r>
              <a:rPr b="0" i="0" lang="pt-BR" sz="4200" u="none" cap="none" strike="noStrike">
                <a:solidFill>
                  <a:srgbClr val="F5B324"/>
                </a:solidFill>
                <a:latin typeface="Montserrat Light"/>
                <a:ea typeface="Montserrat Light"/>
                <a:cs typeface="Montserrat Light"/>
                <a:sym typeface="Montserrat Light"/>
              </a:rPr>
              <a:t>Obrigada(o)!</a:t>
            </a:r>
            <a:endParaRPr b="0" i="0" sz="4200" u="none" cap="none" strike="noStrike">
              <a:solidFill>
                <a:srgbClr val="F5B324"/>
              </a:solidFill>
              <a:latin typeface="Montserrat Light"/>
              <a:ea typeface="Montserrat Light"/>
              <a:cs typeface="Montserrat Light"/>
              <a:sym typeface="Montserrat Light"/>
            </a:endParaRPr>
          </a:p>
        </p:txBody>
      </p:sp>
      <p:pic>
        <p:nvPicPr>
          <p:cNvPr id="163" name="Google Shape;163;p6"/>
          <p:cNvPicPr preferRelativeResize="0"/>
          <p:nvPr/>
        </p:nvPicPr>
        <p:blipFill rotWithShape="1">
          <a:blip r:embed="rId4">
            <a:alphaModFix/>
          </a:blip>
          <a:srcRect b="0" l="0" r="0" t="0"/>
          <a:stretch/>
        </p:blipFill>
        <p:spPr>
          <a:xfrm>
            <a:off x="8636100" y="4374025"/>
            <a:ext cx="153225" cy="153230"/>
          </a:xfrm>
          <a:prstGeom prst="rect">
            <a:avLst/>
          </a:prstGeom>
          <a:noFill/>
          <a:ln>
            <a:noFill/>
          </a:ln>
        </p:spPr>
      </p:pic>
      <p:pic>
        <p:nvPicPr>
          <p:cNvPr id="164" name="Google Shape;164;p6"/>
          <p:cNvPicPr preferRelativeResize="0"/>
          <p:nvPr/>
        </p:nvPicPr>
        <p:blipFill rotWithShape="1">
          <a:blip r:embed="rId5">
            <a:alphaModFix/>
          </a:blip>
          <a:srcRect b="0" l="0" r="0" t="0"/>
          <a:stretch/>
        </p:blipFill>
        <p:spPr>
          <a:xfrm>
            <a:off x="8636100" y="4608071"/>
            <a:ext cx="170250" cy="1362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2"/>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63" name="Google Shape;63;p2"/>
          <p:cNvSpPr txBox="1"/>
          <p:nvPr/>
        </p:nvSpPr>
        <p:spPr>
          <a:xfrm>
            <a:off x="409200" y="1184650"/>
            <a:ext cx="81252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t/>
            </a:r>
            <a:endParaRPr b="0" i="0" sz="1700" u="none" cap="none" strike="noStrike">
              <a:solidFill>
                <a:schemeClr val="lt1"/>
              </a:solidFill>
              <a:latin typeface="Montserrat Medium"/>
              <a:ea typeface="Montserrat Medium"/>
              <a:cs typeface="Montserrat Medium"/>
              <a:sym typeface="Montserrat Medium"/>
            </a:endParaRPr>
          </a:p>
          <a:p>
            <a:pPr indent="0" lvl="0" marL="0" marR="0" rtl="0" algn="just">
              <a:lnSpc>
                <a:spcPct val="150000"/>
              </a:lnSpc>
              <a:spcBef>
                <a:spcPts val="0"/>
              </a:spcBef>
              <a:spcAft>
                <a:spcPts val="0"/>
              </a:spcAft>
              <a:buClr>
                <a:schemeClr val="dk1"/>
              </a:buClr>
              <a:buSzPts val="1100"/>
              <a:buFont typeface="Arial"/>
              <a:buNone/>
            </a:pPr>
            <a:r>
              <a:rPr b="0" i="0" lang="pt-BR" sz="1500" u="none" cap="none" strike="noStrike">
                <a:solidFill>
                  <a:srgbClr val="FFFFFF"/>
                </a:solidFill>
                <a:latin typeface="Montserrat"/>
                <a:ea typeface="Montserrat"/>
                <a:cs typeface="Montserrat"/>
                <a:sym typeface="Montserrat"/>
              </a:rPr>
              <a:t>"...ativos de informações de alto volume, alta velocidade e/ou alta variedade que exigem formas inovadoras e econômicas de processamento de informações que permitem uma visão aprimorada, tomada de decisões e automação de processos.” Partindo desta definição somos capazes de identificar três Vs: Volume, Velocidade e Variedade.</a:t>
            </a:r>
            <a:endParaRPr b="0" i="0" sz="1500" u="none" cap="none" strike="noStrike">
              <a:solidFill>
                <a:srgbClr val="FFFFFF"/>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Medium"/>
              <a:ea typeface="Montserrat Medium"/>
              <a:cs typeface="Montserrat Medium"/>
              <a:sym typeface="Montserrat Medium"/>
            </a:endParaRPr>
          </a:p>
        </p:txBody>
      </p:sp>
      <p:sp>
        <p:nvSpPr>
          <p:cNvPr id="64" name="Google Shape;64;p2"/>
          <p:cNvSpPr txBox="1"/>
          <p:nvPr/>
        </p:nvSpPr>
        <p:spPr>
          <a:xfrm>
            <a:off x="324300" y="457400"/>
            <a:ext cx="8495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 </a:t>
            </a:r>
            <a:r>
              <a:rPr b="0" i="0" lang="pt-BR" sz="1700" u="none" cap="none" strike="noStrike">
                <a:solidFill>
                  <a:srgbClr val="F5B324"/>
                </a:solidFill>
                <a:latin typeface="Montserrat SemiBold"/>
                <a:ea typeface="Montserrat SemiBold"/>
                <a:cs typeface="Montserrat SemiBold"/>
                <a:sym typeface="Montserrat SemiBold"/>
              </a:rPr>
              <a:t>Big Data foi definido em um artigo de Douglas Laney, da Gartner, como:</a:t>
            </a:r>
            <a:endParaRPr b="0" i="0" sz="1500" u="none" cap="none" strike="noStrike">
              <a:solidFill>
                <a:srgbClr val="F5B324"/>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1250004d190_0_9"/>
          <p:cNvSpPr txBox="1"/>
          <p:nvPr>
            <p:ph type="title"/>
          </p:nvPr>
        </p:nvSpPr>
        <p:spPr>
          <a:xfrm>
            <a:off x="189800" y="2378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9999"/>
              <a:buFont typeface="Arial"/>
              <a:buNone/>
            </a:pPr>
            <a:r>
              <a:rPr lang="pt-BR" sz="3666">
                <a:solidFill>
                  <a:srgbClr val="F5B324"/>
                </a:solidFill>
                <a:latin typeface="Montserrat SemiBold"/>
                <a:ea typeface="Montserrat SemiBold"/>
                <a:cs typeface="Montserrat SemiBold"/>
                <a:sym typeface="Montserrat SemiBold"/>
              </a:rPr>
              <a:t>| </a:t>
            </a:r>
            <a:r>
              <a:rPr lang="pt-BR" sz="3111">
                <a:solidFill>
                  <a:srgbClr val="F5B324"/>
                </a:solidFill>
                <a:latin typeface="Montserrat SemiBold"/>
                <a:ea typeface="Montserrat SemiBold"/>
                <a:cs typeface="Montserrat SemiBold"/>
                <a:sym typeface="Montserrat SemiBold"/>
              </a:rPr>
              <a:t>3 Vs</a:t>
            </a:r>
            <a:endParaRPr sz="3111">
              <a:solidFill>
                <a:srgbClr val="F5B324"/>
              </a:solidFill>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ct val="111111"/>
              <a:buNone/>
            </a:pPr>
            <a:r>
              <a:t/>
            </a:r>
            <a:endParaRPr/>
          </a:p>
        </p:txBody>
      </p:sp>
      <p:sp>
        <p:nvSpPr>
          <p:cNvPr id="70" name="Google Shape;70;g1250004d190_0_9"/>
          <p:cNvSpPr txBox="1"/>
          <p:nvPr>
            <p:ph idx="1" type="body"/>
          </p:nvPr>
        </p:nvSpPr>
        <p:spPr>
          <a:xfrm>
            <a:off x="189800" y="1091550"/>
            <a:ext cx="3661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sz="2200">
                <a:solidFill>
                  <a:srgbClr val="F5B324"/>
                </a:solidFill>
                <a:latin typeface="Montserrat Medium"/>
                <a:ea typeface="Montserrat Medium"/>
                <a:cs typeface="Montserrat Medium"/>
                <a:sym typeface="Montserrat Medium"/>
              </a:rPr>
              <a:t>  </a:t>
            </a:r>
            <a:r>
              <a:rPr lang="pt-BR">
                <a:solidFill>
                  <a:srgbClr val="F5B324"/>
                </a:solidFill>
                <a:latin typeface="Montserrat Medium"/>
                <a:ea typeface="Montserrat Medium"/>
                <a:cs typeface="Montserrat Medium"/>
                <a:sym typeface="Montserrat Medium"/>
              </a:rPr>
              <a:t>Volume</a:t>
            </a:r>
            <a:endParaRPr>
              <a:solidFill>
                <a:srgbClr val="F5B324"/>
              </a:solidFill>
              <a:latin typeface="Montserrat Medium"/>
              <a:ea typeface="Montserrat Medium"/>
              <a:cs typeface="Montserrat Medium"/>
              <a:sym typeface="Montserrat Medium"/>
            </a:endParaRPr>
          </a:p>
          <a:p>
            <a:pPr indent="0" lvl="0" marL="0" rtl="0" algn="just">
              <a:lnSpc>
                <a:spcPct val="115000"/>
              </a:lnSpc>
              <a:spcBef>
                <a:spcPts val="0"/>
              </a:spcBef>
              <a:spcAft>
                <a:spcPts val="0"/>
              </a:spcAft>
              <a:buSzPts val="1800"/>
              <a:buNone/>
            </a:pPr>
            <a:r>
              <a:rPr lang="pt-BR" sz="1400">
                <a:solidFill>
                  <a:srgbClr val="FFFFFF"/>
                </a:solidFill>
                <a:latin typeface="Montserrat"/>
                <a:ea typeface="Montserrat"/>
                <a:cs typeface="Montserrat"/>
                <a:sym typeface="Montserrat"/>
              </a:rPr>
              <a:t>Volume talvez seja o "V" mais lembrado e sua presença aqui é facilmente justificada: a quantidade de dados sendo produzidos e seus tamanhos, vêm crescendo de forma significativa. Big data tem o papel de nos possibilitar o uso desta gigantesca massa.</a:t>
            </a:r>
            <a:endParaRPr sz="14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200">
              <a:solidFill>
                <a:srgbClr val="F5B324"/>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a:p>
        </p:txBody>
      </p:sp>
      <p:pic>
        <p:nvPicPr>
          <p:cNvPr id="71" name="Google Shape;71;g1250004d190_0_9"/>
          <p:cNvPicPr preferRelativeResize="0"/>
          <p:nvPr/>
        </p:nvPicPr>
        <p:blipFill rotWithShape="1">
          <a:blip r:embed="rId3">
            <a:alphaModFix/>
          </a:blip>
          <a:srcRect b="0" l="0" r="0" t="0"/>
          <a:stretch/>
        </p:blipFill>
        <p:spPr>
          <a:xfrm>
            <a:off x="4018783" y="0"/>
            <a:ext cx="5125218" cy="5143501"/>
          </a:xfrm>
          <a:prstGeom prst="rect">
            <a:avLst/>
          </a:prstGeom>
          <a:noFill/>
          <a:ln>
            <a:noFill/>
          </a:ln>
        </p:spPr>
      </p:pic>
      <p:sp>
        <p:nvSpPr>
          <p:cNvPr id="72" name="Google Shape;72;g1250004d190_0_9"/>
          <p:cNvSpPr/>
          <p:nvPr/>
        </p:nvSpPr>
        <p:spPr>
          <a:xfrm rot="2700000">
            <a:off x="259791" y="1366985"/>
            <a:ext cx="76368" cy="76368"/>
          </a:xfrm>
          <a:prstGeom prst="roundRect">
            <a:avLst>
              <a:gd fmla="val 0"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250004d190_0_25"/>
          <p:cNvSpPr txBox="1"/>
          <p:nvPr/>
        </p:nvSpPr>
        <p:spPr>
          <a:xfrm>
            <a:off x="304700" y="343700"/>
            <a:ext cx="8397900" cy="46884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600"/>
              <a:buFont typeface="Arial"/>
              <a:buNone/>
            </a:pPr>
            <a:r>
              <a:rPr b="1" i="0" lang="pt-BR" sz="1800" u="none" cap="none" strike="noStrike">
                <a:solidFill>
                  <a:srgbClr val="F5B324"/>
                </a:solidFill>
                <a:latin typeface="Montserrat"/>
                <a:ea typeface="Montserrat"/>
                <a:cs typeface="Montserrat"/>
                <a:sym typeface="Montserrat"/>
              </a:rPr>
              <a:t>   Velocidade</a:t>
            </a:r>
            <a:endParaRPr b="1" i="0" sz="1800" u="none" cap="none" strike="noStrike">
              <a:solidFill>
                <a:srgbClr val="F5B324"/>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600"/>
              <a:buFont typeface="Arial"/>
              <a:buNone/>
            </a:pPr>
            <a:r>
              <a:rPr b="0" i="0" lang="pt-BR" sz="1400" u="none" cap="none" strike="noStrike">
                <a:solidFill>
                  <a:srgbClr val="FFFFFF"/>
                </a:solidFill>
                <a:latin typeface="Montserrat"/>
                <a:ea typeface="Montserrat"/>
                <a:cs typeface="Montserrat"/>
                <a:sym typeface="Montserrat"/>
              </a:rPr>
              <a:t>Trata-se não somente da velocidade com que estes dados vêm sendo gerados (mensagens em redes sociais, transações de cartões de crédito), mas também de seu ritmo não necessariamente constante e a urgente necessidade de receber e manipulá-los em momentos de pico.</a:t>
            </a:r>
            <a:endParaRPr b="0" i="0" sz="1400" u="none" cap="none" strike="noStrike">
              <a:solidFill>
                <a:srgbClr val="FFFFFF"/>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1"/>
              </a:buClr>
              <a:buSzPts val="1100"/>
              <a:buFont typeface="Arial"/>
              <a:buNone/>
            </a:pPr>
            <a:r>
              <a:rPr b="1" i="0" lang="pt-BR" sz="1800" u="none" cap="none" strike="noStrike">
                <a:solidFill>
                  <a:srgbClr val="F5B324"/>
                </a:solidFill>
                <a:latin typeface="Montserrat"/>
                <a:ea typeface="Montserrat"/>
                <a:cs typeface="Montserrat"/>
                <a:sym typeface="Montserrat"/>
              </a:rPr>
              <a:t>   Variedade</a:t>
            </a:r>
            <a:endParaRPr b="1" i="0" sz="1800" u="none" cap="none" strike="noStrike">
              <a:solidFill>
                <a:srgbClr val="F5B324"/>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1"/>
              </a:buClr>
              <a:buSzPts val="1100"/>
              <a:buFont typeface="Arial"/>
              <a:buNone/>
            </a:pPr>
            <a:r>
              <a:rPr b="0" i="0" lang="pt-BR" sz="1400" u="none" cap="none" strike="noStrike">
                <a:solidFill>
                  <a:srgbClr val="FFFFFF"/>
                </a:solidFill>
                <a:latin typeface="Montserrat"/>
                <a:ea typeface="Montserrat"/>
                <a:cs typeface="Montserrat"/>
                <a:sym typeface="Montserrat"/>
              </a:rPr>
              <a:t>Tradicionalmente profissionais de dados eram responsáveis por armazenar, tratar, manipular e analisar dados ditos como estruturados. Todavia, com a infinidade de dispositivos capazes de produzir e coletar informações, considerando também as diferentes formas de comunicação humana (texto, áudio, imagem), arquivos considerados relevantes à uma organização encontram-se cada vez mais em diferentes formatos e extensões, estruturados ou não.</a:t>
            </a:r>
            <a:endParaRPr b="0" i="0" sz="1400" u="none" cap="none" strike="noStrike">
              <a:solidFill>
                <a:srgbClr val="FFFFFF"/>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Medium"/>
              <a:ea typeface="Montserrat Medium"/>
              <a:cs typeface="Montserrat Medium"/>
              <a:sym typeface="Montserrat Medium"/>
            </a:endParaRPr>
          </a:p>
        </p:txBody>
      </p:sp>
      <p:pic>
        <p:nvPicPr>
          <p:cNvPr id="78" name="Google Shape;78;g1250004d190_0_25"/>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79" name="Google Shape;79;g1250004d190_0_25"/>
          <p:cNvSpPr/>
          <p:nvPr/>
        </p:nvSpPr>
        <p:spPr>
          <a:xfrm rot="2700000">
            <a:off x="412191" y="2738585"/>
            <a:ext cx="76368" cy="76368"/>
          </a:xfrm>
          <a:prstGeom prst="roundRect">
            <a:avLst>
              <a:gd fmla="val 0"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250004d190_0_25"/>
          <p:cNvSpPr/>
          <p:nvPr/>
        </p:nvSpPr>
        <p:spPr>
          <a:xfrm rot="2700000">
            <a:off x="412191" y="528785"/>
            <a:ext cx="76368" cy="76368"/>
          </a:xfrm>
          <a:prstGeom prst="roundRect">
            <a:avLst>
              <a:gd fmla="val 0"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nvSpPr>
        <p:spPr>
          <a:xfrm>
            <a:off x="396375" y="1040900"/>
            <a:ext cx="8488800" cy="3267900"/>
          </a:xfrm>
          <a:prstGeom prst="rect">
            <a:avLst/>
          </a:prstGeom>
          <a:noFill/>
          <a:ln>
            <a:noFill/>
          </a:ln>
        </p:spPr>
        <p:txBody>
          <a:bodyPr anchorCtr="0" anchor="t" bIns="91425" lIns="91425" spcFirstLastPara="1" rIns="91425" wrap="square" tIns="91425">
            <a:spAutoFit/>
          </a:bodyPr>
          <a:lstStyle/>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SemiBold"/>
              <a:ea typeface="Montserrat SemiBold"/>
              <a:cs typeface="Montserrat SemiBold"/>
              <a:sym typeface="Montserrat SemiBold"/>
            </a:endParaRPr>
          </a:p>
          <a:p>
            <a:pPr indent="0" lvl="0" marL="114300" marR="0" rtl="0" algn="l">
              <a:lnSpc>
                <a:spcPct val="115000"/>
              </a:lnSpc>
              <a:spcBef>
                <a:spcPts val="0"/>
              </a:spcBef>
              <a:spcAft>
                <a:spcPts val="0"/>
              </a:spcAft>
              <a:buClr>
                <a:schemeClr val="dk1"/>
              </a:buClr>
              <a:buSzPts val="1100"/>
              <a:buFont typeface="Arial"/>
              <a:buNone/>
            </a:pPr>
            <a:r>
              <a:rPr b="0" i="0" lang="pt-BR" sz="1600" u="none" cap="none" strike="noStrike">
                <a:solidFill>
                  <a:srgbClr val="F5B324"/>
                </a:solidFill>
                <a:latin typeface="Montserrat SemiBold"/>
                <a:ea typeface="Montserrat SemiBold"/>
                <a:cs typeface="Montserrat SemiBold"/>
                <a:sym typeface="Montserrat SemiBold"/>
              </a:rPr>
              <a:t>Estruturado</a:t>
            </a:r>
            <a:endParaRPr b="0" i="0" sz="1600" u="none" cap="none" strike="noStrike">
              <a:solidFill>
                <a:srgbClr val="F5B324"/>
              </a:solidFill>
              <a:latin typeface="Montserrat SemiBold"/>
              <a:ea typeface="Montserrat SemiBold"/>
              <a:cs typeface="Montserrat SemiBold"/>
              <a:sym typeface="Montserrat SemiBold"/>
            </a:endParaRPr>
          </a:p>
          <a:p>
            <a:pPr indent="0" lvl="0" marL="114300" marR="0" rtl="0" algn="l">
              <a:lnSpc>
                <a:spcPct val="115000"/>
              </a:lnSpc>
              <a:spcBef>
                <a:spcPts val="0"/>
              </a:spcBef>
              <a:spcAft>
                <a:spcPts val="0"/>
              </a:spcAft>
              <a:buClr>
                <a:schemeClr val="dk1"/>
              </a:buClr>
              <a:buSzPts val="1100"/>
              <a:buFont typeface="Arial"/>
              <a:buNone/>
            </a:pPr>
            <a:r>
              <a:rPr b="0" i="0" lang="pt-BR" sz="1400" u="none" cap="none" strike="noStrike">
                <a:solidFill>
                  <a:srgbClr val="FFFFFF"/>
                </a:solidFill>
                <a:latin typeface="Montserrat"/>
                <a:ea typeface="Montserrat"/>
                <a:cs typeface="Montserrat"/>
                <a:sym typeface="Montserrat"/>
              </a:rPr>
              <a:t>Dados com comprimento e tipo pré-definidos agrupados em linhas e colunas (tabelar). Ex: tabelas de bancos de dados relacionais.</a:t>
            </a:r>
            <a:endParaRPr b="0" i="0" sz="1400" u="none" cap="none" strike="noStrike">
              <a:solidFill>
                <a:srgbClr val="FFFFFF"/>
              </a:solidFill>
              <a:latin typeface="Montserrat"/>
              <a:ea typeface="Montserrat"/>
              <a:cs typeface="Montserrat"/>
              <a:sym typeface="Montserrat"/>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a:ea typeface="Montserrat"/>
              <a:cs typeface="Montserrat"/>
              <a:sym typeface="Montserrat"/>
            </a:endParaRPr>
          </a:p>
          <a:p>
            <a:pPr indent="0" lvl="0" marL="114300" marR="0" rtl="0" algn="l">
              <a:lnSpc>
                <a:spcPct val="115000"/>
              </a:lnSpc>
              <a:spcBef>
                <a:spcPts val="0"/>
              </a:spcBef>
              <a:spcAft>
                <a:spcPts val="0"/>
              </a:spcAft>
              <a:buClr>
                <a:schemeClr val="dk1"/>
              </a:buClr>
              <a:buSzPts val="1100"/>
              <a:buFont typeface="Arial"/>
              <a:buNone/>
            </a:pPr>
            <a:r>
              <a:rPr b="0" i="0" lang="pt-BR" sz="1600" u="none" cap="none" strike="noStrike">
                <a:solidFill>
                  <a:srgbClr val="F5B324"/>
                </a:solidFill>
                <a:latin typeface="Montserrat SemiBold"/>
                <a:ea typeface="Montserrat SemiBold"/>
                <a:cs typeface="Montserrat SemiBold"/>
                <a:sym typeface="Montserrat SemiBold"/>
              </a:rPr>
              <a:t>Semi-estruturado</a:t>
            </a:r>
            <a:endParaRPr b="0" i="0" sz="1600" u="none" cap="none" strike="noStrike">
              <a:solidFill>
                <a:srgbClr val="F5B324"/>
              </a:solidFill>
              <a:latin typeface="Montserrat SemiBold"/>
              <a:ea typeface="Montserrat SemiBold"/>
              <a:cs typeface="Montserrat SemiBold"/>
              <a:sym typeface="Montserrat SemiBold"/>
            </a:endParaRPr>
          </a:p>
          <a:p>
            <a:pPr indent="0" lvl="0" marL="114300" marR="0" rtl="0" algn="l">
              <a:lnSpc>
                <a:spcPct val="115000"/>
              </a:lnSpc>
              <a:spcBef>
                <a:spcPts val="0"/>
              </a:spcBef>
              <a:spcAft>
                <a:spcPts val="0"/>
              </a:spcAft>
              <a:buClr>
                <a:schemeClr val="dk1"/>
              </a:buClr>
              <a:buSzPts val="1100"/>
              <a:buFont typeface="Arial"/>
              <a:buNone/>
            </a:pPr>
            <a:r>
              <a:rPr b="0" i="0" lang="pt-BR" sz="1400" u="none" cap="none" strike="noStrike">
                <a:solidFill>
                  <a:srgbClr val="FFFFFF"/>
                </a:solidFill>
                <a:latin typeface="Montserrat"/>
                <a:ea typeface="Montserrat"/>
                <a:cs typeface="Montserrat"/>
                <a:sym typeface="Montserrat"/>
              </a:rPr>
              <a:t>Dados que não possuem um comprimento ou tipo definido, mas tem formato padronizado. Ex: Arquivos xml, json, Avro, parquet.</a:t>
            </a:r>
            <a:endParaRPr b="0" i="0" sz="1400" u="none" cap="none" strike="noStrike">
              <a:solidFill>
                <a:srgbClr val="FFFFFF"/>
              </a:solidFill>
              <a:latin typeface="Montserrat"/>
              <a:ea typeface="Montserrat"/>
              <a:cs typeface="Montserrat"/>
              <a:sym typeface="Montserrat"/>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rPr b="0" i="0" lang="pt-BR" sz="1800" u="none" cap="none" strike="noStrike">
                <a:solidFill>
                  <a:schemeClr val="dk2"/>
                </a:solidFill>
                <a:latin typeface="Montserrat"/>
                <a:ea typeface="Montserrat"/>
                <a:cs typeface="Montserrat"/>
                <a:sym typeface="Montserrat"/>
              </a:rPr>
              <a:t>  </a:t>
            </a:r>
            <a:r>
              <a:rPr b="0" i="0" lang="pt-BR" sz="1600" u="none" cap="none" strike="noStrike">
                <a:solidFill>
                  <a:srgbClr val="F5B324"/>
                </a:solidFill>
                <a:latin typeface="Montserrat SemiBold"/>
                <a:ea typeface="Montserrat SemiBold"/>
                <a:cs typeface="Montserrat SemiBold"/>
                <a:sym typeface="Montserrat SemiBold"/>
              </a:rPr>
              <a:t>Não-estruturado</a:t>
            </a:r>
            <a:endParaRPr b="0" i="0" sz="1600" u="none" cap="none" strike="noStrike">
              <a:solidFill>
                <a:srgbClr val="F5B324"/>
              </a:solidFill>
              <a:latin typeface="Montserrat SemiBold"/>
              <a:ea typeface="Montserrat SemiBold"/>
              <a:cs typeface="Montserrat SemiBold"/>
              <a:sym typeface="Montserrat SemiBold"/>
            </a:endParaRPr>
          </a:p>
          <a:p>
            <a:pPr indent="0" lvl="0" marL="114300" marR="0" rtl="0" algn="l">
              <a:lnSpc>
                <a:spcPct val="115000"/>
              </a:lnSpc>
              <a:spcBef>
                <a:spcPts val="0"/>
              </a:spcBef>
              <a:spcAft>
                <a:spcPts val="0"/>
              </a:spcAft>
              <a:buClr>
                <a:schemeClr val="dk1"/>
              </a:buClr>
              <a:buSzPts val="1100"/>
              <a:buFont typeface="Arial"/>
              <a:buNone/>
            </a:pPr>
            <a:r>
              <a:rPr b="0" i="0" lang="pt-BR" sz="1400" u="none" cap="none" strike="noStrike">
                <a:solidFill>
                  <a:srgbClr val="FFFFFF"/>
                </a:solidFill>
                <a:latin typeface="Montserrat"/>
                <a:ea typeface="Montserrat"/>
                <a:cs typeface="Montserrat"/>
                <a:sym typeface="Montserrat"/>
              </a:rPr>
              <a:t>Dados que não possuem uma estrutura ou formato padronizados. Ex: Vídeos, imagens, redes sociais, texto.</a:t>
            </a:r>
            <a:endParaRPr b="0" i="0" sz="1600" u="none" cap="none" strike="noStrike">
              <a:solidFill>
                <a:schemeClr val="lt1"/>
              </a:solidFill>
              <a:latin typeface="Montserrat"/>
              <a:ea typeface="Montserrat"/>
              <a:cs typeface="Montserrat"/>
              <a:sym typeface="Montserrat"/>
            </a:endParaRPr>
          </a:p>
        </p:txBody>
      </p:sp>
      <p:sp>
        <p:nvSpPr>
          <p:cNvPr id="86" name="Google Shape;86;p4"/>
          <p:cNvSpPr txBox="1"/>
          <p:nvPr/>
        </p:nvSpPr>
        <p:spPr>
          <a:xfrm>
            <a:off x="0" y="79575"/>
            <a:ext cx="9505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 </a:t>
            </a:r>
            <a:r>
              <a:rPr b="1" i="0" lang="pt-BR" sz="1600" u="none" cap="none" strike="noStrike">
                <a:solidFill>
                  <a:srgbClr val="F5B324"/>
                </a:solidFill>
                <a:latin typeface="Montserrat"/>
                <a:ea typeface="Montserrat"/>
                <a:cs typeface="Montserrat"/>
                <a:sym typeface="Montserrat"/>
              </a:rPr>
              <a:t>Visando nivelamento, segue um breve descritivo sobre diferentes tipos de dados:</a:t>
            </a:r>
            <a:endParaRPr b="1" i="0" sz="1600" u="none" cap="none" strike="noStrike">
              <a:solidFill>
                <a:srgbClr val="F5B324"/>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3000"/>
              <a:buFont typeface="Arial"/>
              <a:buNone/>
            </a:pPr>
            <a:r>
              <a:t/>
            </a:r>
            <a:endParaRPr b="0" i="0" sz="2600" u="none" cap="none" strike="noStrike">
              <a:solidFill>
                <a:srgbClr val="F5B324"/>
              </a:solidFill>
              <a:latin typeface="Montserrat"/>
              <a:ea typeface="Montserrat"/>
              <a:cs typeface="Montserrat"/>
              <a:sym typeface="Montserrat"/>
            </a:endParaRPr>
          </a:p>
        </p:txBody>
      </p:sp>
      <p:sp>
        <p:nvSpPr>
          <p:cNvPr id="87" name="Google Shape;87;p4"/>
          <p:cNvSpPr/>
          <p:nvPr/>
        </p:nvSpPr>
        <p:spPr>
          <a:xfrm rot="2700000">
            <a:off x="412191" y="1491610"/>
            <a:ext cx="76368" cy="76368"/>
          </a:xfrm>
          <a:prstGeom prst="roundRect">
            <a:avLst>
              <a:gd fmla="val 0"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p4"/>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89" name="Google Shape;89;p4"/>
          <p:cNvSpPr/>
          <p:nvPr/>
        </p:nvSpPr>
        <p:spPr>
          <a:xfrm rot="2700000">
            <a:off x="412191" y="2509985"/>
            <a:ext cx="76368" cy="76368"/>
          </a:xfrm>
          <a:prstGeom prst="roundRect">
            <a:avLst>
              <a:gd fmla="val 0"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
          <p:cNvSpPr/>
          <p:nvPr/>
        </p:nvSpPr>
        <p:spPr>
          <a:xfrm rot="2700000">
            <a:off x="412191" y="3500585"/>
            <a:ext cx="76368" cy="76368"/>
          </a:xfrm>
          <a:prstGeom prst="roundRect">
            <a:avLst>
              <a:gd fmla="val 0"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nvSpPr>
        <p:spPr>
          <a:xfrm>
            <a:off x="450950" y="408658"/>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 </a:t>
            </a:r>
            <a:r>
              <a:rPr b="0" i="0" lang="pt-BR" sz="3000" u="none" cap="none" strike="noStrike">
                <a:solidFill>
                  <a:srgbClr val="F5B324"/>
                </a:solidFill>
                <a:latin typeface="Arial"/>
                <a:ea typeface="Arial"/>
                <a:cs typeface="Arial"/>
                <a:sym typeface="Arial"/>
              </a:rPr>
              <a:t>Outros Vs</a:t>
            </a:r>
            <a:endParaRPr b="0" i="0" sz="1400" u="none" cap="none" strike="noStrike">
              <a:solidFill>
                <a:srgbClr val="F5B324"/>
              </a:solidFill>
              <a:latin typeface="Arial"/>
              <a:ea typeface="Arial"/>
              <a:cs typeface="Arial"/>
              <a:sym typeface="Arial"/>
            </a:endParaRPr>
          </a:p>
        </p:txBody>
      </p:sp>
      <p:pic>
        <p:nvPicPr>
          <p:cNvPr id="96" name="Google Shape;96;p5"/>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97" name="Google Shape;97;p5"/>
          <p:cNvSpPr txBox="1"/>
          <p:nvPr/>
        </p:nvSpPr>
        <p:spPr>
          <a:xfrm>
            <a:off x="327600" y="1272475"/>
            <a:ext cx="8488800" cy="2701200"/>
          </a:xfrm>
          <a:prstGeom prst="rect">
            <a:avLst/>
          </a:prstGeom>
          <a:noFill/>
          <a:ln>
            <a:noFill/>
          </a:ln>
        </p:spPr>
        <p:txBody>
          <a:bodyPr anchorCtr="0" anchor="t" bIns="91425" lIns="91425" spcFirstLastPara="1" rIns="91425" wrap="square" tIns="91425">
            <a:spAutoFit/>
          </a:bodyPr>
          <a:lstStyle/>
          <a:p>
            <a:pPr indent="0" lvl="0" marL="114300" marR="0" rtl="0" algn="l">
              <a:lnSpc>
                <a:spcPct val="115000"/>
              </a:lnSpc>
              <a:spcBef>
                <a:spcPts val="0"/>
              </a:spcBef>
              <a:spcAft>
                <a:spcPts val="0"/>
              </a:spcAft>
              <a:buClr>
                <a:schemeClr val="dk1"/>
              </a:buClr>
              <a:buSzPts val="1100"/>
              <a:buFont typeface="Arial"/>
              <a:buNone/>
            </a:pPr>
            <a:r>
              <a:rPr b="0" i="0" lang="pt-BR" sz="1400" u="none" cap="none" strike="noStrike">
                <a:solidFill>
                  <a:srgbClr val="FFFFFF"/>
                </a:solidFill>
                <a:latin typeface="Montserrat Medium"/>
                <a:ea typeface="Montserrat Medium"/>
                <a:cs typeface="Montserrat Medium"/>
                <a:sym typeface="Montserrat Medium"/>
              </a:rPr>
              <a:t>Com o passar do tempo e da quantidade de dados produzida aumentando drasticamente, a IBM introduziu mais dois Vs, sendo eles: Veracidade e Valor.</a:t>
            </a:r>
            <a:endParaRPr b="0" i="0" sz="1400" u="none" cap="none" strike="noStrike">
              <a:solidFill>
                <a:srgbClr val="FFFFFF"/>
              </a:solidFill>
              <a:latin typeface="Montserrat Medium"/>
              <a:ea typeface="Montserrat Medium"/>
              <a:cs typeface="Montserrat Medium"/>
              <a:sym typeface="Montserrat Medium"/>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Medium"/>
              <a:ea typeface="Montserrat Medium"/>
              <a:cs typeface="Montserrat Medium"/>
              <a:sym typeface="Montserrat Medium"/>
            </a:endParaRPr>
          </a:p>
          <a:p>
            <a:pPr indent="0" lvl="0" marL="114300" marR="0" rtl="0" algn="l">
              <a:lnSpc>
                <a:spcPct val="115000"/>
              </a:lnSpc>
              <a:spcBef>
                <a:spcPts val="0"/>
              </a:spcBef>
              <a:spcAft>
                <a:spcPts val="0"/>
              </a:spcAft>
              <a:buClr>
                <a:schemeClr val="dk1"/>
              </a:buClr>
              <a:buSzPts val="1100"/>
              <a:buFont typeface="Arial"/>
              <a:buNone/>
            </a:pPr>
            <a:r>
              <a:rPr b="0" i="0" lang="pt-BR" sz="1600" u="none" cap="none" strike="noStrike">
                <a:solidFill>
                  <a:srgbClr val="F5B324"/>
                </a:solidFill>
                <a:latin typeface="Montserrat SemiBold"/>
                <a:ea typeface="Montserrat SemiBold"/>
                <a:cs typeface="Montserrat SemiBold"/>
                <a:sym typeface="Montserrat SemiBold"/>
              </a:rPr>
              <a:t>Veracidade</a:t>
            </a:r>
            <a:endParaRPr b="0" i="0" sz="1600" u="none" cap="none" strike="noStrike">
              <a:solidFill>
                <a:srgbClr val="F5B324"/>
              </a:solidFill>
              <a:latin typeface="Montserrat SemiBold"/>
              <a:ea typeface="Montserrat SemiBold"/>
              <a:cs typeface="Montserrat SemiBold"/>
              <a:sym typeface="Montserrat SemiBold"/>
            </a:endParaRPr>
          </a:p>
          <a:p>
            <a:pPr indent="0" lvl="0" marL="114300" marR="0" rtl="0" algn="l">
              <a:lnSpc>
                <a:spcPct val="115000"/>
              </a:lnSpc>
              <a:spcBef>
                <a:spcPts val="0"/>
              </a:spcBef>
              <a:spcAft>
                <a:spcPts val="0"/>
              </a:spcAft>
              <a:buClr>
                <a:schemeClr val="dk1"/>
              </a:buClr>
              <a:buSzPts val="1100"/>
              <a:buFont typeface="Arial"/>
              <a:buNone/>
            </a:pPr>
            <a:r>
              <a:rPr b="0" i="0" lang="pt-BR" sz="1400" u="none" cap="none" strike="noStrike">
                <a:solidFill>
                  <a:srgbClr val="FFFFFF"/>
                </a:solidFill>
                <a:latin typeface="Montserrat Medium"/>
                <a:ea typeface="Montserrat Medium"/>
                <a:cs typeface="Montserrat Medium"/>
                <a:sym typeface="Montserrat Medium"/>
              </a:rPr>
              <a:t>Refere-se a qualidade dos dados que estão sendo analisados. Dados de alta veracidade tendem a ter mais valor a ser extraído se comparado a dados com baixa veracidade.</a:t>
            </a:r>
            <a:endParaRPr b="0" i="0" sz="1400" u="none" cap="none" strike="noStrike">
              <a:solidFill>
                <a:srgbClr val="FFFFFF"/>
              </a:solidFill>
              <a:latin typeface="Montserrat Medium"/>
              <a:ea typeface="Montserrat Medium"/>
              <a:cs typeface="Montserrat Medium"/>
              <a:sym typeface="Montserrat Medium"/>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Medium"/>
              <a:ea typeface="Montserrat Medium"/>
              <a:cs typeface="Montserrat Medium"/>
              <a:sym typeface="Montserrat Medium"/>
            </a:endParaRPr>
          </a:p>
          <a:p>
            <a:pPr indent="0" lvl="0" marL="114300" marR="0" rtl="0" algn="l">
              <a:lnSpc>
                <a:spcPct val="115000"/>
              </a:lnSpc>
              <a:spcBef>
                <a:spcPts val="0"/>
              </a:spcBef>
              <a:spcAft>
                <a:spcPts val="0"/>
              </a:spcAft>
              <a:buClr>
                <a:schemeClr val="dk1"/>
              </a:buClr>
              <a:buSzPts val="1100"/>
              <a:buFont typeface="Arial"/>
              <a:buNone/>
            </a:pPr>
            <a:r>
              <a:rPr b="0" i="0" lang="pt-BR" sz="1600" u="none" cap="none" strike="noStrike">
                <a:solidFill>
                  <a:srgbClr val="F5B324"/>
                </a:solidFill>
                <a:latin typeface="Montserrat SemiBold"/>
                <a:ea typeface="Montserrat SemiBold"/>
                <a:cs typeface="Montserrat SemiBold"/>
                <a:sym typeface="Montserrat SemiBold"/>
              </a:rPr>
              <a:t>Valor</a:t>
            </a:r>
            <a:endParaRPr b="0" i="0" sz="1600" u="none" cap="none" strike="noStrike">
              <a:solidFill>
                <a:srgbClr val="F5B324"/>
              </a:solidFill>
              <a:latin typeface="Montserrat SemiBold"/>
              <a:ea typeface="Montserrat SemiBold"/>
              <a:cs typeface="Montserrat SemiBold"/>
              <a:sym typeface="Montserrat SemiBold"/>
            </a:endParaRPr>
          </a:p>
          <a:p>
            <a:pPr indent="0" lvl="0" marL="114300" marR="0" rtl="0" algn="l">
              <a:lnSpc>
                <a:spcPct val="115000"/>
              </a:lnSpc>
              <a:spcBef>
                <a:spcPts val="0"/>
              </a:spcBef>
              <a:spcAft>
                <a:spcPts val="0"/>
              </a:spcAft>
              <a:buClr>
                <a:schemeClr val="dk1"/>
              </a:buClr>
              <a:buSzPts val="1100"/>
              <a:buFont typeface="Arial"/>
              <a:buNone/>
            </a:pPr>
            <a:r>
              <a:rPr b="0" i="0" lang="pt-BR" sz="1400" u="none" cap="none" strike="noStrike">
                <a:solidFill>
                  <a:srgbClr val="FFFFFF"/>
                </a:solidFill>
                <a:latin typeface="Montserrat Medium"/>
                <a:ea typeface="Montserrat Medium"/>
                <a:cs typeface="Montserrat Medium"/>
                <a:sym typeface="Montserrat Medium"/>
              </a:rPr>
              <a:t>Diz respeito ao valor que os dados geram para os usuários e para os negócios.</a:t>
            </a:r>
            <a:endParaRPr b="0" i="0" sz="1400" u="none" cap="none" strike="noStrike">
              <a:solidFill>
                <a:srgbClr val="FFFFFF"/>
              </a:solidFill>
              <a:latin typeface="Montserrat Medium"/>
              <a:ea typeface="Montserrat Medium"/>
              <a:cs typeface="Montserrat Medium"/>
              <a:sym typeface="Montserrat Medium"/>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SemiBold"/>
              <a:ea typeface="Montserrat SemiBold"/>
              <a:cs typeface="Montserrat SemiBold"/>
              <a:sym typeface="Montserrat SemiBold"/>
            </a:endParaRPr>
          </a:p>
        </p:txBody>
      </p:sp>
      <p:sp>
        <p:nvSpPr>
          <p:cNvPr id="98" name="Google Shape;98;p5"/>
          <p:cNvSpPr/>
          <p:nvPr/>
        </p:nvSpPr>
        <p:spPr>
          <a:xfrm rot="2700000">
            <a:off x="335991" y="2177410"/>
            <a:ext cx="76368" cy="76368"/>
          </a:xfrm>
          <a:prstGeom prst="roundRect">
            <a:avLst>
              <a:gd fmla="val 0"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
          <p:cNvSpPr/>
          <p:nvPr/>
        </p:nvSpPr>
        <p:spPr>
          <a:xfrm rot="2700000">
            <a:off x="335991" y="3244210"/>
            <a:ext cx="76368" cy="76368"/>
          </a:xfrm>
          <a:prstGeom prst="roundRect">
            <a:avLst>
              <a:gd fmla="val 0"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250004d190_0_55"/>
          <p:cNvSpPr txBox="1"/>
          <p:nvPr/>
        </p:nvSpPr>
        <p:spPr>
          <a:xfrm>
            <a:off x="428175" y="372075"/>
            <a:ext cx="6897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 </a:t>
            </a:r>
            <a:r>
              <a:rPr b="0" i="0" lang="pt-BR" sz="2000" u="none" cap="none" strike="noStrike">
                <a:solidFill>
                  <a:srgbClr val="F5B324"/>
                </a:solidFill>
                <a:latin typeface="Montserrat SemiBold"/>
                <a:ea typeface="Montserrat SemiBold"/>
                <a:cs typeface="Montserrat SemiBold"/>
                <a:sym typeface="Montserrat SemiBold"/>
              </a:rPr>
              <a:t>Exemplos de Implementações de Big Data:</a:t>
            </a:r>
            <a:endParaRPr b="0" i="0" sz="2000" u="none" cap="none" strike="noStrike">
              <a:solidFill>
                <a:srgbClr val="F5B324"/>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5B324"/>
              </a:solidFill>
              <a:latin typeface="Montserrat SemiBold"/>
              <a:ea typeface="Montserrat SemiBold"/>
              <a:cs typeface="Montserrat SemiBold"/>
              <a:sym typeface="Montserrat SemiBold"/>
            </a:endParaRPr>
          </a:p>
        </p:txBody>
      </p:sp>
      <p:pic>
        <p:nvPicPr>
          <p:cNvPr id="105" name="Google Shape;105;g1250004d190_0_55"/>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106" name="Google Shape;106;g1250004d190_0_55"/>
          <p:cNvSpPr txBox="1"/>
          <p:nvPr/>
        </p:nvSpPr>
        <p:spPr>
          <a:xfrm>
            <a:off x="655200" y="1321250"/>
            <a:ext cx="8488800" cy="169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pt-BR" sz="1900" u="none" cap="none" strike="noStrike">
                <a:solidFill>
                  <a:srgbClr val="FFFFFF"/>
                </a:solidFill>
                <a:latin typeface="Montserrat"/>
                <a:ea typeface="Montserrat"/>
                <a:cs typeface="Montserrat"/>
                <a:sym typeface="Montserrat"/>
              </a:rPr>
              <a:t>Campanhas de marketing</a:t>
            </a:r>
            <a:endParaRPr b="0" i="0" sz="1900" u="none" cap="none" strike="noStrike">
              <a:solidFill>
                <a:srgbClr val="FFFFFF"/>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rPr b="0" i="0" lang="pt-BR" sz="1900" u="none" cap="none" strike="noStrike">
                <a:solidFill>
                  <a:srgbClr val="FFFFFF"/>
                </a:solidFill>
                <a:latin typeface="Montserrat"/>
                <a:ea typeface="Montserrat"/>
                <a:cs typeface="Montserrat"/>
                <a:sym typeface="Montserrat"/>
              </a:rPr>
              <a:t>Sensores IoT</a:t>
            </a:r>
            <a:endParaRPr b="0" i="0" sz="1900" u="none" cap="none" strike="noStrike">
              <a:solidFill>
                <a:srgbClr val="FFFFFF"/>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rPr b="0" i="0" lang="pt-BR" sz="1900" u="none" cap="none" strike="noStrike">
                <a:solidFill>
                  <a:srgbClr val="FFFFFF"/>
                </a:solidFill>
                <a:latin typeface="Montserrat"/>
                <a:ea typeface="Montserrat"/>
                <a:cs typeface="Montserrat"/>
                <a:sym typeface="Montserrat"/>
              </a:rPr>
              <a:t>Análise de sentimento em redes sociais</a:t>
            </a:r>
            <a:endParaRPr b="0" i="0" sz="1900" u="none" cap="none" strike="noStrike">
              <a:solidFill>
                <a:srgbClr val="FFFFFF"/>
              </a:solidFill>
              <a:latin typeface="Montserrat"/>
              <a:ea typeface="Montserrat"/>
              <a:cs typeface="Montserrat"/>
              <a:sym typeface="Montserrat"/>
            </a:endParaRPr>
          </a:p>
          <a:p>
            <a:pPr indent="0" lvl="0" marL="114300" marR="0" rtl="0" algn="l">
              <a:lnSpc>
                <a:spcPct val="115000"/>
              </a:lnSpc>
              <a:spcBef>
                <a:spcPts val="0"/>
              </a:spcBef>
              <a:spcAft>
                <a:spcPts val="0"/>
              </a:spcAft>
              <a:buClr>
                <a:schemeClr val="dk1"/>
              </a:buClr>
              <a:buSzPts val="1100"/>
              <a:buFont typeface="Arial"/>
              <a:buNone/>
            </a:pPr>
            <a:r>
              <a:t/>
            </a:r>
            <a:endParaRPr b="0" i="0" sz="1500" u="none" cap="none" strike="noStrike">
              <a:solidFill>
                <a:srgbClr val="FFFFFF"/>
              </a:solidFill>
              <a:latin typeface="Montserrat Medium"/>
              <a:ea typeface="Montserrat Medium"/>
              <a:cs typeface="Montserrat Medium"/>
              <a:sym typeface="Montserrat Medium"/>
            </a:endParaRPr>
          </a:p>
          <a:p>
            <a:pPr indent="0" lvl="0" marL="114300" marR="0" rtl="0" algn="l">
              <a:lnSpc>
                <a:spcPct val="115000"/>
              </a:lnSpc>
              <a:spcBef>
                <a:spcPts val="0"/>
              </a:spcBef>
              <a:spcAft>
                <a:spcPts val="0"/>
              </a:spcAft>
              <a:buClr>
                <a:schemeClr val="dk1"/>
              </a:buClr>
              <a:buSzPts val="1100"/>
              <a:buFont typeface="Arial"/>
              <a:buNone/>
            </a:pPr>
            <a:r>
              <a:t/>
            </a:r>
            <a:endParaRPr b="0" i="0" sz="1500" u="none" cap="none" strike="noStrike">
              <a:solidFill>
                <a:srgbClr val="FFFFFF"/>
              </a:solidFill>
              <a:latin typeface="Montserrat SemiBold"/>
              <a:ea typeface="Montserrat SemiBold"/>
              <a:cs typeface="Montserrat SemiBold"/>
              <a:sym typeface="Montserrat SemiBold"/>
            </a:endParaRPr>
          </a:p>
        </p:txBody>
      </p:sp>
      <p:sp>
        <p:nvSpPr>
          <p:cNvPr id="107" name="Google Shape;107;g1250004d190_0_55"/>
          <p:cNvSpPr/>
          <p:nvPr/>
        </p:nvSpPr>
        <p:spPr>
          <a:xfrm rot="2700000">
            <a:off x="488391" y="1491610"/>
            <a:ext cx="76368" cy="76368"/>
          </a:xfrm>
          <a:prstGeom prst="roundRect">
            <a:avLst>
              <a:gd fmla="val 0"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250004d190_0_55"/>
          <p:cNvSpPr/>
          <p:nvPr/>
        </p:nvSpPr>
        <p:spPr>
          <a:xfrm rot="2700000">
            <a:off x="488391" y="2177410"/>
            <a:ext cx="76368" cy="76368"/>
          </a:xfrm>
          <a:prstGeom prst="roundRect">
            <a:avLst>
              <a:gd fmla="val 0"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1250004d190_0_55"/>
          <p:cNvSpPr/>
          <p:nvPr/>
        </p:nvSpPr>
        <p:spPr>
          <a:xfrm rot="2700000">
            <a:off x="488391" y="1872610"/>
            <a:ext cx="76368" cy="76368"/>
          </a:xfrm>
          <a:prstGeom prst="roundRect">
            <a:avLst>
              <a:gd fmla="val 0"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250004d190_0_63"/>
          <p:cNvSpPr txBox="1"/>
          <p:nvPr/>
        </p:nvSpPr>
        <p:spPr>
          <a:xfrm>
            <a:off x="327600" y="408650"/>
            <a:ext cx="80835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 </a:t>
            </a:r>
            <a:r>
              <a:rPr b="0" i="0" lang="pt-BR" sz="2400" u="none" cap="none" strike="noStrike">
                <a:solidFill>
                  <a:srgbClr val="F5B324"/>
                </a:solidFill>
                <a:latin typeface="Montserrat SemiBold"/>
                <a:ea typeface="Montserrat SemiBold"/>
                <a:cs typeface="Montserrat SemiBold"/>
                <a:sym typeface="Montserrat SemiBold"/>
              </a:rPr>
              <a:t>Computação Paralela e Computação Distribuída</a:t>
            </a:r>
            <a:endParaRPr b="0" i="0" sz="2400" u="none" cap="none" strike="noStrike">
              <a:solidFill>
                <a:srgbClr val="F5B324"/>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5B324"/>
              </a:solidFill>
              <a:latin typeface="Montserrat SemiBold"/>
              <a:ea typeface="Montserrat SemiBold"/>
              <a:cs typeface="Montserrat SemiBold"/>
              <a:sym typeface="Montserrat SemiBold"/>
            </a:endParaRPr>
          </a:p>
        </p:txBody>
      </p:sp>
      <p:pic>
        <p:nvPicPr>
          <p:cNvPr id="115" name="Google Shape;115;g1250004d190_0_63"/>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116" name="Google Shape;116;g1250004d190_0_63"/>
          <p:cNvSpPr txBox="1"/>
          <p:nvPr/>
        </p:nvSpPr>
        <p:spPr>
          <a:xfrm>
            <a:off x="217900" y="1270025"/>
            <a:ext cx="4072500" cy="3214800"/>
          </a:xfrm>
          <a:prstGeom prst="rect">
            <a:avLst/>
          </a:prstGeom>
          <a:noFill/>
          <a:ln>
            <a:noFill/>
          </a:ln>
        </p:spPr>
        <p:txBody>
          <a:bodyPr anchorCtr="0" anchor="t" bIns="91425" lIns="91425" spcFirstLastPara="1" rIns="91425" wrap="square" tIns="91425">
            <a:spAutoFit/>
          </a:bodyPr>
          <a:lstStyle/>
          <a:p>
            <a:pPr indent="0" lvl="0" marL="114300" marR="0" rtl="0" algn="just">
              <a:lnSpc>
                <a:spcPct val="115000"/>
              </a:lnSpc>
              <a:spcBef>
                <a:spcPts val="0"/>
              </a:spcBef>
              <a:spcAft>
                <a:spcPts val="0"/>
              </a:spcAft>
              <a:buClr>
                <a:schemeClr val="dk1"/>
              </a:buClr>
              <a:buSzPts val="1100"/>
              <a:buFont typeface="Arial"/>
              <a:buNone/>
            </a:pPr>
            <a:r>
              <a:rPr b="0" i="0" lang="pt-BR" sz="1700" u="none" cap="none" strike="noStrike">
                <a:solidFill>
                  <a:srgbClr val="F5B324"/>
                </a:solidFill>
                <a:latin typeface="Montserrat SemiBold"/>
                <a:ea typeface="Montserrat SemiBold"/>
                <a:cs typeface="Montserrat SemiBold"/>
                <a:sym typeface="Montserrat SemiBold"/>
              </a:rPr>
              <a:t>Computação Paralela</a:t>
            </a:r>
            <a:endParaRPr b="0" i="0" sz="1700" u="none" cap="none" strike="noStrike">
              <a:solidFill>
                <a:srgbClr val="F5B324"/>
              </a:solidFill>
              <a:latin typeface="Montserrat SemiBold"/>
              <a:ea typeface="Montserrat SemiBold"/>
              <a:cs typeface="Montserrat SemiBold"/>
              <a:sym typeface="Montserrat SemiBold"/>
            </a:endParaRPr>
          </a:p>
          <a:p>
            <a:pPr indent="0" lvl="0" marL="114300" marR="0" rtl="0" algn="just">
              <a:lnSpc>
                <a:spcPct val="115000"/>
              </a:lnSpc>
              <a:spcBef>
                <a:spcPts val="0"/>
              </a:spcBef>
              <a:spcAft>
                <a:spcPts val="0"/>
              </a:spcAft>
              <a:buClr>
                <a:schemeClr val="dk1"/>
              </a:buClr>
              <a:buSzPts val="1100"/>
              <a:buFont typeface="Arial"/>
              <a:buNone/>
            </a:pPr>
            <a:r>
              <a:t/>
            </a:r>
            <a:endParaRPr b="0" i="0" sz="1600" u="none" cap="none" strike="noStrike">
              <a:solidFill>
                <a:srgbClr val="F5B324"/>
              </a:solidFill>
              <a:latin typeface="Montserrat"/>
              <a:ea typeface="Montserrat"/>
              <a:cs typeface="Montserrat"/>
              <a:sym typeface="Montserrat"/>
            </a:endParaRPr>
          </a:p>
          <a:p>
            <a:pPr indent="0" lvl="0" marL="114300" marR="0" rtl="0" algn="just">
              <a:lnSpc>
                <a:spcPct val="115000"/>
              </a:lnSpc>
              <a:spcBef>
                <a:spcPts val="0"/>
              </a:spcBef>
              <a:spcAft>
                <a:spcPts val="0"/>
              </a:spcAft>
              <a:buClr>
                <a:schemeClr val="dk1"/>
              </a:buClr>
              <a:buSzPts val="1100"/>
              <a:buFont typeface="Arial"/>
              <a:buNone/>
            </a:pPr>
            <a:r>
              <a:rPr b="0" i="0" lang="pt-BR" sz="1400" u="none" cap="none" strike="noStrike">
                <a:solidFill>
                  <a:srgbClr val="FFFFFF"/>
                </a:solidFill>
                <a:latin typeface="Montserrat"/>
                <a:ea typeface="Montserrat"/>
                <a:cs typeface="Montserrat"/>
                <a:sym typeface="Montserrat"/>
              </a:rPr>
              <a:t>Este tipo de computação se caracteriza pelo uso simultâneo de várias CPUs para realizar trabalhos computacionais.</a:t>
            </a:r>
            <a:endParaRPr b="0" i="0" sz="1400" u="none" cap="none" strike="noStrike">
              <a:solidFill>
                <a:srgbClr val="FFFFFF"/>
              </a:solidFill>
              <a:latin typeface="Montserrat"/>
              <a:ea typeface="Montserrat"/>
              <a:cs typeface="Montserrat"/>
              <a:sym typeface="Montserrat"/>
            </a:endParaRPr>
          </a:p>
          <a:p>
            <a:pPr indent="0" lvl="0" marL="11430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a:ea typeface="Montserrat"/>
              <a:cs typeface="Montserrat"/>
              <a:sym typeface="Montserrat"/>
            </a:endParaRPr>
          </a:p>
          <a:p>
            <a:pPr indent="0" lvl="0" marL="114300" marR="0" rtl="0" algn="just">
              <a:lnSpc>
                <a:spcPct val="115000"/>
              </a:lnSpc>
              <a:spcBef>
                <a:spcPts val="0"/>
              </a:spcBef>
              <a:spcAft>
                <a:spcPts val="0"/>
              </a:spcAft>
              <a:buClr>
                <a:schemeClr val="dk1"/>
              </a:buClr>
              <a:buSzPts val="1100"/>
              <a:buFont typeface="Arial"/>
              <a:buNone/>
            </a:pPr>
            <a:r>
              <a:rPr b="0" i="0" lang="pt-BR" sz="1400" u="none" cap="none" strike="noStrike">
                <a:solidFill>
                  <a:srgbClr val="FFFFFF"/>
                </a:solidFill>
                <a:latin typeface="Montserrat"/>
                <a:ea typeface="Montserrat"/>
                <a:cs typeface="Montserrat"/>
                <a:sym typeface="Montserrat"/>
              </a:rPr>
              <a:t>Utilizando essa técnica, é possível ultrapassar as limitações tecnológicas de uma máquina comum, aumentando sua velocidade e poder de processamento.</a:t>
            </a:r>
            <a:endParaRPr b="0" i="0" sz="1400" u="none" cap="none" strike="noStrike">
              <a:solidFill>
                <a:srgbClr val="FFFFFF"/>
              </a:solidFill>
              <a:latin typeface="Montserrat"/>
              <a:ea typeface="Montserrat"/>
              <a:cs typeface="Montserrat"/>
              <a:sym typeface="Montserrat"/>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Medium"/>
              <a:ea typeface="Montserrat Medium"/>
              <a:cs typeface="Montserrat Medium"/>
              <a:sym typeface="Montserrat Medium"/>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SemiBold"/>
              <a:ea typeface="Montserrat SemiBold"/>
              <a:cs typeface="Montserrat SemiBold"/>
              <a:sym typeface="Montserrat SemiBold"/>
            </a:endParaRPr>
          </a:p>
        </p:txBody>
      </p:sp>
      <p:pic>
        <p:nvPicPr>
          <p:cNvPr id="117" name="Google Shape;117;g1250004d190_0_63"/>
          <p:cNvPicPr preferRelativeResize="0"/>
          <p:nvPr/>
        </p:nvPicPr>
        <p:blipFill rotWithShape="1">
          <a:blip r:embed="rId4">
            <a:alphaModFix/>
          </a:blip>
          <a:srcRect b="0" l="0" r="0" t="0"/>
          <a:stretch/>
        </p:blipFill>
        <p:spPr>
          <a:xfrm>
            <a:off x="4442800" y="1608325"/>
            <a:ext cx="4439100" cy="24163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250004d190_0_78"/>
          <p:cNvSpPr txBox="1"/>
          <p:nvPr/>
        </p:nvSpPr>
        <p:spPr>
          <a:xfrm>
            <a:off x="327600" y="408650"/>
            <a:ext cx="80835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 </a:t>
            </a:r>
            <a:r>
              <a:rPr b="1" i="0" lang="pt-BR" sz="2800" u="none" cap="none" strike="noStrike">
                <a:solidFill>
                  <a:srgbClr val="F5B324"/>
                </a:solidFill>
                <a:latin typeface="Arial"/>
                <a:ea typeface="Arial"/>
                <a:cs typeface="Arial"/>
                <a:sym typeface="Arial"/>
              </a:rPr>
              <a:t>Computação Distribuída</a:t>
            </a:r>
            <a:endParaRPr b="1" i="0" sz="2800" u="none" cap="none" strike="noStrike">
              <a:solidFill>
                <a:srgbClr val="F5B32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2400" u="none" cap="none" strike="noStrike">
              <a:solidFill>
                <a:srgbClr val="F5B324"/>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5B324"/>
              </a:solidFill>
              <a:latin typeface="Montserrat SemiBold"/>
              <a:ea typeface="Montserrat SemiBold"/>
              <a:cs typeface="Montserrat SemiBold"/>
              <a:sym typeface="Montserrat SemiBold"/>
            </a:endParaRPr>
          </a:p>
        </p:txBody>
      </p:sp>
      <p:pic>
        <p:nvPicPr>
          <p:cNvPr id="123" name="Google Shape;123;g1250004d190_0_78"/>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124" name="Google Shape;124;g1250004d190_0_78"/>
          <p:cNvSpPr txBox="1"/>
          <p:nvPr/>
        </p:nvSpPr>
        <p:spPr>
          <a:xfrm>
            <a:off x="327600" y="1272475"/>
            <a:ext cx="8488800" cy="22419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0" i="0" lang="pt-BR" sz="1400" u="none" cap="none" strike="noStrike">
                <a:solidFill>
                  <a:srgbClr val="FFFFFF"/>
                </a:solidFill>
                <a:latin typeface="Montserrat"/>
                <a:ea typeface="Montserrat"/>
                <a:cs typeface="Montserrat"/>
                <a:sym typeface="Montserrat"/>
              </a:rPr>
              <a:t>Este tipo de computação se caracteriza pela presença de uma coleção de computadores autônomos interligados através de uma rede de computadores e equipados com software que permita o compartilhamento dos recursos do sistema, tais quais hardware, software e dados.</a:t>
            </a:r>
            <a:endParaRPr b="0" i="0" sz="1400" u="none" cap="none" strike="noStrike">
              <a:solidFill>
                <a:srgbClr val="FFFFFF"/>
              </a:solidFill>
              <a:latin typeface="Montserrat"/>
              <a:ea typeface="Montserrat"/>
              <a:cs typeface="Montserrat"/>
              <a:sym typeface="Montserrat"/>
            </a:endParaRPr>
          </a:p>
          <a:p>
            <a:pPr indent="0" lvl="0" marL="114300" marR="0" rtl="0" algn="just">
              <a:lnSpc>
                <a:spcPct val="115000"/>
              </a:lnSpc>
              <a:spcBef>
                <a:spcPts val="0"/>
              </a:spcBef>
              <a:spcAft>
                <a:spcPts val="0"/>
              </a:spcAft>
              <a:buClr>
                <a:schemeClr val="dk1"/>
              </a:buClr>
              <a:buSzPts val="1100"/>
              <a:buFont typeface="Arial"/>
              <a:buNone/>
            </a:pPr>
            <a:r>
              <a:t/>
            </a:r>
            <a:endParaRPr b="0" i="0" sz="1700" u="none" cap="none" strike="noStrike">
              <a:solidFill>
                <a:srgbClr val="F5B324"/>
              </a:solidFill>
              <a:latin typeface="Montserrat SemiBold"/>
              <a:ea typeface="Montserrat SemiBold"/>
              <a:cs typeface="Montserrat SemiBold"/>
              <a:sym typeface="Montserrat SemiBold"/>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Medium"/>
              <a:ea typeface="Montserrat Medium"/>
              <a:cs typeface="Montserrat Medium"/>
              <a:sym typeface="Montserrat Medium"/>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Montserrat SemiBold"/>
              <a:ea typeface="Montserrat SemiBold"/>
              <a:cs typeface="Montserrat SemiBold"/>
              <a:sym typeface="Montserrat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