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SemiBold"/>
      <p:regular r:id="rId17"/>
      <p:bold r:id="rId18"/>
      <p:italic r:id="rId19"/>
      <p:boldItalic r:id="rId20"/>
    </p:embeddedFont>
    <p:embeddedFont>
      <p:font typeface="Roboto"/>
      <p:regular r:id="rId21"/>
      <p:bold r:id="rId22"/>
      <p:italic r:id="rId23"/>
      <p:boldItalic r:id="rId24"/>
    </p:embeddedFont>
    <p:embeddedFont>
      <p:font typeface="Montserrat"/>
      <p:regular r:id="rId25"/>
      <p:bold r:id="rId26"/>
      <p:italic r:id="rId27"/>
      <p:boldItalic r:id="rId28"/>
    </p:embeddedFont>
    <p:embeddedFont>
      <p:font typeface="Montserrat Medium"/>
      <p:regular r:id="rId29"/>
      <p:bold r:id="rId30"/>
      <p:italic r:id="rId31"/>
      <p:boldItalic r:id="rId32"/>
    </p:embeddedFont>
    <p:embeddedFont>
      <p:font typeface="Montserrat Ligh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7" roundtripDataSignature="AMtx7mgWAKHTwwBB/SXK1xFo/zszL0l+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SemiBold-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Medium-italic.fntdata"/><Relationship Id="rId30" Type="http://schemas.openxmlformats.org/officeDocument/2006/relationships/font" Target="fonts/MontserratMedium-bold.fntdata"/><Relationship Id="rId11" Type="http://schemas.openxmlformats.org/officeDocument/2006/relationships/slide" Target="slides/slide6.xml"/><Relationship Id="rId33" Type="http://schemas.openxmlformats.org/officeDocument/2006/relationships/font" Target="fonts/MontserratLight-regular.fntdata"/><Relationship Id="rId10" Type="http://schemas.openxmlformats.org/officeDocument/2006/relationships/slide" Target="slides/slide5.xml"/><Relationship Id="rId32" Type="http://schemas.openxmlformats.org/officeDocument/2006/relationships/font" Target="fonts/MontserratMedium-boldItalic.fntdata"/><Relationship Id="rId13" Type="http://schemas.openxmlformats.org/officeDocument/2006/relationships/slide" Target="slides/slide8.xml"/><Relationship Id="rId35" Type="http://schemas.openxmlformats.org/officeDocument/2006/relationships/font" Target="fonts/MontserratLight-italic.fntdata"/><Relationship Id="rId12" Type="http://schemas.openxmlformats.org/officeDocument/2006/relationships/slide" Target="slides/slide7.xml"/><Relationship Id="rId34" Type="http://schemas.openxmlformats.org/officeDocument/2006/relationships/font" Target="fonts/MontserratLight-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MontserratLight-boldItalic.fntdata"/><Relationship Id="rId17" Type="http://schemas.openxmlformats.org/officeDocument/2006/relationships/font" Target="fonts/MontserratSemiBold-regular.fntdata"/><Relationship Id="rId16" Type="http://schemas.openxmlformats.org/officeDocument/2006/relationships/slide" Target="slides/slide11.xml"/><Relationship Id="rId19" Type="http://schemas.openxmlformats.org/officeDocument/2006/relationships/font" Target="fonts/MontserratSemiBold-italic.fntdata"/><Relationship Id="rId18" Type="http://schemas.openxmlformats.org/officeDocument/2006/relationships/font" Target="fonts/Montserrat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51d2efc1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1251d2efc17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21cee9cc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1221cee9cc7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51d2efc1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1251d2efc17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51d2efc1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1251d2efc17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51d2efc1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1251d2efc17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51d2efc1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51d2efc1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744870" y="1808000"/>
            <a:ext cx="4593300" cy="2052600"/>
          </a:xfrm>
          <a:prstGeom prst="rect">
            <a:avLst/>
          </a:prstGeom>
          <a:noFill/>
          <a:ln>
            <a:noFill/>
          </a:ln>
        </p:spPr>
        <p:txBody>
          <a:bodyPr anchorCtr="0" anchor="b" bIns="91425" lIns="91425" spcFirstLastPara="1" rIns="91425" wrap="square" tIns="91425">
            <a:normAutofit/>
          </a:bodyPr>
          <a:lstStyle/>
          <a:p>
            <a:pPr indent="0" lvl="0" marL="0" rtl="0" algn="r">
              <a:lnSpc>
                <a:spcPct val="100000"/>
              </a:lnSpc>
              <a:spcBef>
                <a:spcPts val="0"/>
              </a:spcBef>
              <a:spcAft>
                <a:spcPts val="0"/>
              </a:spcAft>
              <a:buSzPts val="5200"/>
              <a:buNone/>
            </a:pPr>
            <a:r>
              <a:rPr lang="pt-BR" sz="3400">
                <a:solidFill>
                  <a:schemeClr val="lt1"/>
                </a:solidFill>
                <a:latin typeface="Montserrat Medium"/>
                <a:ea typeface="Montserrat Medium"/>
                <a:cs typeface="Montserrat Medium"/>
                <a:sym typeface="Montserrat Medium"/>
              </a:rPr>
              <a:t>Aula 1 - Hadoop</a:t>
            </a:r>
            <a:endParaRPr sz="5400">
              <a:solidFill>
                <a:schemeClr val="lt1"/>
              </a:solidFill>
              <a:latin typeface="Montserrat Medium"/>
              <a:ea typeface="Montserrat Medium"/>
              <a:cs typeface="Montserrat Medium"/>
              <a:sym typeface="Montserrat Medium"/>
            </a:endParaRPr>
          </a:p>
        </p:txBody>
      </p:sp>
      <p:pic>
        <p:nvPicPr>
          <p:cNvPr id="55" name="Google Shape;55;p1"/>
          <p:cNvPicPr preferRelativeResize="0"/>
          <p:nvPr/>
        </p:nvPicPr>
        <p:blipFill rotWithShape="1">
          <a:blip r:embed="rId3">
            <a:alphaModFix/>
          </a:blip>
          <a:srcRect b="0" l="0" r="0" t="0"/>
          <a:stretch/>
        </p:blipFill>
        <p:spPr>
          <a:xfrm>
            <a:off x="7080990" y="4013000"/>
            <a:ext cx="1153610" cy="143700"/>
          </a:xfrm>
          <a:prstGeom prst="rect">
            <a:avLst/>
          </a:prstGeom>
          <a:noFill/>
          <a:ln>
            <a:noFill/>
          </a:ln>
        </p:spPr>
      </p:pic>
      <p:cxnSp>
        <p:nvCxnSpPr>
          <p:cNvPr id="56" name="Google Shape;56;p1"/>
          <p:cNvCxnSpPr/>
          <p:nvPr/>
        </p:nvCxnSpPr>
        <p:spPr>
          <a:xfrm>
            <a:off x="8445350" y="2781300"/>
            <a:ext cx="0" cy="1451400"/>
          </a:xfrm>
          <a:prstGeom prst="straightConnector1">
            <a:avLst/>
          </a:prstGeom>
          <a:noFill/>
          <a:ln cap="flat" cmpd="sng" w="28575">
            <a:solidFill>
              <a:srgbClr val="F5B324"/>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251d2efc17_0_132"/>
          <p:cNvSpPr txBox="1"/>
          <p:nvPr/>
        </p:nvSpPr>
        <p:spPr>
          <a:xfrm>
            <a:off x="450950" y="408650"/>
            <a:ext cx="3353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F5B324"/>
                </a:solidFill>
                <a:latin typeface="Montserrat SemiBold"/>
                <a:ea typeface="Montserrat SemiBold"/>
                <a:cs typeface="Montserrat SemiBold"/>
                <a:sym typeface="Montserrat SemiBold"/>
              </a:rPr>
              <a:t>|</a:t>
            </a:r>
            <a:r>
              <a:rPr lang="pt-BR" sz="2600">
                <a:solidFill>
                  <a:srgbClr val="F5B324"/>
                </a:solidFill>
                <a:latin typeface="Montserrat"/>
                <a:ea typeface="Montserrat"/>
                <a:cs typeface="Montserrat"/>
                <a:sym typeface="Montserrat"/>
              </a:rPr>
              <a:t> </a:t>
            </a:r>
            <a:r>
              <a:rPr lang="pt-BR" sz="2600">
                <a:solidFill>
                  <a:srgbClr val="F5B324"/>
                </a:solidFill>
                <a:latin typeface="Montserrat Medium"/>
                <a:ea typeface="Montserrat Medium"/>
                <a:cs typeface="Montserrat Medium"/>
                <a:sym typeface="Montserrat Medium"/>
              </a:rPr>
              <a:t>Pontos Positivos</a:t>
            </a:r>
            <a:endParaRPr i="0" sz="1400" u="none" cap="none" strike="noStrike">
              <a:solidFill>
                <a:srgbClr val="F5B324"/>
              </a:solidFill>
              <a:latin typeface="Montserrat Medium"/>
              <a:ea typeface="Montserrat Medium"/>
              <a:cs typeface="Montserrat Medium"/>
              <a:sym typeface="Montserrat Medium"/>
            </a:endParaRPr>
          </a:p>
        </p:txBody>
      </p:sp>
      <p:pic>
        <p:nvPicPr>
          <p:cNvPr id="145" name="Google Shape;145;g1251d2efc17_0_132"/>
          <p:cNvPicPr preferRelativeResize="0"/>
          <p:nvPr/>
        </p:nvPicPr>
        <p:blipFill rotWithShape="1">
          <a:blip r:embed="rId3">
            <a:alphaModFix/>
          </a:blip>
          <a:srcRect b="0" l="0" r="0" t="0"/>
          <a:stretch/>
        </p:blipFill>
        <p:spPr>
          <a:xfrm>
            <a:off x="8534400" y="4535775"/>
            <a:ext cx="295275" cy="360075"/>
          </a:xfrm>
          <a:prstGeom prst="rect">
            <a:avLst/>
          </a:prstGeom>
          <a:noFill/>
          <a:ln>
            <a:noFill/>
          </a:ln>
        </p:spPr>
      </p:pic>
      <p:sp>
        <p:nvSpPr>
          <p:cNvPr id="146" name="Google Shape;146;g1251d2efc17_0_132"/>
          <p:cNvSpPr txBox="1"/>
          <p:nvPr/>
        </p:nvSpPr>
        <p:spPr>
          <a:xfrm>
            <a:off x="658338" y="1055150"/>
            <a:ext cx="4246200" cy="45951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0"/>
              </a:spcBef>
              <a:spcAft>
                <a:spcPts val="0"/>
              </a:spcAft>
              <a:buNone/>
            </a:pPr>
            <a:r>
              <a:rPr lang="pt-BR">
                <a:solidFill>
                  <a:schemeClr val="lt1"/>
                </a:solidFill>
                <a:latin typeface="Montserrat"/>
                <a:ea typeface="Montserrat"/>
                <a:cs typeface="Montserrat"/>
                <a:sym typeface="Montserrat"/>
              </a:rPr>
              <a:t>Escalável</a:t>
            </a:r>
            <a:endParaRPr>
              <a:solidFill>
                <a:schemeClr val="lt1"/>
              </a:solidFill>
              <a:latin typeface="Montserrat"/>
              <a:ea typeface="Montserrat"/>
              <a:cs typeface="Montserrat"/>
              <a:sym typeface="Montserrat"/>
            </a:endParaRPr>
          </a:p>
          <a:p>
            <a:pPr indent="0" lvl="0" marL="0" rtl="0" algn="l">
              <a:lnSpc>
                <a:spcPct val="160000"/>
              </a:lnSpc>
              <a:spcBef>
                <a:spcPts val="1600"/>
              </a:spcBef>
              <a:spcAft>
                <a:spcPts val="0"/>
              </a:spcAft>
              <a:buNone/>
            </a:pPr>
            <a:r>
              <a:rPr lang="pt-BR">
                <a:solidFill>
                  <a:schemeClr val="lt1"/>
                </a:solidFill>
                <a:latin typeface="Montserrat"/>
                <a:ea typeface="Montserrat"/>
                <a:cs typeface="Montserrat"/>
                <a:sym typeface="Montserrat"/>
              </a:rPr>
              <a:t>Tolerante a falhas</a:t>
            </a:r>
            <a:endParaRPr>
              <a:solidFill>
                <a:schemeClr val="lt1"/>
              </a:solidFill>
              <a:latin typeface="Montserrat"/>
              <a:ea typeface="Montserrat"/>
              <a:cs typeface="Montserrat"/>
              <a:sym typeface="Montserrat"/>
            </a:endParaRPr>
          </a:p>
          <a:p>
            <a:pPr indent="0" lvl="0" marL="0" rtl="0" algn="l">
              <a:lnSpc>
                <a:spcPct val="160000"/>
              </a:lnSpc>
              <a:spcBef>
                <a:spcPts val="1600"/>
              </a:spcBef>
              <a:spcAft>
                <a:spcPts val="0"/>
              </a:spcAft>
              <a:buNone/>
            </a:pPr>
            <a:r>
              <a:rPr lang="pt-BR">
                <a:solidFill>
                  <a:schemeClr val="lt1"/>
                </a:solidFill>
                <a:latin typeface="Montserrat"/>
                <a:ea typeface="Montserrat"/>
                <a:cs typeface="Montserrat"/>
                <a:sym typeface="Montserrat"/>
              </a:rPr>
              <a:t>Disponibilidade</a:t>
            </a:r>
            <a:endParaRPr>
              <a:solidFill>
                <a:schemeClr val="lt1"/>
              </a:solidFill>
              <a:latin typeface="Montserrat"/>
              <a:ea typeface="Montserrat"/>
              <a:cs typeface="Montserrat"/>
              <a:sym typeface="Montserrat"/>
            </a:endParaRPr>
          </a:p>
          <a:p>
            <a:pPr indent="0" lvl="0" marL="0" rtl="0" algn="l">
              <a:lnSpc>
                <a:spcPct val="160000"/>
              </a:lnSpc>
              <a:spcBef>
                <a:spcPts val="1600"/>
              </a:spcBef>
              <a:spcAft>
                <a:spcPts val="0"/>
              </a:spcAft>
              <a:buNone/>
            </a:pPr>
            <a:r>
              <a:rPr lang="pt-BR">
                <a:solidFill>
                  <a:schemeClr val="lt1"/>
                </a:solidFill>
                <a:latin typeface="Montserrat"/>
                <a:ea typeface="Montserrat"/>
                <a:cs typeface="Montserrat"/>
                <a:sym typeface="Montserrat"/>
              </a:rPr>
              <a:t>Confiável</a:t>
            </a:r>
            <a:endParaRPr>
              <a:solidFill>
                <a:schemeClr val="lt1"/>
              </a:solidFill>
              <a:latin typeface="Montserrat"/>
              <a:ea typeface="Montserrat"/>
              <a:cs typeface="Montserrat"/>
              <a:sym typeface="Montserrat"/>
            </a:endParaRPr>
          </a:p>
          <a:p>
            <a:pPr indent="0" lvl="0" marL="0" rtl="0" algn="l">
              <a:lnSpc>
                <a:spcPct val="160000"/>
              </a:lnSpc>
              <a:spcBef>
                <a:spcPts val="1600"/>
              </a:spcBef>
              <a:spcAft>
                <a:spcPts val="0"/>
              </a:spcAft>
              <a:buNone/>
            </a:pPr>
            <a:r>
              <a:rPr lang="pt-BR">
                <a:solidFill>
                  <a:schemeClr val="lt1"/>
                </a:solidFill>
                <a:latin typeface="Montserrat"/>
                <a:ea typeface="Montserrat"/>
                <a:cs typeface="Montserrat"/>
                <a:sym typeface="Montserrat"/>
              </a:rPr>
              <a:t>Usa conceito de chave/valor</a:t>
            </a:r>
            <a:endParaRPr>
              <a:solidFill>
                <a:schemeClr val="lt1"/>
              </a:solidFill>
              <a:latin typeface="Montserrat"/>
              <a:ea typeface="Montserrat"/>
              <a:cs typeface="Montserrat"/>
              <a:sym typeface="Montserrat"/>
            </a:endParaRPr>
          </a:p>
          <a:p>
            <a:pPr indent="0" lvl="0" marL="0" rtl="0" algn="l">
              <a:lnSpc>
                <a:spcPct val="160000"/>
              </a:lnSpc>
              <a:spcBef>
                <a:spcPts val="1600"/>
              </a:spcBef>
              <a:spcAft>
                <a:spcPts val="0"/>
              </a:spcAft>
              <a:buNone/>
            </a:pPr>
            <a:r>
              <a:rPr lang="pt-BR">
                <a:solidFill>
                  <a:schemeClr val="lt1"/>
                </a:solidFill>
                <a:latin typeface="Montserrat"/>
                <a:ea typeface="Montserrat"/>
                <a:cs typeface="Montserrat"/>
                <a:sym typeface="Montserrat"/>
              </a:rPr>
              <a:t>Não cria gargalos na rede pois os dados não trafegam (processamento no nó)</a:t>
            </a:r>
            <a:endParaRPr>
              <a:solidFill>
                <a:schemeClr val="lt1"/>
              </a:solidFill>
              <a:latin typeface="Montserrat"/>
              <a:ea typeface="Montserrat"/>
              <a:cs typeface="Montserrat"/>
              <a:sym typeface="Montserrat"/>
            </a:endParaRPr>
          </a:p>
          <a:p>
            <a:pPr indent="0" lvl="0" marL="0" rtl="0" algn="l">
              <a:lnSpc>
                <a:spcPct val="160000"/>
              </a:lnSpc>
              <a:spcBef>
                <a:spcPts val="1600"/>
              </a:spcBef>
              <a:spcAft>
                <a:spcPts val="0"/>
              </a:spcAft>
              <a:buNone/>
            </a:pPr>
            <a:r>
              <a:t/>
            </a:r>
            <a:endParaRPr>
              <a:solidFill>
                <a:srgbClr val="FFFFFF"/>
              </a:solidFill>
              <a:latin typeface="Montserrat"/>
              <a:ea typeface="Montserrat"/>
              <a:cs typeface="Montserrat"/>
              <a:sym typeface="Montserrat"/>
            </a:endParaRPr>
          </a:p>
          <a:p>
            <a:pPr indent="0" lvl="0" marL="0" marR="0" rtl="0" algn="l">
              <a:lnSpc>
                <a:spcPct val="150000"/>
              </a:lnSpc>
              <a:spcBef>
                <a:spcPts val="1600"/>
              </a:spcBef>
              <a:spcAft>
                <a:spcPts val="0"/>
              </a:spcAft>
              <a:buClr>
                <a:srgbClr val="000000"/>
              </a:buClr>
              <a:buSzPts val="1600"/>
              <a:buFont typeface="Arial"/>
              <a:buNone/>
            </a:pPr>
            <a:r>
              <a:t/>
            </a:r>
            <a:endParaRPr>
              <a:solidFill>
                <a:schemeClr val="lt1"/>
              </a:solidFill>
              <a:latin typeface="Montserrat"/>
              <a:ea typeface="Montserrat"/>
              <a:cs typeface="Montserrat"/>
              <a:sym typeface="Montserrat"/>
            </a:endParaRPr>
          </a:p>
        </p:txBody>
      </p:sp>
      <p:sp>
        <p:nvSpPr>
          <p:cNvPr id="147" name="Google Shape;147;g1251d2efc17_0_132"/>
          <p:cNvSpPr/>
          <p:nvPr/>
        </p:nvSpPr>
        <p:spPr>
          <a:xfrm rot="2700000">
            <a:off x="566166" y="176216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g1251d2efc17_0_132"/>
          <p:cNvSpPr/>
          <p:nvPr/>
        </p:nvSpPr>
        <p:spPr>
          <a:xfrm rot="2700000">
            <a:off x="566166" y="229556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1251d2efc17_0_132"/>
          <p:cNvSpPr/>
          <p:nvPr/>
        </p:nvSpPr>
        <p:spPr>
          <a:xfrm rot="2700000">
            <a:off x="566166" y="282896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1251d2efc17_0_132"/>
          <p:cNvSpPr/>
          <p:nvPr/>
        </p:nvSpPr>
        <p:spPr>
          <a:xfrm rot="2700000">
            <a:off x="566166" y="336236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1251d2efc17_0_132"/>
          <p:cNvSpPr/>
          <p:nvPr/>
        </p:nvSpPr>
        <p:spPr>
          <a:xfrm rot="2700000">
            <a:off x="566166" y="389576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1251d2efc17_0_132"/>
          <p:cNvSpPr/>
          <p:nvPr/>
        </p:nvSpPr>
        <p:spPr>
          <a:xfrm rot="2700000">
            <a:off x="566166" y="122876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1251d2efc17_0_132"/>
          <p:cNvSpPr txBox="1"/>
          <p:nvPr/>
        </p:nvSpPr>
        <p:spPr>
          <a:xfrm>
            <a:off x="4786675" y="408650"/>
            <a:ext cx="3353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F5B324"/>
                </a:solidFill>
                <a:latin typeface="Montserrat SemiBold"/>
                <a:ea typeface="Montserrat SemiBold"/>
                <a:cs typeface="Montserrat SemiBold"/>
                <a:sym typeface="Montserrat SemiBold"/>
              </a:rPr>
              <a:t>|</a:t>
            </a:r>
            <a:r>
              <a:rPr lang="pt-BR" sz="2600">
                <a:solidFill>
                  <a:srgbClr val="F5B324"/>
                </a:solidFill>
                <a:latin typeface="Montserrat"/>
                <a:ea typeface="Montserrat"/>
                <a:cs typeface="Montserrat"/>
                <a:sym typeface="Montserrat"/>
              </a:rPr>
              <a:t> </a:t>
            </a:r>
            <a:r>
              <a:rPr lang="pt-BR" sz="2600">
                <a:solidFill>
                  <a:srgbClr val="F5B324"/>
                </a:solidFill>
                <a:latin typeface="Montserrat Medium"/>
                <a:ea typeface="Montserrat Medium"/>
                <a:cs typeface="Montserrat Medium"/>
                <a:sym typeface="Montserrat Medium"/>
              </a:rPr>
              <a:t>Pontos Negativos</a:t>
            </a:r>
            <a:endParaRPr i="0" sz="1400" u="none" cap="none" strike="noStrike">
              <a:solidFill>
                <a:srgbClr val="F5B324"/>
              </a:solidFill>
              <a:latin typeface="Montserrat Medium"/>
              <a:ea typeface="Montserrat Medium"/>
              <a:cs typeface="Montserrat Medium"/>
              <a:sym typeface="Montserrat Medium"/>
            </a:endParaRPr>
          </a:p>
        </p:txBody>
      </p:sp>
      <p:sp>
        <p:nvSpPr>
          <p:cNvPr id="154" name="Google Shape;154;g1251d2efc17_0_132"/>
          <p:cNvSpPr txBox="1"/>
          <p:nvPr/>
        </p:nvSpPr>
        <p:spPr>
          <a:xfrm>
            <a:off x="5012550" y="1115300"/>
            <a:ext cx="4246200" cy="45705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1200"/>
              </a:spcBef>
              <a:spcAft>
                <a:spcPts val="0"/>
              </a:spcAft>
              <a:buClr>
                <a:schemeClr val="dk1"/>
              </a:buClr>
              <a:buSzPts val="1100"/>
              <a:buFont typeface="Arial"/>
              <a:buNone/>
            </a:pPr>
            <a:r>
              <a:rPr lang="pt-BR">
                <a:solidFill>
                  <a:schemeClr val="lt1"/>
                </a:solidFill>
                <a:latin typeface="Montserrat"/>
                <a:ea typeface="Montserrat"/>
                <a:cs typeface="Montserrat"/>
                <a:sym typeface="Montserrat"/>
              </a:rPr>
              <a:t>MapReduce não é indicado para:</a:t>
            </a:r>
            <a:endParaRPr>
              <a:solidFill>
                <a:schemeClr val="lt1"/>
              </a:solidFill>
              <a:latin typeface="Montserrat"/>
              <a:ea typeface="Montserrat"/>
              <a:cs typeface="Montserrat"/>
              <a:sym typeface="Montserrat"/>
            </a:endParaRPr>
          </a:p>
          <a:p>
            <a:pPr indent="0" lvl="0" marL="0" rtl="0" algn="l">
              <a:lnSpc>
                <a:spcPct val="160000"/>
              </a:lnSpc>
              <a:spcBef>
                <a:spcPts val="0"/>
              </a:spcBef>
              <a:spcAft>
                <a:spcPts val="0"/>
              </a:spcAft>
              <a:buNone/>
            </a:pPr>
            <a:r>
              <a:rPr lang="pt-BR">
                <a:solidFill>
                  <a:schemeClr val="lt1"/>
                </a:solidFill>
                <a:latin typeface="Montserrat"/>
                <a:ea typeface="Montserrat"/>
                <a:cs typeface="Montserrat"/>
                <a:sym typeface="Montserrat"/>
              </a:rPr>
              <a:t>Consultas que necessitam de baixa latência</a:t>
            </a:r>
            <a:endParaRPr>
              <a:solidFill>
                <a:schemeClr val="lt1"/>
              </a:solidFill>
              <a:latin typeface="Montserrat"/>
              <a:ea typeface="Montserrat"/>
              <a:cs typeface="Montserrat"/>
              <a:sym typeface="Montserrat"/>
            </a:endParaRPr>
          </a:p>
          <a:p>
            <a:pPr indent="0" lvl="0" marL="0" rtl="0" algn="l">
              <a:lnSpc>
                <a:spcPct val="160000"/>
              </a:lnSpc>
              <a:spcBef>
                <a:spcPts val="1600"/>
              </a:spcBef>
              <a:spcAft>
                <a:spcPts val="0"/>
              </a:spcAft>
              <a:buNone/>
            </a:pPr>
            <a:r>
              <a:rPr lang="pt-BR">
                <a:solidFill>
                  <a:schemeClr val="lt1"/>
                </a:solidFill>
                <a:latin typeface="Montserrat"/>
                <a:ea typeface="Montserrat"/>
                <a:cs typeface="Montserrat"/>
                <a:sym typeface="Montserrat"/>
              </a:rPr>
              <a:t>Sistemas real-time</a:t>
            </a:r>
            <a:endParaRPr>
              <a:solidFill>
                <a:schemeClr val="lt1"/>
              </a:solidFill>
              <a:latin typeface="Montserrat"/>
              <a:ea typeface="Montserrat"/>
              <a:cs typeface="Montserrat"/>
              <a:sym typeface="Montserrat"/>
            </a:endParaRPr>
          </a:p>
          <a:p>
            <a:pPr indent="0" lvl="0" marL="0" rtl="0" algn="l">
              <a:lnSpc>
                <a:spcPct val="160000"/>
              </a:lnSpc>
              <a:spcBef>
                <a:spcPts val="1600"/>
              </a:spcBef>
              <a:spcAft>
                <a:spcPts val="0"/>
              </a:spcAft>
              <a:buNone/>
            </a:pPr>
            <a:r>
              <a:rPr lang="pt-BR">
                <a:solidFill>
                  <a:schemeClr val="lt1"/>
                </a:solidFill>
                <a:latin typeface="Montserrat"/>
                <a:ea typeface="Montserrat"/>
                <a:cs typeface="Montserrat"/>
                <a:sym typeface="Montserrat"/>
              </a:rPr>
              <a:t>Consultas em um website</a:t>
            </a:r>
            <a:endParaRPr>
              <a:solidFill>
                <a:schemeClr val="lt1"/>
              </a:solidFill>
              <a:latin typeface="Montserrat"/>
              <a:ea typeface="Montserrat"/>
              <a:cs typeface="Montserrat"/>
              <a:sym typeface="Montserrat"/>
            </a:endParaRPr>
          </a:p>
          <a:p>
            <a:pPr indent="0" lvl="0" marL="0" rtl="0" algn="l">
              <a:lnSpc>
                <a:spcPct val="160000"/>
              </a:lnSpc>
              <a:spcBef>
                <a:spcPts val="1600"/>
              </a:spcBef>
              <a:spcAft>
                <a:spcPts val="0"/>
              </a:spcAft>
              <a:buNone/>
            </a:pPr>
            <a:r>
              <a:rPr lang="pt-BR">
                <a:solidFill>
                  <a:schemeClr val="lt1"/>
                </a:solidFill>
                <a:latin typeface="Montserrat"/>
                <a:ea typeface="Montserrat"/>
                <a:cs typeface="Montserrat"/>
                <a:sym typeface="Montserrat"/>
              </a:rPr>
              <a:t>Processamento de pequenas tarefas</a:t>
            </a:r>
            <a:endParaRPr>
              <a:solidFill>
                <a:schemeClr val="lt1"/>
              </a:solidFill>
              <a:latin typeface="Montserrat"/>
              <a:ea typeface="Montserrat"/>
              <a:cs typeface="Montserrat"/>
              <a:sym typeface="Montserrat"/>
            </a:endParaRPr>
          </a:p>
          <a:p>
            <a:pPr indent="0" lvl="0" marL="0" rtl="0" algn="l">
              <a:lnSpc>
                <a:spcPct val="160000"/>
              </a:lnSpc>
              <a:spcBef>
                <a:spcPts val="1600"/>
              </a:spcBef>
              <a:spcAft>
                <a:spcPts val="0"/>
              </a:spcAft>
              <a:buNone/>
            </a:pPr>
            <a:r>
              <a:rPr lang="pt-BR">
                <a:solidFill>
                  <a:schemeClr val="lt1"/>
                </a:solidFill>
                <a:latin typeface="Montserrat"/>
                <a:ea typeface="Montserrat"/>
                <a:cs typeface="Montserrat"/>
                <a:sym typeface="Montserrat"/>
              </a:rPr>
              <a:t>Overhead para gerenciamento das tarefa</a:t>
            </a:r>
            <a:r>
              <a:rPr lang="pt-BR" sz="1200">
                <a:solidFill>
                  <a:schemeClr val="dk1"/>
                </a:solidFill>
                <a:highlight>
                  <a:srgbClr val="FFFFFF"/>
                </a:highlight>
                <a:latin typeface="Roboto"/>
                <a:ea typeface="Roboto"/>
                <a:cs typeface="Roboto"/>
                <a:sym typeface="Roboto"/>
              </a:rPr>
              <a:t>s</a:t>
            </a:r>
            <a:endParaRPr sz="1200">
              <a:solidFill>
                <a:schemeClr val="dk1"/>
              </a:solidFill>
              <a:highlight>
                <a:srgbClr val="FFFFFF"/>
              </a:highlight>
              <a:latin typeface="Roboto"/>
              <a:ea typeface="Roboto"/>
              <a:cs typeface="Roboto"/>
              <a:sym typeface="Roboto"/>
            </a:endParaRPr>
          </a:p>
          <a:p>
            <a:pPr indent="0" lvl="0" marL="0" rtl="0" algn="l">
              <a:lnSpc>
                <a:spcPct val="160000"/>
              </a:lnSpc>
              <a:spcBef>
                <a:spcPts val="1600"/>
              </a:spcBef>
              <a:spcAft>
                <a:spcPts val="0"/>
              </a:spcAft>
              <a:buNone/>
            </a:pPr>
            <a:r>
              <a:t/>
            </a:r>
            <a:endParaRPr sz="1300">
              <a:solidFill>
                <a:schemeClr val="lt1"/>
              </a:solidFill>
              <a:latin typeface="Montserrat"/>
              <a:ea typeface="Montserrat"/>
              <a:cs typeface="Montserrat"/>
              <a:sym typeface="Montserrat"/>
            </a:endParaRPr>
          </a:p>
          <a:p>
            <a:pPr indent="0" lvl="0" marL="0" rtl="0" algn="l">
              <a:lnSpc>
                <a:spcPct val="160000"/>
              </a:lnSpc>
              <a:spcBef>
                <a:spcPts val="1600"/>
              </a:spcBef>
              <a:spcAft>
                <a:spcPts val="0"/>
              </a:spcAft>
              <a:buNone/>
            </a:pPr>
            <a:r>
              <a:t/>
            </a:r>
            <a:endParaRPr>
              <a:solidFill>
                <a:srgbClr val="FFFFFF"/>
              </a:solidFill>
              <a:latin typeface="Montserrat"/>
              <a:ea typeface="Montserrat"/>
              <a:cs typeface="Montserrat"/>
              <a:sym typeface="Montserrat"/>
            </a:endParaRPr>
          </a:p>
          <a:p>
            <a:pPr indent="0" lvl="0" marL="0" marR="0" rtl="0" algn="l">
              <a:lnSpc>
                <a:spcPct val="150000"/>
              </a:lnSpc>
              <a:spcBef>
                <a:spcPts val="1600"/>
              </a:spcBef>
              <a:spcAft>
                <a:spcPts val="0"/>
              </a:spcAft>
              <a:buClr>
                <a:srgbClr val="000000"/>
              </a:buClr>
              <a:buSzPts val="1600"/>
              <a:buFont typeface="Arial"/>
              <a:buNone/>
            </a:pPr>
            <a:r>
              <a:t/>
            </a:r>
            <a:endParaRPr>
              <a:solidFill>
                <a:schemeClr val="lt1"/>
              </a:solidFill>
              <a:latin typeface="Montserrat"/>
              <a:ea typeface="Montserrat"/>
              <a:cs typeface="Montserrat"/>
              <a:sym typeface="Montserrat"/>
            </a:endParaRPr>
          </a:p>
        </p:txBody>
      </p:sp>
      <p:sp>
        <p:nvSpPr>
          <p:cNvPr id="155" name="Google Shape;155;g1251d2efc17_0_132"/>
          <p:cNvSpPr/>
          <p:nvPr/>
        </p:nvSpPr>
        <p:spPr>
          <a:xfrm rot="2700000">
            <a:off x="4920366" y="219276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g1251d2efc17_0_132"/>
          <p:cNvSpPr/>
          <p:nvPr/>
        </p:nvSpPr>
        <p:spPr>
          <a:xfrm rot="2700000">
            <a:off x="4920366" y="272616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1251d2efc17_0_132"/>
          <p:cNvSpPr/>
          <p:nvPr/>
        </p:nvSpPr>
        <p:spPr>
          <a:xfrm rot="2700000">
            <a:off x="4920366" y="325956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1251d2efc17_0_132"/>
          <p:cNvSpPr/>
          <p:nvPr/>
        </p:nvSpPr>
        <p:spPr>
          <a:xfrm rot="2700000">
            <a:off x="4920366" y="165936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g1251d2efc17_0_132"/>
          <p:cNvSpPr/>
          <p:nvPr/>
        </p:nvSpPr>
        <p:spPr>
          <a:xfrm rot="2700000">
            <a:off x="4920366" y="379296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6"/>
          <p:cNvSpPr txBox="1"/>
          <p:nvPr/>
        </p:nvSpPr>
        <p:spPr>
          <a:xfrm>
            <a:off x="394800" y="4249675"/>
            <a:ext cx="1940100" cy="61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300"/>
              <a:buFont typeface="Arial"/>
              <a:buNone/>
            </a:pPr>
            <a:r>
              <a:rPr b="0" i="0" lang="pt-BR" sz="1300" u="none" cap="none" strike="noStrike">
                <a:solidFill>
                  <a:schemeClr val="lt1"/>
                </a:solidFill>
                <a:latin typeface="Montserrat Light"/>
                <a:ea typeface="Montserrat Light"/>
                <a:cs typeface="Montserrat Light"/>
                <a:sym typeface="Montserrat Light"/>
              </a:rPr>
              <a:t>Av. Faria Lima, 1306</a:t>
            </a:r>
            <a:endParaRPr b="0" i="0" sz="1300" u="none" cap="none" strike="noStrike">
              <a:solidFill>
                <a:schemeClr val="lt1"/>
              </a:solidFill>
              <a:latin typeface="Montserrat Light"/>
              <a:ea typeface="Montserrat Light"/>
              <a:cs typeface="Montserrat Light"/>
              <a:sym typeface="Montserrat Light"/>
            </a:endParaRPr>
          </a:p>
          <a:p>
            <a:pPr indent="0" lvl="0" marL="0" marR="0" rtl="0" algn="l">
              <a:lnSpc>
                <a:spcPct val="115000"/>
              </a:lnSpc>
              <a:spcBef>
                <a:spcPts val="0"/>
              </a:spcBef>
              <a:spcAft>
                <a:spcPts val="0"/>
              </a:spcAft>
              <a:buClr>
                <a:schemeClr val="dk1"/>
              </a:buClr>
              <a:buSzPts val="1100"/>
              <a:buFont typeface="Arial"/>
              <a:buNone/>
            </a:pPr>
            <a:r>
              <a:rPr b="0" i="0" lang="pt-BR" sz="1300" u="none" cap="none" strike="noStrike">
                <a:solidFill>
                  <a:schemeClr val="lt1"/>
                </a:solidFill>
                <a:latin typeface="Montserrat Light"/>
                <a:ea typeface="Montserrat Light"/>
                <a:cs typeface="Montserrat Light"/>
                <a:sym typeface="Montserrat Light"/>
              </a:rPr>
              <a:t>4º e 9º  andares</a:t>
            </a:r>
            <a:endParaRPr b="0" i="0" sz="1300" u="none" cap="none" strike="noStrike">
              <a:solidFill>
                <a:schemeClr val="lt1"/>
              </a:solidFill>
              <a:latin typeface="Montserrat Light"/>
              <a:ea typeface="Montserrat Light"/>
              <a:cs typeface="Montserrat Light"/>
              <a:sym typeface="Montserrat Light"/>
            </a:endParaRPr>
          </a:p>
        </p:txBody>
      </p:sp>
      <p:sp>
        <p:nvSpPr>
          <p:cNvPr id="165" name="Google Shape;165;p6"/>
          <p:cNvSpPr txBox="1"/>
          <p:nvPr/>
        </p:nvSpPr>
        <p:spPr>
          <a:xfrm>
            <a:off x="5636100" y="4249675"/>
            <a:ext cx="3000000" cy="615000"/>
          </a:xfrm>
          <a:prstGeom prst="rect">
            <a:avLst/>
          </a:prstGeom>
          <a:noFill/>
          <a:ln>
            <a:noFill/>
          </a:ln>
        </p:spPr>
        <p:txBody>
          <a:bodyPr anchorCtr="0" anchor="t" bIns="91425" lIns="91425" spcFirstLastPara="1" rIns="91425" wrap="square" tIns="91425">
            <a:spAutoFit/>
          </a:bodyPr>
          <a:lstStyle/>
          <a:p>
            <a:pPr indent="0" lvl="0" marL="0" marR="0" rtl="0" algn="r">
              <a:lnSpc>
                <a:spcPct val="115000"/>
              </a:lnSpc>
              <a:spcBef>
                <a:spcPts val="0"/>
              </a:spcBef>
              <a:spcAft>
                <a:spcPts val="0"/>
              </a:spcAft>
              <a:buClr>
                <a:srgbClr val="000000"/>
              </a:buClr>
              <a:buSzPts val="1300"/>
              <a:buFont typeface="Arial"/>
              <a:buNone/>
            </a:pPr>
            <a:r>
              <a:rPr b="0" i="0" lang="pt-BR" sz="1300" u="none" cap="none" strike="noStrike">
                <a:solidFill>
                  <a:schemeClr val="lt1"/>
                </a:solidFill>
                <a:latin typeface="Montserrat Light"/>
                <a:ea typeface="Montserrat Light"/>
                <a:cs typeface="Montserrat Light"/>
                <a:sym typeface="Montserrat Light"/>
              </a:rPr>
              <a:t>(11) 2609-3807 </a:t>
            </a:r>
            <a:endParaRPr b="0" i="0" sz="1300" u="none" cap="none" strike="noStrike">
              <a:solidFill>
                <a:schemeClr val="lt1"/>
              </a:solidFill>
              <a:latin typeface="Montserrat Light"/>
              <a:ea typeface="Montserrat Light"/>
              <a:cs typeface="Montserrat Light"/>
              <a:sym typeface="Montserrat Light"/>
            </a:endParaRPr>
          </a:p>
          <a:p>
            <a:pPr indent="0" lvl="0" marL="0" marR="0" rtl="0" algn="r">
              <a:lnSpc>
                <a:spcPct val="115000"/>
              </a:lnSpc>
              <a:spcBef>
                <a:spcPts val="0"/>
              </a:spcBef>
              <a:spcAft>
                <a:spcPts val="0"/>
              </a:spcAft>
              <a:buClr>
                <a:srgbClr val="000000"/>
              </a:buClr>
              <a:buSzPts val="1300"/>
              <a:buFont typeface="Arial"/>
              <a:buNone/>
            </a:pPr>
            <a:r>
              <a:rPr b="0" i="0" lang="pt-BR" sz="1300" u="none" cap="none" strike="noStrike">
                <a:solidFill>
                  <a:schemeClr val="lt1"/>
                </a:solidFill>
                <a:latin typeface="Montserrat Light"/>
                <a:ea typeface="Montserrat Light"/>
                <a:cs typeface="Montserrat Light"/>
                <a:sym typeface="Montserrat Light"/>
              </a:rPr>
              <a:t>contato@letscode­.com.br</a:t>
            </a:r>
            <a:endParaRPr b="0" i="0" sz="1300" u="none" cap="none" strike="noStrike">
              <a:solidFill>
                <a:schemeClr val="lt1"/>
              </a:solidFill>
              <a:latin typeface="Montserrat Light"/>
              <a:ea typeface="Montserrat Light"/>
              <a:cs typeface="Montserrat Light"/>
              <a:sym typeface="Montserrat Light"/>
            </a:endParaRPr>
          </a:p>
        </p:txBody>
      </p:sp>
      <p:pic>
        <p:nvPicPr>
          <p:cNvPr id="166" name="Google Shape;166;p6"/>
          <p:cNvPicPr preferRelativeResize="0"/>
          <p:nvPr/>
        </p:nvPicPr>
        <p:blipFill rotWithShape="1">
          <a:blip r:embed="rId3">
            <a:alphaModFix/>
          </a:blip>
          <a:srcRect b="1473" l="0" r="0" t="1474"/>
          <a:stretch/>
        </p:blipFill>
        <p:spPr>
          <a:xfrm>
            <a:off x="522575" y="4049147"/>
            <a:ext cx="1256225" cy="156475"/>
          </a:xfrm>
          <a:prstGeom prst="rect">
            <a:avLst/>
          </a:prstGeom>
          <a:noFill/>
          <a:ln>
            <a:noFill/>
          </a:ln>
        </p:spPr>
      </p:pic>
      <p:sp>
        <p:nvSpPr>
          <p:cNvPr id="167" name="Google Shape;167;p6"/>
          <p:cNvSpPr txBox="1"/>
          <p:nvPr/>
        </p:nvSpPr>
        <p:spPr>
          <a:xfrm>
            <a:off x="1462800" y="2156100"/>
            <a:ext cx="62184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200"/>
              <a:buFont typeface="Arial"/>
              <a:buNone/>
            </a:pPr>
            <a:r>
              <a:rPr b="0" i="0" lang="pt-BR" sz="4200" u="none" cap="none" strike="noStrike">
                <a:solidFill>
                  <a:srgbClr val="F5B324"/>
                </a:solidFill>
                <a:latin typeface="Montserrat Light"/>
                <a:ea typeface="Montserrat Light"/>
                <a:cs typeface="Montserrat Light"/>
                <a:sym typeface="Montserrat Light"/>
              </a:rPr>
              <a:t>Obrigada(o)!</a:t>
            </a:r>
            <a:endParaRPr b="0" i="0" sz="4200" u="none" cap="none" strike="noStrike">
              <a:solidFill>
                <a:srgbClr val="F5B324"/>
              </a:solidFill>
              <a:latin typeface="Montserrat Light"/>
              <a:ea typeface="Montserrat Light"/>
              <a:cs typeface="Montserrat Light"/>
              <a:sym typeface="Montserrat Light"/>
            </a:endParaRPr>
          </a:p>
        </p:txBody>
      </p:sp>
      <p:pic>
        <p:nvPicPr>
          <p:cNvPr id="168" name="Google Shape;168;p6"/>
          <p:cNvPicPr preferRelativeResize="0"/>
          <p:nvPr/>
        </p:nvPicPr>
        <p:blipFill rotWithShape="1">
          <a:blip r:embed="rId4">
            <a:alphaModFix/>
          </a:blip>
          <a:srcRect b="0" l="0" r="0" t="0"/>
          <a:stretch/>
        </p:blipFill>
        <p:spPr>
          <a:xfrm>
            <a:off x="8636100" y="4374025"/>
            <a:ext cx="153225" cy="153230"/>
          </a:xfrm>
          <a:prstGeom prst="rect">
            <a:avLst/>
          </a:prstGeom>
          <a:noFill/>
          <a:ln>
            <a:noFill/>
          </a:ln>
        </p:spPr>
      </p:pic>
      <p:pic>
        <p:nvPicPr>
          <p:cNvPr id="169" name="Google Shape;169;p6"/>
          <p:cNvPicPr preferRelativeResize="0"/>
          <p:nvPr/>
        </p:nvPicPr>
        <p:blipFill rotWithShape="1">
          <a:blip r:embed="rId5">
            <a:alphaModFix/>
          </a:blip>
          <a:srcRect b="0" l="0" r="0" t="0"/>
          <a:stretch/>
        </p:blipFill>
        <p:spPr>
          <a:xfrm>
            <a:off x="8636100" y="4608071"/>
            <a:ext cx="170250" cy="1362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3"/>
          <p:cNvSpPr txBox="1"/>
          <p:nvPr/>
        </p:nvSpPr>
        <p:spPr>
          <a:xfrm>
            <a:off x="307500" y="335525"/>
            <a:ext cx="8522100" cy="193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F5B324"/>
                </a:solidFill>
                <a:latin typeface="Montserrat SemiBold"/>
                <a:ea typeface="Montserrat SemiBold"/>
                <a:cs typeface="Montserrat SemiBold"/>
                <a:sym typeface="Montserrat SemiBold"/>
              </a:rPr>
              <a:t>| </a:t>
            </a:r>
            <a:r>
              <a:rPr lang="pt-BR" sz="3000">
                <a:solidFill>
                  <a:srgbClr val="F5B324"/>
                </a:solidFill>
                <a:latin typeface="Montserrat Medium"/>
                <a:ea typeface="Montserrat Medium"/>
                <a:cs typeface="Montserrat Medium"/>
                <a:sym typeface="Montserrat Medium"/>
              </a:rPr>
              <a:t>O que é ?</a:t>
            </a:r>
            <a:endParaRPr sz="3000">
              <a:solidFill>
                <a:srgbClr val="F5B324"/>
              </a:solidFill>
              <a:latin typeface="Montserrat Medium"/>
              <a:ea typeface="Montserrat Medium"/>
              <a:cs typeface="Montserrat Medium"/>
              <a:sym typeface="Montserrat Medium"/>
            </a:endParaRPr>
          </a:p>
          <a:p>
            <a:pPr indent="0" lvl="0" marL="0" rtl="0" algn="just">
              <a:lnSpc>
                <a:spcPct val="160000"/>
              </a:lnSpc>
              <a:spcBef>
                <a:spcPts val="1200"/>
              </a:spcBef>
              <a:spcAft>
                <a:spcPts val="0"/>
              </a:spcAft>
              <a:buClr>
                <a:schemeClr val="dk1"/>
              </a:buClr>
              <a:buSzPts val="1100"/>
              <a:buFont typeface="Arial"/>
              <a:buNone/>
            </a:pPr>
            <a:r>
              <a:rPr lang="pt-BR">
                <a:solidFill>
                  <a:schemeClr val="lt1"/>
                </a:solidFill>
                <a:latin typeface="Montserrat"/>
                <a:ea typeface="Montserrat"/>
                <a:cs typeface="Montserrat"/>
                <a:sym typeface="Montserrat"/>
              </a:rPr>
              <a:t>Hadoop é um framework em código aberto para armazenamento e processamento distribuídos de grandes conjuntos de dados em hardware simples</a:t>
            </a:r>
            <a:r>
              <a:rPr lang="pt-BR" sz="1600">
                <a:solidFill>
                  <a:schemeClr val="lt1"/>
                </a:solidFill>
                <a:latin typeface="Montserrat"/>
                <a:ea typeface="Montserrat"/>
                <a:cs typeface="Montserrat"/>
                <a:sym typeface="Montserrat"/>
              </a:rPr>
              <a:t>.</a:t>
            </a:r>
            <a:r>
              <a:rPr lang="pt-BR">
                <a:solidFill>
                  <a:schemeClr val="dk1"/>
                </a:solidFill>
                <a:latin typeface="Montserrat"/>
                <a:ea typeface="Montserrat"/>
                <a:cs typeface="Montserrat"/>
                <a:sym typeface="Montserrat"/>
              </a:rPr>
              <a:t>..</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3000"/>
              <a:buFont typeface="Arial"/>
              <a:buNone/>
            </a:pPr>
            <a:r>
              <a:t/>
            </a:r>
            <a:endParaRPr sz="2600">
              <a:solidFill>
                <a:srgbClr val="F5B324"/>
              </a:solidFill>
              <a:latin typeface="Montserrat"/>
              <a:ea typeface="Montserrat"/>
              <a:cs typeface="Montserrat"/>
              <a:sym typeface="Montserrat"/>
            </a:endParaRPr>
          </a:p>
        </p:txBody>
      </p:sp>
      <p:pic>
        <p:nvPicPr>
          <p:cNvPr id="62" name="Google Shape;62;p3"/>
          <p:cNvPicPr preferRelativeResize="0"/>
          <p:nvPr/>
        </p:nvPicPr>
        <p:blipFill rotWithShape="1">
          <a:blip r:embed="rId3">
            <a:alphaModFix/>
          </a:blip>
          <a:srcRect b="0" l="0" r="0" t="0"/>
          <a:stretch/>
        </p:blipFill>
        <p:spPr>
          <a:xfrm>
            <a:off x="8534400" y="4535775"/>
            <a:ext cx="295275" cy="360075"/>
          </a:xfrm>
          <a:prstGeom prst="rect">
            <a:avLst/>
          </a:prstGeom>
          <a:noFill/>
          <a:ln>
            <a:noFill/>
          </a:ln>
        </p:spPr>
      </p:pic>
      <p:pic>
        <p:nvPicPr>
          <p:cNvPr id="63" name="Google Shape;63;p3"/>
          <p:cNvPicPr preferRelativeResize="0"/>
          <p:nvPr/>
        </p:nvPicPr>
        <p:blipFill>
          <a:blip r:embed="rId4">
            <a:alphaModFix/>
          </a:blip>
          <a:stretch>
            <a:fillRect/>
          </a:stretch>
        </p:blipFill>
        <p:spPr>
          <a:xfrm>
            <a:off x="450950" y="2397350"/>
            <a:ext cx="7883956" cy="2047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4"/>
          <p:cNvSpPr txBox="1"/>
          <p:nvPr/>
        </p:nvSpPr>
        <p:spPr>
          <a:xfrm>
            <a:off x="129875" y="203208"/>
            <a:ext cx="3000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F5B324"/>
                </a:solidFill>
                <a:latin typeface="Montserrat SemiBold"/>
                <a:ea typeface="Montserrat SemiBold"/>
                <a:cs typeface="Montserrat SemiBold"/>
                <a:sym typeface="Montserrat SemiBold"/>
              </a:rPr>
              <a:t>| </a:t>
            </a:r>
            <a:r>
              <a:rPr lang="pt-BR" sz="2600">
                <a:solidFill>
                  <a:srgbClr val="F5B324"/>
                </a:solidFill>
                <a:latin typeface="Montserrat"/>
                <a:ea typeface="Montserrat"/>
                <a:cs typeface="Montserrat"/>
                <a:sym typeface="Montserrat"/>
              </a:rPr>
              <a:t>História</a:t>
            </a:r>
            <a:endParaRPr b="0" i="0" sz="1400" u="none" cap="none" strike="noStrike">
              <a:solidFill>
                <a:srgbClr val="F5B324"/>
              </a:solidFill>
              <a:latin typeface="Arial"/>
              <a:ea typeface="Arial"/>
              <a:cs typeface="Arial"/>
              <a:sym typeface="Arial"/>
            </a:endParaRPr>
          </a:p>
        </p:txBody>
      </p:sp>
      <p:pic>
        <p:nvPicPr>
          <p:cNvPr id="69" name="Google Shape;69;p4"/>
          <p:cNvPicPr preferRelativeResize="0"/>
          <p:nvPr/>
        </p:nvPicPr>
        <p:blipFill rotWithShape="1">
          <a:blip r:embed="rId3">
            <a:alphaModFix/>
          </a:blip>
          <a:srcRect b="0" l="0" r="0" t="0"/>
          <a:stretch/>
        </p:blipFill>
        <p:spPr>
          <a:xfrm>
            <a:off x="8534400" y="4535775"/>
            <a:ext cx="295275" cy="360075"/>
          </a:xfrm>
          <a:prstGeom prst="rect">
            <a:avLst/>
          </a:prstGeom>
          <a:noFill/>
          <a:ln>
            <a:noFill/>
          </a:ln>
        </p:spPr>
      </p:pic>
      <p:sp>
        <p:nvSpPr>
          <p:cNvPr id="70" name="Google Shape;70;p4"/>
          <p:cNvSpPr txBox="1"/>
          <p:nvPr/>
        </p:nvSpPr>
        <p:spPr>
          <a:xfrm>
            <a:off x="129875" y="849700"/>
            <a:ext cx="4756500" cy="4439100"/>
          </a:xfrm>
          <a:prstGeom prst="rect">
            <a:avLst/>
          </a:prstGeom>
          <a:noFill/>
          <a:ln>
            <a:noFill/>
          </a:ln>
        </p:spPr>
        <p:txBody>
          <a:bodyPr anchorCtr="0" anchor="t" bIns="91425" lIns="91425" spcFirstLastPara="1" rIns="91425" wrap="square" tIns="91425">
            <a:spAutoFit/>
          </a:bodyPr>
          <a:lstStyle/>
          <a:p>
            <a:pPr indent="0" lvl="0" marL="0" rtl="0" algn="just">
              <a:lnSpc>
                <a:spcPct val="160000"/>
              </a:lnSpc>
              <a:spcBef>
                <a:spcPts val="1200"/>
              </a:spcBef>
              <a:spcAft>
                <a:spcPts val="0"/>
              </a:spcAft>
              <a:buClr>
                <a:schemeClr val="dk1"/>
              </a:buClr>
              <a:buSzPts val="1100"/>
              <a:buFont typeface="Arial"/>
              <a:buNone/>
            </a:pPr>
            <a:r>
              <a:rPr lang="pt-BR" sz="1200">
                <a:solidFill>
                  <a:schemeClr val="lt1"/>
                </a:solidFill>
                <a:latin typeface="Montserrat"/>
                <a:ea typeface="Montserrat"/>
                <a:cs typeface="Montserrat"/>
                <a:sym typeface="Montserrat"/>
              </a:rPr>
              <a:t>Motivado a construir um buscador complexo, que funcionasse na escala da web indexando bilhões de páginas, Doug Cutting resolveu se dedicar ao desafio iniciando seu projeto Nutch junto a Mike Cafarella, mas enfrentou alguns problemas com escalabilidade.</a:t>
            </a:r>
            <a:endParaRPr sz="1200">
              <a:solidFill>
                <a:schemeClr val="lt1"/>
              </a:solidFill>
              <a:latin typeface="Montserrat"/>
              <a:ea typeface="Montserrat"/>
              <a:cs typeface="Montserrat"/>
              <a:sym typeface="Montserrat"/>
            </a:endParaRPr>
          </a:p>
          <a:p>
            <a:pPr indent="0" lvl="0" marL="0" rtl="0" algn="just">
              <a:lnSpc>
                <a:spcPct val="160000"/>
              </a:lnSpc>
              <a:spcBef>
                <a:spcPts val="1200"/>
              </a:spcBef>
              <a:spcAft>
                <a:spcPts val="0"/>
              </a:spcAft>
              <a:buClr>
                <a:schemeClr val="dk1"/>
              </a:buClr>
              <a:buSzPts val="1100"/>
              <a:buFont typeface="Arial"/>
              <a:buNone/>
            </a:pPr>
            <a:r>
              <a:rPr lang="pt-BR" sz="1200">
                <a:solidFill>
                  <a:schemeClr val="lt1"/>
                </a:solidFill>
                <a:latin typeface="Montserrat"/>
                <a:ea typeface="Montserrat"/>
                <a:cs typeface="Montserrat"/>
                <a:sym typeface="Montserrat"/>
              </a:rPr>
              <a:t>Um artigo publicado em 2003 pelo Google abriu caminho para que a equipe do Nutch criasse uma implementação open source do GFS (Google File System).</a:t>
            </a:r>
            <a:endParaRPr sz="1200">
              <a:solidFill>
                <a:schemeClr val="lt1"/>
              </a:solidFill>
              <a:latin typeface="Montserrat"/>
              <a:ea typeface="Montserrat"/>
              <a:cs typeface="Montserrat"/>
              <a:sym typeface="Montserrat"/>
            </a:endParaRPr>
          </a:p>
          <a:p>
            <a:pPr indent="0" lvl="0" marL="0" rtl="0" algn="just">
              <a:lnSpc>
                <a:spcPct val="160000"/>
              </a:lnSpc>
              <a:spcBef>
                <a:spcPts val="1200"/>
              </a:spcBef>
              <a:spcAft>
                <a:spcPts val="0"/>
              </a:spcAft>
              <a:buClr>
                <a:schemeClr val="dk1"/>
              </a:buClr>
              <a:buSzPts val="1100"/>
              <a:buFont typeface="Arial"/>
              <a:buNone/>
            </a:pPr>
            <a:r>
              <a:rPr lang="pt-BR" sz="1200">
                <a:solidFill>
                  <a:schemeClr val="lt1"/>
                </a:solidFill>
                <a:latin typeface="Montserrat"/>
                <a:ea typeface="Montserrat"/>
                <a:cs typeface="Montserrat"/>
                <a:sym typeface="Montserrat"/>
              </a:rPr>
              <a:t>Em 2004 o Google publica o clássico artigo descrevendo seu framework MapReduce para atender às necessidades de processamento de várias máquinas das tarefas de rastreamento e índice.</a:t>
            </a:r>
            <a:endParaRPr sz="1200">
              <a:solidFill>
                <a:schemeClr val="lt1"/>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3000"/>
              <a:buFont typeface="Arial"/>
              <a:buNone/>
            </a:pPr>
            <a:r>
              <a:t/>
            </a:r>
            <a:endParaRPr sz="2600">
              <a:solidFill>
                <a:srgbClr val="F5B324"/>
              </a:solidFill>
              <a:latin typeface="Montserrat"/>
              <a:ea typeface="Montserrat"/>
              <a:cs typeface="Montserrat"/>
              <a:sym typeface="Montserrat"/>
            </a:endParaRPr>
          </a:p>
        </p:txBody>
      </p:sp>
      <p:sp>
        <p:nvSpPr>
          <p:cNvPr id="71" name="Google Shape;71;p4"/>
          <p:cNvSpPr txBox="1"/>
          <p:nvPr/>
        </p:nvSpPr>
        <p:spPr>
          <a:xfrm>
            <a:off x="5207800" y="849700"/>
            <a:ext cx="3827400" cy="4309800"/>
          </a:xfrm>
          <a:prstGeom prst="rect">
            <a:avLst/>
          </a:prstGeom>
          <a:noFill/>
          <a:ln>
            <a:noFill/>
          </a:ln>
        </p:spPr>
        <p:txBody>
          <a:bodyPr anchorCtr="0" anchor="t" bIns="91425" lIns="91425" spcFirstLastPara="1" rIns="91425" wrap="square" tIns="91425">
            <a:spAutoFit/>
          </a:bodyPr>
          <a:lstStyle/>
          <a:p>
            <a:pPr indent="0" lvl="0" marL="0" rtl="0" algn="just">
              <a:lnSpc>
                <a:spcPct val="160000"/>
              </a:lnSpc>
              <a:spcBef>
                <a:spcPts val="1200"/>
              </a:spcBef>
              <a:spcAft>
                <a:spcPts val="0"/>
              </a:spcAft>
              <a:buNone/>
            </a:pPr>
            <a:r>
              <a:rPr lang="pt-BR" sz="1200">
                <a:solidFill>
                  <a:schemeClr val="lt1"/>
                </a:solidFill>
                <a:latin typeface="Montserrat"/>
                <a:ea typeface="Montserrat"/>
                <a:cs typeface="Montserrat"/>
                <a:sym typeface="Montserrat"/>
              </a:rPr>
              <a:t>Em 2006 o projeto Hadoop (NDFS + MapReduce) é criado (Hadoop era o nome do elefante amarelo de pelúcia do filho de Doug).</a:t>
            </a:r>
            <a:endParaRPr sz="1200">
              <a:solidFill>
                <a:schemeClr val="lt1"/>
              </a:solidFill>
              <a:latin typeface="Montserrat"/>
              <a:ea typeface="Montserrat"/>
              <a:cs typeface="Montserrat"/>
              <a:sym typeface="Montserrat"/>
            </a:endParaRPr>
          </a:p>
          <a:p>
            <a:pPr indent="0" lvl="0" marL="0" rtl="0" algn="just">
              <a:lnSpc>
                <a:spcPct val="160000"/>
              </a:lnSpc>
              <a:spcBef>
                <a:spcPts val="1200"/>
              </a:spcBef>
              <a:spcAft>
                <a:spcPts val="0"/>
              </a:spcAft>
              <a:buNone/>
            </a:pPr>
            <a:r>
              <a:rPr lang="pt-BR" sz="1200">
                <a:solidFill>
                  <a:schemeClr val="lt1"/>
                </a:solidFill>
                <a:latin typeface="Montserrat"/>
                <a:ea typeface="Montserrat"/>
                <a:cs typeface="Montserrat"/>
                <a:sym typeface="Montserrat"/>
              </a:rPr>
              <a:t>Em 2008 Hadoop se tornou um projeto independente dentro da Apache.</a:t>
            </a:r>
            <a:endParaRPr sz="1200">
              <a:solidFill>
                <a:schemeClr val="lt1"/>
              </a:solidFill>
              <a:latin typeface="Montserrat"/>
              <a:ea typeface="Montserrat"/>
              <a:cs typeface="Montserrat"/>
              <a:sym typeface="Montserrat"/>
            </a:endParaRPr>
          </a:p>
          <a:p>
            <a:pPr indent="0" lvl="0" marL="0" rtl="0" algn="just">
              <a:lnSpc>
                <a:spcPct val="160000"/>
              </a:lnSpc>
              <a:spcBef>
                <a:spcPts val="1200"/>
              </a:spcBef>
              <a:spcAft>
                <a:spcPts val="0"/>
              </a:spcAft>
              <a:buNone/>
            </a:pPr>
            <a:r>
              <a:rPr lang="pt-BR" sz="1200">
                <a:solidFill>
                  <a:schemeClr val="lt1"/>
                </a:solidFill>
                <a:latin typeface="Montserrat"/>
                <a:ea typeface="Montserrat"/>
                <a:cs typeface="Montserrat"/>
                <a:sym typeface="Montserrat"/>
              </a:rPr>
              <a:t>Em 2012 a primeira versão do Apache Hadoop foi disponibilizada.</a:t>
            </a:r>
            <a:endParaRPr sz="1200">
              <a:solidFill>
                <a:schemeClr val="lt1"/>
              </a:solidFill>
              <a:latin typeface="Montserrat"/>
              <a:ea typeface="Montserrat"/>
              <a:cs typeface="Montserrat"/>
              <a:sym typeface="Montserrat"/>
            </a:endParaRPr>
          </a:p>
          <a:p>
            <a:pPr indent="0" lvl="0" marL="0" rtl="0" algn="just">
              <a:lnSpc>
                <a:spcPct val="160000"/>
              </a:lnSpc>
              <a:spcBef>
                <a:spcPts val="1200"/>
              </a:spcBef>
              <a:spcAft>
                <a:spcPts val="0"/>
              </a:spcAft>
              <a:buNone/>
            </a:pPr>
            <a:r>
              <a:rPr lang="pt-BR" sz="1200">
                <a:solidFill>
                  <a:schemeClr val="lt1"/>
                </a:solidFill>
                <a:latin typeface="Montserrat"/>
                <a:ea typeface="Montserrat"/>
                <a:cs typeface="Montserrat"/>
                <a:sym typeface="Montserrat"/>
              </a:rPr>
              <a:t>Em 2013 a versão 2.2 já estava disponível.</a:t>
            </a:r>
            <a:endParaRPr sz="1200">
              <a:solidFill>
                <a:schemeClr val="lt1"/>
              </a:solidFill>
              <a:latin typeface="Montserrat"/>
              <a:ea typeface="Montserrat"/>
              <a:cs typeface="Montserrat"/>
              <a:sym typeface="Montserrat"/>
            </a:endParaRPr>
          </a:p>
          <a:p>
            <a:pPr indent="0" lvl="0" marL="0" rtl="0" algn="just">
              <a:lnSpc>
                <a:spcPct val="160000"/>
              </a:lnSpc>
              <a:spcBef>
                <a:spcPts val="1200"/>
              </a:spcBef>
              <a:spcAft>
                <a:spcPts val="0"/>
              </a:spcAft>
              <a:buNone/>
            </a:pPr>
            <a:r>
              <a:rPr lang="pt-BR" sz="1200">
                <a:solidFill>
                  <a:schemeClr val="lt1"/>
                </a:solidFill>
                <a:latin typeface="Montserrat"/>
                <a:ea typeface="Montserrat"/>
                <a:cs typeface="Montserrat"/>
                <a:sym typeface="Montserrat"/>
              </a:rPr>
              <a:t>Em 2018 o Hadoop 3.0 foi lançado.</a:t>
            </a:r>
            <a:endParaRPr sz="1200">
              <a:solidFill>
                <a:schemeClr val="lt1"/>
              </a:solidFill>
              <a:latin typeface="Montserrat"/>
              <a:ea typeface="Montserrat"/>
              <a:cs typeface="Montserrat"/>
              <a:sym typeface="Montserrat"/>
            </a:endParaRPr>
          </a:p>
          <a:p>
            <a:pPr indent="0" lvl="0" marL="0" rtl="0" algn="just">
              <a:lnSpc>
                <a:spcPct val="160000"/>
              </a:lnSpc>
              <a:spcBef>
                <a:spcPts val="1200"/>
              </a:spcBef>
              <a:spcAft>
                <a:spcPts val="0"/>
              </a:spcAft>
              <a:buNone/>
            </a:pPr>
            <a:r>
              <a:rPr lang="pt-BR"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2600">
              <a:solidFill>
                <a:srgbClr val="F5B324"/>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1221cee9cc7_0_7"/>
          <p:cNvSpPr txBox="1"/>
          <p:nvPr/>
        </p:nvSpPr>
        <p:spPr>
          <a:xfrm>
            <a:off x="765075" y="835625"/>
            <a:ext cx="6606600" cy="3784500"/>
          </a:xfrm>
          <a:prstGeom prst="rect">
            <a:avLst/>
          </a:prstGeom>
          <a:noFill/>
          <a:ln>
            <a:noFill/>
          </a:ln>
        </p:spPr>
        <p:txBody>
          <a:bodyPr anchorCtr="0" anchor="t" bIns="91425" lIns="91425" spcFirstLastPara="1" rIns="91425" wrap="square" tIns="91425">
            <a:spAutoFit/>
          </a:bodyPr>
          <a:lstStyle/>
          <a:p>
            <a:pPr indent="0" lvl="0" marL="0" rtl="0" algn="l">
              <a:lnSpc>
                <a:spcPct val="122500"/>
              </a:lnSpc>
              <a:spcBef>
                <a:spcPts val="0"/>
              </a:spcBef>
              <a:spcAft>
                <a:spcPts val="0"/>
              </a:spcAft>
              <a:buClr>
                <a:schemeClr val="dk1"/>
              </a:buClr>
              <a:buSzPts val="1100"/>
              <a:buFont typeface="Arial"/>
              <a:buNone/>
            </a:pPr>
            <a:r>
              <a:t/>
            </a:r>
            <a:endParaRPr sz="3200">
              <a:solidFill>
                <a:schemeClr val="lt1"/>
              </a:solidFill>
              <a:highlight>
                <a:srgbClr val="FFFFFF"/>
              </a:highlight>
              <a:latin typeface="Montserrat"/>
              <a:ea typeface="Montserrat"/>
              <a:cs typeface="Montserrat"/>
              <a:sym typeface="Montserrat"/>
            </a:endParaRPr>
          </a:p>
          <a:p>
            <a:pPr indent="0" lvl="0" marL="0" rtl="0" algn="l">
              <a:lnSpc>
                <a:spcPct val="160000"/>
              </a:lnSpc>
              <a:spcBef>
                <a:spcPts val="0"/>
              </a:spcBef>
              <a:spcAft>
                <a:spcPts val="0"/>
              </a:spcAft>
              <a:buNone/>
            </a:pPr>
            <a:r>
              <a:rPr lang="pt-BR">
                <a:solidFill>
                  <a:schemeClr val="lt1"/>
                </a:solidFill>
                <a:latin typeface="Montserrat"/>
                <a:ea typeface="Montserrat"/>
                <a:cs typeface="Montserrat"/>
                <a:sym typeface="Montserrat"/>
              </a:rPr>
              <a:t>Análise de Dados</a:t>
            </a:r>
            <a:endParaRPr>
              <a:solidFill>
                <a:schemeClr val="lt1"/>
              </a:solidFill>
              <a:latin typeface="Montserrat"/>
              <a:ea typeface="Montserrat"/>
              <a:cs typeface="Montserrat"/>
              <a:sym typeface="Montserrat"/>
            </a:endParaRPr>
          </a:p>
          <a:p>
            <a:pPr indent="0" lvl="0" marL="0" rtl="0" algn="l">
              <a:lnSpc>
                <a:spcPct val="160000"/>
              </a:lnSpc>
              <a:spcBef>
                <a:spcPts val="1600"/>
              </a:spcBef>
              <a:spcAft>
                <a:spcPts val="0"/>
              </a:spcAft>
              <a:buNone/>
            </a:pPr>
            <a:r>
              <a:rPr lang="pt-BR">
                <a:solidFill>
                  <a:schemeClr val="lt1"/>
                </a:solidFill>
                <a:latin typeface="Montserrat"/>
                <a:ea typeface="Montserrat"/>
                <a:cs typeface="Montserrat"/>
                <a:sym typeface="Montserrat"/>
              </a:rPr>
              <a:t>Data Warehouse</a:t>
            </a:r>
            <a:endParaRPr>
              <a:solidFill>
                <a:schemeClr val="lt1"/>
              </a:solidFill>
              <a:latin typeface="Montserrat"/>
              <a:ea typeface="Montserrat"/>
              <a:cs typeface="Montserrat"/>
              <a:sym typeface="Montserrat"/>
            </a:endParaRPr>
          </a:p>
          <a:p>
            <a:pPr indent="0" lvl="0" marL="0" rtl="0" algn="l">
              <a:lnSpc>
                <a:spcPct val="160000"/>
              </a:lnSpc>
              <a:spcBef>
                <a:spcPts val="1600"/>
              </a:spcBef>
              <a:spcAft>
                <a:spcPts val="0"/>
              </a:spcAft>
              <a:buNone/>
            </a:pPr>
            <a:r>
              <a:rPr lang="pt-BR">
                <a:solidFill>
                  <a:schemeClr val="lt1"/>
                </a:solidFill>
                <a:latin typeface="Montserrat"/>
                <a:ea typeface="Montserrat"/>
                <a:cs typeface="Montserrat"/>
                <a:sym typeface="Montserrat"/>
              </a:rPr>
              <a:t>Data Lake</a:t>
            </a:r>
            <a:endParaRPr>
              <a:solidFill>
                <a:schemeClr val="lt1"/>
              </a:solidFill>
              <a:latin typeface="Montserrat"/>
              <a:ea typeface="Montserrat"/>
              <a:cs typeface="Montserrat"/>
              <a:sym typeface="Montserrat"/>
            </a:endParaRPr>
          </a:p>
          <a:p>
            <a:pPr indent="0" lvl="0" marL="0" rtl="0" algn="l">
              <a:lnSpc>
                <a:spcPct val="160000"/>
              </a:lnSpc>
              <a:spcBef>
                <a:spcPts val="1600"/>
              </a:spcBef>
              <a:spcAft>
                <a:spcPts val="0"/>
              </a:spcAft>
              <a:buNone/>
            </a:pPr>
            <a:r>
              <a:rPr lang="pt-BR">
                <a:solidFill>
                  <a:schemeClr val="lt1"/>
                </a:solidFill>
                <a:latin typeface="Montserrat"/>
                <a:ea typeface="Montserrat"/>
                <a:cs typeface="Montserrat"/>
                <a:sym typeface="Montserrat"/>
              </a:rPr>
              <a:t>Processamento de logs</a:t>
            </a:r>
            <a:endParaRPr>
              <a:solidFill>
                <a:schemeClr val="lt1"/>
              </a:solidFill>
              <a:latin typeface="Montserrat"/>
              <a:ea typeface="Montserrat"/>
              <a:cs typeface="Montserrat"/>
              <a:sym typeface="Montserrat"/>
            </a:endParaRPr>
          </a:p>
          <a:p>
            <a:pPr indent="0" lvl="0" marL="0" rtl="0" algn="l">
              <a:lnSpc>
                <a:spcPct val="160000"/>
              </a:lnSpc>
              <a:spcBef>
                <a:spcPts val="1600"/>
              </a:spcBef>
              <a:spcAft>
                <a:spcPts val="0"/>
              </a:spcAft>
              <a:buNone/>
            </a:pPr>
            <a:r>
              <a:rPr lang="pt-BR">
                <a:solidFill>
                  <a:schemeClr val="lt1"/>
                </a:solidFill>
                <a:latin typeface="Montserrat"/>
                <a:ea typeface="Montserrat"/>
                <a:cs typeface="Montserrat"/>
                <a:sym typeface="Montserrat"/>
              </a:rPr>
              <a:t>Muito mais!</a:t>
            </a:r>
            <a:endParaRPr>
              <a:solidFill>
                <a:schemeClr val="lt1"/>
              </a:solidFill>
              <a:latin typeface="Montserrat"/>
              <a:ea typeface="Montserrat"/>
              <a:cs typeface="Montserrat"/>
              <a:sym typeface="Montserrat"/>
            </a:endParaRPr>
          </a:p>
          <a:p>
            <a:pPr indent="0" lvl="0" marL="0" marR="0" rtl="0" algn="l">
              <a:lnSpc>
                <a:spcPct val="150000"/>
              </a:lnSpc>
              <a:spcBef>
                <a:spcPts val="1600"/>
              </a:spcBef>
              <a:spcAft>
                <a:spcPts val="0"/>
              </a:spcAft>
              <a:buClr>
                <a:srgbClr val="000000"/>
              </a:buClr>
              <a:buSzPts val="1600"/>
              <a:buFont typeface="Arial"/>
              <a:buNone/>
            </a:pPr>
            <a:r>
              <a:t/>
            </a:r>
            <a:endParaRPr sz="1600">
              <a:solidFill>
                <a:schemeClr val="lt1"/>
              </a:solidFill>
              <a:latin typeface="Montserrat Medium"/>
              <a:ea typeface="Montserrat Medium"/>
              <a:cs typeface="Montserrat Medium"/>
              <a:sym typeface="Montserrat Medium"/>
            </a:endParaRPr>
          </a:p>
        </p:txBody>
      </p:sp>
      <p:sp>
        <p:nvSpPr>
          <p:cNvPr id="77" name="Google Shape;77;g1221cee9cc7_0_7"/>
          <p:cNvSpPr txBox="1"/>
          <p:nvPr/>
        </p:nvSpPr>
        <p:spPr>
          <a:xfrm>
            <a:off x="450950" y="408650"/>
            <a:ext cx="5056800" cy="160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F5B324"/>
                </a:solidFill>
                <a:latin typeface="Montserrat SemiBold"/>
                <a:ea typeface="Montserrat SemiBold"/>
                <a:cs typeface="Montserrat SemiBold"/>
                <a:sym typeface="Montserrat SemiBold"/>
              </a:rPr>
              <a:t>|</a:t>
            </a:r>
            <a:r>
              <a:rPr lang="pt-BR" sz="3000">
                <a:solidFill>
                  <a:srgbClr val="F5B324"/>
                </a:solidFill>
                <a:latin typeface="Montserrat Medium"/>
                <a:ea typeface="Montserrat Medium"/>
                <a:cs typeface="Montserrat Medium"/>
                <a:sym typeface="Montserrat Medium"/>
              </a:rPr>
              <a:t>Onde usar Hadoop?</a:t>
            </a:r>
            <a:endParaRPr sz="3000">
              <a:solidFill>
                <a:srgbClr val="F5B324"/>
              </a:solidFill>
              <a:latin typeface="Montserrat Medium"/>
              <a:ea typeface="Montserrat Medium"/>
              <a:cs typeface="Montserrat Medium"/>
              <a:sym typeface="Montserrat Medium"/>
            </a:endParaRPr>
          </a:p>
          <a:p>
            <a:pPr indent="0" lvl="0" marL="457200" rtl="0" algn="l">
              <a:lnSpc>
                <a:spcPct val="160000"/>
              </a:lnSpc>
              <a:spcBef>
                <a:spcPts val="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0" marR="0" rtl="0" algn="l">
              <a:lnSpc>
                <a:spcPct val="100000"/>
              </a:lnSpc>
              <a:spcBef>
                <a:spcPts val="1600"/>
              </a:spcBef>
              <a:spcAft>
                <a:spcPts val="0"/>
              </a:spcAft>
              <a:buClr>
                <a:srgbClr val="000000"/>
              </a:buClr>
              <a:buSzPts val="3000"/>
              <a:buFont typeface="Arial"/>
              <a:buNone/>
            </a:pPr>
            <a:r>
              <a:t/>
            </a:r>
            <a:endParaRPr sz="3000">
              <a:solidFill>
                <a:srgbClr val="F5B324"/>
              </a:solidFill>
              <a:latin typeface="Montserrat SemiBold"/>
              <a:ea typeface="Montserrat SemiBold"/>
              <a:cs typeface="Montserrat SemiBold"/>
              <a:sym typeface="Montserrat SemiBold"/>
            </a:endParaRPr>
          </a:p>
        </p:txBody>
      </p:sp>
      <p:sp>
        <p:nvSpPr>
          <p:cNvPr id="78" name="Google Shape;78;g1221cee9cc7_0_7"/>
          <p:cNvSpPr/>
          <p:nvPr/>
        </p:nvSpPr>
        <p:spPr>
          <a:xfrm rot="2700000">
            <a:off x="619741" y="163241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1221cee9cc7_0_7"/>
          <p:cNvSpPr/>
          <p:nvPr/>
        </p:nvSpPr>
        <p:spPr>
          <a:xfrm rot="2700000">
            <a:off x="619741" y="216581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1221cee9cc7_0_7"/>
          <p:cNvSpPr/>
          <p:nvPr/>
        </p:nvSpPr>
        <p:spPr>
          <a:xfrm rot="2700000">
            <a:off x="619741" y="269921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1221cee9cc7_0_7"/>
          <p:cNvSpPr/>
          <p:nvPr/>
        </p:nvSpPr>
        <p:spPr>
          <a:xfrm rot="2700000">
            <a:off x="619741" y="323261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2" name="Google Shape;82;g1221cee9cc7_0_7"/>
          <p:cNvPicPr preferRelativeResize="0"/>
          <p:nvPr/>
        </p:nvPicPr>
        <p:blipFill rotWithShape="1">
          <a:blip r:embed="rId3">
            <a:alphaModFix/>
          </a:blip>
          <a:srcRect b="0" l="0" r="0" t="0"/>
          <a:stretch/>
        </p:blipFill>
        <p:spPr>
          <a:xfrm>
            <a:off x="8534400" y="4535775"/>
            <a:ext cx="295275" cy="360075"/>
          </a:xfrm>
          <a:prstGeom prst="rect">
            <a:avLst/>
          </a:prstGeom>
          <a:noFill/>
          <a:ln>
            <a:noFill/>
          </a:ln>
        </p:spPr>
      </p:pic>
      <p:sp>
        <p:nvSpPr>
          <p:cNvPr id="83" name="Google Shape;83;g1221cee9cc7_0_7"/>
          <p:cNvSpPr/>
          <p:nvPr/>
        </p:nvSpPr>
        <p:spPr>
          <a:xfrm rot="2700000">
            <a:off x="619741" y="376601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nvSpPr>
        <p:spPr>
          <a:xfrm>
            <a:off x="450950" y="408658"/>
            <a:ext cx="3000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F5B324"/>
                </a:solidFill>
                <a:latin typeface="Montserrat SemiBold"/>
                <a:ea typeface="Montserrat SemiBold"/>
                <a:cs typeface="Montserrat SemiBold"/>
                <a:sym typeface="Montserrat SemiBold"/>
              </a:rPr>
              <a:t>|</a:t>
            </a:r>
            <a:r>
              <a:rPr lang="pt-BR" sz="2600">
                <a:solidFill>
                  <a:srgbClr val="F5B324"/>
                </a:solidFill>
                <a:latin typeface="Montserrat"/>
                <a:ea typeface="Montserrat"/>
                <a:cs typeface="Montserrat"/>
                <a:sym typeface="Montserrat"/>
              </a:rPr>
              <a:t> </a:t>
            </a:r>
            <a:r>
              <a:rPr lang="pt-BR" sz="2600">
                <a:solidFill>
                  <a:srgbClr val="F5B324"/>
                </a:solidFill>
                <a:latin typeface="Montserrat Medium"/>
                <a:ea typeface="Montserrat Medium"/>
                <a:cs typeface="Montserrat Medium"/>
                <a:sym typeface="Montserrat Medium"/>
              </a:rPr>
              <a:t>Características</a:t>
            </a:r>
            <a:endParaRPr i="0" sz="1400" u="none" cap="none" strike="noStrike">
              <a:solidFill>
                <a:srgbClr val="F5B324"/>
              </a:solidFill>
              <a:latin typeface="Montserrat Medium"/>
              <a:ea typeface="Montserrat Medium"/>
              <a:cs typeface="Montserrat Medium"/>
              <a:sym typeface="Montserrat Medium"/>
            </a:endParaRPr>
          </a:p>
        </p:txBody>
      </p:sp>
      <p:pic>
        <p:nvPicPr>
          <p:cNvPr id="89" name="Google Shape;89;p5"/>
          <p:cNvPicPr preferRelativeResize="0"/>
          <p:nvPr/>
        </p:nvPicPr>
        <p:blipFill rotWithShape="1">
          <a:blip r:embed="rId3">
            <a:alphaModFix/>
          </a:blip>
          <a:srcRect b="0" l="0" r="0" t="0"/>
          <a:stretch/>
        </p:blipFill>
        <p:spPr>
          <a:xfrm>
            <a:off x="8534400" y="4535775"/>
            <a:ext cx="295275" cy="360075"/>
          </a:xfrm>
          <a:prstGeom prst="rect">
            <a:avLst/>
          </a:prstGeom>
          <a:noFill/>
          <a:ln>
            <a:noFill/>
          </a:ln>
        </p:spPr>
      </p:pic>
      <p:sp>
        <p:nvSpPr>
          <p:cNvPr id="90" name="Google Shape;90;p5"/>
          <p:cNvSpPr txBox="1"/>
          <p:nvPr/>
        </p:nvSpPr>
        <p:spPr>
          <a:xfrm>
            <a:off x="325800" y="1055150"/>
            <a:ext cx="4246200" cy="37002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0"/>
              </a:spcBef>
              <a:spcAft>
                <a:spcPts val="0"/>
              </a:spcAft>
              <a:buNone/>
            </a:pPr>
            <a:r>
              <a:rPr lang="pt-BR">
                <a:solidFill>
                  <a:srgbClr val="FFFFFF"/>
                </a:solidFill>
                <a:latin typeface="Montserrat"/>
                <a:ea typeface="Montserrat"/>
                <a:cs typeface="Montserrat"/>
                <a:sym typeface="Montserrat"/>
              </a:rPr>
              <a:t>          Baixo custo</a:t>
            </a:r>
            <a:endParaRPr>
              <a:solidFill>
                <a:srgbClr val="FFFFFF"/>
              </a:solidFill>
              <a:latin typeface="Montserrat"/>
              <a:ea typeface="Montserrat"/>
              <a:cs typeface="Montserrat"/>
              <a:sym typeface="Montserrat"/>
            </a:endParaRPr>
          </a:p>
          <a:p>
            <a:pPr indent="0" lvl="0" marL="457200" rtl="0" algn="l">
              <a:lnSpc>
                <a:spcPct val="160000"/>
              </a:lnSpc>
              <a:spcBef>
                <a:spcPts val="1600"/>
              </a:spcBef>
              <a:spcAft>
                <a:spcPts val="0"/>
              </a:spcAft>
              <a:buNone/>
            </a:pPr>
            <a:r>
              <a:rPr lang="pt-BR">
                <a:solidFill>
                  <a:srgbClr val="FFFFFF"/>
                </a:solidFill>
                <a:latin typeface="Montserrat"/>
                <a:ea typeface="Montserrat"/>
                <a:cs typeface="Montserrat"/>
                <a:sym typeface="Montserrat"/>
              </a:rPr>
              <a:t>Flexibilidade de armazenamento</a:t>
            </a:r>
            <a:endParaRPr>
              <a:solidFill>
                <a:srgbClr val="FFFFFF"/>
              </a:solidFill>
              <a:latin typeface="Montserrat"/>
              <a:ea typeface="Montserrat"/>
              <a:cs typeface="Montserrat"/>
              <a:sym typeface="Montserrat"/>
            </a:endParaRPr>
          </a:p>
          <a:p>
            <a:pPr indent="0" lvl="0" marL="457200" rtl="0" algn="l">
              <a:lnSpc>
                <a:spcPct val="160000"/>
              </a:lnSpc>
              <a:spcBef>
                <a:spcPts val="1600"/>
              </a:spcBef>
              <a:spcAft>
                <a:spcPts val="0"/>
              </a:spcAft>
              <a:buNone/>
            </a:pPr>
            <a:r>
              <a:rPr lang="pt-BR">
                <a:solidFill>
                  <a:srgbClr val="FFFFFF"/>
                </a:solidFill>
                <a:latin typeface="Montserrat"/>
                <a:ea typeface="Montserrat"/>
                <a:cs typeface="Montserrat"/>
                <a:sym typeface="Montserrat"/>
              </a:rPr>
              <a:t>OpenSource</a:t>
            </a:r>
            <a:endParaRPr>
              <a:solidFill>
                <a:srgbClr val="FFFFFF"/>
              </a:solidFill>
              <a:latin typeface="Montserrat"/>
              <a:ea typeface="Montserrat"/>
              <a:cs typeface="Montserrat"/>
              <a:sym typeface="Montserrat"/>
            </a:endParaRPr>
          </a:p>
          <a:p>
            <a:pPr indent="0" lvl="0" marL="457200" rtl="0" algn="l">
              <a:lnSpc>
                <a:spcPct val="160000"/>
              </a:lnSpc>
              <a:spcBef>
                <a:spcPts val="1600"/>
              </a:spcBef>
              <a:spcAft>
                <a:spcPts val="0"/>
              </a:spcAft>
              <a:buNone/>
            </a:pPr>
            <a:r>
              <a:rPr lang="pt-BR">
                <a:solidFill>
                  <a:srgbClr val="FFFFFF"/>
                </a:solidFill>
                <a:latin typeface="Montserrat"/>
                <a:ea typeface="Montserrat"/>
                <a:cs typeface="Montserrat"/>
                <a:sym typeface="Montserrat"/>
              </a:rPr>
              <a:t>Tolerante a falha</a:t>
            </a:r>
            <a:endParaRPr>
              <a:solidFill>
                <a:srgbClr val="FFFFFF"/>
              </a:solidFill>
              <a:latin typeface="Montserrat"/>
              <a:ea typeface="Montserrat"/>
              <a:cs typeface="Montserrat"/>
              <a:sym typeface="Montserrat"/>
            </a:endParaRPr>
          </a:p>
          <a:p>
            <a:pPr indent="0" lvl="0" marL="457200" rtl="0" algn="l">
              <a:lnSpc>
                <a:spcPct val="160000"/>
              </a:lnSpc>
              <a:spcBef>
                <a:spcPts val="1600"/>
              </a:spcBef>
              <a:spcAft>
                <a:spcPts val="0"/>
              </a:spcAft>
              <a:buNone/>
            </a:pPr>
            <a:r>
              <a:rPr lang="pt-BR">
                <a:solidFill>
                  <a:srgbClr val="FFFFFF"/>
                </a:solidFill>
                <a:latin typeface="Montserrat"/>
                <a:ea typeface="Montserrat"/>
                <a:cs typeface="Montserrat"/>
                <a:sym typeface="Montserrat"/>
              </a:rPr>
              <a:t>Permite complexas análises de dados</a:t>
            </a:r>
            <a:endParaRPr>
              <a:solidFill>
                <a:srgbClr val="FFFFFF"/>
              </a:solidFill>
              <a:latin typeface="Montserrat"/>
              <a:ea typeface="Montserrat"/>
              <a:cs typeface="Montserrat"/>
              <a:sym typeface="Montserrat"/>
            </a:endParaRPr>
          </a:p>
          <a:p>
            <a:pPr indent="0" lvl="0" marL="457200" rtl="0" algn="l">
              <a:lnSpc>
                <a:spcPct val="160000"/>
              </a:lnSpc>
              <a:spcBef>
                <a:spcPts val="1600"/>
              </a:spcBef>
              <a:spcAft>
                <a:spcPts val="0"/>
              </a:spcAft>
              <a:buNone/>
            </a:pPr>
            <a:r>
              <a:rPr lang="pt-BR">
                <a:solidFill>
                  <a:srgbClr val="FFFFFF"/>
                </a:solidFill>
                <a:latin typeface="Montserrat"/>
                <a:ea typeface="Montserrat"/>
                <a:cs typeface="Montserrat"/>
                <a:sym typeface="Montserrat"/>
              </a:rPr>
              <a:t>Escalabilidade</a:t>
            </a:r>
            <a:endParaRPr>
              <a:solidFill>
                <a:srgbClr val="FFFFFF"/>
              </a:solidFill>
              <a:latin typeface="Montserrat"/>
              <a:ea typeface="Montserrat"/>
              <a:cs typeface="Montserrat"/>
              <a:sym typeface="Montserrat"/>
            </a:endParaRPr>
          </a:p>
          <a:p>
            <a:pPr indent="0" lvl="0" marL="0" marR="0" rtl="0" algn="l">
              <a:lnSpc>
                <a:spcPct val="150000"/>
              </a:lnSpc>
              <a:spcBef>
                <a:spcPts val="1600"/>
              </a:spcBef>
              <a:spcAft>
                <a:spcPts val="0"/>
              </a:spcAft>
              <a:buClr>
                <a:srgbClr val="000000"/>
              </a:buClr>
              <a:buSzPts val="1600"/>
              <a:buFont typeface="Arial"/>
              <a:buNone/>
            </a:pPr>
            <a:r>
              <a:t/>
            </a:r>
            <a:endParaRPr>
              <a:solidFill>
                <a:schemeClr val="lt1"/>
              </a:solidFill>
              <a:latin typeface="Montserrat"/>
              <a:ea typeface="Montserrat"/>
              <a:cs typeface="Montserrat"/>
              <a:sym typeface="Montserrat"/>
            </a:endParaRPr>
          </a:p>
        </p:txBody>
      </p:sp>
      <p:sp>
        <p:nvSpPr>
          <p:cNvPr id="91" name="Google Shape;91;p5"/>
          <p:cNvSpPr/>
          <p:nvPr/>
        </p:nvSpPr>
        <p:spPr>
          <a:xfrm rot="2700000">
            <a:off x="619741" y="176216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5"/>
          <p:cNvSpPr/>
          <p:nvPr/>
        </p:nvSpPr>
        <p:spPr>
          <a:xfrm rot="2700000">
            <a:off x="619741" y="229556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
          <p:cNvSpPr/>
          <p:nvPr/>
        </p:nvSpPr>
        <p:spPr>
          <a:xfrm rot="2700000">
            <a:off x="619741" y="282896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
          <p:cNvSpPr/>
          <p:nvPr/>
        </p:nvSpPr>
        <p:spPr>
          <a:xfrm rot="2700000">
            <a:off x="619741" y="336236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5"/>
          <p:cNvSpPr/>
          <p:nvPr/>
        </p:nvSpPr>
        <p:spPr>
          <a:xfrm rot="2700000">
            <a:off x="619741" y="389576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5"/>
          <p:cNvSpPr/>
          <p:nvPr/>
        </p:nvSpPr>
        <p:spPr>
          <a:xfrm rot="2700000">
            <a:off x="619741" y="122876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5"/>
          <p:cNvSpPr txBox="1"/>
          <p:nvPr/>
        </p:nvSpPr>
        <p:spPr>
          <a:xfrm>
            <a:off x="5007500" y="408658"/>
            <a:ext cx="3000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F5B324"/>
                </a:solidFill>
                <a:latin typeface="Montserrat SemiBold"/>
                <a:ea typeface="Montserrat SemiBold"/>
                <a:cs typeface="Montserrat SemiBold"/>
                <a:sym typeface="Montserrat SemiBold"/>
              </a:rPr>
              <a:t>|</a:t>
            </a:r>
            <a:r>
              <a:rPr lang="pt-BR" sz="2600">
                <a:solidFill>
                  <a:srgbClr val="F5B324"/>
                </a:solidFill>
                <a:latin typeface="Montserrat"/>
                <a:ea typeface="Montserrat"/>
                <a:cs typeface="Montserrat"/>
                <a:sym typeface="Montserrat"/>
              </a:rPr>
              <a:t> </a:t>
            </a:r>
            <a:r>
              <a:rPr lang="pt-BR" sz="2600">
                <a:solidFill>
                  <a:srgbClr val="F5B324"/>
                </a:solidFill>
                <a:latin typeface="Montserrat Medium"/>
                <a:ea typeface="Montserrat Medium"/>
                <a:cs typeface="Montserrat Medium"/>
                <a:sym typeface="Montserrat Medium"/>
              </a:rPr>
              <a:t>Componentes</a:t>
            </a:r>
            <a:endParaRPr i="0" sz="1400" u="none" cap="none" strike="noStrike">
              <a:solidFill>
                <a:srgbClr val="F5B324"/>
              </a:solidFill>
              <a:latin typeface="Montserrat Medium"/>
              <a:ea typeface="Montserrat Medium"/>
              <a:cs typeface="Montserrat Medium"/>
              <a:sym typeface="Montserrat Medium"/>
            </a:endParaRPr>
          </a:p>
        </p:txBody>
      </p:sp>
      <p:sp>
        <p:nvSpPr>
          <p:cNvPr id="98" name="Google Shape;98;p5"/>
          <p:cNvSpPr txBox="1"/>
          <p:nvPr/>
        </p:nvSpPr>
        <p:spPr>
          <a:xfrm>
            <a:off x="5257400" y="1110100"/>
            <a:ext cx="4246200" cy="30519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0"/>
              </a:spcBef>
              <a:spcAft>
                <a:spcPts val="0"/>
              </a:spcAft>
              <a:buNone/>
            </a:pPr>
            <a:r>
              <a:rPr lang="pt-BR" sz="1300">
                <a:solidFill>
                  <a:schemeClr val="lt1"/>
                </a:solidFill>
                <a:latin typeface="Montserrat"/>
                <a:ea typeface="Montserrat"/>
                <a:cs typeface="Montserrat"/>
                <a:sym typeface="Montserrat"/>
              </a:rPr>
              <a:t>Hadoop Common</a:t>
            </a:r>
            <a:endParaRPr sz="1300">
              <a:solidFill>
                <a:schemeClr val="lt1"/>
              </a:solidFill>
              <a:latin typeface="Montserrat"/>
              <a:ea typeface="Montserrat"/>
              <a:cs typeface="Montserrat"/>
              <a:sym typeface="Montserrat"/>
            </a:endParaRPr>
          </a:p>
          <a:p>
            <a:pPr indent="0" lvl="0" marL="0" rtl="0" algn="l">
              <a:lnSpc>
                <a:spcPct val="160000"/>
              </a:lnSpc>
              <a:spcBef>
                <a:spcPts val="1600"/>
              </a:spcBef>
              <a:spcAft>
                <a:spcPts val="0"/>
              </a:spcAft>
              <a:buNone/>
            </a:pPr>
            <a:r>
              <a:rPr lang="pt-BR" sz="1300">
                <a:solidFill>
                  <a:schemeClr val="lt1"/>
                </a:solidFill>
                <a:latin typeface="Montserrat"/>
                <a:ea typeface="Montserrat"/>
                <a:cs typeface="Montserrat"/>
                <a:sym typeface="Montserrat"/>
              </a:rPr>
              <a:t>HDFS (Hadoop File System)</a:t>
            </a:r>
            <a:endParaRPr sz="1300">
              <a:solidFill>
                <a:schemeClr val="lt1"/>
              </a:solidFill>
              <a:latin typeface="Montserrat"/>
              <a:ea typeface="Montserrat"/>
              <a:cs typeface="Montserrat"/>
              <a:sym typeface="Montserrat"/>
            </a:endParaRPr>
          </a:p>
          <a:p>
            <a:pPr indent="0" lvl="0" marL="0" rtl="0" algn="l">
              <a:lnSpc>
                <a:spcPct val="160000"/>
              </a:lnSpc>
              <a:spcBef>
                <a:spcPts val="1600"/>
              </a:spcBef>
              <a:spcAft>
                <a:spcPts val="0"/>
              </a:spcAft>
              <a:buNone/>
            </a:pPr>
            <a:r>
              <a:rPr lang="pt-BR" sz="1300">
                <a:solidFill>
                  <a:schemeClr val="lt1"/>
                </a:solidFill>
                <a:latin typeface="Montserrat"/>
                <a:ea typeface="Montserrat"/>
                <a:cs typeface="Montserrat"/>
                <a:sym typeface="Montserrat"/>
              </a:rPr>
              <a:t>MapReduce</a:t>
            </a:r>
            <a:endParaRPr sz="1300">
              <a:solidFill>
                <a:schemeClr val="lt1"/>
              </a:solidFill>
              <a:latin typeface="Montserrat"/>
              <a:ea typeface="Montserrat"/>
              <a:cs typeface="Montserrat"/>
              <a:sym typeface="Montserrat"/>
            </a:endParaRPr>
          </a:p>
          <a:p>
            <a:pPr indent="0" lvl="0" marL="0" rtl="0" algn="l">
              <a:lnSpc>
                <a:spcPct val="160000"/>
              </a:lnSpc>
              <a:spcBef>
                <a:spcPts val="1600"/>
              </a:spcBef>
              <a:spcAft>
                <a:spcPts val="0"/>
              </a:spcAft>
              <a:buNone/>
            </a:pPr>
            <a:r>
              <a:rPr lang="pt-BR" sz="1300">
                <a:solidFill>
                  <a:schemeClr val="lt1"/>
                </a:solidFill>
                <a:latin typeface="Montserrat"/>
                <a:ea typeface="Montserrat"/>
                <a:cs typeface="Montserrat"/>
                <a:sym typeface="Montserrat"/>
              </a:rPr>
              <a:t>Yarn</a:t>
            </a:r>
            <a:endParaRPr sz="1300">
              <a:solidFill>
                <a:schemeClr val="lt1"/>
              </a:solidFill>
              <a:latin typeface="Montserrat"/>
              <a:ea typeface="Montserrat"/>
              <a:cs typeface="Montserrat"/>
              <a:sym typeface="Montserrat"/>
            </a:endParaRPr>
          </a:p>
          <a:p>
            <a:pPr indent="0" lvl="0" marL="0" rtl="0" algn="l">
              <a:lnSpc>
                <a:spcPct val="160000"/>
              </a:lnSpc>
              <a:spcBef>
                <a:spcPts val="1600"/>
              </a:spcBef>
              <a:spcAft>
                <a:spcPts val="0"/>
              </a:spcAft>
              <a:buNone/>
            </a:pPr>
            <a:r>
              <a:t/>
            </a:r>
            <a:endParaRPr>
              <a:solidFill>
                <a:srgbClr val="FFFFFF"/>
              </a:solidFill>
              <a:latin typeface="Montserrat"/>
              <a:ea typeface="Montserrat"/>
              <a:cs typeface="Montserrat"/>
              <a:sym typeface="Montserrat"/>
            </a:endParaRPr>
          </a:p>
          <a:p>
            <a:pPr indent="0" lvl="0" marL="0" marR="0" rtl="0" algn="l">
              <a:lnSpc>
                <a:spcPct val="150000"/>
              </a:lnSpc>
              <a:spcBef>
                <a:spcPts val="1600"/>
              </a:spcBef>
              <a:spcAft>
                <a:spcPts val="0"/>
              </a:spcAft>
              <a:buClr>
                <a:srgbClr val="000000"/>
              </a:buClr>
              <a:buSzPts val="1600"/>
              <a:buFont typeface="Arial"/>
              <a:buNone/>
            </a:pPr>
            <a:r>
              <a:t/>
            </a:r>
            <a:endParaRPr>
              <a:solidFill>
                <a:schemeClr val="lt1"/>
              </a:solidFill>
              <a:latin typeface="Montserrat"/>
              <a:ea typeface="Montserrat"/>
              <a:cs typeface="Montserrat"/>
              <a:sym typeface="Montserrat"/>
            </a:endParaRPr>
          </a:p>
        </p:txBody>
      </p:sp>
      <p:sp>
        <p:nvSpPr>
          <p:cNvPr id="99" name="Google Shape;99;p5"/>
          <p:cNvSpPr/>
          <p:nvPr/>
        </p:nvSpPr>
        <p:spPr>
          <a:xfrm rot="2700000">
            <a:off x="5165216" y="176216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
          <p:cNvSpPr/>
          <p:nvPr/>
        </p:nvSpPr>
        <p:spPr>
          <a:xfrm rot="2700000">
            <a:off x="5165216" y="229556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5"/>
          <p:cNvSpPr/>
          <p:nvPr/>
        </p:nvSpPr>
        <p:spPr>
          <a:xfrm rot="2700000">
            <a:off x="5165216" y="282896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
          <p:cNvSpPr/>
          <p:nvPr/>
        </p:nvSpPr>
        <p:spPr>
          <a:xfrm rot="2700000">
            <a:off x="5165216" y="122876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251d2efc17_0_29"/>
          <p:cNvSpPr txBox="1"/>
          <p:nvPr/>
        </p:nvSpPr>
        <p:spPr>
          <a:xfrm>
            <a:off x="450950" y="408658"/>
            <a:ext cx="3000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F5B324"/>
                </a:solidFill>
                <a:latin typeface="Montserrat SemiBold"/>
                <a:ea typeface="Montserrat SemiBold"/>
                <a:cs typeface="Montserrat SemiBold"/>
                <a:sym typeface="Montserrat SemiBold"/>
              </a:rPr>
              <a:t>|</a:t>
            </a:r>
            <a:r>
              <a:rPr lang="pt-BR" sz="2600">
                <a:solidFill>
                  <a:srgbClr val="F5B324"/>
                </a:solidFill>
                <a:latin typeface="Montserrat"/>
                <a:ea typeface="Montserrat"/>
                <a:cs typeface="Montserrat"/>
                <a:sym typeface="Montserrat"/>
              </a:rPr>
              <a:t> </a:t>
            </a:r>
            <a:r>
              <a:rPr lang="pt-BR" sz="2600">
                <a:solidFill>
                  <a:srgbClr val="F5B324"/>
                </a:solidFill>
                <a:latin typeface="Montserrat Medium"/>
                <a:ea typeface="Montserrat Medium"/>
                <a:cs typeface="Montserrat Medium"/>
                <a:sym typeface="Montserrat Medium"/>
              </a:rPr>
              <a:t>Replicação</a:t>
            </a:r>
            <a:endParaRPr i="0" sz="1400" u="none" cap="none" strike="noStrike">
              <a:solidFill>
                <a:srgbClr val="F5B324"/>
              </a:solidFill>
              <a:latin typeface="Montserrat Medium"/>
              <a:ea typeface="Montserrat Medium"/>
              <a:cs typeface="Montserrat Medium"/>
              <a:sym typeface="Montserrat Medium"/>
            </a:endParaRPr>
          </a:p>
        </p:txBody>
      </p:sp>
      <p:pic>
        <p:nvPicPr>
          <p:cNvPr id="108" name="Google Shape;108;g1251d2efc17_0_29"/>
          <p:cNvPicPr preferRelativeResize="0"/>
          <p:nvPr/>
        </p:nvPicPr>
        <p:blipFill rotWithShape="1">
          <a:blip r:embed="rId3">
            <a:alphaModFix/>
          </a:blip>
          <a:srcRect b="0" l="0" r="0" t="0"/>
          <a:stretch/>
        </p:blipFill>
        <p:spPr>
          <a:xfrm>
            <a:off x="8534400" y="4535775"/>
            <a:ext cx="295275" cy="360075"/>
          </a:xfrm>
          <a:prstGeom prst="rect">
            <a:avLst/>
          </a:prstGeom>
          <a:noFill/>
          <a:ln>
            <a:noFill/>
          </a:ln>
        </p:spPr>
      </p:pic>
      <p:sp>
        <p:nvSpPr>
          <p:cNvPr id="109" name="Google Shape;109;g1251d2efc17_0_29"/>
          <p:cNvSpPr txBox="1"/>
          <p:nvPr/>
        </p:nvSpPr>
        <p:spPr>
          <a:xfrm>
            <a:off x="500100" y="1148550"/>
            <a:ext cx="8143800" cy="2846400"/>
          </a:xfrm>
          <a:prstGeom prst="rect">
            <a:avLst/>
          </a:prstGeom>
          <a:noFill/>
          <a:ln>
            <a:noFill/>
          </a:ln>
        </p:spPr>
        <p:txBody>
          <a:bodyPr anchorCtr="0" anchor="t" bIns="91425" lIns="91425" spcFirstLastPara="1" rIns="91425" wrap="square" tIns="91425">
            <a:spAutoFit/>
          </a:bodyPr>
          <a:lstStyle/>
          <a:p>
            <a:pPr indent="0" lvl="0" marL="0" rtl="0" algn="just">
              <a:lnSpc>
                <a:spcPct val="160000"/>
              </a:lnSpc>
              <a:spcBef>
                <a:spcPts val="0"/>
              </a:spcBef>
              <a:spcAft>
                <a:spcPts val="0"/>
              </a:spcAft>
              <a:buNone/>
            </a:pPr>
            <a:r>
              <a:rPr lang="pt-BR" sz="1300">
                <a:solidFill>
                  <a:srgbClr val="FFFFFF"/>
                </a:solidFill>
                <a:latin typeface="Montserrat"/>
                <a:ea typeface="Montserrat"/>
                <a:cs typeface="Montserrat"/>
                <a:sym typeface="Montserrat"/>
              </a:rPr>
              <a:t>Em um cluster Hadoop os arquivos ali presentes são divididos em blocos e estes blocos são replicados nos nós de acordo com o fator de replicação definido. Em outras palavras, se em um cenário hipotético um determinado cluster possuir fator de replicação três, cada bloco de arquivo terá três cópias espalhadas em diferentes nós do cluster (desde que o cluster tenha nós suficientes), garantindo então alta disponibilidade, pois se um ou dois nó ficarem inativos, nenhum dado será perdido. Portanto, quanto maior o fator de replicação, menores os riscos de indisponibilidade; entretanto, maior será o espaço em disco ocupado.</a:t>
            </a:r>
            <a:endParaRPr sz="1500">
              <a:solidFill>
                <a:srgbClr val="FFFFFF"/>
              </a:solidFill>
              <a:latin typeface="Montserrat"/>
              <a:ea typeface="Montserrat"/>
              <a:cs typeface="Montserrat"/>
              <a:sym typeface="Montserrat"/>
            </a:endParaRPr>
          </a:p>
          <a:p>
            <a:pPr indent="0" lvl="0" marL="0" marR="0" rtl="0" algn="l">
              <a:lnSpc>
                <a:spcPct val="150000"/>
              </a:lnSpc>
              <a:spcBef>
                <a:spcPts val="1600"/>
              </a:spcBef>
              <a:spcAft>
                <a:spcPts val="0"/>
              </a:spcAft>
              <a:buClr>
                <a:srgbClr val="000000"/>
              </a:buClr>
              <a:buSzPts val="1600"/>
              <a:buFont typeface="Arial"/>
              <a:buNone/>
            </a:pPr>
            <a:r>
              <a:t/>
            </a:r>
            <a:endParaRPr>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251d2efc17_0_47"/>
          <p:cNvSpPr txBox="1"/>
          <p:nvPr/>
        </p:nvSpPr>
        <p:spPr>
          <a:xfrm>
            <a:off x="450950" y="408658"/>
            <a:ext cx="3000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F5B324"/>
                </a:solidFill>
                <a:latin typeface="Montserrat SemiBold"/>
                <a:ea typeface="Montserrat SemiBold"/>
                <a:cs typeface="Montserrat SemiBold"/>
                <a:sym typeface="Montserrat SemiBold"/>
              </a:rPr>
              <a:t>|</a:t>
            </a:r>
            <a:r>
              <a:rPr lang="pt-BR" sz="2600">
                <a:solidFill>
                  <a:srgbClr val="F5B324"/>
                </a:solidFill>
                <a:latin typeface="Montserrat"/>
                <a:ea typeface="Montserrat"/>
                <a:cs typeface="Montserrat"/>
                <a:sym typeface="Montserrat"/>
              </a:rPr>
              <a:t> </a:t>
            </a:r>
            <a:r>
              <a:rPr lang="pt-BR" sz="2600">
                <a:solidFill>
                  <a:srgbClr val="F5B324"/>
                </a:solidFill>
                <a:latin typeface="Montserrat Medium"/>
                <a:ea typeface="Montserrat Medium"/>
                <a:cs typeface="Montserrat Medium"/>
                <a:sym typeface="Montserrat Medium"/>
              </a:rPr>
              <a:t>Arquitetura</a:t>
            </a:r>
            <a:endParaRPr i="0" sz="1400" u="none" cap="none" strike="noStrike">
              <a:solidFill>
                <a:srgbClr val="F5B324"/>
              </a:solidFill>
              <a:latin typeface="Montserrat Medium"/>
              <a:ea typeface="Montserrat Medium"/>
              <a:cs typeface="Montserrat Medium"/>
              <a:sym typeface="Montserrat Medium"/>
            </a:endParaRPr>
          </a:p>
        </p:txBody>
      </p:sp>
      <p:pic>
        <p:nvPicPr>
          <p:cNvPr id="115" name="Google Shape;115;g1251d2efc17_0_47"/>
          <p:cNvPicPr preferRelativeResize="0"/>
          <p:nvPr/>
        </p:nvPicPr>
        <p:blipFill rotWithShape="1">
          <a:blip r:embed="rId3">
            <a:alphaModFix/>
          </a:blip>
          <a:srcRect b="0" l="0" r="0" t="0"/>
          <a:stretch/>
        </p:blipFill>
        <p:spPr>
          <a:xfrm>
            <a:off x="8534400" y="4535775"/>
            <a:ext cx="295275" cy="360075"/>
          </a:xfrm>
          <a:prstGeom prst="rect">
            <a:avLst/>
          </a:prstGeom>
          <a:noFill/>
          <a:ln>
            <a:noFill/>
          </a:ln>
        </p:spPr>
      </p:pic>
      <p:sp>
        <p:nvSpPr>
          <p:cNvPr id="116" name="Google Shape;116;g1251d2efc17_0_47"/>
          <p:cNvSpPr txBox="1"/>
          <p:nvPr/>
        </p:nvSpPr>
        <p:spPr>
          <a:xfrm>
            <a:off x="450950" y="1167975"/>
            <a:ext cx="834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solidFill>
                  <a:schemeClr val="lt1"/>
                </a:solidFill>
                <a:latin typeface="Montserrat"/>
                <a:ea typeface="Montserrat"/>
                <a:cs typeface="Montserrat"/>
                <a:sym typeface="Montserrat"/>
              </a:rPr>
              <a:t>O Hadoop é baseado em uma arquitetura Master/Slave. Um cluster Hadoop possui um único nó Master e vários nós Slaves</a:t>
            </a:r>
            <a:endParaRPr sz="1900">
              <a:solidFill>
                <a:schemeClr val="lt1"/>
              </a:solidFill>
              <a:latin typeface="Montserrat"/>
              <a:ea typeface="Montserrat"/>
              <a:cs typeface="Montserrat"/>
              <a:sym typeface="Montserrat"/>
            </a:endParaRPr>
          </a:p>
        </p:txBody>
      </p:sp>
      <p:sp>
        <p:nvSpPr>
          <p:cNvPr id="117" name="Google Shape;117;g1251d2efc17_0_47"/>
          <p:cNvSpPr txBox="1"/>
          <p:nvPr/>
        </p:nvSpPr>
        <p:spPr>
          <a:xfrm>
            <a:off x="496200" y="1896408"/>
            <a:ext cx="3000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F5B324"/>
                </a:solidFill>
                <a:latin typeface="Montserrat SemiBold"/>
                <a:ea typeface="Montserrat SemiBold"/>
                <a:cs typeface="Montserrat SemiBold"/>
                <a:sym typeface="Montserrat SemiBold"/>
              </a:rPr>
              <a:t>|</a:t>
            </a:r>
            <a:r>
              <a:rPr lang="pt-BR" sz="2600">
                <a:solidFill>
                  <a:srgbClr val="F5B324"/>
                </a:solidFill>
                <a:latin typeface="Montserrat"/>
                <a:ea typeface="Montserrat"/>
                <a:cs typeface="Montserrat"/>
                <a:sym typeface="Montserrat"/>
              </a:rPr>
              <a:t> </a:t>
            </a:r>
            <a:r>
              <a:rPr lang="pt-BR" sz="2600">
                <a:solidFill>
                  <a:srgbClr val="F5B324"/>
                </a:solidFill>
                <a:latin typeface="Montserrat Medium"/>
                <a:ea typeface="Montserrat Medium"/>
                <a:cs typeface="Montserrat Medium"/>
                <a:sym typeface="Montserrat Medium"/>
              </a:rPr>
              <a:t>HDFS</a:t>
            </a:r>
            <a:endParaRPr i="0" sz="1400" u="none" cap="none" strike="noStrike">
              <a:solidFill>
                <a:srgbClr val="F5B324"/>
              </a:solidFill>
              <a:latin typeface="Montserrat Medium"/>
              <a:ea typeface="Montserrat Medium"/>
              <a:cs typeface="Montserrat Medium"/>
              <a:sym typeface="Montserrat Medium"/>
            </a:endParaRPr>
          </a:p>
        </p:txBody>
      </p:sp>
      <p:sp>
        <p:nvSpPr>
          <p:cNvPr id="118" name="Google Shape;118;g1251d2efc17_0_47"/>
          <p:cNvSpPr txBox="1"/>
          <p:nvPr/>
        </p:nvSpPr>
        <p:spPr>
          <a:xfrm>
            <a:off x="496200" y="2655725"/>
            <a:ext cx="79632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pt-BR">
                <a:solidFill>
                  <a:schemeClr val="lt1"/>
                </a:solidFill>
                <a:latin typeface="Montserrat"/>
                <a:ea typeface="Montserrat"/>
                <a:cs typeface="Montserrat"/>
                <a:sym typeface="Montserrat"/>
              </a:rPr>
              <a:t>Hadoop Distributed File System (HDFS) é o sistema de armazenamento distribuído utilizado por aplicações Hadoop. O HDFS quebra os arquivos em blocos de dados (128 MB por padrão), cria réplicas (três por padrão) e as </a:t>
            </a:r>
            <a:r>
              <a:rPr lang="pt-BR">
                <a:solidFill>
                  <a:schemeClr val="lt1"/>
                </a:solidFill>
                <a:latin typeface="Montserrat"/>
                <a:ea typeface="Montserrat"/>
                <a:cs typeface="Montserrat"/>
                <a:sym typeface="Montserrat"/>
              </a:rPr>
              <a:t>distribuir</a:t>
            </a:r>
            <a:r>
              <a:rPr lang="pt-BR">
                <a:solidFill>
                  <a:schemeClr val="lt1"/>
                </a:solidFill>
                <a:latin typeface="Montserrat"/>
                <a:ea typeface="Montserrat"/>
                <a:cs typeface="Montserrat"/>
                <a:sym typeface="Montserrat"/>
              </a:rPr>
              <a:t> no cluster, permitindo assim computações extremamente rápidas em arquivos pequenos e em máquinas distintas. HDFS permite escalabilidade e </a:t>
            </a:r>
            <a:r>
              <a:rPr lang="pt-BR">
                <a:solidFill>
                  <a:schemeClr val="lt1"/>
                </a:solidFill>
                <a:latin typeface="Montserrat"/>
                <a:ea typeface="Montserrat"/>
                <a:cs typeface="Montserrat"/>
                <a:sym typeface="Montserrat"/>
              </a:rPr>
              <a:t>tolerância</a:t>
            </a:r>
            <a:r>
              <a:rPr lang="pt-BR">
                <a:solidFill>
                  <a:schemeClr val="lt1"/>
                </a:solidFill>
                <a:latin typeface="Montserrat"/>
                <a:ea typeface="Montserrat"/>
                <a:cs typeface="Montserrat"/>
                <a:sym typeface="Montserrat"/>
              </a:rPr>
              <a:t> a falhas</a:t>
            </a:r>
            <a:endParaRPr sz="2100">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g1251d2efc17_0_65"/>
          <p:cNvPicPr preferRelativeResize="0"/>
          <p:nvPr/>
        </p:nvPicPr>
        <p:blipFill rotWithShape="1">
          <a:blip r:embed="rId3">
            <a:alphaModFix/>
          </a:blip>
          <a:srcRect b="0" l="0" r="0" t="0"/>
          <a:stretch/>
        </p:blipFill>
        <p:spPr>
          <a:xfrm>
            <a:off x="8534400" y="4535775"/>
            <a:ext cx="295275" cy="360075"/>
          </a:xfrm>
          <a:prstGeom prst="rect">
            <a:avLst/>
          </a:prstGeom>
          <a:noFill/>
          <a:ln>
            <a:noFill/>
          </a:ln>
        </p:spPr>
      </p:pic>
      <p:sp>
        <p:nvSpPr>
          <p:cNvPr id="124" name="Google Shape;124;g1251d2efc17_0_65"/>
          <p:cNvSpPr txBox="1"/>
          <p:nvPr/>
        </p:nvSpPr>
        <p:spPr>
          <a:xfrm>
            <a:off x="317925" y="205083"/>
            <a:ext cx="3000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F5B324"/>
                </a:solidFill>
                <a:latin typeface="Montserrat SemiBold"/>
                <a:ea typeface="Montserrat SemiBold"/>
                <a:cs typeface="Montserrat SemiBold"/>
                <a:sym typeface="Montserrat SemiBold"/>
              </a:rPr>
              <a:t>|</a:t>
            </a:r>
            <a:r>
              <a:rPr lang="pt-BR" sz="2600">
                <a:solidFill>
                  <a:srgbClr val="F5B324"/>
                </a:solidFill>
                <a:latin typeface="Montserrat"/>
                <a:ea typeface="Montserrat"/>
                <a:cs typeface="Montserrat"/>
                <a:sym typeface="Montserrat"/>
              </a:rPr>
              <a:t> </a:t>
            </a:r>
            <a:r>
              <a:rPr lang="pt-BR" sz="2600">
                <a:solidFill>
                  <a:srgbClr val="F5B324"/>
                </a:solidFill>
                <a:latin typeface="Montserrat Medium"/>
                <a:ea typeface="Montserrat Medium"/>
                <a:cs typeface="Montserrat Medium"/>
                <a:sym typeface="Montserrat Medium"/>
              </a:rPr>
              <a:t>Replicação</a:t>
            </a:r>
            <a:endParaRPr i="0" sz="1400" u="none" cap="none" strike="noStrike">
              <a:solidFill>
                <a:srgbClr val="F5B324"/>
              </a:solidFill>
              <a:latin typeface="Montserrat Medium"/>
              <a:ea typeface="Montserrat Medium"/>
              <a:cs typeface="Montserrat Medium"/>
              <a:sym typeface="Montserrat Medium"/>
            </a:endParaRPr>
          </a:p>
        </p:txBody>
      </p:sp>
      <p:sp>
        <p:nvSpPr>
          <p:cNvPr id="125" name="Google Shape;125;g1251d2efc17_0_65"/>
          <p:cNvSpPr txBox="1"/>
          <p:nvPr/>
        </p:nvSpPr>
        <p:spPr>
          <a:xfrm>
            <a:off x="246450" y="776575"/>
            <a:ext cx="8651100" cy="51657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1200"/>
              </a:spcBef>
              <a:spcAft>
                <a:spcPts val="0"/>
              </a:spcAft>
              <a:buClr>
                <a:schemeClr val="dk1"/>
              </a:buClr>
              <a:buSzPts val="1100"/>
              <a:buFont typeface="Arial"/>
              <a:buNone/>
            </a:pPr>
            <a:r>
              <a:rPr lang="pt-BR" sz="1300">
                <a:solidFill>
                  <a:schemeClr val="lt1"/>
                </a:solidFill>
                <a:latin typeface="Montserrat"/>
                <a:ea typeface="Montserrat"/>
                <a:cs typeface="Montserrat"/>
                <a:sym typeface="Montserrat"/>
              </a:rPr>
              <a:t>O Hadoop MapReduce é um modelo de programação para criação de aplicações processam rapidamente vastas quantidades de dados em paralelo através de grandes clusters de computadores comuns.</a:t>
            </a:r>
            <a:endParaRPr sz="1300">
              <a:solidFill>
                <a:schemeClr val="lt1"/>
              </a:solidFill>
              <a:latin typeface="Montserrat"/>
              <a:ea typeface="Montserrat"/>
              <a:cs typeface="Montserrat"/>
              <a:sym typeface="Montserrat"/>
            </a:endParaRPr>
          </a:p>
          <a:p>
            <a:pPr indent="0" lvl="0" marL="0" rtl="0" algn="l">
              <a:lnSpc>
                <a:spcPct val="160000"/>
              </a:lnSpc>
              <a:spcBef>
                <a:spcPts val="1200"/>
              </a:spcBef>
              <a:spcAft>
                <a:spcPts val="0"/>
              </a:spcAft>
              <a:buClr>
                <a:schemeClr val="dk1"/>
              </a:buClr>
              <a:buSzPts val="1100"/>
              <a:buFont typeface="Arial"/>
              <a:buNone/>
            </a:pPr>
            <a:r>
              <a:rPr lang="pt-BR" sz="1300">
                <a:solidFill>
                  <a:schemeClr val="lt1"/>
                </a:solidFill>
                <a:latin typeface="Montserrat"/>
                <a:ea typeface="Montserrat"/>
                <a:cs typeface="Montserrat"/>
                <a:sym typeface="Montserrat"/>
              </a:rPr>
              <a:t>O código ou programa a ser executado, é transportado até o local do dado, executando tarefas independentes em cada bloco de dado (Map), e depois são consolidados gerando a resposta do processamento (Reduce).</a:t>
            </a:r>
            <a:endParaRPr sz="1300">
              <a:solidFill>
                <a:schemeClr val="lt1"/>
              </a:solidFill>
              <a:latin typeface="Montserrat"/>
              <a:ea typeface="Montserrat"/>
              <a:cs typeface="Montserrat"/>
              <a:sym typeface="Montserrat"/>
            </a:endParaRPr>
          </a:p>
          <a:p>
            <a:pPr indent="0" lvl="0" marL="0" rtl="0" algn="l">
              <a:lnSpc>
                <a:spcPct val="160000"/>
              </a:lnSpc>
              <a:spcBef>
                <a:spcPts val="1200"/>
              </a:spcBef>
              <a:spcAft>
                <a:spcPts val="0"/>
              </a:spcAft>
              <a:buClr>
                <a:schemeClr val="dk1"/>
              </a:buClr>
              <a:buSzPts val="1100"/>
              <a:buFont typeface="Arial"/>
              <a:buNone/>
            </a:pPr>
            <a:r>
              <a:rPr lang="pt-BR" sz="1300">
                <a:solidFill>
                  <a:schemeClr val="lt1"/>
                </a:solidFill>
                <a:latin typeface="Montserrat"/>
                <a:ea typeface="Montserrat"/>
                <a:cs typeface="Montserrat"/>
                <a:sym typeface="Montserrat"/>
              </a:rPr>
              <a:t>Estrutura de uma aplicação MapReduce.</a:t>
            </a:r>
            <a:endParaRPr sz="1300">
              <a:solidFill>
                <a:schemeClr val="lt1"/>
              </a:solidFill>
              <a:latin typeface="Montserrat"/>
              <a:ea typeface="Montserrat"/>
              <a:cs typeface="Montserrat"/>
              <a:sym typeface="Montserrat"/>
            </a:endParaRPr>
          </a:p>
          <a:p>
            <a:pPr indent="0" lvl="0" marL="457200" rtl="0" algn="l">
              <a:lnSpc>
                <a:spcPct val="160000"/>
              </a:lnSpc>
              <a:spcBef>
                <a:spcPts val="0"/>
              </a:spcBef>
              <a:spcAft>
                <a:spcPts val="0"/>
              </a:spcAft>
              <a:buNone/>
            </a:pPr>
            <a:r>
              <a:rPr lang="pt-BR" sz="1300">
                <a:solidFill>
                  <a:srgbClr val="F5B324"/>
                </a:solidFill>
                <a:latin typeface="Montserrat"/>
                <a:ea typeface="Montserrat"/>
                <a:cs typeface="Montserrat"/>
                <a:sym typeface="Montserrat"/>
              </a:rPr>
              <a:t>Map</a:t>
            </a:r>
            <a:r>
              <a:rPr lang="pt-BR" sz="1300">
                <a:solidFill>
                  <a:schemeClr val="lt1"/>
                </a:solidFill>
                <a:latin typeface="Montserrat"/>
                <a:ea typeface="Montserrat"/>
                <a:cs typeface="Montserrat"/>
                <a:sym typeface="Montserrat"/>
              </a:rPr>
              <a:t>: Atua exclusivamente sobre um conjunto de entrada com chaves e valores, produzindo uma lista de chaves e valores.</a:t>
            </a:r>
            <a:endParaRPr sz="1300">
              <a:solidFill>
                <a:schemeClr val="lt1"/>
              </a:solidFill>
              <a:latin typeface="Montserrat"/>
              <a:ea typeface="Montserrat"/>
              <a:cs typeface="Montserrat"/>
              <a:sym typeface="Montserrat"/>
            </a:endParaRPr>
          </a:p>
          <a:p>
            <a:pPr indent="0" lvl="0" marL="457200" rtl="0" algn="l">
              <a:lnSpc>
                <a:spcPct val="160000"/>
              </a:lnSpc>
              <a:spcBef>
                <a:spcPts val="1600"/>
              </a:spcBef>
              <a:spcAft>
                <a:spcPts val="0"/>
              </a:spcAft>
              <a:buNone/>
            </a:pPr>
            <a:r>
              <a:rPr lang="pt-BR" sz="1300">
                <a:solidFill>
                  <a:srgbClr val="F5B324"/>
                </a:solidFill>
                <a:latin typeface="Montserrat"/>
                <a:ea typeface="Montserrat"/>
                <a:cs typeface="Montserrat"/>
                <a:sym typeface="Montserrat"/>
              </a:rPr>
              <a:t>Reduce</a:t>
            </a:r>
            <a:r>
              <a:rPr lang="pt-BR" sz="1300">
                <a:solidFill>
                  <a:schemeClr val="lt1"/>
                </a:solidFill>
                <a:latin typeface="Montserrat"/>
                <a:ea typeface="Montserrat"/>
                <a:cs typeface="Montserrat"/>
                <a:sym typeface="Montserrat"/>
              </a:rPr>
              <a:t>: Atua sobre os valores intermediários produzidos pelo map para, normalmente, agrupar os valores e produzir uma saída.</a:t>
            </a:r>
            <a:endParaRPr sz="1300">
              <a:solidFill>
                <a:schemeClr val="lt1"/>
              </a:solidFill>
              <a:latin typeface="Montserrat"/>
              <a:ea typeface="Montserrat"/>
              <a:cs typeface="Montserrat"/>
              <a:sym typeface="Montserrat"/>
            </a:endParaRPr>
          </a:p>
          <a:p>
            <a:pPr indent="0" lvl="0" marL="0" rtl="0" algn="just">
              <a:lnSpc>
                <a:spcPct val="160000"/>
              </a:lnSpc>
              <a:spcBef>
                <a:spcPts val="1600"/>
              </a:spcBef>
              <a:spcAft>
                <a:spcPts val="0"/>
              </a:spcAft>
              <a:buNone/>
            </a:pPr>
            <a:r>
              <a:t/>
            </a:r>
            <a:endParaRPr sz="1300">
              <a:solidFill>
                <a:srgbClr val="FFFFFF"/>
              </a:solidFill>
              <a:latin typeface="Montserrat"/>
              <a:ea typeface="Montserrat"/>
              <a:cs typeface="Montserrat"/>
              <a:sym typeface="Montserrat"/>
            </a:endParaRPr>
          </a:p>
          <a:p>
            <a:pPr indent="0" lvl="0" marL="0" marR="0" rtl="0" algn="l">
              <a:lnSpc>
                <a:spcPct val="150000"/>
              </a:lnSpc>
              <a:spcBef>
                <a:spcPts val="1600"/>
              </a:spcBef>
              <a:spcAft>
                <a:spcPts val="0"/>
              </a:spcAft>
              <a:buClr>
                <a:srgbClr val="000000"/>
              </a:buClr>
              <a:buSzPts val="1600"/>
              <a:buFont typeface="Arial"/>
              <a:buNone/>
            </a:pPr>
            <a:r>
              <a:t/>
            </a:r>
            <a:endParaRPr>
              <a:solidFill>
                <a:schemeClr val="lt1"/>
              </a:solidFill>
              <a:latin typeface="Montserrat"/>
              <a:ea typeface="Montserrat"/>
              <a:cs typeface="Montserrat"/>
              <a:sym typeface="Montserrat"/>
            </a:endParaRPr>
          </a:p>
        </p:txBody>
      </p:sp>
      <p:sp>
        <p:nvSpPr>
          <p:cNvPr id="126" name="Google Shape;126;g1251d2efc17_0_65"/>
          <p:cNvSpPr/>
          <p:nvPr/>
        </p:nvSpPr>
        <p:spPr>
          <a:xfrm rot="2700000">
            <a:off x="619741" y="343856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1251d2efc17_0_65"/>
          <p:cNvSpPr/>
          <p:nvPr/>
        </p:nvSpPr>
        <p:spPr>
          <a:xfrm rot="2700000">
            <a:off x="619741" y="427676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251d2efc17_0_96"/>
          <p:cNvSpPr txBox="1"/>
          <p:nvPr/>
        </p:nvSpPr>
        <p:spPr>
          <a:xfrm>
            <a:off x="138350" y="475775"/>
            <a:ext cx="8651100" cy="39963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1200"/>
              </a:spcBef>
              <a:spcAft>
                <a:spcPts val="0"/>
              </a:spcAft>
              <a:buNone/>
            </a:pPr>
            <a:r>
              <a:rPr lang="pt-BR" sz="1300">
                <a:solidFill>
                  <a:srgbClr val="F5B324"/>
                </a:solidFill>
                <a:latin typeface="Montserrat"/>
                <a:ea typeface="Montserrat"/>
                <a:cs typeface="Montserrat"/>
                <a:sym typeface="Montserrat"/>
              </a:rPr>
              <a:t> </a:t>
            </a:r>
            <a:endParaRPr>
              <a:solidFill>
                <a:srgbClr val="F5B324"/>
              </a:solidFill>
              <a:latin typeface="Montserrat"/>
              <a:ea typeface="Montserrat"/>
              <a:cs typeface="Montserrat"/>
              <a:sym typeface="Montserrat"/>
            </a:endParaRPr>
          </a:p>
          <a:p>
            <a:pPr indent="0" lvl="0" marL="457200" marR="152400" rtl="0" algn="l">
              <a:lnSpc>
                <a:spcPct val="160000"/>
              </a:lnSpc>
              <a:spcBef>
                <a:spcPts val="100"/>
              </a:spcBef>
              <a:spcAft>
                <a:spcPts val="0"/>
              </a:spcAft>
              <a:buNone/>
            </a:pPr>
            <a:r>
              <a:rPr lang="pt-BR">
                <a:solidFill>
                  <a:schemeClr val="lt1"/>
                </a:solidFill>
                <a:latin typeface="Montserrat"/>
                <a:ea typeface="Montserrat"/>
                <a:cs typeface="Montserrat"/>
                <a:sym typeface="Montserrat"/>
              </a:rPr>
              <a:t>Dados são divididos em blocos.</a:t>
            </a:r>
            <a:endParaRPr>
              <a:solidFill>
                <a:schemeClr val="lt1"/>
              </a:solidFill>
              <a:latin typeface="Montserrat"/>
              <a:ea typeface="Montserrat"/>
              <a:cs typeface="Montserrat"/>
              <a:sym typeface="Montserrat"/>
            </a:endParaRPr>
          </a:p>
          <a:p>
            <a:pPr indent="0" lvl="0" marL="457200" marR="152400" rtl="0" algn="l">
              <a:lnSpc>
                <a:spcPct val="160000"/>
              </a:lnSpc>
              <a:spcBef>
                <a:spcPts val="2400"/>
              </a:spcBef>
              <a:spcAft>
                <a:spcPts val="0"/>
              </a:spcAft>
              <a:buNone/>
            </a:pPr>
            <a:r>
              <a:rPr lang="pt-BR">
                <a:solidFill>
                  <a:schemeClr val="lt1"/>
                </a:solidFill>
                <a:latin typeface="Montserrat"/>
                <a:ea typeface="Montserrat"/>
                <a:cs typeface="Montserrat"/>
                <a:sym typeface="Montserrat"/>
              </a:rPr>
              <a:t>Divisão de problemas grandes e/ou complexos em pequenas tarefas.</a:t>
            </a:r>
            <a:endParaRPr>
              <a:solidFill>
                <a:schemeClr val="lt1"/>
              </a:solidFill>
              <a:latin typeface="Montserrat"/>
              <a:ea typeface="Montserrat"/>
              <a:cs typeface="Montserrat"/>
              <a:sym typeface="Montserrat"/>
            </a:endParaRPr>
          </a:p>
          <a:p>
            <a:pPr indent="0" lvl="0" marL="457200" marR="152400" rtl="0" algn="l">
              <a:lnSpc>
                <a:spcPct val="160000"/>
              </a:lnSpc>
              <a:spcBef>
                <a:spcPts val="2400"/>
              </a:spcBef>
              <a:spcAft>
                <a:spcPts val="0"/>
              </a:spcAft>
              <a:buNone/>
            </a:pPr>
            <a:r>
              <a:rPr lang="pt-BR">
                <a:solidFill>
                  <a:schemeClr val="lt1"/>
                </a:solidFill>
                <a:latin typeface="Montserrat"/>
                <a:ea typeface="Montserrat"/>
                <a:cs typeface="Montserrat"/>
                <a:sym typeface="Montserrat"/>
              </a:rPr>
              <a:t>Mapeamento é executado em paralelo nos nós.</a:t>
            </a:r>
            <a:endParaRPr>
              <a:solidFill>
                <a:schemeClr val="lt1"/>
              </a:solidFill>
              <a:latin typeface="Montserrat"/>
              <a:ea typeface="Montserrat"/>
              <a:cs typeface="Montserrat"/>
              <a:sym typeface="Montserrat"/>
            </a:endParaRPr>
          </a:p>
          <a:p>
            <a:pPr indent="0" lvl="0" marL="457200" marR="152400" rtl="0" algn="l">
              <a:lnSpc>
                <a:spcPct val="160000"/>
              </a:lnSpc>
              <a:spcBef>
                <a:spcPts val="2400"/>
              </a:spcBef>
              <a:spcAft>
                <a:spcPts val="0"/>
              </a:spcAft>
              <a:buNone/>
            </a:pPr>
            <a:r>
              <a:rPr lang="pt-BR">
                <a:solidFill>
                  <a:schemeClr val="lt1"/>
                </a:solidFill>
                <a:latin typeface="Montserrat"/>
                <a:ea typeface="Montserrat"/>
                <a:cs typeface="Montserrat"/>
                <a:sym typeface="Montserrat"/>
              </a:rPr>
              <a:t>Apenas quando o Mapeamento é encerrado, redução inicia, também em paralelo.</a:t>
            </a:r>
            <a:endParaRPr>
              <a:solidFill>
                <a:schemeClr val="lt1"/>
              </a:solidFill>
              <a:latin typeface="Montserrat"/>
              <a:ea typeface="Montserrat"/>
              <a:cs typeface="Montserrat"/>
              <a:sym typeface="Montserrat"/>
            </a:endParaRPr>
          </a:p>
          <a:p>
            <a:pPr indent="0" lvl="0" marL="457200" marR="152400" rtl="0" algn="l">
              <a:lnSpc>
                <a:spcPct val="160000"/>
              </a:lnSpc>
              <a:spcBef>
                <a:spcPts val="2400"/>
              </a:spcBef>
              <a:spcAft>
                <a:spcPts val="0"/>
              </a:spcAft>
              <a:buNone/>
            </a:pPr>
            <a:r>
              <a:rPr lang="pt-BR">
                <a:solidFill>
                  <a:schemeClr val="lt1"/>
                </a:solidFill>
                <a:latin typeface="Montserrat"/>
                <a:ea typeface="Montserrat"/>
                <a:cs typeface="Montserrat"/>
                <a:sym typeface="Montserrat"/>
              </a:rPr>
              <a:t>Fase intermediária: Shuffle (distribui as saídas dos mappers para a execução do reducer).</a:t>
            </a:r>
            <a:endParaRPr>
              <a:solidFill>
                <a:schemeClr val="lt1"/>
              </a:solidFill>
              <a:latin typeface="Montserrat"/>
              <a:ea typeface="Montserrat"/>
              <a:cs typeface="Montserrat"/>
              <a:sym typeface="Montserrat"/>
            </a:endParaRPr>
          </a:p>
          <a:p>
            <a:pPr indent="0" lvl="0" marL="457200" marR="152400" rtl="0" algn="l">
              <a:lnSpc>
                <a:spcPct val="160000"/>
              </a:lnSpc>
              <a:spcBef>
                <a:spcPts val="2400"/>
              </a:spcBef>
              <a:spcAft>
                <a:spcPts val="2400"/>
              </a:spcAft>
              <a:buNone/>
            </a:pPr>
            <a:r>
              <a:rPr lang="pt-BR">
                <a:solidFill>
                  <a:schemeClr val="lt1"/>
                </a:solidFill>
                <a:latin typeface="Montserrat"/>
                <a:ea typeface="Montserrat"/>
                <a:cs typeface="Montserrat"/>
                <a:sym typeface="Montserrat"/>
              </a:rPr>
              <a:t>Existem tarefa que requerem apenas a etapa de Mapeamento.</a:t>
            </a:r>
            <a:endParaRPr>
              <a:solidFill>
                <a:schemeClr val="lt1"/>
              </a:solidFill>
              <a:latin typeface="Montserrat"/>
              <a:ea typeface="Montserrat"/>
              <a:cs typeface="Montserrat"/>
              <a:sym typeface="Montserrat"/>
            </a:endParaRPr>
          </a:p>
        </p:txBody>
      </p:sp>
      <p:sp>
        <p:nvSpPr>
          <p:cNvPr id="133" name="Google Shape;133;g1251d2efc17_0_96"/>
          <p:cNvSpPr txBox="1"/>
          <p:nvPr/>
        </p:nvSpPr>
        <p:spPr>
          <a:xfrm>
            <a:off x="467950" y="280100"/>
            <a:ext cx="55758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lang="pt-BR" sz="1600">
                <a:solidFill>
                  <a:srgbClr val="F5B324"/>
                </a:solidFill>
                <a:latin typeface="Montserrat"/>
                <a:ea typeface="Montserrat"/>
                <a:cs typeface="Montserrat"/>
                <a:sym typeface="Montserrat"/>
              </a:rPr>
              <a:t>O processo, de forma simplificada:</a:t>
            </a:r>
            <a:endParaRPr i="0" sz="1800" u="none" cap="none" strike="noStrike">
              <a:solidFill>
                <a:srgbClr val="F5B324"/>
              </a:solidFill>
              <a:latin typeface="Montserrat"/>
              <a:ea typeface="Montserrat"/>
              <a:cs typeface="Montserrat"/>
              <a:sym typeface="Montserrat"/>
            </a:endParaRPr>
          </a:p>
        </p:txBody>
      </p:sp>
      <p:sp>
        <p:nvSpPr>
          <p:cNvPr id="134" name="Google Shape;134;g1251d2efc17_0_96"/>
          <p:cNvSpPr/>
          <p:nvPr/>
        </p:nvSpPr>
        <p:spPr>
          <a:xfrm rot="2700000">
            <a:off x="467341" y="420056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g1251d2efc17_0_96"/>
          <p:cNvSpPr/>
          <p:nvPr/>
        </p:nvSpPr>
        <p:spPr>
          <a:xfrm rot="2700000">
            <a:off x="467341" y="359096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pt-BR"/>
              <a:t>/</a:t>
            </a:r>
            <a:endParaRPr b="0" i="0" sz="1400" u="none" cap="none" strike="noStrike">
              <a:solidFill>
                <a:srgbClr val="000000"/>
              </a:solidFill>
              <a:latin typeface="Arial"/>
              <a:ea typeface="Arial"/>
              <a:cs typeface="Arial"/>
              <a:sym typeface="Arial"/>
            </a:endParaRPr>
          </a:p>
        </p:txBody>
      </p:sp>
      <p:sp>
        <p:nvSpPr>
          <p:cNvPr id="136" name="Google Shape;136;g1251d2efc17_0_96"/>
          <p:cNvSpPr/>
          <p:nvPr/>
        </p:nvSpPr>
        <p:spPr>
          <a:xfrm rot="2700000">
            <a:off x="467341" y="298136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g1251d2efc17_0_96"/>
          <p:cNvSpPr/>
          <p:nvPr/>
        </p:nvSpPr>
        <p:spPr>
          <a:xfrm rot="2700000">
            <a:off x="467341" y="229556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g1251d2efc17_0_96"/>
          <p:cNvSpPr/>
          <p:nvPr/>
        </p:nvSpPr>
        <p:spPr>
          <a:xfrm rot="2700000">
            <a:off x="467341" y="160976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1251d2efc17_0_96"/>
          <p:cNvSpPr/>
          <p:nvPr/>
        </p:nvSpPr>
        <p:spPr>
          <a:xfrm rot="2700000">
            <a:off x="467341" y="1000160"/>
            <a:ext cx="76368" cy="76368"/>
          </a:xfrm>
          <a:prstGeom prst="roundRect">
            <a:avLst>
              <a:gd fmla="val 11089" name="adj"/>
            </a:avLst>
          </a:prstGeom>
          <a:solidFill>
            <a:srgbClr val="F5B3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