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a1e31e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a1e31e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22e7c9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22e7c9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22e7c9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22e7c9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22e7c9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22e7c9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a1e31e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a1e31e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a1e31e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a1e31e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a1e31e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a1e31e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a1e31e3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a1e31e3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a1e31e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a1e31e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a1e31e3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a1e31e3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4870" y="1808000"/>
            <a:ext cx="45933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Warehouse</a:t>
            </a:r>
            <a:endParaRPr sz="5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90" y="4013000"/>
            <a:ext cx="1153610" cy="14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8445350" y="2781300"/>
            <a:ext cx="0" cy="1451400"/>
          </a:xfrm>
          <a:prstGeom prst="straightConnector1">
            <a:avLst/>
          </a:prstGeom>
          <a:noFill/>
          <a:ln cap="flat" cmpd="sng" w="28575">
            <a:solidFill>
              <a:srgbClr val="F5B32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322700" y="1802100"/>
            <a:ext cx="66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Atributos de negócio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Relativamente estáticos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relacionam às fato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50950" y="408650"/>
            <a:ext cx="357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Tabela Dimensão</a:t>
            </a:r>
            <a:endParaRPr>
              <a:solidFill>
                <a:srgbClr val="F5B324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394800" y="4249675"/>
            <a:ext cx="1940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Av. Faria 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Lima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1306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4º e 9º  andares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636100" y="424967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(11)</a:t>
            </a: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2609-3807 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contato@letscode­.com.br</a:t>
            </a:r>
            <a:endParaRPr sz="13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1475" l="0" r="0" t="1475"/>
          <a:stretch/>
        </p:blipFill>
        <p:spPr>
          <a:xfrm>
            <a:off x="522575" y="4049147"/>
            <a:ext cx="1256225" cy="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462800" y="2156100"/>
            <a:ext cx="621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5B3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Obrigada(o)!</a:t>
            </a:r>
            <a:endParaRPr sz="4200">
              <a:solidFill>
                <a:srgbClr val="F5B3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6100" y="4374025"/>
            <a:ext cx="153225" cy="15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100" y="4608071"/>
            <a:ext cx="170250" cy="13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3047100" y="2087575"/>
            <a:ext cx="3049800" cy="1169700"/>
            <a:chOff x="3009600" y="2087575"/>
            <a:chExt cx="3049800" cy="1169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084600" y="2087575"/>
              <a:ext cx="2974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Business Intelligence</a:t>
              </a:r>
              <a:endParaRPr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864600" y="2196300"/>
            <a:ext cx="741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"Um termo genérico que inclui aplicações, infraestrutura, ferramentas e melhores práticas que permite o acesso e análise de informações para melhorar e otimizar decisões e desempenho".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6100" y="1802100"/>
            <a:ext cx="346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On-line Transaction 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Processing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Sistemas transacionais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Escrita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Normalização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50950" y="40865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OLTP x OLAP</a:t>
            </a:r>
            <a:endParaRPr>
              <a:solidFill>
                <a:srgbClr val="F5B324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 rot="3775675">
            <a:off x="448200" y="1974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3775675">
            <a:off x="448200" y="2355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3775675">
            <a:off x="448200" y="2736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3775675">
            <a:off x="448200" y="3117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073900" y="1802100"/>
            <a:ext cx="3460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On-line Analytical Processing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Análise de dados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Leitura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Warehouse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6"/>
          <p:cNvSpPr/>
          <p:nvPr/>
        </p:nvSpPr>
        <p:spPr>
          <a:xfrm rot="3775675">
            <a:off x="5016000" y="1974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3775675">
            <a:off x="5016000" y="2355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3775675">
            <a:off x="5016000" y="2736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3775675">
            <a:off x="5016000" y="311782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3047100" y="2087575"/>
            <a:ext cx="3049800" cy="1169700"/>
            <a:chOff x="3009600" y="2087575"/>
            <a:chExt cx="3049800" cy="1169700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3084600" y="2087575"/>
              <a:ext cx="2974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>
                  <a:solidFill>
                    <a:srgbClr val="F5B3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Warehouse</a:t>
              </a:r>
              <a:endParaRPr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4" name="Google Shape;94;p17"/>
            <p:cNvCxnSpPr/>
            <p:nvPr/>
          </p:nvCxnSpPr>
          <p:spPr>
            <a:xfrm>
              <a:off x="3009600" y="2259925"/>
              <a:ext cx="0" cy="825000"/>
            </a:xfrm>
            <a:prstGeom prst="straightConnector1">
              <a:avLst/>
            </a:prstGeom>
            <a:noFill/>
            <a:ln cap="flat" cmpd="sng" w="28575">
              <a:solidFill>
                <a:srgbClr val="F5B32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864600" y="2196300"/>
            <a:ext cx="7414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"Data Warehousing é uma estratégia que reconhece a necessidade de se 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armazenar dados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separadamente, em sistemas de informação e 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consolidá-los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 forma a assistir diversos profissionais de uma empresa na tomada de decisões de modo rápido e eficaz.".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Data Warehouse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Star Schema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600" y="664875"/>
            <a:ext cx="3975412" cy="42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06125" y="2171550"/>
            <a:ext cx="346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Dimensões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9"/>
          <p:cNvSpPr/>
          <p:nvPr/>
        </p:nvSpPr>
        <p:spPr>
          <a:xfrm rot="3775675">
            <a:off x="448225" y="234427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rot="3775675">
            <a:off x="448225" y="272527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50950" y="408650"/>
            <a:ext cx="40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Snowflake Schema</a:t>
            </a:r>
            <a:endParaRPr>
              <a:solidFill>
                <a:srgbClr val="F5B324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06125" y="2171550"/>
            <a:ext cx="346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Fatos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Dimensões normalizadas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20"/>
          <p:cNvSpPr/>
          <p:nvPr/>
        </p:nvSpPr>
        <p:spPr>
          <a:xfrm rot="3775675">
            <a:off x="448225" y="234427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 rot="3775675">
            <a:off x="448225" y="2725271"/>
            <a:ext cx="60645" cy="60645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550" y="665800"/>
            <a:ext cx="4536125" cy="359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322700" y="1802100"/>
            <a:ext cx="6606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Métricas numéricas do negócio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ados base, derivados e sumarizados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São relacionadas à duas ou mais </a:t>
            </a:r>
            <a:r>
              <a:rPr i="1" lang="pt-BR" sz="1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tabelas dimensão</a:t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50950" y="40865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5B32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| </a:t>
            </a:r>
            <a:r>
              <a:rPr lang="pt-BR" sz="2600">
                <a:solidFill>
                  <a:srgbClr val="F5B324"/>
                </a:solidFill>
                <a:latin typeface="Montserrat"/>
                <a:ea typeface="Montserrat"/>
                <a:cs typeface="Montserrat"/>
                <a:sym typeface="Montserrat"/>
              </a:rPr>
              <a:t>Tabela Fato</a:t>
            </a:r>
            <a:endParaRPr>
              <a:solidFill>
                <a:srgbClr val="F5B324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 rot="2700000">
            <a:off x="1230516" y="1966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 rot="2700000">
            <a:off x="1230516" y="2347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2700000">
            <a:off x="1230516" y="2728960"/>
            <a:ext cx="76368" cy="76368"/>
          </a:xfrm>
          <a:prstGeom prst="roundRect">
            <a:avLst>
              <a:gd fmla="val 11089" name="adj"/>
            </a:avLst>
          </a:prstGeom>
          <a:solidFill>
            <a:srgbClr val="F5B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400" y="4535775"/>
            <a:ext cx="295275" cy="3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