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NBvJP+ljplgoaGq/f5AM7mx2M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629a22012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e629a2201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29a22012_1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e629a2201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629a22012_1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629a2201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29a22012_1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629a2201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629a22012_1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629a22012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38a3a9644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e38a3a96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629a22012_1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e629a2201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629a22012_1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e629a2201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629a22012_1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e629a2201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629a22012_1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e629a22012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8a3a9644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e38a3a96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629a22012_1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e629a22012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629a22012_1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e629a2201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629a22012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e629a220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29a22012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629a2201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629a22012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e629a220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629a22012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e629a2201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jp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jp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3815300" y="2952750"/>
            <a:ext cx="4533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Aula 9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29a22012_0_47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Exemplo de Tabela Fato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Melhor solução de Tabela Fato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e629a22012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7325" y="1990575"/>
            <a:ext cx="50006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e629a22012_0_47"/>
          <p:cNvSpPr txBox="1"/>
          <p:nvPr/>
        </p:nvSpPr>
        <p:spPr>
          <a:xfrm>
            <a:off x="870500" y="425250"/>
            <a:ext cx="7977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Tabelas Fato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e629a22012_0_4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ge629a22012_0_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0675" y="4718488"/>
            <a:ext cx="47339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629a22012_1_1"/>
          <p:cNvSpPr txBox="1"/>
          <p:nvPr/>
        </p:nvSpPr>
        <p:spPr>
          <a:xfrm>
            <a:off x="870500" y="425250"/>
            <a:ext cx="7977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Tabelas Dimensão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e629a22012_1_1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Armazenam atributos de forma a evitar redundâncias nas tabelas fato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 exemplo: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ge629a22012_1_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ge629a22012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338" y="3312350"/>
            <a:ext cx="80867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629a22012_1_21"/>
          <p:cNvSpPr txBox="1"/>
          <p:nvPr/>
        </p:nvSpPr>
        <p:spPr>
          <a:xfrm>
            <a:off x="870500" y="425250"/>
            <a:ext cx="7977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Tabelas Dimensão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629a22012_1_21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Armazenam atributos de forma a evitar redundâncias nas tabelas fato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 exemplo: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ge629a22012_1_2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7" name="Google Shape;147;ge629a22012_1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338" y="3312350"/>
            <a:ext cx="80867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e629a22012_1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0675" y="4878863"/>
            <a:ext cx="47339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e629a22012_1_21"/>
          <p:cNvSpPr/>
          <p:nvPr/>
        </p:nvSpPr>
        <p:spPr>
          <a:xfrm>
            <a:off x="962200" y="4169525"/>
            <a:ext cx="1018800" cy="24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e629a22012_1_21"/>
          <p:cNvSpPr/>
          <p:nvPr/>
        </p:nvSpPr>
        <p:spPr>
          <a:xfrm>
            <a:off x="2369225" y="5265275"/>
            <a:ext cx="979500" cy="24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ge629a22012_1_21"/>
          <p:cNvCxnSpPr>
            <a:stCxn id="149" idx="2"/>
            <a:endCxn id="150" idx="1"/>
          </p:cNvCxnSpPr>
          <p:nvPr/>
        </p:nvCxnSpPr>
        <p:spPr>
          <a:xfrm flipH="1" rot="-5400000">
            <a:off x="1433800" y="4452725"/>
            <a:ext cx="973200" cy="8976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629a22012_1_9"/>
          <p:cNvSpPr txBox="1"/>
          <p:nvPr/>
        </p:nvSpPr>
        <p:spPr>
          <a:xfrm>
            <a:off x="870500" y="425250"/>
            <a:ext cx="7977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Tabelas Dimensão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629a22012_1_9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Armazenam atributos de forma a evitar redundâncias nas tabelas fato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 exemplo: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ge629a22012_1_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9" name="Google Shape;159;ge629a22012_1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338" y="3312350"/>
            <a:ext cx="808672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e629a22012_1_9"/>
          <p:cNvSpPr/>
          <p:nvPr/>
        </p:nvSpPr>
        <p:spPr>
          <a:xfrm>
            <a:off x="3688408" y="3679000"/>
            <a:ext cx="1698000" cy="24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e629a22012_1_9"/>
          <p:cNvSpPr/>
          <p:nvPr/>
        </p:nvSpPr>
        <p:spPr>
          <a:xfrm>
            <a:off x="5386408" y="4153608"/>
            <a:ext cx="1698000" cy="245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e629a22012_1_9"/>
          <p:cNvSpPr/>
          <p:nvPr/>
        </p:nvSpPr>
        <p:spPr>
          <a:xfrm>
            <a:off x="5386408" y="4388841"/>
            <a:ext cx="1698000" cy="245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e629a22012_1_9"/>
          <p:cNvSpPr/>
          <p:nvPr/>
        </p:nvSpPr>
        <p:spPr>
          <a:xfrm>
            <a:off x="3688408" y="3924400"/>
            <a:ext cx="1698000" cy="24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29a22012_1_90"/>
          <p:cNvSpPr txBox="1"/>
          <p:nvPr/>
        </p:nvSpPr>
        <p:spPr>
          <a:xfrm>
            <a:off x="344325" y="425250"/>
            <a:ext cx="8799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Modelagem de dados multi-dimensional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e629a22012_1_90"/>
          <p:cNvSpPr txBox="1"/>
          <p:nvPr/>
        </p:nvSpPr>
        <p:spPr>
          <a:xfrm>
            <a:off x="1192700" y="1452725"/>
            <a:ext cx="7332600" cy="5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Star Schema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Snow Flake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e629a22012_1_9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38a3a9644_0_33"/>
          <p:cNvSpPr txBox="1"/>
          <p:nvPr/>
        </p:nvSpPr>
        <p:spPr>
          <a:xfrm>
            <a:off x="344325" y="425250"/>
            <a:ext cx="8799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Modelagem de dados multi-dimensional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38a3a9644_0_33"/>
          <p:cNvSpPr txBox="1"/>
          <p:nvPr/>
        </p:nvSpPr>
        <p:spPr>
          <a:xfrm>
            <a:off x="1192700" y="1452725"/>
            <a:ext cx="7332600" cy="5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Star Schema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mais utilizado em modelagens multi-dimensional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Projetado para melhorar performance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É composto por uma tabela fato central rodeada de tabelas dimensão, se parecendo muito com uma estrela.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ge38a3a9644_0_3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629a22012_1_41"/>
          <p:cNvSpPr txBox="1"/>
          <p:nvPr/>
        </p:nvSpPr>
        <p:spPr>
          <a:xfrm>
            <a:off x="344325" y="425250"/>
            <a:ext cx="8799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Modelagem de dados multi-dimensional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629a22012_1_41"/>
          <p:cNvSpPr txBox="1"/>
          <p:nvPr/>
        </p:nvSpPr>
        <p:spPr>
          <a:xfrm>
            <a:off x="1192700" y="1300325"/>
            <a:ext cx="7332600" cy="5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Star Schema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ge629a22012_1_4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" name="Google Shape;185;ge629a22012_1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654" y="1660500"/>
            <a:ext cx="7284670" cy="51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9a22012_1_58"/>
          <p:cNvSpPr txBox="1"/>
          <p:nvPr/>
        </p:nvSpPr>
        <p:spPr>
          <a:xfrm>
            <a:off x="344325" y="425250"/>
            <a:ext cx="8799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Modelagem de dados multi-dimensional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629a22012_1_58"/>
          <p:cNvSpPr txBox="1"/>
          <p:nvPr/>
        </p:nvSpPr>
        <p:spPr>
          <a:xfrm>
            <a:off x="1192700" y="1300325"/>
            <a:ext cx="7332600" cy="5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Star Schema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ge629a22012_1_5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3" name="Google Shape;193;ge629a22012_1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654" y="1660500"/>
            <a:ext cx="7284670" cy="51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e629a22012_1_58"/>
          <p:cNvSpPr/>
          <p:nvPr/>
        </p:nvSpPr>
        <p:spPr>
          <a:xfrm>
            <a:off x="2224988" y="1512425"/>
            <a:ext cx="5022000" cy="4773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114300">
            <a:solidFill>
              <a:srgbClr val="3C9B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629a22012_1_33"/>
          <p:cNvSpPr txBox="1"/>
          <p:nvPr/>
        </p:nvSpPr>
        <p:spPr>
          <a:xfrm>
            <a:off x="344325" y="425250"/>
            <a:ext cx="8799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Modelagem de dados multi-dimensional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629a22012_1_33"/>
          <p:cNvSpPr txBox="1"/>
          <p:nvPr/>
        </p:nvSpPr>
        <p:spPr>
          <a:xfrm>
            <a:off x="1192700" y="1452725"/>
            <a:ext cx="7332600" cy="5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Snow Flake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Projetado para economizar espaço em disco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Parecido com Star Schema, porém as dimensões também podem ter suas próprias dimensões.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ge629a22012_1_3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629a22012_1_48"/>
          <p:cNvSpPr txBox="1"/>
          <p:nvPr/>
        </p:nvSpPr>
        <p:spPr>
          <a:xfrm>
            <a:off x="344325" y="425250"/>
            <a:ext cx="8799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Modelagem de dados multi-dimensional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629a22012_1_48"/>
          <p:cNvSpPr txBox="1"/>
          <p:nvPr/>
        </p:nvSpPr>
        <p:spPr>
          <a:xfrm>
            <a:off x="1192700" y="1452725"/>
            <a:ext cx="7332600" cy="5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Snow Flake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e629a22012_1_4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9" name="Google Shape;209;ge629a22012_1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83143"/>
            <a:ext cx="9143999" cy="497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38a3a9644_0_1"/>
          <p:cNvSpPr txBox="1"/>
          <p:nvPr/>
        </p:nvSpPr>
        <p:spPr>
          <a:xfrm>
            <a:off x="1286075" y="2952750"/>
            <a:ext cx="6571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Modelagem de dados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629a22012_1_68"/>
          <p:cNvSpPr txBox="1"/>
          <p:nvPr/>
        </p:nvSpPr>
        <p:spPr>
          <a:xfrm>
            <a:off x="344325" y="425250"/>
            <a:ext cx="8799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Modelagem de dados multi-dimensional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629a22012_1_68"/>
          <p:cNvSpPr txBox="1"/>
          <p:nvPr/>
        </p:nvSpPr>
        <p:spPr>
          <a:xfrm>
            <a:off x="1192700" y="1452725"/>
            <a:ext cx="7332600" cy="5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Snow Flake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ge629a22012_1_6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7" name="Google Shape;217;ge629a22012_1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83143"/>
            <a:ext cx="9143999" cy="4977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e629a22012_1_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5475" y="1326425"/>
            <a:ext cx="4755800" cy="536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Tópicos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2"/>
          <p:cNvSpPr txBox="1"/>
          <p:nvPr/>
        </p:nvSpPr>
        <p:spPr>
          <a:xfrm>
            <a:off x="1479375" y="2306175"/>
            <a:ext cx="658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7D222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1" i="0" sz="3600" u="none" cap="none" strike="noStrike">
              <a:solidFill>
                <a:srgbClr val="F7D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479375" y="3136575"/>
            <a:ext cx="658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7D222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1" i="0" sz="3600" u="none" cap="none" strike="noStrike">
              <a:solidFill>
                <a:srgbClr val="F7D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1479375" y="3964475"/>
            <a:ext cx="658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7D222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 b="1" i="0" sz="3600" u="none" cap="none" strike="noStrike">
              <a:solidFill>
                <a:srgbClr val="F7D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2417850" y="2423175"/>
            <a:ext cx="53298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Tabelas Fato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417850" y="3253575"/>
            <a:ext cx="64488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Tabelas Dimensão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2417850" y="4083975"/>
            <a:ext cx="64488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Modelagem de dados multi-dimensional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479375" y="1544175"/>
            <a:ext cx="658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7D222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i="0" sz="3600" u="none" cap="none" strike="noStrike">
              <a:solidFill>
                <a:srgbClr val="F7D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2417850" y="1661175"/>
            <a:ext cx="53298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 vs Data Warehouse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/>
        </p:nvSpPr>
        <p:spPr>
          <a:xfrm>
            <a:off x="870500" y="425250"/>
            <a:ext cx="7977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 vs Data Warehouse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Armazena dados transacionais (tempo real)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Consegue executar um grande número de pequenas transações (consultas): insert, update, delete, select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Otimizado para modificar os dados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pt-BR" sz="1800">
                <a:solidFill>
                  <a:schemeClr val="lt1"/>
                </a:solidFill>
              </a:rPr>
              <a:t>Dados do dia a dia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Warehouse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Focado em análise de dados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Consegue executar um pequeno número de queries complexas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Obtém dados de diversas fontes diferentes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pt-BR" sz="1800">
                <a:solidFill>
                  <a:schemeClr val="lt1"/>
                </a:solidFill>
              </a:rPr>
              <a:t>Grande volume de dados</a:t>
            </a:r>
            <a:endParaRPr sz="1800"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629a22012_1_84"/>
          <p:cNvSpPr txBox="1"/>
          <p:nvPr/>
        </p:nvSpPr>
        <p:spPr>
          <a:xfrm>
            <a:off x="870500" y="425250"/>
            <a:ext cx="7977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Tabelas Fato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e629a22012_1_84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Armazenam valores detalhados de medidas (ou fatos) em função do tempo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 isso são denominadas de Tabelas de Fatos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ge629a22012_1_8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629a22012_0_2"/>
          <p:cNvSpPr txBox="1"/>
          <p:nvPr/>
        </p:nvSpPr>
        <p:spPr>
          <a:xfrm>
            <a:off x="870500" y="425250"/>
            <a:ext cx="7977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Tabelas Fato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e629a22012_0_2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Armazenam valores detalhados de medidas (ou fatos) em função do tempo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 isso são denominadas de Tabelas de Fatos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 exemplo: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Tabela de vendas que armazena valores de quantidade e preço associado a um produto e uma 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ge629a22012_0_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29a22012_0_27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Exemplo de Tabela Fato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e629a22012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7325" y="1990575"/>
            <a:ext cx="50006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e629a22012_0_27"/>
          <p:cNvSpPr txBox="1"/>
          <p:nvPr/>
        </p:nvSpPr>
        <p:spPr>
          <a:xfrm>
            <a:off x="870500" y="425250"/>
            <a:ext cx="7977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Tabelas Fato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ge629a22012_0_2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629a22012_0_17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Exemplo de Tabela Fato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e629a22012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7325" y="1990575"/>
            <a:ext cx="50006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e629a22012_0_17"/>
          <p:cNvSpPr txBox="1"/>
          <p:nvPr/>
        </p:nvSpPr>
        <p:spPr>
          <a:xfrm>
            <a:off x="870500" y="425250"/>
            <a:ext cx="7977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Tabelas Fato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ge629a22012_0_1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ge629a22012_0_17"/>
          <p:cNvSpPr/>
          <p:nvPr/>
        </p:nvSpPr>
        <p:spPr>
          <a:xfrm>
            <a:off x="2254550" y="2367775"/>
            <a:ext cx="1698000" cy="24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e629a22012_0_17"/>
          <p:cNvSpPr/>
          <p:nvPr/>
        </p:nvSpPr>
        <p:spPr>
          <a:xfrm>
            <a:off x="2254550" y="3306300"/>
            <a:ext cx="1698000" cy="24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29a22012_0_37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Exemplo de Tabela Fato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e629a22012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7325" y="1990575"/>
            <a:ext cx="50006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e629a22012_0_37"/>
          <p:cNvSpPr txBox="1"/>
          <p:nvPr/>
        </p:nvSpPr>
        <p:spPr>
          <a:xfrm>
            <a:off x="870500" y="425250"/>
            <a:ext cx="7977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Tabelas Fato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ge629a22012_0_3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ge629a22012_0_37"/>
          <p:cNvSpPr/>
          <p:nvPr/>
        </p:nvSpPr>
        <p:spPr>
          <a:xfrm>
            <a:off x="3952550" y="2367775"/>
            <a:ext cx="839400" cy="118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