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5lLYwzoWlezFwedw4SupXkAah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a89498f84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a89498f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a89498f84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ea89498f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a89498f84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a89498f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89498f84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a89498f8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89498f84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ea89498f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a89498f84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ea89498f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89498f84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a89498f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89498f84_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ea89498f8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a89498f84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ea89498f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89498f84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a89498f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89498f84_0_1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a89498f8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a89498f84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a89498f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a89498f84_0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ea89498f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a89498f84_0_1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ea89498f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a89498f84_0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ea89498f8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8a3a964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e38a3a96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8a3a9644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e38a3a96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89498f8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a89498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a89498f84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ea89498f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89498f84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a89498f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a89498f84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a89498f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hyperlink" Target="https://www.postgresql.org/doc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hyperlink" Target="https://www.enterprisedb.com/downloads/postgres-postgresql-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3815300" y="2952750"/>
            <a:ext cx="4533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Aula 1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a89498f84_0_2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gea89498f84_0_24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princípio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básico de um Banco de Dados é armazenar informações de um sistema.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Podemos simplificar um sistema em 3 camadas: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ea89498f84_0_2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89498f84_0_3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2" name="Google Shape;132;gea89498f84_0_33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princípio básico de um Banco de Dados é armazenar informações de um sistema.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Podemos simplificar um sistema em 3 camadas: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a parte que o cliente visualiza de um site, suas cores, animações, disposições de texto, imagem e campos.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gea89498f84_0_3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a89498f84_0_4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gea89498f84_0_45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princípio básico de um Banco de Dados é armazenar informações de um sistema.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Podemos simplificar um sistema em 3 camadas: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a parte que o cliente visualiza de um site, suas cores, animações, disposições de texto, imagem e campos.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Back-end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tudo que ocorre nos bastidores de um site, é toda a lógica de instruções e comandos que faz com que o site faça o que queremos.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gea89498f84_0_4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a89498f84_0_3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" name="Google Shape;146;gea89498f84_0_39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princípio básico de um Banco de Dados é armazenar informações de um sistema.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Podemos simplificar um sistema em 3 camadas: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a parte que o cliente visualiza de um site, suas cores, animações, disposições de texto, imagem e campos.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Back-end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tudo que ocorre nos bastidores de um site, é toda a lógica de instruções e comandos que faz com que o site faça o que queremos.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Banco de Dados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onde todos os dados informados no site são gravados.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gea89498f84_0_3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89498f84_0_6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gea89498f84_0_60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gea89498f84_0_6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ea89498f84_0_60"/>
          <p:cNvSpPr/>
          <p:nvPr/>
        </p:nvSpPr>
        <p:spPr>
          <a:xfrm>
            <a:off x="1451850" y="2354550"/>
            <a:ext cx="6240300" cy="21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ea89498f84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700" y="2652700"/>
            <a:ext cx="55626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89498f84_0_6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gea89498f84_0_69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banco de dados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Relacional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Não relacional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gea89498f84_0_6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89498f84_0_7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9" name="Google Shape;169;gea89498f84_0_77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anco de dados Relacional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Estruturados em tabelas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Utiliza-se linguagem SQL para manipulação dos dados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Exemplos de Sistemas de Gerenciamento de Banco de Dados Relacionais Open Source (Grátis)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Exemplos de Sistemas de Gerenciamento de Banco de Dados Relacionais Open Source (Pagos)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SQL Server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Oracle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369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gea89498f84_0_7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gea89498f84_0_77"/>
          <p:cNvSpPr txBox="1"/>
          <p:nvPr/>
        </p:nvSpPr>
        <p:spPr>
          <a:xfrm>
            <a:off x="2455350" y="2601100"/>
            <a:ext cx="42333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usuarios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estado =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"Rio de Janeiro"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89498f84_0_8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gea89498f84_0_89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Não Relacional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Dados não e</a:t>
            </a: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struturados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Conceito de Chave e valor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Utiliza-se sintaxe de linguagem JSON para manipulação dos dados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Exemplos de Sistemas de Gerenciamento de Banco de Dados Não Relacionais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Cassandra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MongoDB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AWS DynamoDB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AWS DocumentDB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Cassandra e MongoDB tem versões gratuitas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Os bancos de dados na AWS são pagos sob demanda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gea89498f84_0_8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ea89498f84_0_89"/>
          <p:cNvSpPr txBox="1"/>
          <p:nvPr/>
        </p:nvSpPr>
        <p:spPr>
          <a:xfrm>
            <a:off x="2455350" y="3003000"/>
            <a:ext cx="42333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db.usuarios.find(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pt-BR" sz="1050">
                <a:solidFill>
                  <a:srgbClr val="F44747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estado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{ </a:t>
            </a:r>
            <a:r>
              <a:rPr lang="pt-BR" sz="1050">
                <a:solidFill>
                  <a:srgbClr val="F44747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$eq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"Rio de Janeiro"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a89498f84_0_9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Banco de dados PostgreSQL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gea89498f84_0_97"/>
          <p:cNvSpPr txBox="1"/>
          <p:nvPr/>
        </p:nvSpPr>
        <p:spPr>
          <a:xfrm>
            <a:off x="1192700" y="1228900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banco de dados relacional de </a:t>
            </a: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código aberto</a:t>
            </a: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mais avançado do mundo.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Mais de 600 desenvolvedores.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Totalmente gratuito.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Muito usado por várias empresas no mundo inteiro.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Documentação oficial: </a:t>
            </a:r>
            <a:r>
              <a:rPr lang="pt-BR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https://www.postgresql.org/docs/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gea89498f84_0_9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a89498f84_0_10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Banco de dados PostgreSQL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2" name="Google Shape;192;gea89498f84_0_10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gea89498f84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4500" y="2850775"/>
            <a:ext cx="6194999" cy="33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ea89498f84_0_103"/>
          <p:cNvSpPr/>
          <p:nvPr/>
        </p:nvSpPr>
        <p:spPr>
          <a:xfrm>
            <a:off x="5778250" y="3259525"/>
            <a:ext cx="711900" cy="22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a89498f84_0_103"/>
          <p:cNvSpPr txBox="1"/>
          <p:nvPr/>
        </p:nvSpPr>
        <p:spPr>
          <a:xfrm>
            <a:off x="1192700" y="1288775"/>
            <a:ext cx="73326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Download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https://www.enterprisedb.com/downloads/postgres-postgresql-downloads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425375" y="592775"/>
            <a:ext cx="2693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Quem sou eu?</a:t>
            </a:r>
            <a:endParaRPr b="0" i="0" sz="3600" u="none" cap="none" strike="noStrik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4081975" y="2327400"/>
            <a:ext cx="47664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Engenheiro Eletricista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Mestre em computação na área de inteligência artificial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Desenvolvedor Web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Cientista de dados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Professor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501575" y="4021050"/>
            <a:ext cx="25410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Victor Fernandes</a:t>
            </a:r>
            <a:endParaRPr b="0" i="0" sz="1800" u="none" cap="none" strike="noStrik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200" y="2368950"/>
            <a:ext cx="1557750" cy="15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a89498f84_0_12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Banco de dados PostgreSQL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1" name="Google Shape;201;gea89498f84_0_12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gea89498f84_0_122"/>
          <p:cNvSpPr txBox="1"/>
          <p:nvPr/>
        </p:nvSpPr>
        <p:spPr>
          <a:xfrm>
            <a:off x="1192700" y="1288775"/>
            <a:ext cx="73326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Instalação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gea89498f84_0_122"/>
          <p:cNvPicPr preferRelativeResize="0"/>
          <p:nvPr/>
        </p:nvPicPr>
        <p:blipFill rotWithShape="1">
          <a:blip r:embed="rId4">
            <a:alphaModFix/>
          </a:blip>
          <a:srcRect b="23075" l="28408" r="28213" t="23949"/>
          <a:stretch/>
        </p:blipFill>
        <p:spPr>
          <a:xfrm>
            <a:off x="5064150" y="2929600"/>
            <a:ext cx="3834299" cy="12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ea89498f84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48" y="1772748"/>
            <a:ext cx="4375576" cy="34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a89498f84_0_13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Tipos de dados - PostgreSQL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gea89498f84_0_132"/>
          <p:cNvSpPr txBox="1"/>
          <p:nvPr/>
        </p:nvSpPr>
        <p:spPr>
          <a:xfrm>
            <a:off x="1192700" y="1424425"/>
            <a:ext cx="77406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primeira coisa que devemos ter conhecimento ao criar uma tabela são os tipos dos dados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tipos são como as informações daquela coluna serão armazenadas.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 tipo é armazenado de forma diferente na memória e podem ser aplicadas operações distintas, apesar de algumas operações servirem para vários tipos diferentes.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gea89498f84_0_13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a89498f84_0_15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Tipos de dados - PostgreSQL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7" name="Google Shape;217;gea89498f84_0_150"/>
          <p:cNvSpPr txBox="1"/>
          <p:nvPr/>
        </p:nvSpPr>
        <p:spPr>
          <a:xfrm>
            <a:off x="1192700" y="1424425"/>
            <a:ext cx="77406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i="0" lang="pt-BR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Numéricos</a:t>
            </a:r>
            <a:endParaRPr b="1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b="1" i="0" lang="pt-BR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Inteiros </a:t>
            </a:r>
            <a:r>
              <a:rPr b="0" i="0" lang="pt-BR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(são divididos de acordo com seu tamanho)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■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smallint (2 bytes, -32.768 até +32.767)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■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integer (4 bytes, -2.147.483.648 até +2.147.483.647)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■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bigint (8 bytes, -9.223.372.036.854.775.808 até 9.223.372.036.854.775.807)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b="1" i="0" lang="pt-BR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Decimais </a:t>
            </a:r>
            <a:r>
              <a:rPr b="0" i="0" lang="pt-BR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(são divididos de acordo com sua precisão)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■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real (4 bytes, até 6 casas decimais)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■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double precision (8 bytes, até 15 casas decimais)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■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numeric (você define o tamanho e precisão)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i="0" lang="pt-BR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</a:t>
            </a:r>
            <a:r>
              <a:rPr b="1"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tuais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character(n) ou char(n) (tamanho fixo de caracteres)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character varying(n) ou varchar(n) (tamanho variável de caracteres)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 (sem limite de tamanho)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gea89498f84_0_15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a89498f84_0_13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Tipos de dados - PostgreSQL</a:t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4" name="Google Shape;224;gea89498f84_0_138"/>
          <p:cNvSpPr txBox="1"/>
          <p:nvPr/>
        </p:nvSpPr>
        <p:spPr>
          <a:xfrm>
            <a:off x="1192700" y="1424425"/>
            <a:ext cx="77406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i="0" lang="pt-BR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 (4 bytes e precisão máxima de 1 dia)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 (8 a 12 bytes com precisão máxima de 1 microssegundo)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timestamp (8 bytes com precisão de 1 microssegundo, mas não permite operações com as datas)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Lógicos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lang="pt-B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boolean (1 byte)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lang="pt-B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 assumir valores ‘TRUE’ ou ‘FALSE’ assim como 1 ou 0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i="0" lang="pt-BR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Enumerados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ENUM são tipos personalizados, que podem ser comparados com dicionários ordenado, nele passamos alguns valores em ordem, a cada um é atribuído um valor segundo ordem.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exemplo podemos criar um ENUM para criar um tipo que salva valores do clima, sendo (ensolarado, nublado, chuvoso), com isto teremos o ensolarado com um valor 0, o nublado como 1, e o chuvoso com 2.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Assim podemos comparar se uma clima é maior que o outro, ou ordenar uma tabela por clima.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gea89498f84_0_13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a89498f84_0_14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Tipos de dados - </a:t>
            </a: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PostgreSQL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gea89498f84_0_144"/>
          <p:cNvSpPr txBox="1"/>
          <p:nvPr/>
        </p:nvSpPr>
        <p:spPr>
          <a:xfrm>
            <a:off x="1192700" y="1424425"/>
            <a:ext cx="77406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i="0" lang="pt-BR" sz="1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Outros tip</a:t>
            </a:r>
            <a:r>
              <a:rPr b="1" lang="pt-B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</a:t>
            </a:r>
            <a:endParaRPr b="0" i="0" sz="1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Geográfico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Monetário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Endereço de rede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Bit String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Text Search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XML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○"/>
            </a:pPr>
            <a:r>
              <a:rPr b="0" i="0" lang="pt-BR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Composite Range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2" name="Google Shape;232;gea89498f84_0_14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8a3a9644_0_6"/>
          <p:cNvSpPr txBox="1"/>
          <p:nvPr/>
        </p:nvSpPr>
        <p:spPr>
          <a:xfrm>
            <a:off x="425375" y="592775"/>
            <a:ext cx="2693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Sobre o curso</a:t>
            </a:r>
            <a:endParaRPr b="0" i="0" sz="3600" u="none" cap="none" strike="noStrik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" name="Google Shape;69;ge38a3a9644_0_6"/>
          <p:cNvSpPr txBox="1"/>
          <p:nvPr/>
        </p:nvSpPr>
        <p:spPr>
          <a:xfrm>
            <a:off x="4081975" y="2327400"/>
            <a:ext cx="47664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Modelagem de dados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Linguagem SQL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em nuvem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ge38a3a9644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775" y="2078100"/>
            <a:ext cx="2022600" cy="2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e38a3a9644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e38a3a9644_0_15"/>
          <p:cNvSpPr txBox="1"/>
          <p:nvPr/>
        </p:nvSpPr>
        <p:spPr>
          <a:xfrm>
            <a:off x="3815300" y="2952750"/>
            <a:ext cx="4533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Aula 1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2" name="Google Shape;82;p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2"/>
          <p:cNvSpPr txBox="1"/>
          <p:nvPr/>
        </p:nvSpPr>
        <p:spPr>
          <a:xfrm>
            <a:off x="1479375" y="19251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b="1" i="0" sz="36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479375" y="27555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b="1" i="0" sz="36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479375" y="3583475"/>
            <a:ext cx="658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7D222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i="0" sz="3600" u="none" cap="none" strike="noStrike">
              <a:solidFill>
                <a:srgbClr val="F7D22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2417850" y="2042175"/>
            <a:ext cx="4848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 a banco de dados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2417850" y="2872575"/>
            <a:ext cx="4848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PostgreSQL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2417850" y="3702975"/>
            <a:ext cx="4848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Tipos de dados no PostgreSQL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417850" y="4483925"/>
            <a:ext cx="4848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2417850" y="5264875"/>
            <a:ext cx="4848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89498f84_0_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6" name="Google Shape;96;gea89498f84_0_0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amos imaginar uma compra na internet, você: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Navega entre produtos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Adiciona produtos ao carrinho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 o valor do frete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Clica no botão “comprar”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Preenche dados pessoais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 cartão de crédito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gea89498f84_0_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a89498f84_0_1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gea89498f84_0_12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Vamos imaginar uma compra na internet, você: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Navega entre produtos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Adiciona produtos ao carrinho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 o valor do frete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Clica no botão “comprar”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Preenche dados pessoais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 cartão de crédito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Após essas etapas, o site apresenta uma mensagem semelhante à: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"Estamos validando o seu pagamento junto ao banco emissor do cartão."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gea89498f84_0_1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89498f84_0_1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" name="Google Shape;110;gea89498f84_0_18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Vamos imaginar uma compra na internet, você: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Navega entre produtos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Adiciona produtos ao carrinho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 o valor do frete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Clica no botão “comprar”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Preenche dados pessoais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 cartão de crédito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Após essas etapas, o site apresenta uma mensagem semelhante à: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"Estamos validando o seu pagamento junto ao banco emissor do cartão."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questões de segundos essa mensagem é substituída pela confirmação de compra e você já recebe um e-mail com o número do pedido.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gea89498f84_0_1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a89498f84_0_5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a banco de dados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" name="Google Shape;117;gea89498f84_0_53"/>
          <p:cNvSpPr txBox="1"/>
          <p:nvPr/>
        </p:nvSpPr>
        <p:spPr>
          <a:xfrm>
            <a:off x="1192700" y="1288775"/>
            <a:ext cx="7332600" cy="5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Vamos imaginar uma compra na internet, você: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Navega entre produtos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Adiciona produtos ao carrinho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Verifica o valor do frete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Clica no botão “comprar”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Preenche dados pessoais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 cartão de crédito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Após essas etapas, o site apresenta uma mensagem semelhante à: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"Estamos validando o seu pagamento junto ao banco emissor do cartão."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questões de segundos essa mensagem é substituída pela confirmação de compra e você já recebe um e-mail com o número do pedido.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ea89498f84_0_5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ea89498f84_0_53"/>
          <p:cNvSpPr txBox="1"/>
          <p:nvPr/>
        </p:nvSpPr>
        <p:spPr>
          <a:xfrm>
            <a:off x="6047250" y="2354600"/>
            <a:ext cx="2392500" cy="8313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Todas essas informações estão armazenadas em um Banco de Dados.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