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1"/>
  </p:notesMasterIdLst>
  <p:handoutMasterIdLst>
    <p:handoutMasterId r:id="rId12"/>
  </p:handoutMasterIdLst>
  <p:sldIdLst>
    <p:sldId id="300" r:id="rId3"/>
    <p:sldId id="301" r:id="rId4"/>
    <p:sldId id="302" r:id="rId5"/>
    <p:sldId id="297" r:id="rId6"/>
    <p:sldId id="295" r:id="rId7"/>
    <p:sldId id="298" r:id="rId8"/>
    <p:sldId id="296" r:id="rId9"/>
    <p:sldId id="299" r:id="rId10"/>
  </p:sldIdLst>
  <p:sldSz cx="9144000" cy="5715000" type="screen16x1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F2"/>
    <a:srgbClr val="FF0000"/>
    <a:srgbClr val="000000"/>
    <a:srgbClr val="660099"/>
    <a:srgbClr val="CC6600"/>
    <a:srgbClr val="5DEAFD"/>
    <a:srgbClr val="013B4D"/>
    <a:srgbClr val="FFFFFF"/>
    <a:srgbClr val="33D8FF"/>
    <a:srgbClr val="009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6" autoAdjust="0"/>
    <p:restoredTop sz="94434" autoAdjust="0"/>
  </p:normalViewPr>
  <p:slideViewPr>
    <p:cSldViewPr snapToObjects="1" showGuides="1">
      <p:cViewPr>
        <p:scale>
          <a:sx n="89" d="100"/>
          <a:sy n="89" d="100"/>
        </p:scale>
        <p:origin x="-846" y="-978"/>
      </p:cViewPr>
      <p:guideLst>
        <p:guide orient="horz" pos="1800"/>
        <p:guide pos="3334"/>
      </p:guideLst>
    </p:cSldViewPr>
  </p:slideViewPr>
  <p:outlineViewPr>
    <p:cViewPr>
      <p:scale>
        <a:sx n="33" d="100"/>
        <a:sy n="33" d="100"/>
      </p:scale>
      <p:origin x="0" y="68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81EC7-4AC8-4E65-BBCC-69C1CFE42556}" type="datetimeFigureOut">
              <a:rPr lang="pt-BR" smtClean="0"/>
              <a:pPr/>
              <a:t>28/04/2017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D96D7-3651-4B79-A679-DE9AED3935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48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A17FDC-9D05-4B7D-8AE9-0C5DCAB13CB4}" type="datetimeFigureOut">
              <a:rPr lang="pt-BR"/>
              <a:pPr>
                <a:defRPr/>
              </a:pPr>
              <a:t>28/04/2017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5A9EB1B-128F-4FFC-BA56-E205B11F50F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9EB1B-128F-4FFC-BA56-E205B11F50FC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46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9EB1B-128F-4FFC-BA56-E205B11F50FC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46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9EB1B-128F-4FFC-BA56-E205B11F50FC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46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9EB1B-128F-4FFC-BA56-E205B11F50FC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46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0868" y="1209106"/>
            <a:ext cx="3240360" cy="35225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 b="1"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 smtClean="0"/>
              <a:t>Nome do Curso</a:t>
            </a:r>
          </a:p>
        </p:txBody>
      </p:sp>
      <p:sp>
        <p:nvSpPr>
          <p:cNvPr id="16" name="Espaço Reservado para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2051720" y="1849388"/>
            <a:ext cx="1859188" cy="35225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 sz="1400"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 smtClean="0"/>
              <a:t>Módulo/Tópicos</a:t>
            </a:r>
          </a:p>
        </p:txBody>
      </p:sp>
      <p:sp>
        <p:nvSpPr>
          <p:cNvPr id="17" name="Espaço Reservado para Texto 5"/>
          <p:cNvSpPr>
            <a:spLocks noGrp="1"/>
          </p:cNvSpPr>
          <p:nvPr>
            <p:ph type="body" sz="quarter" idx="14" hasCustomPrompt="1"/>
          </p:nvPr>
        </p:nvSpPr>
        <p:spPr>
          <a:xfrm>
            <a:off x="4224980" y="1849388"/>
            <a:ext cx="1859188" cy="35225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 sz="1400"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 smtClean="0"/>
              <a:t>Módulo/Tópicos</a:t>
            </a:r>
          </a:p>
        </p:txBody>
      </p:sp>
      <p:sp>
        <p:nvSpPr>
          <p:cNvPr id="18" name="Espaço Reservado para Texto 5"/>
          <p:cNvSpPr>
            <a:spLocks noGrp="1"/>
          </p:cNvSpPr>
          <p:nvPr>
            <p:ph type="body" sz="quarter" idx="15" hasCustomPrompt="1"/>
          </p:nvPr>
        </p:nvSpPr>
        <p:spPr>
          <a:xfrm>
            <a:off x="6385220" y="1849388"/>
            <a:ext cx="1859188" cy="35225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 sz="1400"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 smtClean="0"/>
              <a:t>Módulo/Tópicos</a:t>
            </a:r>
          </a:p>
        </p:txBody>
      </p:sp>
      <p:sp>
        <p:nvSpPr>
          <p:cNvPr id="1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2051720" y="2354038"/>
            <a:ext cx="1944216" cy="2087638"/>
          </a:xfrm>
          <a:prstGeom prst="roundRect">
            <a:avLst>
              <a:gd name="adj" fmla="val 234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285750" indent="-285750" algn="l">
              <a:lnSpc>
                <a:spcPct val="100000"/>
              </a:lnSpc>
              <a:buFont typeface="Arial" pitchFamily="34" charset="0"/>
              <a:buChar char="•"/>
              <a:defRPr sz="14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176213" indent="0"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 smtClean="0"/>
              <a:t>Lições/</a:t>
            </a:r>
            <a:r>
              <a:rPr lang="pt-BR" dirty="0" err="1" smtClean="0"/>
              <a:t>Subtópicos</a:t>
            </a:r>
            <a:endParaRPr lang="pt-BR" dirty="0" smtClean="0"/>
          </a:p>
        </p:txBody>
      </p:sp>
      <p:sp>
        <p:nvSpPr>
          <p:cNvPr id="20" name="Espaço Reservado para Texto 5"/>
          <p:cNvSpPr>
            <a:spLocks noGrp="1"/>
          </p:cNvSpPr>
          <p:nvPr>
            <p:ph type="body" sz="quarter" idx="17" hasCustomPrompt="1"/>
          </p:nvPr>
        </p:nvSpPr>
        <p:spPr>
          <a:xfrm>
            <a:off x="4224980" y="2353444"/>
            <a:ext cx="2075808" cy="2087638"/>
          </a:xfrm>
          <a:prstGeom prst="roundRect">
            <a:avLst>
              <a:gd name="adj" fmla="val 234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285750" indent="-285750" algn="l">
              <a:lnSpc>
                <a:spcPct val="100000"/>
              </a:lnSpc>
              <a:buFont typeface="Arial" pitchFamily="34" charset="0"/>
              <a:buChar char="•"/>
              <a:defRPr sz="1400"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 smtClean="0"/>
              <a:t>Lições/</a:t>
            </a:r>
            <a:r>
              <a:rPr lang="pt-BR" dirty="0" err="1" smtClean="0"/>
              <a:t>Subtópicos</a:t>
            </a:r>
            <a:endParaRPr lang="pt-BR" dirty="0" smtClean="0"/>
          </a:p>
        </p:txBody>
      </p:sp>
      <p:sp>
        <p:nvSpPr>
          <p:cNvPr id="21" name="Espaço Reservado para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6372199" y="2353444"/>
            <a:ext cx="1945159" cy="2087638"/>
          </a:xfrm>
          <a:prstGeom prst="roundRect">
            <a:avLst>
              <a:gd name="adj" fmla="val 234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285750" indent="-285750" algn="l">
              <a:lnSpc>
                <a:spcPct val="100000"/>
              </a:lnSpc>
              <a:buFont typeface="Arial" pitchFamily="34" charset="0"/>
              <a:buChar char="•"/>
              <a:defRPr sz="1400"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 smtClean="0"/>
              <a:t>Lições/</a:t>
            </a:r>
            <a:r>
              <a:rPr lang="pt-BR" dirty="0" err="1" smtClean="0"/>
              <a:t>Subtópicos</a:t>
            </a:r>
            <a:endParaRPr lang="pt-BR" dirty="0" smtClean="0"/>
          </a:p>
        </p:txBody>
      </p:sp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547664" y="607913"/>
            <a:ext cx="4608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err="1" smtClean="0"/>
              <a:t>Nome_curso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758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a_Ro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611188" y="409575"/>
            <a:ext cx="41767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r>
              <a:rPr lang="pt-BR" sz="1200" b="1" dirty="0">
                <a:solidFill>
                  <a:srgbClr val="FFFFFF"/>
                </a:solidFill>
                <a:latin typeface="Verdana" pitchFamily="34" charset="0"/>
              </a:rPr>
              <a:t>Designer Instrucional:</a:t>
            </a: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611188" y="1376363"/>
            <a:ext cx="7921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r>
              <a:rPr lang="pt-BR" sz="1200" b="1" dirty="0" smtClean="0">
                <a:solidFill>
                  <a:srgbClr val="FFFFFF"/>
                </a:solidFill>
                <a:latin typeface="Verdana" pitchFamily="34" charset="0"/>
              </a:rPr>
              <a:t>Orientações Gerais</a:t>
            </a:r>
            <a:endParaRPr lang="pt-BR" sz="12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3" name="CaixaDeTexto 9"/>
          <p:cNvSpPr txBox="1">
            <a:spLocks noChangeArrowheads="1"/>
          </p:cNvSpPr>
          <p:nvPr/>
        </p:nvSpPr>
        <p:spPr bwMode="auto">
          <a:xfrm>
            <a:off x="4643438" y="430213"/>
            <a:ext cx="40433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r>
              <a:rPr lang="pt-BR" sz="1200" b="1" baseline="0" dirty="0" smtClean="0">
                <a:solidFill>
                  <a:srgbClr val="FFFFFF"/>
                </a:solidFill>
                <a:latin typeface="Verdana" pitchFamily="34" charset="0"/>
              </a:rPr>
              <a:t> Cliente</a:t>
            </a:r>
            <a:r>
              <a:rPr lang="pt-BR" sz="1200" b="1" dirty="0" smtClean="0">
                <a:solidFill>
                  <a:srgbClr val="FFFFFF"/>
                </a:solidFill>
                <a:latin typeface="Verdana" pitchFamily="34" charset="0"/>
              </a:rPr>
              <a:t>:</a:t>
            </a:r>
            <a:endParaRPr lang="pt-BR" sz="12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11560" y="4297660"/>
            <a:ext cx="7920880" cy="514796"/>
          </a:xfrm>
        </p:spPr>
        <p:txBody>
          <a:bodyPr/>
          <a:lstStyle>
            <a:lvl1pPr>
              <a:defRPr sz="2800" baseline="0">
                <a:solidFill>
                  <a:srgbClr val="FFFFFF"/>
                </a:solidFill>
              </a:defRPr>
            </a:lvl1pPr>
            <a:extLst/>
          </a:lstStyle>
          <a:p>
            <a:r>
              <a:rPr lang="pt-BR" dirty="0" smtClean="0"/>
              <a:t>Nome do curso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87388"/>
            <a:ext cx="3529012" cy="36988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pt-BR" dirty="0" smtClean="0"/>
              <a:t>Digite o nome do DI responsável</a:t>
            </a:r>
            <a:endParaRPr lang="pt-BR" dirty="0"/>
          </a:p>
        </p:txBody>
      </p:sp>
      <p:sp>
        <p:nvSpPr>
          <p:cNvPr id="1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4715396" y="697260"/>
            <a:ext cx="3529012" cy="57606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pt-BR" dirty="0" smtClean="0"/>
              <a:t>Digite o nome do responsável pela demanda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2" hasCustomPrompt="1"/>
          </p:nvPr>
        </p:nvSpPr>
        <p:spPr>
          <a:xfrm>
            <a:off x="611188" y="1633538"/>
            <a:ext cx="7848600" cy="244809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pt-BR" dirty="0" smtClean="0"/>
              <a:t>Use este campo para descrever a estratégia do roteiro ou referências para desenvolvimento</a:t>
            </a:r>
            <a:endParaRPr lang="pt-BR" dirty="0"/>
          </a:p>
        </p:txBody>
      </p:sp>
      <p:sp>
        <p:nvSpPr>
          <p:cNvPr id="18" name="CaixaDeTexto 6"/>
          <p:cNvSpPr txBox="1">
            <a:spLocks noChangeArrowheads="1"/>
          </p:cNvSpPr>
          <p:nvPr userDrawn="1"/>
        </p:nvSpPr>
        <p:spPr bwMode="auto">
          <a:xfrm>
            <a:off x="4013547" y="4994730"/>
            <a:ext cx="1548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algn="l"/>
            <a:r>
              <a:rPr lang="pt-BR" sz="1600" dirty="0" smtClean="0">
                <a:latin typeface="Verdana" pitchFamily="34" charset="0"/>
              </a:rPr>
              <a:t>Validação</a:t>
            </a:r>
            <a:endParaRPr lang="pt-BR" sz="1600" dirty="0">
              <a:latin typeface="Verdana" pitchFamily="34" charset="0"/>
            </a:endParaRP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5220072" y="5044736"/>
            <a:ext cx="1258887" cy="238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dirty="0" smtClean="0"/>
              <a:t>00/00/00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4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-4759" y="0"/>
            <a:ext cx="1474024" cy="5715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1463330" y="0"/>
            <a:ext cx="0" cy="5715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9" t="65296" b="6253"/>
          <a:stretch/>
        </p:blipFill>
        <p:spPr>
          <a:xfrm>
            <a:off x="-4758" y="4599"/>
            <a:ext cx="1459799" cy="250825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19374" y="18991"/>
            <a:ext cx="1420999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35038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1000" b="1" kern="1200" spc="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charset="0"/>
              </a:rPr>
              <a:t>Ilustrações</a:t>
            </a:r>
            <a:endParaRPr lang="pt-BR" sz="1000" b="1" kern="1200" spc="300" baseline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9" t="65296" b="6253"/>
          <a:stretch/>
        </p:blipFill>
        <p:spPr>
          <a:xfrm>
            <a:off x="-4758" y="2462659"/>
            <a:ext cx="1459799" cy="45845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-27269" y="2444056"/>
            <a:ext cx="1490599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35038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1000" b="1" kern="1200" spc="3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Orientações/</a:t>
            </a:r>
          </a:p>
          <a:p>
            <a:pPr algn="ctr" defTabSz="935038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1000" b="1" kern="1200" spc="3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Ajustes</a:t>
            </a:r>
            <a:r>
              <a:rPr lang="pt-BR" sz="1000" b="1" kern="1200" spc="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9" t="65296" b="6253"/>
          <a:stretch/>
        </p:blipFill>
        <p:spPr>
          <a:xfrm>
            <a:off x="-4759" y="4873724"/>
            <a:ext cx="1459799" cy="477054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-45235" y="4873724"/>
            <a:ext cx="1490599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35038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1000" b="1" kern="1200" spc="3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Cód.</a:t>
            </a:r>
            <a:r>
              <a:rPr lang="pt-BR" sz="1000" b="1" kern="1200" spc="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 Tela</a:t>
            </a:r>
            <a:r>
              <a:rPr lang="pt-BR" sz="1000" b="1" kern="1200" spc="3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</a:p>
          <a:p>
            <a:pPr algn="ctr" defTabSz="935038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1000" b="1" kern="1200" spc="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Nº do Slide 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3"/>
          <a:stretch/>
        </p:blipFill>
        <p:spPr>
          <a:xfrm>
            <a:off x="1476375" y="0"/>
            <a:ext cx="7667625" cy="568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kern="1200">
          <a:solidFill>
            <a:schemeClr val="tx1">
              <a:lumMod val="65000"/>
              <a:lumOff val="35000"/>
            </a:schemeClr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Myriad Pro" pitchFamily="34" charset="0"/>
        </a:defRPr>
      </a:lvl9pPr>
    </p:titleStyle>
    <p:body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120000"/>
        <a:buFont typeface="Arial" charset="0"/>
        <a:defRPr lang="pt-BR" sz="1600" kern="1200" dirty="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179388" indent="-1793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"/>
        <a:defRPr sz="16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363538" indent="-1873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sz="1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539750" indent="-1762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715963" indent="-1762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419100" y="361950"/>
            <a:ext cx="8305800" cy="4572000"/>
          </a:xfrm>
          <a:prstGeom prst="roundRect">
            <a:avLst>
              <a:gd name="adj" fmla="val 2127"/>
            </a:avLst>
          </a:prstGeom>
          <a:gradFill flip="none" rotWithShape="1">
            <a:gsLst>
              <a:gs pos="0">
                <a:srgbClr val="013B4D"/>
              </a:gs>
              <a:gs pos="50000">
                <a:srgbClr val="0094A8"/>
              </a:gs>
              <a:gs pos="100000">
                <a:srgbClr val="33D8FF"/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3238" y="4081463"/>
            <a:ext cx="8183562" cy="8763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endParaRPr lang="pt-BR" noProof="0" dirty="0"/>
          </a:p>
        </p:txBody>
      </p:sp>
      <p:sp>
        <p:nvSpPr>
          <p:cNvPr id="2052" name="Espaço Reservado para Texto 10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Verdana" pitchFamily="34" charset="0"/>
        </a:defRPr>
      </a:lvl9pPr>
      <a:extLst/>
    </p:titleStyle>
    <p:bodyStyle>
      <a:lvl1pPr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defRPr sz="1400" kern="1200">
          <a:solidFill>
            <a:srgbClr val="FFFFFF"/>
          </a:solidFill>
          <a:latin typeface="Myriad Pro" pitchFamily="34" charset="0"/>
          <a:ea typeface="+mn-ea"/>
          <a:cs typeface="+mn-cs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1600" kern="1200">
          <a:solidFill>
            <a:srgbClr val="FFFFFF"/>
          </a:solidFill>
          <a:latin typeface="Myriad Pro" pitchFamily="34" charset="0"/>
          <a:ea typeface="+mn-ea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FF1F3C"/>
        </a:buClr>
        <a:buSzPct val="100000"/>
        <a:buFont typeface="Wingdings 2" pitchFamily="18" charset="2"/>
        <a:buChar char=""/>
        <a:defRPr sz="1600" kern="1200">
          <a:solidFill>
            <a:srgbClr val="FFFFFF"/>
          </a:solidFill>
          <a:latin typeface="Myriad Pro" pitchFamily="34" charset="0"/>
          <a:ea typeface="+mn-ea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FF1F3C"/>
        </a:buClr>
        <a:buSzPct val="112000"/>
        <a:buFont typeface="Verdana" pitchFamily="34" charset="0"/>
        <a:buChar char="◦"/>
        <a:defRPr sz="1600" kern="1200">
          <a:solidFill>
            <a:srgbClr val="FFFFFF"/>
          </a:solidFill>
          <a:latin typeface="Myriad Pro" pitchFamily="34" charset="0"/>
          <a:ea typeface="+mn-ea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FFFF00"/>
        </a:buClr>
        <a:buSzPct val="100000"/>
        <a:buFont typeface="Wingdings 2" pitchFamily="18" charset="2"/>
        <a:buChar char=""/>
        <a:defRPr sz="1600" kern="1200">
          <a:solidFill>
            <a:srgbClr val="FFFFFF"/>
          </a:solidFill>
          <a:latin typeface="Myriad Pro" pitchFamily="34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15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12587" t="14779" r="12646" b="5552"/>
          <a:stretch/>
        </p:blipFill>
        <p:spPr>
          <a:xfrm>
            <a:off x="1529444" y="841276"/>
            <a:ext cx="7567654" cy="4533736"/>
          </a:xfrm>
          <a:prstGeom prst="rect">
            <a:avLst/>
          </a:prstGeom>
        </p:spPr>
      </p:pic>
      <p:sp>
        <p:nvSpPr>
          <p:cNvPr id="11" name="Texto explicativo retangular com cantos arredondados 10"/>
          <p:cNvSpPr/>
          <p:nvPr/>
        </p:nvSpPr>
        <p:spPr>
          <a:xfrm>
            <a:off x="5724128" y="1244807"/>
            <a:ext cx="3600400" cy="1332938"/>
          </a:xfrm>
          <a:prstGeom prst="wedgeRoundRectCallout">
            <a:avLst>
              <a:gd name="adj1" fmla="val -60274"/>
              <a:gd name="adj2" fmla="val -23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Olá! Sou o Lanterna Vivo, estou aqui para cuidar da segurança da informação dos nossos clientes, mas...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4500588" y="3774613"/>
            <a:ext cx="3600400" cy="1332938"/>
          </a:xfrm>
          <a:prstGeom prst="wedgeRoundRectCallout">
            <a:avLst>
              <a:gd name="adj1" fmla="val -29499"/>
              <a:gd name="adj2" fmla="val -92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...vamos entender porque é tão difícil guardar segredo?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00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12631" t="14571" r="12772" b="6362"/>
          <a:stretch/>
        </p:blipFill>
        <p:spPr>
          <a:xfrm>
            <a:off x="1691680" y="841276"/>
            <a:ext cx="7250177" cy="432048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180868" y="2377439"/>
            <a:ext cx="6271800" cy="1779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Essas cenas estão muito lentas, precisam ser mais rápidas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7504" y="3001516"/>
            <a:ext cx="1296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Estas cenas estão lentas precisam ficar  mais rápidas.</a:t>
            </a:r>
            <a:endParaRPr lang="pt-BR" sz="9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7504" y="3372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Manter  mesmo layout.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13335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014" y="2980611"/>
            <a:ext cx="136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15395" y="5438001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ea typeface="Calibri" pitchFamily="34" charset="0"/>
              </a:rPr>
              <a:t>M01_S01_P01_a</a:t>
            </a:r>
            <a:endParaRPr lang="pt-BR" sz="1200" b="1" dirty="0">
              <a:solidFill>
                <a:srgbClr val="002060"/>
              </a:solidFill>
              <a:ea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11596" r="12279" b="6626"/>
          <a:stretch/>
        </p:blipFill>
        <p:spPr bwMode="auto">
          <a:xfrm>
            <a:off x="1979712" y="1169781"/>
            <a:ext cx="6353864" cy="38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retangular com cantos arredondados 5"/>
          <p:cNvSpPr/>
          <p:nvPr/>
        </p:nvSpPr>
        <p:spPr>
          <a:xfrm>
            <a:off x="1993576" y="3021436"/>
            <a:ext cx="4608512" cy="2016224"/>
          </a:xfrm>
          <a:prstGeom prst="wedgeRoundRectCallout">
            <a:avLst>
              <a:gd name="adj1" fmla="val -19258"/>
              <a:gd name="adj2" fmla="val -72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Substituir o texto por :</a:t>
            </a:r>
          </a:p>
          <a:p>
            <a:pPr algn="ctr"/>
            <a:r>
              <a:rPr lang="pt-BR" dirty="0" smtClean="0"/>
              <a:t>Clique e arraste as peças do quebra cabeça para o quadro, e entenda mais sobre Segurança da Informação.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Faça sua parte!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014" y="481236"/>
            <a:ext cx="1358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Substituir o texto </a:t>
            </a:r>
            <a:r>
              <a:rPr lang="pt-BR" sz="900" dirty="0"/>
              <a:t>d</a:t>
            </a:r>
            <a:r>
              <a:rPr lang="pt-BR" sz="900" dirty="0" smtClean="0"/>
              <a:t>a caixa pelo texto proposto no exemplo.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0214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Manter o mesmo layout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91386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014" y="2980611"/>
            <a:ext cx="136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15395" y="5438001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ea typeface="Calibri" pitchFamily="34" charset="0"/>
              </a:rPr>
              <a:t>M01_S01_P01_a</a:t>
            </a:r>
            <a:endParaRPr lang="pt-BR" sz="1200" b="1" dirty="0">
              <a:solidFill>
                <a:srgbClr val="002060"/>
              </a:solidFill>
              <a:ea typeface="Calibr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8" t="10994" r="12533" b="5722"/>
          <a:stretch/>
        </p:blipFill>
        <p:spPr bwMode="auto">
          <a:xfrm>
            <a:off x="2195736" y="1074351"/>
            <a:ext cx="6135880" cy="381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o explicativo retangular com cantos arredondados 11"/>
          <p:cNvSpPr/>
          <p:nvPr/>
        </p:nvSpPr>
        <p:spPr>
          <a:xfrm>
            <a:off x="5724128" y="2008502"/>
            <a:ext cx="2880320" cy="1944216"/>
          </a:xfrm>
          <a:prstGeom prst="wedgeRoundRectCallout">
            <a:avLst>
              <a:gd name="adj1" fmla="val -12266"/>
              <a:gd name="adj2" fmla="val -69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Substituir a letra i (informação) por Saiba 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00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014" y="2980611"/>
            <a:ext cx="136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15395" y="5438001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ea typeface="Calibri" pitchFamily="34" charset="0"/>
              </a:rPr>
              <a:t>M01_S01_P01_a</a:t>
            </a:r>
            <a:endParaRPr lang="pt-BR" sz="1200" b="1" dirty="0">
              <a:solidFill>
                <a:srgbClr val="002060"/>
              </a:solidFill>
              <a:ea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9" t="10994" r="12534" b="6326"/>
          <a:stretch/>
        </p:blipFill>
        <p:spPr bwMode="auto">
          <a:xfrm>
            <a:off x="1619672" y="951196"/>
            <a:ext cx="7290034" cy="44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-10794" y="409228"/>
            <a:ext cx="13938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Manter o mesmo layout da tela. Caso o aluno termine o curso e não visite o </a:t>
            </a:r>
            <a:r>
              <a:rPr lang="pt-BR" sz="900" dirty="0"/>
              <a:t>í</a:t>
            </a:r>
            <a:r>
              <a:rPr lang="pt-BR" sz="900" dirty="0" smtClean="0"/>
              <a:t>cone Saiba mais, o sistema deixará este ícone </a:t>
            </a:r>
            <a:r>
              <a:rPr lang="pt-BR" sz="900" dirty="0" err="1" smtClean="0"/>
              <a:t>ícone</a:t>
            </a:r>
            <a:r>
              <a:rPr lang="pt-BR" sz="900" dirty="0" smtClean="0"/>
              <a:t> (Saiba Mais ) chamativo com neon para que o aluno saiba que ele deverá ser visitado antes de fechar o curso.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-108520" y="2980611"/>
            <a:ext cx="17281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Caso o aluno termine o curso e não visite o ícone Saiba mais, o sistema deixará este ícone </a:t>
            </a:r>
            <a:r>
              <a:rPr lang="pt-BR" sz="900" dirty="0" smtClean="0"/>
              <a:t> </a:t>
            </a:r>
            <a:r>
              <a:rPr lang="pt-BR" sz="900" dirty="0"/>
              <a:t>chamativo com neon </a:t>
            </a:r>
            <a:r>
              <a:rPr lang="pt-BR" sz="900" dirty="0" smtClean="0"/>
              <a:t>e pulsante. Para que </a:t>
            </a:r>
            <a:r>
              <a:rPr lang="pt-BR" sz="900" dirty="0"/>
              <a:t>o aluno saiba que ele deverá </a:t>
            </a:r>
            <a:r>
              <a:rPr lang="pt-BR" sz="900" dirty="0" smtClean="0"/>
              <a:t> visita-lo antes </a:t>
            </a:r>
            <a:r>
              <a:rPr lang="pt-BR" sz="900" dirty="0"/>
              <a:t>de fechar o curso.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6149962" y="1737889"/>
            <a:ext cx="2880320" cy="1365831"/>
          </a:xfrm>
          <a:prstGeom prst="wedgeRoundRectCallout">
            <a:avLst>
              <a:gd name="adj1" fmla="val -12266"/>
              <a:gd name="adj2" fmla="val -69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Substituir a letra i por Saiba 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6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014" y="2980611"/>
            <a:ext cx="136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15395" y="5438001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ea typeface="Calibri" pitchFamily="34" charset="0"/>
              </a:rPr>
              <a:t>M01_S01_P01_a</a:t>
            </a:r>
            <a:endParaRPr lang="pt-BR" sz="1200" b="1" dirty="0">
              <a:solidFill>
                <a:srgbClr val="002060"/>
              </a:solidFill>
              <a:ea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9" t="10994" r="12534" b="6326"/>
          <a:stretch/>
        </p:blipFill>
        <p:spPr bwMode="auto">
          <a:xfrm>
            <a:off x="1619672" y="951196"/>
            <a:ext cx="7290034" cy="44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retangular com cantos arredondados 5"/>
          <p:cNvSpPr/>
          <p:nvPr/>
        </p:nvSpPr>
        <p:spPr>
          <a:xfrm>
            <a:off x="4211960" y="3273216"/>
            <a:ext cx="6552728" cy="3433564"/>
          </a:xfrm>
          <a:prstGeom prst="wedgeRoundRectCallout">
            <a:avLst>
              <a:gd name="adj1" fmla="val -12266"/>
              <a:gd name="adj2" fmla="val -69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Após o texto de Obrigado pela participação! por favor incluir o texto:  Saiba mais sobre os Guardiões da Informação </a:t>
            </a:r>
            <a:r>
              <a:rPr lang="pt-BR" dirty="0" err="1" smtClean="0"/>
              <a:t>linkando</a:t>
            </a:r>
            <a:r>
              <a:rPr lang="pt-BR" dirty="0" smtClean="0"/>
              <a:t> ao hot site </a:t>
            </a:r>
            <a:r>
              <a:rPr lang="pt-BR" dirty="0"/>
              <a:t>http://seuportal.vivo.com.br/portal_unico/midias/hotsites/guardioes_informacao/guardioes_informacao.html</a:t>
            </a:r>
          </a:p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7504" y="409228"/>
            <a:ext cx="127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Manter o mesmo layout da tela.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-108520" y="2958673"/>
            <a:ext cx="1510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Após o texto de Obrigado pela participação!  Deverá dar entrada no brasão do </a:t>
            </a:r>
            <a:r>
              <a:rPr lang="pt-BR" sz="900" dirty="0" err="1" smtClean="0"/>
              <a:t>super</a:t>
            </a:r>
            <a:r>
              <a:rPr lang="pt-BR" sz="900" dirty="0" smtClean="0"/>
              <a:t> herói o texto :  </a:t>
            </a:r>
            <a:r>
              <a:rPr lang="pt-BR" sz="900" dirty="0"/>
              <a:t>Saiba mais sobre os Guardiões da </a:t>
            </a:r>
            <a:r>
              <a:rPr lang="pt-BR" sz="900" dirty="0" smtClean="0"/>
              <a:t>Informação que será </a:t>
            </a:r>
            <a:r>
              <a:rPr lang="pt-BR" sz="900" dirty="0" err="1" smtClean="0"/>
              <a:t>linkado</a:t>
            </a:r>
            <a:r>
              <a:rPr lang="pt-BR" sz="900" dirty="0" smtClean="0"/>
              <a:t> ao </a:t>
            </a:r>
            <a:r>
              <a:rPr lang="pt-BR" sz="900" dirty="0"/>
              <a:t>seguinte hot site : http://seuportal.vivo.com.br/portal_unico/midias/hotsites/guardioes_informacao/guardioes_informacao.html</a:t>
            </a:r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9138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2"/>
          </p:nvPr>
        </p:nvSpPr>
        <p:spPr>
          <a:xfrm>
            <a:off x="2987824" y="871863"/>
            <a:ext cx="3240360" cy="352250"/>
          </a:xfrm>
        </p:spPr>
        <p:txBody>
          <a:bodyPr/>
          <a:lstStyle/>
          <a:p>
            <a:r>
              <a:rPr lang="pt-BR" dirty="0" smtClean="0"/>
              <a:t>Programador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51682" y="190641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o aluno faça o curso e  não visite o Saiba Mais, o sistema deixará o Saiba </a:t>
            </a:r>
            <a:r>
              <a:rPr lang="pt-BR" dirty="0"/>
              <a:t>M</a:t>
            </a:r>
            <a:r>
              <a:rPr lang="pt-BR" dirty="0" smtClean="0"/>
              <a:t>ais em destaque, para que entenda que este </a:t>
            </a:r>
            <a:r>
              <a:rPr lang="pt-BR" dirty="0"/>
              <a:t>í</a:t>
            </a:r>
            <a:r>
              <a:rPr lang="pt-BR" dirty="0" smtClean="0"/>
              <a:t>cone deverá ser visitado antes de concluir o curso.</a:t>
            </a:r>
          </a:p>
          <a:p>
            <a:r>
              <a:rPr lang="pt-BR" dirty="0" smtClean="0"/>
              <a:t>Caso o curso tenha sido feito por completo, acessar o Saiba Mais será opcional e não mais obrigatório como na primeira vez que o curso foi feito.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7738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ase_modelo_sb">
  <a:themeElements>
    <a:clrScheme name="Itau">
      <a:dk1>
        <a:srgbClr val="000000"/>
      </a:dk1>
      <a:lt1>
        <a:srgbClr val="FFFFFF"/>
      </a:lt1>
      <a:dk2>
        <a:srgbClr val="9FA1A4"/>
      </a:dk2>
      <a:lt2>
        <a:srgbClr val="E1E2E3"/>
      </a:lt2>
      <a:accent1>
        <a:srgbClr val="FFC000"/>
      </a:accent1>
      <a:accent2>
        <a:srgbClr val="00355D"/>
      </a:accent2>
      <a:accent3>
        <a:srgbClr val="2F75FF"/>
      </a:accent3>
      <a:accent4>
        <a:srgbClr val="339933"/>
      </a:accent4>
      <a:accent5>
        <a:srgbClr val="002E50"/>
      </a:accent5>
      <a:accent6>
        <a:srgbClr val="6F0523"/>
      </a:accent6>
      <a:hlink>
        <a:srgbClr val="006BBB"/>
      </a:hlink>
      <a:folHlink>
        <a:srgbClr val="FFF499"/>
      </a:folHlink>
    </a:clrScheme>
    <a:fontScheme name="iTAU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o">
  <a:themeElements>
    <a:clrScheme name="Banco Votorantim">
      <a:dk1>
        <a:sysClr val="windowText" lastClr="000000"/>
      </a:dk1>
      <a:lt1>
        <a:sysClr val="window" lastClr="FFFFFF"/>
      </a:lt1>
      <a:dk2>
        <a:srgbClr val="9FA1A4"/>
      </a:dk2>
      <a:lt2>
        <a:srgbClr val="E1E2E3"/>
      </a:lt2>
      <a:accent1>
        <a:srgbClr val="00599C"/>
      </a:accent1>
      <a:accent2>
        <a:srgbClr val="B20838"/>
      </a:accent2>
      <a:accent3>
        <a:srgbClr val="FFE400"/>
      </a:accent3>
      <a:accent4>
        <a:srgbClr val="339933"/>
      </a:accent4>
      <a:accent5>
        <a:srgbClr val="002E50"/>
      </a:accent5>
      <a:accent6>
        <a:srgbClr val="6F0523"/>
      </a:accent6>
      <a:hlink>
        <a:srgbClr val="B20838"/>
      </a:hlink>
      <a:folHlink>
        <a:srgbClr val="FFFFFF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base_modelo_sb</Template>
  <TotalTime>20067</TotalTime>
  <Words>354</Words>
  <Application>Microsoft Office PowerPoint</Application>
  <PresentationFormat>Apresentação na tela (16:10)</PresentationFormat>
  <Paragraphs>29</Paragraphs>
  <Slides>8</Slides>
  <Notes>4</Notes>
  <HiddenSlides>4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base_modelo_sb</vt:lpstr>
      <vt:lpstr>Aspecto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Itaucred</dc:title>
  <dc:creator>juliana.junqueira</dc:creator>
  <cp:lastModifiedBy>Lidiane</cp:lastModifiedBy>
  <cp:revision>859</cp:revision>
  <dcterms:created xsi:type="dcterms:W3CDTF">2012-07-11T18:51:37Z</dcterms:created>
  <dcterms:modified xsi:type="dcterms:W3CDTF">2017-04-28T14:33:26Z</dcterms:modified>
</cp:coreProperties>
</file>