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3" r:id="rId8"/>
    <p:sldId id="264"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7" autoAdjust="0"/>
    <p:restoredTop sz="94660"/>
  </p:normalViewPr>
  <p:slideViewPr>
    <p:cSldViewPr snapToGrid="0">
      <p:cViewPr varScale="1">
        <p:scale>
          <a:sx n="87" d="100"/>
          <a:sy n="87" d="100"/>
        </p:scale>
        <p:origin x="12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BA1D-5D2F-368C-5762-8B193ADFBE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BB4D7FD-C35C-4E7A-E1A8-D3CD1CF731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1E4A2A7-A487-55D8-94EC-22E7EB4657B7}"/>
              </a:ext>
            </a:extLst>
          </p:cNvPr>
          <p:cNvSpPr>
            <a:spLocks noGrp="1"/>
          </p:cNvSpPr>
          <p:nvPr>
            <p:ph type="dt" sz="half" idx="10"/>
          </p:nvPr>
        </p:nvSpPr>
        <p:spPr/>
        <p:txBody>
          <a:bodyPr/>
          <a:lstStyle/>
          <a:p>
            <a:fld id="{4011A50C-EFD7-4C62-ACE7-DCD416106DB0}" type="datetimeFigureOut">
              <a:rPr lang="en-CA" smtClean="0"/>
              <a:t>2022-09-16</a:t>
            </a:fld>
            <a:endParaRPr lang="en-CA"/>
          </a:p>
        </p:txBody>
      </p:sp>
      <p:sp>
        <p:nvSpPr>
          <p:cNvPr id="5" name="Footer Placeholder 4">
            <a:extLst>
              <a:ext uri="{FF2B5EF4-FFF2-40B4-BE49-F238E27FC236}">
                <a16:creationId xmlns:a16="http://schemas.microsoft.com/office/drawing/2014/main" id="{81AE066A-197D-D664-8149-2C584CDE604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91AB978-0E47-699C-5A95-61D48AA8B74F}"/>
              </a:ext>
            </a:extLst>
          </p:cNvPr>
          <p:cNvSpPr>
            <a:spLocks noGrp="1"/>
          </p:cNvSpPr>
          <p:nvPr>
            <p:ph type="sldNum" sz="quarter" idx="12"/>
          </p:nvPr>
        </p:nvSpPr>
        <p:spPr/>
        <p:txBody>
          <a:bodyPr/>
          <a:lstStyle/>
          <a:p>
            <a:fld id="{D9EF8527-FCB4-4688-9026-2FABD81115E6}" type="slidenum">
              <a:rPr lang="en-CA" smtClean="0"/>
              <a:t>‹#›</a:t>
            </a:fld>
            <a:endParaRPr lang="en-CA"/>
          </a:p>
        </p:txBody>
      </p:sp>
    </p:spTree>
    <p:extLst>
      <p:ext uri="{BB962C8B-B14F-4D97-AF65-F5344CB8AC3E}">
        <p14:creationId xmlns:p14="http://schemas.microsoft.com/office/powerpoint/2010/main" val="361796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797D-CE81-D382-16B8-29148A86CD6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D5AAF-0DFF-15B1-7577-A573773ED6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0132B4C-B87D-FB8E-3269-591F17BBAD17}"/>
              </a:ext>
            </a:extLst>
          </p:cNvPr>
          <p:cNvSpPr>
            <a:spLocks noGrp="1"/>
          </p:cNvSpPr>
          <p:nvPr>
            <p:ph type="dt" sz="half" idx="10"/>
          </p:nvPr>
        </p:nvSpPr>
        <p:spPr/>
        <p:txBody>
          <a:bodyPr/>
          <a:lstStyle/>
          <a:p>
            <a:fld id="{4011A50C-EFD7-4C62-ACE7-DCD416106DB0}" type="datetimeFigureOut">
              <a:rPr lang="en-CA" smtClean="0"/>
              <a:t>2022-09-16</a:t>
            </a:fld>
            <a:endParaRPr lang="en-CA"/>
          </a:p>
        </p:txBody>
      </p:sp>
      <p:sp>
        <p:nvSpPr>
          <p:cNvPr id="5" name="Footer Placeholder 4">
            <a:extLst>
              <a:ext uri="{FF2B5EF4-FFF2-40B4-BE49-F238E27FC236}">
                <a16:creationId xmlns:a16="http://schemas.microsoft.com/office/drawing/2014/main" id="{BDF01461-FC62-01FD-68CB-C3A5FD33FB4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D604AE9-CB3A-830D-52BF-DC7720ADC091}"/>
              </a:ext>
            </a:extLst>
          </p:cNvPr>
          <p:cNvSpPr>
            <a:spLocks noGrp="1"/>
          </p:cNvSpPr>
          <p:nvPr>
            <p:ph type="sldNum" sz="quarter" idx="12"/>
          </p:nvPr>
        </p:nvSpPr>
        <p:spPr/>
        <p:txBody>
          <a:bodyPr/>
          <a:lstStyle/>
          <a:p>
            <a:fld id="{D9EF8527-FCB4-4688-9026-2FABD81115E6}" type="slidenum">
              <a:rPr lang="en-CA" smtClean="0"/>
              <a:t>‹#›</a:t>
            </a:fld>
            <a:endParaRPr lang="en-CA"/>
          </a:p>
        </p:txBody>
      </p:sp>
    </p:spTree>
    <p:extLst>
      <p:ext uri="{BB962C8B-B14F-4D97-AF65-F5344CB8AC3E}">
        <p14:creationId xmlns:p14="http://schemas.microsoft.com/office/powerpoint/2010/main" val="42512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4C80C2-4532-83B3-EB90-C2475D1D71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C505185-5104-F669-EEDB-38B042BFC8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741BB5A-6742-1E0F-FC44-8090FF1D9EA0}"/>
              </a:ext>
            </a:extLst>
          </p:cNvPr>
          <p:cNvSpPr>
            <a:spLocks noGrp="1"/>
          </p:cNvSpPr>
          <p:nvPr>
            <p:ph type="dt" sz="half" idx="10"/>
          </p:nvPr>
        </p:nvSpPr>
        <p:spPr/>
        <p:txBody>
          <a:bodyPr/>
          <a:lstStyle/>
          <a:p>
            <a:fld id="{4011A50C-EFD7-4C62-ACE7-DCD416106DB0}" type="datetimeFigureOut">
              <a:rPr lang="en-CA" smtClean="0"/>
              <a:t>2022-09-16</a:t>
            </a:fld>
            <a:endParaRPr lang="en-CA"/>
          </a:p>
        </p:txBody>
      </p:sp>
      <p:sp>
        <p:nvSpPr>
          <p:cNvPr id="5" name="Footer Placeholder 4">
            <a:extLst>
              <a:ext uri="{FF2B5EF4-FFF2-40B4-BE49-F238E27FC236}">
                <a16:creationId xmlns:a16="http://schemas.microsoft.com/office/drawing/2014/main" id="{02AC4249-4476-F138-E0CE-436FFCCAD32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4B2F9D8-A21F-8BDA-825C-D31C31FE5117}"/>
              </a:ext>
            </a:extLst>
          </p:cNvPr>
          <p:cNvSpPr>
            <a:spLocks noGrp="1"/>
          </p:cNvSpPr>
          <p:nvPr>
            <p:ph type="sldNum" sz="quarter" idx="12"/>
          </p:nvPr>
        </p:nvSpPr>
        <p:spPr/>
        <p:txBody>
          <a:bodyPr/>
          <a:lstStyle/>
          <a:p>
            <a:fld id="{D9EF8527-FCB4-4688-9026-2FABD81115E6}" type="slidenum">
              <a:rPr lang="en-CA" smtClean="0"/>
              <a:t>‹#›</a:t>
            </a:fld>
            <a:endParaRPr lang="en-CA"/>
          </a:p>
        </p:txBody>
      </p:sp>
    </p:spTree>
    <p:extLst>
      <p:ext uri="{BB962C8B-B14F-4D97-AF65-F5344CB8AC3E}">
        <p14:creationId xmlns:p14="http://schemas.microsoft.com/office/powerpoint/2010/main" val="2088364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6D4CD-C832-9DF4-28D4-8A993A8C8D8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6835051-C164-4CC8-4562-A7911A6F61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9B3654E-24F1-16F0-8A85-AB5D37188C80}"/>
              </a:ext>
            </a:extLst>
          </p:cNvPr>
          <p:cNvSpPr>
            <a:spLocks noGrp="1"/>
          </p:cNvSpPr>
          <p:nvPr>
            <p:ph type="dt" sz="half" idx="10"/>
          </p:nvPr>
        </p:nvSpPr>
        <p:spPr/>
        <p:txBody>
          <a:bodyPr/>
          <a:lstStyle/>
          <a:p>
            <a:fld id="{4011A50C-EFD7-4C62-ACE7-DCD416106DB0}" type="datetimeFigureOut">
              <a:rPr lang="en-CA" smtClean="0"/>
              <a:t>2022-09-16</a:t>
            </a:fld>
            <a:endParaRPr lang="en-CA"/>
          </a:p>
        </p:txBody>
      </p:sp>
      <p:sp>
        <p:nvSpPr>
          <p:cNvPr id="5" name="Footer Placeholder 4">
            <a:extLst>
              <a:ext uri="{FF2B5EF4-FFF2-40B4-BE49-F238E27FC236}">
                <a16:creationId xmlns:a16="http://schemas.microsoft.com/office/drawing/2014/main" id="{4F086233-F8E6-B704-CA43-AF0130C6BB5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384A09B-F74B-26D2-2452-6AE0FC930BCD}"/>
              </a:ext>
            </a:extLst>
          </p:cNvPr>
          <p:cNvSpPr>
            <a:spLocks noGrp="1"/>
          </p:cNvSpPr>
          <p:nvPr>
            <p:ph type="sldNum" sz="quarter" idx="12"/>
          </p:nvPr>
        </p:nvSpPr>
        <p:spPr/>
        <p:txBody>
          <a:bodyPr/>
          <a:lstStyle/>
          <a:p>
            <a:fld id="{D9EF8527-FCB4-4688-9026-2FABD81115E6}" type="slidenum">
              <a:rPr lang="en-CA" smtClean="0"/>
              <a:t>‹#›</a:t>
            </a:fld>
            <a:endParaRPr lang="en-CA"/>
          </a:p>
        </p:txBody>
      </p:sp>
    </p:spTree>
    <p:extLst>
      <p:ext uri="{BB962C8B-B14F-4D97-AF65-F5344CB8AC3E}">
        <p14:creationId xmlns:p14="http://schemas.microsoft.com/office/powerpoint/2010/main" val="3226757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64DBA-1778-5FAA-D978-E4AA863756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3380331-BD83-5A1D-44AE-D7FF34DE2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E981BA-AAAA-9CE2-97A0-EC365525429D}"/>
              </a:ext>
            </a:extLst>
          </p:cNvPr>
          <p:cNvSpPr>
            <a:spLocks noGrp="1"/>
          </p:cNvSpPr>
          <p:nvPr>
            <p:ph type="dt" sz="half" idx="10"/>
          </p:nvPr>
        </p:nvSpPr>
        <p:spPr/>
        <p:txBody>
          <a:bodyPr/>
          <a:lstStyle/>
          <a:p>
            <a:fld id="{4011A50C-EFD7-4C62-ACE7-DCD416106DB0}" type="datetimeFigureOut">
              <a:rPr lang="en-CA" smtClean="0"/>
              <a:t>2022-09-16</a:t>
            </a:fld>
            <a:endParaRPr lang="en-CA"/>
          </a:p>
        </p:txBody>
      </p:sp>
      <p:sp>
        <p:nvSpPr>
          <p:cNvPr id="5" name="Footer Placeholder 4">
            <a:extLst>
              <a:ext uri="{FF2B5EF4-FFF2-40B4-BE49-F238E27FC236}">
                <a16:creationId xmlns:a16="http://schemas.microsoft.com/office/drawing/2014/main" id="{98E2DA7A-9DB3-11F9-3EE9-5307CA04E98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E3E1CAE-1664-0328-769E-FBD8002BC885}"/>
              </a:ext>
            </a:extLst>
          </p:cNvPr>
          <p:cNvSpPr>
            <a:spLocks noGrp="1"/>
          </p:cNvSpPr>
          <p:nvPr>
            <p:ph type="sldNum" sz="quarter" idx="12"/>
          </p:nvPr>
        </p:nvSpPr>
        <p:spPr/>
        <p:txBody>
          <a:bodyPr/>
          <a:lstStyle/>
          <a:p>
            <a:fld id="{D9EF8527-FCB4-4688-9026-2FABD81115E6}" type="slidenum">
              <a:rPr lang="en-CA" smtClean="0"/>
              <a:t>‹#›</a:t>
            </a:fld>
            <a:endParaRPr lang="en-CA"/>
          </a:p>
        </p:txBody>
      </p:sp>
    </p:spTree>
    <p:extLst>
      <p:ext uri="{BB962C8B-B14F-4D97-AF65-F5344CB8AC3E}">
        <p14:creationId xmlns:p14="http://schemas.microsoft.com/office/powerpoint/2010/main" val="334743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3053-4911-782B-9892-8924764CC45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4E96833-3017-49A2-C47C-6046C8D3D1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784144D-DD43-BCB0-C0A0-BF87A8850A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77B6E76-D714-C9B7-45E9-E070A235AB86}"/>
              </a:ext>
            </a:extLst>
          </p:cNvPr>
          <p:cNvSpPr>
            <a:spLocks noGrp="1"/>
          </p:cNvSpPr>
          <p:nvPr>
            <p:ph type="dt" sz="half" idx="10"/>
          </p:nvPr>
        </p:nvSpPr>
        <p:spPr/>
        <p:txBody>
          <a:bodyPr/>
          <a:lstStyle/>
          <a:p>
            <a:fld id="{4011A50C-EFD7-4C62-ACE7-DCD416106DB0}" type="datetimeFigureOut">
              <a:rPr lang="en-CA" smtClean="0"/>
              <a:t>2022-09-16</a:t>
            </a:fld>
            <a:endParaRPr lang="en-CA"/>
          </a:p>
        </p:txBody>
      </p:sp>
      <p:sp>
        <p:nvSpPr>
          <p:cNvPr id="6" name="Footer Placeholder 5">
            <a:extLst>
              <a:ext uri="{FF2B5EF4-FFF2-40B4-BE49-F238E27FC236}">
                <a16:creationId xmlns:a16="http://schemas.microsoft.com/office/drawing/2014/main" id="{14FCACC8-56F7-5C8D-2DFB-06399BA7668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8BE8308-C1AA-A4CB-84F1-3192B89A882B}"/>
              </a:ext>
            </a:extLst>
          </p:cNvPr>
          <p:cNvSpPr>
            <a:spLocks noGrp="1"/>
          </p:cNvSpPr>
          <p:nvPr>
            <p:ph type="sldNum" sz="quarter" idx="12"/>
          </p:nvPr>
        </p:nvSpPr>
        <p:spPr/>
        <p:txBody>
          <a:bodyPr/>
          <a:lstStyle/>
          <a:p>
            <a:fld id="{D9EF8527-FCB4-4688-9026-2FABD81115E6}" type="slidenum">
              <a:rPr lang="en-CA" smtClean="0"/>
              <a:t>‹#›</a:t>
            </a:fld>
            <a:endParaRPr lang="en-CA"/>
          </a:p>
        </p:txBody>
      </p:sp>
    </p:spTree>
    <p:extLst>
      <p:ext uri="{BB962C8B-B14F-4D97-AF65-F5344CB8AC3E}">
        <p14:creationId xmlns:p14="http://schemas.microsoft.com/office/powerpoint/2010/main" val="3689530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11FC0-D107-09A1-BC65-6ED55DA039F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DA39519-29B7-92CA-DA6F-A192270E76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E8267B-2C6B-976A-A25C-D4C755226F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51B67D6-CBB5-6236-0881-C75EB5B6AE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276070-6655-48DD-D465-7912EDF934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02AAA4B-A57A-9CC1-2246-5A76ED35614E}"/>
              </a:ext>
            </a:extLst>
          </p:cNvPr>
          <p:cNvSpPr>
            <a:spLocks noGrp="1"/>
          </p:cNvSpPr>
          <p:nvPr>
            <p:ph type="dt" sz="half" idx="10"/>
          </p:nvPr>
        </p:nvSpPr>
        <p:spPr/>
        <p:txBody>
          <a:bodyPr/>
          <a:lstStyle/>
          <a:p>
            <a:fld id="{4011A50C-EFD7-4C62-ACE7-DCD416106DB0}" type="datetimeFigureOut">
              <a:rPr lang="en-CA" smtClean="0"/>
              <a:t>2022-09-16</a:t>
            </a:fld>
            <a:endParaRPr lang="en-CA"/>
          </a:p>
        </p:txBody>
      </p:sp>
      <p:sp>
        <p:nvSpPr>
          <p:cNvPr id="8" name="Footer Placeholder 7">
            <a:extLst>
              <a:ext uri="{FF2B5EF4-FFF2-40B4-BE49-F238E27FC236}">
                <a16:creationId xmlns:a16="http://schemas.microsoft.com/office/drawing/2014/main" id="{D134856F-0048-3736-D6A1-63DF92EBDE5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E622035-4A8C-C8F1-C572-993227FC3914}"/>
              </a:ext>
            </a:extLst>
          </p:cNvPr>
          <p:cNvSpPr>
            <a:spLocks noGrp="1"/>
          </p:cNvSpPr>
          <p:nvPr>
            <p:ph type="sldNum" sz="quarter" idx="12"/>
          </p:nvPr>
        </p:nvSpPr>
        <p:spPr/>
        <p:txBody>
          <a:bodyPr/>
          <a:lstStyle/>
          <a:p>
            <a:fld id="{D9EF8527-FCB4-4688-9026-2FABD81115E6}" type="slidenum">
              <a:rPr lang="en-CA" smtClean="0"/>
              <a:t>‹#›</a:t>
            </a:fld>
            <a:endParaRPr lang="en-CA"/>
          </a:p>
        </p:txBody>
      </p:sp>
    </p:spTree>
    <p:extLst>
      <p:ext uri="{BB962C8B-B14F-4D97-AF65-F5344CB8AC3E}">
        <p14:creationId xmlns:p14="http://schemas.microsoft.com/office/powerpoint/2010/main" val="61747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6D5E-592E-31B1-5BD9-78F63A21C16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B102FF7-2F79-29B8-A999-AAD63DD9183E}"/>
              </a:ext>
            </a:extLst>
          </p:cNvPr>
          <p:cNvSpPr>
            <a:spLocks noGrp="1"/>
          </p:cNvSpPr>
          <p:nvPr>
            <p:ph type="dt" sz="half" idx="10"/>
          </p:nvPr>
        </p:nvSpPr>
        <p:spPr/>
        <p:txBody>
          <a:bodyPr/>
          <a:lstStyle/>
          <a:p>
            <a:fld id="{4011A50C-EFD7-4C62-ACE7-DCD416106DB0}" type="datetimeFigureOut">
              <a:rPr lang="en-CA" smtClean="0"/>
              <a:t>2022-09-16</a:t>
            </a:fld>
            <a:endParaRPr lang="en-CA"/>
          </a:p>
        </p:txBody>
      </p:sp>
      <p:sp>
        <p:nvSpPr>
          <p:cNvPr id="4" name="Footer Placeholder 3">
            <a:extLst>
              <a:ext uri="{FF2B5EF4-FFF2-40B4-BE49-F238E27FC236}">
                <a16:creationId xmlns:a16="http://schemas.microsoft.com/office/drawing/2014/main" id="{12EC6C0D-CAE2-9A92-2A23-8B536E4833D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06A97FA-1D34-A3FB-8229-A0CE39318E51}"/>
              </a:ext>
            </a:extLst>
          </p:cNvPr>
          <p:cNvSpPr>
            <a:spLocks noGrp="1"/>
          </p:cNvSpPr>
          <p:nvPr>
            <p:ph type="sldNum" sz="quarter" idx="12"/>
          </p:nvPr>
        </p:nvSpPr>
        <p:spPr/>
        <p:txBody>
          <a:bodyPr/>
          <a:lstStyle/>
          <a:p>
            <a:fld id="{D9EF8527-FCB4-4688-9026-2FABD81115E6}" type="slidenum">
              <a:rPr lang="en-CA" smtClean="0"/>
              <a:t>‹#›</a:t>
            </a:fld>
            <a:endParaRPr lang="en-CA"/>
          </a:p>
        </p:txBody>
      </p:sp>
    </p:spTree>
    <p:extLst>
      <p:ext uri="{BB962C8B-B14F-4D97-AF65-F5344CB8AC3E}">
        <p14:creationId xmlns:p14="http://schemas.microsoft.com/office/powerpoint/2010/main" val="2213064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258B18-8426-820D-302C-6B9803B047A7}"/>
              </a:ext>
            </a:extLst>
          </p:cNvPr>
          <p:cNvSpPr>
            <a:spLocks noGrp="1"/>
          </p:cNvSpPr>
          <p:nvPr>
            <p:ph type="dt" sz="half" idx="10"/>
          </p:nvPr>
        </p:nvSpPr>
        <p:spPr/>
        <p:txBody>
          <a:bodyPr/>
          <a:lstStyle/>
          <a:p>
            <a:fld id="{4011A50C-EFD7-4C62-ACE7-DCD416106DB0}" type="datetimeFigureOut">
              <a:rPr lang="en-CA" smtClean="0"/>
              <a:t>2022-09-16</a:t>
            </a:fld>
            <a:endParaRPr lang="en-CA"/>
          </a:p>
        </p:txBody>
      </p:sp>
      <p:sp>
        <p:nvSpPr>
          <p:cNvPr id="3" name="Footer Placeholder 2">
            <a:extLst>
              <a:ext uri="{FF2B5EF4-FFF2-40B4-BE49-F238E27FC236}">
                <a16:creationId xmlns:a16="http://schemas.microsoft.com/office/drawing/2014/main" id="{445E4CAE-0725-3932-C3AF-BAD024B438E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2A85400-5968-874E-75B3-1D63CD4F5490}"/>
              </a:ext>
            </a:extLst>
          </p:cNvPr>
          <p:cNvSpPr>
            <a:spLocks noGrp="1"/>
          </p:cNvSpPr>
          <p:nvPr>
            <p:ph type="sldNum" sz="quarter" idx="12"/>
          </p:nvPr>
        </p:nvSpPr>
        <p:spPr/>
        <p:txBody>
          <a:bodyPr/>
          <a:lstStyle/>
          <a:p>
            <a:fld id="{D9EF8527-FCB4-4688-9026-2FABD81115E6}" type="slidenum">
              <a:rPr lang="en-CA" smtClean="0"/>
              <a:t>‹#›</a:t>
            </a:fld>
            <a:endParaRPr lang="en-CA"/>
          </a:p>
        </p:txBody>
      </p:sp>
    </p:spTree>
    <p:extLst>
      <p:ext uri="{BB962C8B-B14F-4D97-AF65-F5344CB8AC3E}">
        <p14:creationId xmlns:p14="http://schemas.microsoft.com/office/powerpoint/2010/main" val="4242571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B4B2-177F-C253-2BE2-B43F60F851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26C1FD4-103E-D090-F688-4C98CDF16A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C6632AA-D299-BC88-3E57-51A031E00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AADF58-8210-910A-1D17-A66FC95DCF16}"/>
              </a:ext>
            </a:extLst>
          </p:cNvPr>
          <p:cNvSpPr>
            <a:spLocks noGrp="1"/>
          </p:cNvSpPr>
          <p:nvPr>
            <p:ph type="dt" sz="half" idx="10"/>
          </p:nvPr>
        </p:nvSpPr>
        <p:spPr/>
        <p:txBody>
          <a:bodyPr/>
          <a:lstStyle/>
          <a:p>
            <a:fld id="{4011A50C-EFD7-4C62-ACE7-DCD416106DB0}" type="datetimeFigureOut">
              <a:rPr lang="en-CA" smtClean="0"/>
              <a:t>2022-09-16</a:t>
            </a:fld>
            <a:endParaRPr lang="en-CA"/>
          </a:p>
        </p:txBody>
      </p:sp>
      <p:sp>
        <p:nvSpPr>
          <p:cNvPr id="6" name="Footer Placeholder 5">
            <a:extLst>
              <a:ext uri="{FF2B5EF4-FFF2-40B4-BE49-F238E27FC236}">
                <a16:creationId xmlns:a16="http://schemas.microsoft.com/office/drawing/2014/main" id="{5BF812B9-2B14-6914-A169-C8C05FE64F6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F2067F3-57A4-3C30-0982-972BDCF44E7D}"/>
              </a:ext>
            </a:extLst>
          </p:cNvPr>
          <p:cNvSpPr>
            <a:spLocks noGrp="1"/>
          </p:cNvSpPr>
          <p:nvPr>
            <p:ph type="sldNum" sz="quarter" idx="12"/>
          </p:nvPr>
        </p:nvSpPr>
        <p:spPr/>
        <p:txBody>
          <a:bodyPr/>
          <a:lstStyle/>
          <a:p>
            <a:fld id="{D9EF8527-FCB4-4688-9026-2FABD81115E6}" type="slidenum">
              <a:rPr lang="en-CA" smtClean="0"/>
              <a:t>‹#›</a:t>
            </a:fld>
            <a:endParaRPr lang="en-CA"/>
          </a:p>
        </p:txBody>
      </p:sp>
    </p:spTree>
    <p:extLst>
      <p:ext uri="{BB962C8B-B14F-4D97-AF65-F5344CB8AC3E}">
        <p14:creationId xmlns:p14="http://schemas.microsoft.com/office/powerpoint/2010/main" val="148847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570D-9663-054A-0188-0477C8EEF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4F21B9C-AD91-31F3-F155-DA22097A1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081BBAE-0F52-BCD2-259D-6A54707F4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88E308-0726-0BF0-00EF-FFCF719AD28E}"/>
              </a:ext>
            </a:extLst>
          </p:cNvPr>
          <p:cNvSpPr>
            <a:spLocks noGrp="1"/>
          </p:cNvSpPr>
          <p:nvPr>
            <p:ph type="dt" sz="half" idx="10"/>
          </p:nvPr>
        </p:nvSpPr>
        <p:spPr/>
        <p:txBody>
          <a:bodyPr/>
          <a:lstStyle/>
          <a:p>
            <a:fld id="{4011A50C-EFD7-4C62-ACE7-DCD416106DB0}" type="datetimeFigureOut">
              <a:rPr lang="en-CA" smtClean="0"/>
              <a:t>2022-09-16</a:t>
            </a:fld>
            <a:endParaRPr lang="en-CA"/>
          </a:p>
        </p:txBody>
      </p:sp>
      <p:sp>
        <p:nvSpPr>
          <p:cNvPr id="6" name="Footer Placeholder 5">
            <a:extLst>
              <a:ext uri="{FF2B5EF4-FFF2-40B4-BE49-F238E27FC236}">
                <a16:creationId xmlns:a16="http://schemas.microsoft.com/office/drawing/2014/main" id="{D4A4FE57-2772-5A59-8AAA-F1F8CBBC066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75B2FD2-F6D5-E950-7037-4BEA2C891A2B}"/>
              </a:ext>
            </a:extLst>
          </p:cNvPr>
          <p:cNvSpPr>
            <a:spLocks noGrp="1"/>
          </p:cNvSpPr>
          <p:nvPr>
            <p:ph type="sldNum" sz="quarter" idx="12"/>
          </p:nvPr>
        </p:nvSpPr>
        <p:spPr/>
        <p:txBody>
          <a:bodyPr/>
          <a:lstStyle/>
          <a:p>
            <a:fld id="{D9EF8527-FCB4-4688-9026-2FABD81115E6}" type="slidenum">
              <a:rPr lang="en-CA" smtClean="0"/>
              <a:t>‹#›</a:t>
            </a:fld>
            <a:endParaRPr lang="en-CA"/>
          </a:p>
        </p:txBody>
      </p:sp>
    </p:spTree>
    <p:extLst>
      <p:ext uri="{BB962C8B-B14F-4D97-AF65-F5344CB8AC3E}">
        <p14:creationId xmlns:p14="http://schemas.microsoft.com/office/powerpoint/2010/main" val="3785836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9E022B-A813-30E7-1368-C544B37DFB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0AE5121-C424-291D-6250-BD87CC17CC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3EF72CD-7CCA-46D4-A30B-9CFF5710F4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1A50C-EFD7-4C62-ACE7-DCD416106DB0}" type="datetimeFigureOut">
              <a:rPr lang="en-CA" smtClean="0"/>
              <a:t>2022-09-16</a:t>
            </a:fld>
            <a:endParaRPr lang="en-CA"/>
          </a:p>
        </p:txBody>
      </p:sp>
      <p:sp>
        <p:nvSpPr>
          <p:cNvPr id="5" name="Footer Placeholder 4">
            <a:extLst>
              <a:ext uri="{FF2B5EF4-FFF2-40B4-BE49-F238E27FC236}">
                <a16:creationId xmlns:a16="http://schemas.microsoft.com/office/drawing/2014/main" id="{06EB2773-E6A2-78DF-8243-8A70596165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9EFB528-0E44-8296-1DA2-50DA2EB38A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F8527-FCB4-4688-9026-2FABD81115E6}" type="slidenum">
              <a:rPr lang="en-CA" smtClean="0"/>
              <a:t>‹#›</a:t>
            </a:fld>
            <a:endParaRPr lang="en-CA"/>
          </a:p>
        </p:txBody>
      </p:sp>
    </p:spTree>
    <p:extLst>
      <p:ext uri="{BB962C8B-B14F-4D97-AF65-F5344CB8AC3E}">
        <p14:creationId xmlns:p14="http://schemas.microsoft.com/office/powerpoint/2010/main" val="2988795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johnnykfeng/Bismuth-Data-Analysis-github/tree/working-branc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docs.scipy.org/doc/scipy/reference/generated/scipy.signal.find_peaks.html"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63BA-E18E-36CC-479B-01F973BBD839}"/>
              </a:ext>
            </a:extLst>
          </p:cNvPr>
          <p:cNvSpPr>
            <a:spLocks noGrp="1"/>
          </p:cNvSpPr>
          <p:nvPr>
            <p:ph type="ctrTitle"/>
          </p:nvPr>
        </p:nvSpPr>
        <p:spPr>
          <a:xfrm>
            <a:off x="1524000" y="1606174"/>
            <a:ext cx="9144000" cy="1779775"/>
          </a:xfrm>
        </p:spPr>
        <p:txBody>
          <a:bodyPr>
            <a:normAutofit/>
          </a:bodyPr>
          <a:lstStyle/>
          <a:p>
            <a:r>
              <a:rPr lang="en-CA"/>
              <a:t>Time-series electron diffraction data analysis</a:t>
            </a:r>
          </a:p>
        </p:txBody>
      </p:sp>
      <p:sp>
        <p:nvSpPr>
          <p:cNvPr id="3" name="Subtitle 2">
            <a:extLst>
              <a:ext uri="{FF2B5EF4-FFF2-40B4-BE49-F238E27FC236}">
                <a16:creationId xmlns:a16="http://schemas.microsoft.com/office/drawing/2014/main" id="{3EF8137B-127B-5D30-AC67-5B18CCF1DC60}"/>
              </a:ext>
            </a:extLst>
          </p:cNvPr>
          <p:cNvSpPr>
            <a:spLocks noGrp="1"/>
          </p:cNvSpPr>
          <p:nvPr>
            <p:ph type="subTitle" idx="1"/>
          </p:nvPr>
        </p:nvSpPr>
        <p:spPr/>
        <p:txBody>
          <a:bodyPr/>
          <a:lstStyle/>
          <a:p>
            <a:r>
              <a:rPr lang="en-CA"/>
              <a:t>By John Feng</a:t>
            </a:r>
          </a:p>
          <a:p>
            <a:r>
              <a:rPr lang="en-CA"/>
              <a:t>Demonstration of Data Science skills for Ph.D. project</a:t>
            </a:r>
          </a:p>
        </p:txBody>
      </p:sp>
    </p:spTree>
    <p:extLst>
      <p:ext uri="{BB962C8B-B14F-4D97-AF65-F5344CB8AC3E}">
        <p14:creationId xmlns:p14="http://schemas.microsoft.com/office/powerpoint/2010/main" val="1713303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E4D1-95D5-1F14-40CF-9346F7179AF4}"/>
              </a:ext>
            </a:extLst>
          </p:cNvPr>
          <p:cNvSpPr>
            <a:spLocks noGrp="1"/>
          </p:cNvSpPr>
          <p:nvPr>
            <p:ph type="title"/>
          </p:nvPr>
        </p:nvSpPr>
        <p:spPr>
          <a:xfrm>
            <a:off x="838200" y="365125"/>
            <a:ext cx="10515600" cy="1006475"/>
          </a:xfrm>
        </p:spPr>
        <p:txBody>
          <a:bodyPr/>
          <a:lstStyle/>
          <a:p>
            <a:pPr algn="ctr"/>
            <a:r>
              <a:rPr lang="en-CA"/>
              <a:t>Thanks for listening </a:t>
            </a:r>
            <a:r>
              <a:rPr lang="en-CA">
                <a:sym typeface="Wingdings" panose="05000000000000000000" pitchFamily="2" charset="2"/>
              </a:rPr>
              <a:t></a:t>
            </a:r>
            <a:endParaRPr lang="en-CA"/>
          </a:p>
        </p:txBody>
      </p:sp>
      <p:sp>
        <p:nvSpPr>
          <p:cNvPr id="3" name="Content Placeholder 2">
            <a:extLst>
              <a:ext uri="{FF2B5EF4-FFF2-40B4-BE49-F238E27FC236}">
                <a16:creationId xmlns:a16="http://schemas.microsoft.com/office/drawing/2014/main" id="{D13A4F85-3AB6-F8FD-C8A0-F43E30D96894}"/>
              </a:ext>
            </a:extLst>
          </p:cNvPr>
          <p:cNvSpPr>
            <a:spLocks noGrp="1"/>
          </p:cNvSpPr>
          <p:nvPr>
            <p:ph idx="1"/>
          </p:nvPr>
        </p:nvSpPr>
        <p:spPr/>
        <p:txBody>
          <a:bodyPr/>
          <a:lstStyle/>
          <a:p>
            <a:pPr marL="0" indent="0">
              <a:buNone/>
            </a:pPr>
            <a:r>
              <a:rPr lang="en-CA"/>
              <a:t>Here is the GitHub of all the code used in this project</a:t>
            </a:r>
          </a:p>
          <a:p>
            <a:pPr marL="0" indent="0">
              <a:buNone/>
            </a:pPr>
            <a:r>
              <a:rPr lang="en-CA">
                <a:hlinkClick r:id="rId2"/>
              </a:rPr>
              <a:t>https://github.com/johnnykfeng/Bismuth-Data-Analysis-github/tree/working-branch</a:t>
            </a:r>
            <a:endParaRPr lang="en-CA"/>
          </a:p>
          <a:p>
            <a:pPr marL="0" indent="0">
              <a:buNone/>
            </a:pPr>
            <a:r>
              <a:rPr lang="en-CA" sz="2000" i="1"/>
              <a:t>P.S. it’s not very organized or well documented</a:t>
            </a:r>
          </a:p>
          <a:p>
            <a:pPr marL="0" indent="0">
              <a:buNone/>
            </a:pPr>
            <a:endParaRPr lang="en-CA" sz="2000" i="1"/>
          </a:p>
          <a:p>
            <a:pPr marL="0" indent="0">
              <a:buNone/>
            </a:pPr>
            <a:endParaRPr lang="en-CA" sz="2000" i="1"/>
          </a:p>
        </p:txBody>
      </p:sp>
    </p:spTree>
    <p:extLst>
      <p:ext uri="{BB962C8B-B14F-4D97-AF65-F5344CB8AC3E}">
        <p14:creationId xmlns:p14="http://schemas.microsoft.com/office/powerpoint/2010/main" val="398861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48BB-74CC-978F-AB9A-22D0831CF6FB}"/>
              </a:ext>
            </a:extLst>
          </p:cNvPr>
          <p:cNvSpPr>
            <a:spLocks noGrp="1"/>
          </p:cNvSpPr>
          <p:nvPr>
            <p:ph type="title"/>
          </p:nvPr>
        </p:nvSpPr>
        <p:spPr>
          <a:xfrm>
            <a:off x="838200" y="365125"/>
            <a:ext cx="10515600" cy="864235"/>
          </a:xfrm>
        </p:spPr>
        <p:txBody>
          <a:bodyPr/>
          <a:lstStyle/>
          <a:p>
            <a:r>
              <a:rPr lang="en-CA"/>
              <a:t>What is Ultrafast Electron Diffraction?</a:t>
            </a:r>
          </a:p>
        </p:txBody>
      </p:sp>
      <p:sp>
        <p:nvSpPr>
          <p:cNvPr id="3" name="Content Placeholder 2">
            <a:extLst>
              <a:ext uri="{FF2B5EF4-FFF2-40B4-BE49-F238E27FC236}">
                <a16:creationId xmlns:a16="http://schemas.microsoft.com/office/drawing/2014/main" id="{CD726BFB-7575-C222-6100-9ABEE1BA6FDB}"/>
              </a:ext>
            </a:extLst>
          </p:cNvPr>
          <p:cNvSpPr>
            <a:spLocks noGrp="1"/>
          </p:cNvSpPr>
          <p:nvPr>
            <p:ph idx="1"/>
          </p:nvPr>
        </p:nvSpPr>
        <p:spPr>
          <a:xfrm>
            <a:off x="838200" y="1815465"/>
            <a:ext cx="4516120" cy="4321175"/>
          </a:xfrm>
        </p:spPr>
        <p:txBody>
          <a:bodyPr>
            <a:normAutofit/>
          </a:bodyPr>
          <a:lstStyle/>
          <a:p>
            <a:pPr marL="0" indent="0">
              <a:buNone/>
            </a:pPr>
            <a:r>
              <a:rPr lang="en-CA" sz="1800"/>
              <a:t>Ultrafast electron diffraction is a technique used to probe the time-series structural dynamics of molecular samples. In essence, an ultrafast electron pulse illuminates a diffractive sample, then we can interpret its structure changes by analyzing the resultant diffraction pattern. The reaction of the sample is initiated by an ultrafast laser pulse. By varying the delay time between the electron pulse and laser pulse, we can capture enough diffraction images to make a “movie” of the ensuing structure changes.</a:t>
            </a:r>
          </a:p>
          <a:p>
            <a:pPr marL="0" indent="0">
              <a:buNone/>
            </a:pPr>
            <a:r>
              <a:rPr lang="en-CA" sz="1800"/>
              <a:t>This presentation will focus on the data analysis aspect of this project.</a:t>
            </a:r>
          </a:p>
          <a:p>
            <a:pPr marL="0" indent="0">
              <a:buNone/>
            </a:pPr>
            <a:endParaRPr lang="en-CA" sz="2000"/>
          </a:p>
          <a:p>
            <a:pPr marL="0" indent="0">
              <a:buNone/>
            </a:pPr>
            <a:endParaRPr lang="en-CA"/>
          </a:p>
        </p:txBody>
      </p:sp>
      <p:pic>
        <p:nvPicPr>
          <p:cNvPr id="1026" name="Picture 2" descr="Ultrafast electron diffraction from non-equilibrium phonons in femtosecond  laser heated Au films: Applied Physics Letters: Vol 108, No 4">
            <a:extLst>
              <a:ext uri="{FF2B5EF4-FFF2-40B4-BE49-F238E27FC236}">
                <a16:creationId xmlns:a16="http://schemas.microsoft.com/office/drawing/2014/main" id="{F75FEF4F-EA06-FDD4-EDB3-B006A058D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1530" y="2848927"/>
            <a:ext cx="5980430" cy="2383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704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AF03C-BF18-59A4-7278-B555D44AC4AF}"/>
              </a:ext>
            </a:extLst>
          </p:cNvPr>
          <p:cNvSpPr>
            <a:spLocks noGrp="1"/>
          </p:cNvSpPr>
          <p:nvPr>
            <p:ph type="title"/>
          </p:nvPr>
        </p:nvSpPr>
        <p:spPr>
          <a:xfrm>
            <a:off x="620726" y="293550"/>
            <a:ext cx="10515600" cy="739493"/>
          </a:xfrm>
        </p:spPr>
        <p:txBody>
          <a:bodyPr/>
          <a:lstStyle/>
          <a:p>
            <a:r>
              <a:rPr lang="en-CA"/>
              <a:t>Diffraction image processing</a:t>
            </a:r>
          </a:p>
        </p:txBody>
      </p:sp>
      <p:pic>
        <p:nvPicPr>
          <p:cNvPr id="5" name="Content Placeholder 4">
            <a:extLst>
              <a:ext uri="{FF2B5EF4-FFF2-40B4-BE49-F238E27FC236}">
                <a16:creationId xmlns:a16="http://schemas.microsoft.com/office/drawing/2014/main" id="{3DEC562D-BDE8-143D-832B-296FAE1F97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33722" y="85318"/>
            <a:ext cx="2270598" cy="2037897"/>
          </a:xfrm>
        </p:spPr>
      </p:pic>
      <p:sp>
        <p:nvSpPr>
          <p:cNvPr id="8" name="TextBox 7">
            <a:extLst>
              <a:ext uri="{FF2B5EF4-FFF2-40B4-BE49-F238E27FC236}">
                <a16:creationId xmlns:a16="http://schemas.microsoft.com/office/drawing/2014/main" id="{7EB3CA3A-CAD2-AE5D-3D2C-9E2677B14FFE}"/>
              </a:ext>
            </a:extLst>
          </p:cNvPr>
          <p:cNvSpPr txBox="1"/>
          <p:nvPr/>
        </p:nvSpPr>
        <p:spPr>
          <a:xfrm>
            <a:off x="751840" y="1279035"/>
            <a:ext cx="4947920" cy="1754326"/>
          </a:xfrm>
          <a:prstGeom prst="rect">
            <a:avLst/>
          </a:prstGeom>
          <a:noFill/>
        </p:spPr>
        <p:txBody>
          <a:bodyPr wrap="square" rtlCol="0">
            <a:spAutoFit/>
          </a:bodyPr>
          <a:lstStyle/>
          <a:p>
            <a:r>
              <a:rPr lang="en-CA"/>
              <a:t>In this project, we are specifically investigating the ultrafast melting of bismuth metal. This project involves processing and analyzing a series of electron diffraction images of polycrystalline bismuth. The goal is to find the speed and response time of its melting process.</a:t>
            </a:r>
          </a:p>
        </p:txBody>
      </p:sp>
      <p:sp>
        <p:nvSpPr>
          <p:cNvPr id="9" name="TextBox 8">
            <a:extLst>
              <a:ext uri="{FF2B5EF4-FFF2-40B4-BE49-F238E27FC236}">
                <a16:creationId xmlns:a16="http://schemas.microsoft.com/office/drawing/2014/main" id="{4C514384-DA08-35A0-4171-17536BB25E3B}"/>
              </a:ext>
            </a:extLst>
          </p:cNvPr>
          <p:cNvSpPr txBox="1"/>
          <p:nvPr/>
        </p:nvSpPr>
        <p:spPr>
          <a:xfrm>
            <a:off x="751840" y="3207778"/>
            <a:ext cx="4947920" cy="2585323"/>
          </a:xfrm>
          <a:prstGeom prst="rect">
            <a:avLst/>
          </a:prstGeom>
          <a:noFill/>
        </p:spPr>
        <p:txBody>
          <a:bodyPr wrap="square" rtlCol="0">
            <a:spAutoFit/>
          </a:bodyPr>
          <a:lstStyle/>
          <a:p>
            <a:r>
              <a:rPr lang="en-CA"/>
              <a:t>First, we must process the 2D diffraction images into usable data. We do that by performing a radial average of the diffraction pattern, which is stored in TIFF image files. This is done with two main steps:</a:t>
            </a:r>
          </a:p>
          <a:p>
            <a:endParaRPr lang="en-CA"/>
          </a:p>
          <a:p>
            <a:pPr marL="342900" indent="-342900">
              <a:buAutoNum type="arabicPeriod"/>
            </a:pPr>
            <a:r>
              <a:rPr lang="en-CA"/>
              <a:t>Find the center of the diffraction pattern</a:t>
            </a:r>
          </a:p>
          <a:p>
            <a:pPr marL="342900" indent="-342900">
              <a:buAutoNum type="arabicPeriod"/>
            </a:pPr>
            <a:r>
              <a:rPr lang="en-CA"/>
              <a:t>Integrate the intensity of the pixels in the radial axis</a:t>
            </a:r>
          </a:p>
        </p:txBody>
      </p:sp>
      <p:pic>
        <p:nvPicPr>
          <p:cNvPr id="10" name="Content Placeholder 4">
            <a:extLst>
              <a:ext uri="{FF2B5EF4-FFF2-40B4-BE49-F238E27FC236}">
                <a16:creationId xmlns:a16="http://schemas.microsoft.com/office/drawing/2014/main" id="{7C69974F-A0DE-5F49-DA3C-BFAD5F92D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5734" y="299244"/>
            <a:ext cx="2270598" cy="2037897"/>
          </a:xfrm>
          <a:prstGeom prst="rect">
            <a:avLst/>
          </a:prstGeom>
        </p:spPr>
      </p:pic>
      <p:pic>
        <p:nvPicPr>
          <p:cNvPr id="11" name="Content Placeholder 4">
            <a:extLst>
              <a:ext uri="{FF2B5EF4-FFF2-40B4-BE49-F238E27FC236}">
                <a16:creationId xmlns:a16="http://schemas.microsoft.com/office/drawing/2014/main" id="{9D6383EB-61DD-2398-42FF-EE9F4F59B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1234" y="519204"/>
            <a:ext cx="2270598" cy="2037897"/>
          </a:xfrm>
          <a:prstGeom prst="rect">
            <a:avLst/>
          </a:prstGeom>
        </p:spPr>
      </p:pic>
      <p:pic>
        <p:nvPicPr>
          <p:cNvPr id="15" name="Content Placeholder 4">
            <a:extLst>
              <a:ext uri="{FF2B5EF4-FFF2-40B4-BE49-F238E27FC236}">
                <a16:creationId xmlns:a16="http://schemas.microsoft.com/office/drawing/2014/main" id="{560A390D-1314-2A04-6D07-9A3E98459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238" y="722223"/>
            <a:ext cx="2270598" cy="2037897"/>
          </a:xfrm>
          <a:prstGeom prst="rect">
            <a:avLst/>
          </a:prstGeom>
        </p:spPr>
      </p:pic>
      <p:pic>
        <p:nvPicPr>
          <p:cNvPr id="16" name="Content Placeholder 4">
            <a:extLst>
              <a:ext uri="{FF2B5EF4-FFF2-40B4-BE49-F238E27FC236}">
                <a16:creationId xmlns:a16="http://schemas.microsoft.com/office/drawing/2014/main" id="{006733BC-B6F9-F8E6-3977-11C5AA10A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738" y="995464"/>
            <a:ext cx="2270598" cy="2037897"/>
          </a:xfrm>
          <a:prstGeom prst="rect">
            <a:avLst/>
          </a:prstGeom>
        </p:spPr>
      </p:pic>
      <p:sp>
        <p:nvSpPr>
          <p:cNvPr id="17" name="TextBox 16">
            <a:extLst>
              <a:ext uri="{FF2B5EF4-FFF2-40B4-BE49-F238E27FC236}">
                <a16:creationId xmlns:a16="http://schemas.microsoft.com/office/drawing/2014/main" id="{59258953-9F58-4E70-F93D-C40E7A880610}"/>
              </a:ext>
            </a:extLst>
          </p:cNvPr>
          <p:cNvSpPr txBox="1"/>
          <p:nvPr/>
        </p:nvSpPr>
        <p:spPr>
          <a:xfrm>
            <a:off x="9327757" y="1060778"/>
            <a:ext cx="570748" cy="276999"/>
          </a:xfrm>
          <a:prstGeom prst="rect">
            <a:avLst/>
          </a:prstGeom>
          <a:solidFill>
            <a:schemeClr val="tx1">
              <a:lumMod val="85000"/>
              <a:lumOff val="15000"/>
            </a:schemeClr>
          </a:solidFill>
        </p:spPr>
        <p:txBody>
          <a:bodyPr wrap="square" rtlCol="0">
            <a:spAutoFit/>
          </a:bodyPr>
          <a:lstStyle/>
          <a:p>
            <a:pPr algn="ctr"/>
            <a:r>
              <a:rPr lang="en-CA" sz="1200">
                <a:solidFill>
                  <a:schemeClr val="bg1"/>
                </a:solidFill>
              </a:rPr>
              <a:t>-1 ps</a:t>
            </a:r>
          </a:p>
        </p:txBody>
      </p:sp>
      <p:sp>
        <p:nvSpPr>
          <p:cNvPr id="19" name="TextBox 18">
            <a:extLst>
              <a:ext uri="{FF2B5EF4-FFF2-40B4-BE49-F238E27FC236}">
                <a16:creationId xmlns:a16="http://schemas.microsoft.com/office/drawing/2014/main" id="{265E3E32-1D5C-A797-03A2-279027F704A6}"/>
              </a:ext>
            </a:extLst>
          </p:cNvPr>
          <p:cNvSpPr txBox="1"/>
          <p:nvPr/>
        </p:nvSpPr>
        <p:spPr>
          <a:xfrm>
            <a:off x="9971304" y="753790"/>
            <a:ext cx="449001" cy="276999"/>
          </a:xfrm>
          <a:prstGeom prst="rect">
            <a:avLst/>
          </a:prstGeom>
          <a:solidFill>
            <a:schemeClr val="tx1">
              <a:lumMod val="85000"/>
              <a:lumOff val="15000"/>
            </a:schemeClr>
          </a:solidFill>
        </p:spPr>
        <p:txBody>
          <a:bodyPr wrap="square" rtlCol="0">
            <a:spAutoFit/>
          </a:bodyPr>
          <a:lstStyle/>
          <a:p>
            <a:pPr algn="ctr"/>
            <a:r>
              <a:rPr lang="en-CA" sz="1200">
                <a:solidFill>
                  <a:schemeClr val="bg1"/>
                </a:solidFill>
              </a:rPr>
              <a:t>1 ps</a:t>
            </a:r>
          </a:p>
        </p:txBody>
      </p:sp>
      <p:sp>
        <p:nvSpPr>
          <p:cNvPr id="21" name="TextBox 20">
            <a:extLst>
              <a:ext uri="{FF2B5EF4-FFF2-40B4-BE49-F238E27FC236}">
                <a16:creationId xmlns:a16="http://schemas.microsoft.com/office/drawing/2014/main" id="{C111DF5F-3D3B-6721-4C95-153FCC0C1C1F}"/>
              </a:ext>
            </a:extLst>
          </p:cNvPr>
          <p:cNvSpPr txBox="1"/>
          <p:nvPr/>
        </p:nvSpPr>
        <p:spPr>
          <a:xfrm>
            <a:off x="10427920" y="519206"/>
            <a:ext cx="449001" cy="276999"/>
          </a:xfrm>
          <a:prstGeom prst="rect">
            <a:avLst/>
          </a:prstGeom>
          <a:solidFill>
            <a:schemeClr val="tx1">
              <a:lumMod val="85000"/>
              <a:lumOff val="15000"/>
            </a:schemeClr>
          </a:solidFill>
        </p:spPr>
        <p:txBody>
          <a:bodyPr wrap="square" rtlCol="0">
            <a:spAutoFit/>
          </a:bodyPr>
          <a:lstStyle/>
          <a:p>
            <a:pPr algn="ctr"/>
            <a:r>
              <a:rPr lang="en-CA" sz="1200">
                <a:solidFill>
                  <a:schemeClr val="bg1"/>
                </a:solidFill>
              </a:rPr>
              <a:t>0 ps</a:t>
            </a:r>
          </a:p>
        </p:txBody>
      </p:sp>
      <p:sp>
        <p:nvSpPr>
          <p:cNvPr id="22" name="TextBox 21">
            <a:extLst>
              <a:ext uri="{FF2B5EF4-FFF2-40B4-BE49-F238E27FC236}">
                <a16:creationId xmlns:a16="http://schemas.microsoft.com/office/drawing/2014/main" id="{B3293810-ECB2-AFE8-6F38-71CB25C9124F}"/>
              </a:ext>
            </a:extLst>
          </p:cNvPr>
          <p:cNvSpPr txBox="1"/>
          <p:nvPr/>
        </p:nvSpPr>
        <p:spPr>
          <a:xfrm>
            <a:off x="10911826" y="306958"/>
            <a:ext cx="449001" cy="276999"/>
          </a:xfrm>
          <a:prstGeom prst="rect">
            <a:avLst/>
          </a:prstGeom>
          <a:solidFill>
            <a:schemeClr val="tx1">
              <a:lumMod val="85000"/>
              <a:lumOff val="15000"/>
            </a:schemeClr>
          </a:solidFill>
        </p:spPr>
        <p:txBody>
          <a:bodyPr wrap="square" rtlCol="0">
            <a:spAutoFit/>
          </a:bodyPr>
          <a:lstStyle/>
          <a:p>
            <a:pPr algn="ctr"/>
            <a:r>
              <a:rPr lang="en-CA" sz="1200">
                <a:solidFill>
                  <a:schemeClr val="bg1"/>
                </a:solidFill>
              </a:rPr>
              <a:t>1 ps</a:t>
            </a:r>
          </a:p>
        </p:txBody>
      </p:sp>
      <p:sp>
        <p:nvSpPr>
          <p:cNvPr id="23" name="TextBox 22">
            <a:extLst>
              <a:ext uri="{FF2B5EF4-FFF2-40B4-BE49-F238E27FC236}">
                <a16:creationId xmlns:a16="http://schemas.microsoft.com/office/drawing/2014/main" id="{FF589979-EDB4-C570-5ECF-56100AB86BEC}"/>
              </a:ext>
            </a:extLst>
          </p:cNvPr>
          <p:cNvSpPr txBox="1"/>
          <p:nvPr/>
        </p:nvSpPr>
        <p:spPr>
          <a:xfrm>
            <a:off x="11379027" y="86389"/>
            <a:ext cx="449001" cy="276999"/>
          </a:xfrm>
          <a:prstGeom prst="rect">
            <a:avLst/>
          </a:prstGeom>
          <a:solidFill>
            <a:schemeClr val="tx1">
              <a:lumMod val="85000"/>
              <a:lumOff val="15000"/>
            </a:schemeClr>
          </a:solidFill>
        </p:spPr>
        <p:txBody>
          <a:bodyPr wrap="square" rtlCol="0">
            <a:spAutoFit/>
          </a:bodyPr>
          <a:lstStyle/>
          <a:p>
            <a:pPr algn="ctr"/>
            <a:r>
              <a:rPr lang="en-CA" sz="1200">
                <a:solidFill>
                  <a:schemeClr val="bg1"/>
                </a:solidFill>
              </a:rPr>
              <a:t>2 ps</a:t>
            </a:r>
          </a:p>
        </p:txBody>
      </p:sp>
      <p:pic>
        <p:nvPicPr>
          <p:cNvPr id="3074" name="Picture 2">
            <a:extLst>
              <a:ext uri="{FF2B5EF4-FFF2-40B4-BE49-F238E27FC236}">
                <a16:creationId xmlns:a16="http://schemas.microsoft.com/office/drawing/2014/main" id="{DD63E328-01D4-9ED5-0A47-5835964F40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1044" y="3824640"/>
            <a:ext cx="3664268" cy="2668235"/>
          </a:xfrm>
          <a:prstGeom prst="rect">
            <a:avLst/>
          </a:prstGeom>
          <a:noFill/>
          <a:extLst>
            <a:ext uri="{909E8E84-426E-40DD-AFC4-6F175D3DCCD1}">
              <a14:hiddenFill xmlns:a14="http://schemas.microsoft.com/office/drawing/2010/main">
                <a:solidFill>
                  <a:srgbClr val="FFFFFF"/>
                </a:solidFill>
              </a14:hiddenFill>
            </a:ext>
          </a:extLst>
        </p:spPr>
      </p:pic>
      <p:sp>
        <p:nvSpPr>
          <p:cNvPr id="3" name="Arrow: Down 2">
            <a:extLst>
              <a:ext uri="{FF2B5EF4-FFF2-40B4-BE49-F238E27FC236}">
                <a16:creationId xmlns:a16="http://schemas.microsoft.com/office/drawing/2014/main" id="{B41B1196-4599-B69E-16B7-F34AAFA21C9E}"/>
              </a:ext>
            </a:extLst>
          </p:cNvPr>
          <p:cNvSpPr/>
          <p:nvPr/>
        </p:nvSpPr>
        <p:spPr>
          <a:xfrm>
            <a:off x="9095664" y="3127489"/>
            <a:ext cx="464186" cy="603022"/>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9629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1B43-7CCE-6F4A-3EFE-25E6E141A510}"/>
              </a:ext>
            </a:extLst>
          </p:cNvPr>
          <p:cNvSpPr>
            <a:spLocks noGrp="1"/>
          </p:cNvSpPr>
          <p:nvPr>
            <p:ph type="title"/>
          </p:nvPr>
        </p:nvSpPr>
        <p:spPr>
          <a:xfrm>
            <a:off x="533400" y="344631"/>
            <a:ext cx="10515600" cy="947832"/>
          </a:xfrm>
        </p:spPr>
        <p:txBody>
          <a:bodyPr/>
          <a:lstStyle/>
          <a:p>
            <a:r>
              <a:rPr lang="en-CA"/>
              <a:t>Processing background</a:t>
            </a:r>
          </a:p>
        </p:txBody>
      </p:sp>
      <p:sp>
        <p:nvSpPr>
          <p:cNvPr id="3" name="Content Placeholder 2">
            <a:extLst>
              <a:ext uri="{FF2B5EF4-FFF2-40B4-BE49-F238E27FC236}">
                <a16:creationId xmlns:a16="http://schemas.microsoft.com/office/drawing/2014/main" id="{A9295187-6769-3850-9C2A-095C45C48E5F}"/>
              </a:ext>
            </a:extLst>
          </p:cNvPr>
          <p:cNvSpPr>
            <a:spLocks noGrp="1"/>
          </p:cNvSpPr>
          <p:nvPr>
            <p:ph idx="1"/>
          </p:nvPr>
        </p:nvSpPr>
        <p:spPr>
          <a:xfrm>
            <a:off x="1219200" y="1670193"/>
            <a:ext cx="4135120" cy="3785727"/>
          </a:xfrm>
        </p:spPr>
        <p:txBody>
          <a:bodyPr>
            <a:normAutofit/>
          </a:bodyPr>
          <a:lstStyle/>
          <a:p>
            <a:pPr marL="0" indent="0">
              <a:buNone/>
            </a:pPr>
            <a:r>
              <a:rPr lang="en-CA" sz="2000"/>
              <a:t>We must also deal with background noises. In capturing the diffraction pattern, there is unwanted background light (noise) that distorts the signal data.</a:t>
            </a:r>
          </a:p>
          <a:p>
            <a:pPr marL="0" indent="0">
              <a:buNone/>
            </a:pPr>
            <a:r>
              <a:rPr lang="en-CA" sz="2000"/>
              <a:t>The first step is to subtract the background image captured by the camera from the raw diffraction image. Then from the radial average, we computationally flattened the background using signal processing tools from Scipy.</a:t>
            </a:r>
          </a:p>
        </p:txBody>
      </p:sp>
      <p:pic>
        <p:nvPicPr>
          <p:cNvPr id="4102" name="Picture 6">
            <a:extLst>
              <a:ext uri="{FF2B5EF4-FFF2-40B4-BE49-F238E27FC236}">
                <a16:creationId xmlns:a16="http://schemas.microsoft.com/office/drawing/2014/main" id="{C30615EB-D18A-7CE7-6497-B2213E788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1040" y="1579080"/>
            <a:ext cx="2478560" cy="184992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CB6BBD6E-F3E1-24F1-0014-DF6649852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569" y="3882859"/>
            <a:ext cx="2885440" cy="205728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4DA01024-2F01-2C84-ECD3-11AD89EB57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7862" y="1602623"/>
            <a:ext cx="2614586" cy="18326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769A16-A4D4-0BF3-AFCD-A4D9F48D378D}"/>
              </a:ext>
            </a:extLst>
          </p:cNvPr>
          <p:cNvSpPr txBox="1"/>
          <p:nvPr/>
        </p:nvSpPr>
        <p:spPr>
          <a:xfrm>
            <a:off x="6503596" y="1194109"/>
            <a:ext cx="1310640" cy="369332"/>
          </a:xfrm>
          <a:prstGeom prst="rect">
            <a:avLst/>
          </a:prstGeom>
          <a:noFill/>
        </p:spPr>
        <p:txBody>
          <a:bodyPr wrap="square" rtlCol="0">
            <a:spAutoFit/>
          </a:bodyPr>
          <a:lstStyle/>
          <a:p>
            <a:r>
              <a:rPr lang="en-CA"/>
              <a:t>Original</a:t>
            </a:r>
          </a:p>
        </p:txBody>
      </p:sp>
      <p:sp>
        <p:nvSpPr>
          <p:cNvPr id="5" name="TextBox 4">
            <a:extLst>
              <a:ext uri="{FF2B5EF4-FFF2-40B4-BE49-F238E27FC236}">
                <a16:creationId xmlns:a16="http://schemas.microsoft.com/office/drawing/2014/main" id="{C34D572A-07A7-8BB1-DD2D-7B4F8040F4A6}"/>
              </a:ext>
            </a:extLst>
          </p:cNvPr>
          <p:cNvSpPr txBox="1"/>
          <p:nvPr/>
        </p:nvSpPr>
        <p:spPr>
          <a:xfrm>
            <a:off x="7814236" y="3513527"/>
            <a:ext cx="2103120" cy="369332"/>
          </a:xfrm>
          <a:prstGeom prst="rect">
            <a:avLst/>
          </a:prstGeom>
          <a:noFill/>
        </p:spPr>
        <p:txBody>
          <a:bodyPr wrap="square" rtlCol="0">
            <a:spAutoFit/>
          </a:bodyPr>
          <a:lstStyle/>
          <a:p>
            <a:r>
              <a:rPr lang="en-CA"/>
              <a:t>Flattening process</a:t>
            </a:r>
          </a:p>
        </p:txBody>
      </p:sp>
      <p:sp>
        <p:nvSpPr>
          <p:cNvPr id="6" name="TextBox 5">
            <a:extLst>
              <a:ext uri="{FF2B5EF4-FFF2-40B4-BE49-F238E27FC236}">
                <a16:creationId xmlns:a16="http://schemas.microsoft.com/office/drawing/2014/main" id="{F1E75B3E-4537-B213-22B4-F507C2A36E78}"/>
              </a:ext>
            </a:extLst>
          </p:cNvPr>
          <p:cNvSpPr txBox="1"/>
          <p:nvPr/>
        </p:nvSpPr>
        <p:spPr>
          <a:xfrm>
            <a:off x="9494520" y="1222685"/>
            <a:ext cx="3108959" cy="369332"/>
          </a:xfrm>
          <a:prstGeom prst="rect">
            <a:avLst/>
          </a:prstGeom>
          <a:noFill/>
        </p:spPr>
        <p:txBody>
          <a:bodyPr wrap="square" rtlCol="0">
            <a:spAutoFit/>
          </a:bodyPr>
          <a:lstStyle/>
          <a:p>
            <a:r>
              <a:rPr lang="en-CA"/>
              <a:t>Background subtracted</a:t>
            </a:r>
          </a:p>
        </p:txBody>
      </p:sp>
      <p:sp>
        <p:nvSpPr>
          <p:cNvPr id="7" name="Arrow: Right 6">
            <a:extLst>
              <a:ext uri="{FF2B5EF4-FFF2-40B4-BE49-F238E27FC236}">
                <a16:creationId xmlns:a16="http://schemas.microsoft.com/office/drawing/2014/main" id="{CFA93BF1-735B-9583-7F95-9948BAD244AE}"/>
              </a:ext>
            </a:extLst>
          </p:cNvPr>
          <p:cNvSpPr/>
          <p:nvPr/>
        </p:nvSpPr>
        <p:spPr>
          <a:xfrm>
            <a:off x="8545756" y="2172997"/>
            <a:ext cx="640080" cy="36933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CA"/>
          </a:p>
        </p:txBody>
      </p:sp>
      <p:sp>
        <p:nvSpPr>
          <p:cNvPr id="9" name="TextBox 8">
            <a:extLst>
              <a:ext uri="{FF2B5EF4-FFF2-40B4-BE49-F238E27FC236}">
                <a16:creationId xmlns:a16="http://schemas.microsoft.com/office/drawing/2014/main" id="{2027AC79-E02D-2CF2-9327-D034AEF577E1}"/>
              </a:ext>
            </a:extLst>
          </p:cNvPr>
          <p:cNvSpPr txBox="1"/>
          <p:nvPr/>
        </p:nvSpPr>
        <p:spPr>
          <a:xfrm>
            <a:off x="5354320" y="6320712"/>
            <a:ext cx="6279776" cy="307777"/>
          </a:xfrm>
          <a:prstGeom prst="rect">
            <a:avLst/>
          </a:prstGeom>
          <a:noFill/>
        </p:spPr>
        <p:txBody>
          <a:bodyPr wrap="square">
            <a:spAutoFit/>
          </a:bodyPr>
          <a:lstStyle/>
          <a:p>
            <a:r>
              <a:rPr lang="en-CA" sz="1400">
                <a:hlinkClick r:id="rId5"/>
              </a:rPr>
              <a:t>https://docs.scipy.org/doc/scipy/reference/generated/scipy.signal.find_peaks.html</a:t>
            </a:r>
            <a:r>
              <a:rPr lang="en-CA" sz="1400"/>
              <a:t> </a:t>
            </a:r>
          </a:p>
        </p:txBody>
      </p:sp>
    </p:spTree>
    <p:extLst>
      <p:ext uri="{BB962C8B-B14F-4D97-AF65-F5344CB8AC3E}">
        <p14:creationId xmlns:p14="http://schemas.microsoft.com/office/powerpoint/2010/main" val="210218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95CC-37B5-6CB5-8AE7-92131034634C}"/>
              </a:ext>
            </a:extLst>
          </p:cNvPr>
          <p:cNvSpPr>
            <a:spLocks noGrp="1"/>
          </p:cNvSpPr>
          <p:nvPr>
            <p:ph type="title"/>
          </p:nvPr>
        </p:nvSpPr>
        <p:spPr>
          <a:xfrm>
            <a:off x="838200" y="365125"/>
            <a:ext cx="10515600" cy="833755"/>
          </a:xfrm>
        </p:spPr>
        <p:txBody>
          <a:bodyPr/>
          <a:lstStyle/>
          <a:p>
            <a:r>
              <a:rPr lang="en-CA"/>
              <a:t>Organization of data</a:t>
            </a:r>
          </a:p>
        </p:txBody>
      </p:sp>
      <p:sp>
        <p:nvSpPr>
          <p:cNvPr id="3" name="Content Placeholder 2">
            <a:extLst>
              <a:ext uri="{FF2B5EF4-FFF2-40B4-BE49-F238E27FC236}">
                <a16:creationId xmlns:a16="http://schemas.microsoft.com/office/drawing/2014/main" id="{93C0D7B5-F200-66DD-481E-A0180C812DEE}"/>
              </a:ext>
            </a:extLst>
          </p:cNvPr>
          <p:cNvSpPr>
            <a:spLocks noGrp="1"/>
          </p:cNvSpPr>
          <p:nvPr>
            <p:ph idx="1"/>
          </p:nvPr>
        </p:nvSpPr>
        <p:spPr>
          <a:xfrm>
            <a:off x="1696720" y="2648585"/>
            <a:ext cx="4312920" cy="1958578"/>
          </a:xfrm>
        </p:spPr>
        <p:txBody>
          <a:bodyPr/>
          <a:lstStyle/>
          <a:p>
            <a:pPr>
              <a:buFontTx/>
              <a:buChar char="-"/>
            </a:pPr>
            <a:r>
              <a:rPr lang="en-CA"/>
              <a:t>Sample</a:t>
            </a:r>
          </a:p>
          <a:p>
            <a:pPr lvl="1">
              <a:buFontTx/>
              <a:buChar char="-"/>
            </a:pPr>
            <a:r>
              <a:rPr lang="en-CA"/>
              <a:t>Fluence </a:t>
            </a:r>
          </a:p>
          <a:p>
            <a:pPr lvl="2">
              <a:buFontTx/>
              <a:buChar char="-"/>
            </a:pPr>
            <a:r>
              <a:rPr lang="en-CA"/>
              <a:t>Diffraction Peak</a:t>
            </a:r>
          </a:p>
          <a:p>
            <a:pPr lvl="3">
              <a:buFontTx/>
              <a:buChar char="-"/>
            </a:pPr>
            <a:r>
              <a:rPr lang="en-CA"/>
              <a:t>Timepoints</a:t>
            </a:r>
          </a:p>
          <a:p>
            <a:pPr marL="914400" lvl="2" indent="0">
              <a:buNone/>
            </a:pPr>
            <a:endParaRPr lang="en-CA"/>
          </a:p>
          <a:p>
            <a:pPr marL="914400" lvl="2" indent="0">
              <a:buNone/>
            </a:pPr>
            <a:endParaRPr lang="en-CA"/>
          </a:p>
        </p:txBody>
      </p:sp>
      <p:sp>
        <p:nvSpPr>
          <p:cNvPr id="4" name="TextBox 3">
            <a:extLst>
              <a:ext uri="{FF2B5EF4-FFF2-40B4-BE49-F238E27FC236}">
                <a16:creationId xmlns:a16="http://schemas.microsoft.com/office/drawing/2014/main" id="{CF05681B-E93D-35DC-3269-0100C3788B7C}"/>
              </a:ext>
            </a:extLst>
          </p:cNvPr>
          <p:cNvSpPr txBox="1"/>
          <p:nvPr/>
        </p:nvSpPr>
        <p:spPr>
          <a:xfrm>
            <a:off x="7487920" y="1505863"/>
            <a:ext cx="3281680" cy="4801314"/>
          </a:xfrm>
          <a:prstGeom prst="rect">
            <a:avLst/>
          </a:prstGeom>
          <a:noFill/>
        </p:spPr>
        <p:txBody>
          <a:bodyPr wrap="square" rtlCol="0">
            <a:spAutoFit/>
          </a:bodyPr>
          <a:lstStyle/>
          <a:p>
            <a:r>
              <a:rPr lang="en-CA" b="1"/>
              <a:t>Sample</a:t>
            </a:r>
            <a:r>
              <a:rPr lang="en-CA"/>
              <a:t> is the specific sample we studied. The samples are different by the thickness of the Bi layer.</a:t>
            </a:r>
            <a:endParaRPr lang="en-CA" b="1"/>
          </a:p>
          <a:p>
            <a:endParaRPr lang="en-CA" b="1"/>
          </a:p>
          <a:p>
            <a:r>
              <a:rPr lang="en-CA" b="1"/>
              <a:t>Fluence</a:t>
            </a:r>
            <a:r>
              <a:rPr lang="en-CA"/>
              <a:t> is the laser power used to trigger the sample in the experiment.</a:t>
            </a:r>
          </a:p>
          <a:p>
            <a:endParaRPr lang="en-CA"/>
          </a:p>
          <a:p>
            <a:r>
              <a:rPr lang="en-CA" b="1"/>
              <a:t>Diffraction peak </a:t>
            </a:r>
            <a:r>
              <a:rPr lang="en-CA"/>
              <a:t>refers to the specific ring of the diffraction pattern</a:t>
            </a:r>
          </a:p>
          <a:p>
            <a:endParaRPr lang="en-CA"/>
          </a:p>
          <a:p>
            <a:r>
              <a:rPr lang="en-CA" b="1"/>
              <a:t>Timepoints</a:t>
            </a:r>
            <a:r>
              <a:rPr lang="en-CA"/>
              <a:t> are the time delay between pump and probe, usually plotted on the x-axis.</a:t>
            </a:r>
            <a:endParaRPr lang="en-CA" b="1"/>
          </a:p>
          <a:p>
            <a:endParaRPr lang="en-CA"/>
          </a:p>
        </p:txBody>
      </p:sp>
    </p:spTree>
    <p:extLst>
      <p:ext uri="{BB962C8B-B14F-4D97-AF65-F5344CB8AC3E}">
        <p14:creationId xmlns:p14="http://schemas.microsoft.com/office/powerpoint/2010/main" val="101546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B9B8-529D-2A0F-83B0-1EBD00ACF99C}"/>
              </a:ext>
            </a:extLst>
          </p:cNvPr>
          <p:cNvSpPr>
            <a:spLocks noGrp="1"/>
          </p:cNvSpPr>
          <p:nvPr>
            <p:ph type="title"/>
          </p:nvPr>
        </p:nvSpPr>
        <p:spPr>
          <a:xfrm>
            <a:off x="838200" y="423903"/>
            <a:ext cx="10515600" cy="1001877"/>
          </a:xfrm>
        </p:spPr>
        <p:txBody>
          <a:bodyPr>
            <a:normAutofit fontScale="90000"/>
          </a:bodyPr>
          <a:lstStyle/>
          <a:p>
            <a:r>
              <a:rPr lang="en-CA"/>
              <a:t>Data Visualization</a:t>
            </a:r>
            <a:br>
              <a:rPr lang="en-CA"/>
            </a:br>
            <a:r>
              <a:rPr lang="en-CA" sz="3100"/>
              <a:t>We look at the decay of peak intensities for each fluence</a:t>
            </a:r>
          </a:p>
        </p:txBody>
      </p:sp>
      <p:pic>
        <p:nvPicPr>
          <p:cNvPr id="1026" name="Picture 2">
            <a:extLst>
              <a:ext uri="{FF2B5EF4-FFF2-40B4-BE49-F238E27FC236}">
                <a16:creationId xmlns:a16="http://schemas.microsoft.com/office/drawing/2014/main" id="{22AAB8CF-4C0B-FCE9-D85D-340231903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5534" y="1803881"/>
            <a:ext cx="2845284" cy="211667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23AC3C3E-1527-B1B7-5E8A-107C6ACF4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548" y="1803881"/>
            <a:ext cx="2851884" cy="21166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690F8BE-6E95-8873-555C-9897FCA521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03881"/>
            <a:ext cx="2911576" cy="211667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010B9891-A748-D74A-2895-3826C99FE7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5564" y="4366816"/>
            <a:ext cx="2800800" cy="21166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3A89209-DF63-9761-9389-8545234DE5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4548" y="4357430"/>
            <a:ext cx="2862904" cy="2116672"/>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6A04131A-B48E-1A84-6B63-78B2838ED2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3258" y="4357430"/>
            <a:ext cx="2909836" cy="2135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43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5F3DB-7F93-DCFB-C8BC-B16BAD5598C1}"/>
              </a:ext>
            </a:extLst>
          </p:cNvPr>
          <p:cNvSpPr>
            <a:spLocks noGrp="1"/>
          </p:cNvSpPr>
          <p:nvPr>
            <p:ph type="title"/>
          </p:nvPr>
        </p:nvSpPr>
        <p:spPr>
          <a:xfrm>
            <a:off x="614680" y="233045"/>
            <a:ext cx="10515600" cy="1325563"/>
          </a:xfrm>
        </p:spPr>
        <p:txBody>
          <a:bodyPr/>
          <a:lstStyle/>
          <a:p>
            <a:r>
              <a:rPr lang="en-CA"/>
              <a:t>Same data, plotted differently.</a:t>
            </a:r>
            <a:br>
              <a:rPr lang="en-CA"/>
            </a:br>
            <a:r>
              <a:rPr lang="en-CA" sz="2800"/>
              <a:t>Looking at the effect of fluence on each peak</a:t>
            </a:r>
          </a:p>
        </p:txBody>
      </p:sp>
      <p:pic>
        <p:nvPicPr>
          <p:cNvPr id="2050" name="Picture 2">
            <a:extLst>
              <a:ext uri="{FF2B5EF4-FFF2-40B4-BE49-F238E27FC236}">
                <a16:creationId xmlns:a16="http://schemas.microsoft.com/office/drawing/2014/main" id="{1C459FAD-F02E-3ECC-FAA9-A67EBB3FF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600" y="1558607"/>
            <a:ext cx="2957576" cy="227354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1A01065C-C396-768B-20E1-1A6BF2766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0379" y="1558608"/>
            <a:ext cx="2918208" cy="22144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197B934-2A57-167A-9E4B-A29B5FD21C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8600" y="3833651"/>
            <a:ext cx="2957576" cy="229641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a:extLst>
              <a:ext uri="{FF2B5EF4-FFF2-40B4-BE49-F238E27FC236}">
                <a16:creationId xmlns:a16="http://schemas.microsoft.com/office/drawing/2014/main" id="{CF19E808-8AF7-F605-76E7-16627E2991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5952" y="3814801"/>
            <a:ext cx="2941808" cy="2296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004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CF182-ECD6-6EA4-9D9A-828990BE31F3}"/>
              </a:ext>
            </a:extLst>
          </p:cNvPr>
          <p:cNvSpPr>
            <a:spLocks noGrp="1"/>
          </p:cNvSpPr>
          <p:nvPr>
            <p:ph type="title"/>
          </p:nvPr>
        </p:nvSpPr>
        <p:spPr>
          <a:xfrm>
            <a:off x="838200" y="253365"/>
            <a:ext cx="10515600" cy="823595"/>
          </a:xfrm>
        </p:spPr>
        <p:txBody>
          <a:bodyPr/>
          <a:lstStyle/>
          <a:p>
            <a:r>
              <a:rPr lang="en-CA"/>
              <a:t>Model fitting</a:t>
            </a:r>
          </a:p>
        </p:txBody>
      </p:sp>
      <p:pic>
        <p:nvPicPr>
          <p:cNvPr id="5" name="Content Placeholder 4">
            <a:extLst>
              <a:ext uri="{FF2B5EF4-FFF2-40B4-BE49-F238E27FC236}">
                <a16:creationId xmlns:a16="http://schemas.microsoft.com/office/drawing/2014/main" id="{377E2677-580F-4C24-AF8B-83391921E378}"/>
              </a:ext>
            </a:extLst>
          </p:cNvPr>
          <p:cNvPicPr>
            <a:picLocks noGrp="1" noChangeAspect="1"/>
          </p:cNvPicPr>
          <p:nvPr>
            <p:ph idx="1"/>
          </p:nvPr>
        </p:nvPicPr>
        <p:blipFill>
          <a:blip r:embed="rId2"/>
          <a:stretch>
            <a:fillRect/>
          </a:stretch>
        </p:blipFill>
        <p:spPr>
          <a:xfrm>
            <a:off x="6620348" y="2171065"/>
            <a:ext cx="5317652" cy="4016375"/>
          </a:xfrm>
        </p:spPr>
      </p:pic>
      <p:pic>
        <p:nvPicPr>
          <p:cNvPr id="6" name="Picture 4">
            <a:extLst>
              <a:ext uri="{FF2B5EF4-FFF2-40B4-BE49-F238E27FC236}">
                <a16:creationId xmlns:a16="http://schemas.microsoft.com/office/drawing/2014/main" id="{53FDB371-9EDB-F09B-32F7-A7C250C66D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40592"/>
            <a:ext cx="3628359" cy="26377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545494D-0044-BF12-0EC6-400767A36567}"/>
              </a:ext>
            </a:extLst>
          </p:cNvPr>
          <p:cNvSpPr/>
          <p:nvPr/>
        </p:nvSpPr>
        <p:spPr>
          <a:xfrm>
            <a:off x="8402320" y="4004141"/>
            <a:ext cx="833120" cy="159068"/>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4D07ECBA-4DF2-54FE-C31A-EAFF8D2CB8C8}"/>
              </a:ext>
            </a:extLst>
          </p:cNvPr>
          <p:cNvSpPr txBox="1"/>
          <p:nvPr/>
        </p:nvSpPr>
        <p:spPr>
          <a:xfrm>
            <a:off x="9771529" y="3717587"/>
            <a:ext cx="959223" cy="461665"/>
          </a:xfrm>
          <a:prstGeom prst="rect">
            <a:avLst/>
          </a:prstGeom>
          <a:noFill/>
        </p:spPr>
        <p:txBody>
          <a:bodyPr wrap="square" rtlCol="0">
            <a:spAutoFit/>
          </a:bodyPr>
          <a:lstStyle/>
          <a:p>
            <a:r>
              <a:rPr lang="en-CA" sz="1200">
                <a:solidFill>
                  <a:schemeClr val="bg2">
                    <a:lumMod val="90000"/>
                  </a:schemeClr>
                </a:solidFill>
              </a:rPr>
              <a:t>Parameters for model fit</a:t>
            </a:r>
          </a:p>
        </p:txBody>
      </p:sp>
      <p:cxnSp>
        <p:nvCxnSpPr>
          <p:cNvPr id="10" name="Straight Arrow Connector 9">
            <a:extLst>
              <a:ext uri="{FF2B5EF4-FFF2-40B4-BE49-F238E27FC236}">
                <a16:creationId xmlns:a16="http://schemas.microsoft.com/office/drawing/2014/main" id="{2FB56FEB-56D9-3307-4EC2-82C522B96954}"/>
              </a:ext>
            </a:extLst>
          </p:cNvPr>
          <p:cNvCxnSpPr>
            <a:stCxn id="8" idx="1"/>
            <a:endCxn id="7" idx="3"/>
          </p:cNvCxnSpPr>
          <p:nvPr/>
        </p:nvCxnSpPr>
        <p:spPr>
          <a:xfrm flipH="1">
            <a:off x="9235440" y="3948420"/>
            <a:ext cx="536089" cy="135255"/>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1F98CAF-6097-B244-90B4-C7C2123D7437}"/>
              </a:ext>
            </a:extLst>
          </p:cNvPr>
          <p:cNvSpPr txBox="1"/>
          <p:nvPr/>
        </p:nvSpPr>
        <p:spPr>
          <a:xfrm>
            <a:off x="4351224" y="4073125"/>
            <a:ext cx="1990164" cy="646331"/>
          </a:xfrm>
          <a:prstGeom prst="rect">
            <a:avLst/>
          </a:prstGeom>
          <a:noFill/>
        </p:spPr>
        <p:txBody>
          <a:bodyPr wrap="square" rtlCol="0">
            <a:spAutoFit/>
          </a:bodyPr>
          <a:lstStyle/>
          <a:p>
            <a:r>
              <a:rPr lang="en-CA"/>
              <a:t>Connected lines represent raw data</a:t>
            </a:r>
          </a:p>
        </p:txBody>
      </p:sp>
      <p:sp>
        <p:nvSpPr>
          <p:cNvPr id="12" name="TextBox 11">
            <a:extLst>
              <a:ext uri="{FF2B5EF4-FFF2-40B4-BE49-F238E27FC236}">
                <a16:creationId xmlns:a16="http://schemas.microsoft.com/office/drawing/2014/main" id="{958073BF-1236-33AF-0D96-4B9EBEAE9CA2}"/>
              </a:ext>
            </a:extLst>
          </p:cNvPr>
          <p:cNvSpPr txBox="1"/>
          <p:nvPr/>
        </p:nvSpPr>
        <p:spPr>
          <a:xfrm>
            <a:off x="4351224" y="4836306"/>
            <a:ext cx="1990164" cy="646331"/>
          </a:xfrm>
          <a:prstGeom prst="rect">
            <a:avLst/>
          </a:prstGeom>
          <a:noFill/>
        </p:spPr>
        <p:txBody>
          <a:bodyPr wrap="square" rtlCol="0">
            <a:spAutoFit/>
          </a:bodyPr>
          <a:lstStyle/>
          <a:p>
            <a:r>
              <a:rPr lang="en-CA"/>
              <a:t>Dashed line is the model fit</a:t>
            </a:r>
          </a:p>
        </p:txBody>
      </p:sp>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EB8F1A85-4345-06BB-A9B4-1DFAB9998518}"/>
                  </a:ext>
                </a:extLst>
              </p:cNvPr>
              <p:cNvGraphicFramePr>
                <a:graphicFrameLocks noGrp="1"/>
              </p:cNvGraphicFramePr>
              <p:nvPr>
                <p:extLst>
                  <p:ext uri="{D42A27DB-BD31-4B8C-83A1-F6EECF244321}">
                    <p14:modId xmlns:p14="http://schemas.microsoft.com/office/powerpoint/2010/main" val="1047641403"/>
                  </p:ext>
                </p:extLst>
              </p:nvPr>
            </p:nvGraphicFramePr>
            <p:xfrm>
              <a:off x="6341388" y="962142"/>
              <a:ext cx="5628640" cy="1092073"/>
            </p:xfrm>
            <a:graphic>
              <a:graphicData uri="http://schemas.openxmlformats.org/drawingml/2006/table">
                <a:tbl>
                  <a:tblPr firstRow="1" firstCol="1" bandRow="1">
                    <a:tableStyleId>{2D5ABB26-0587-4C30-8999-92F81FD0307C}</a:tableStyleId>
                  </a:tblPr>
                  <a:tblGrid>
                    <a:gridCol w="5628640">
                      <a:extLst>
                        <a:ext uri="{9D8B030D-6E8A-4147-A177-3AD203B41FA5}">
                          <a16:colId xmlns:a16="http://schemas.microsoft.com/office/drawing/2014/main" val="585383743"/>
                        </a:ext>
                      </a:extLst>
                    </a:gridCol>
                  </a:tblGrid>
                  <a:tr h="916571">
                    <a:tc>
                      <a:txBody>
                        <a:bodyPr/>
                        <a:lstStyle/>
                        <a:p>
                          <a:pPr algn="ctr">
                            <a:lnSpc>
                              <a:spcPct val="200000"/>
                            </a:lnSpc>
                            <a:spcBef>
                              <a:spcPts val="100"/>
                            </a:spcBef>
                            <a:spcAft>
                              <a:spcPts val="100"/>
                            </a:spcAft>
                          </a:pPr>
                          <a14:m>
                            <m:oMathPara xmlns:m="http://schemas.openxmlformats.org/officeDocument/2006/math">
                              <m:oMathParaPr>
                                <m:jc m:val="centerGroup"/>
                              </m:oMathParaPr>
                              <m:oMath xmlns:m="http://schemas.openxmlformats.org/officeDocument/2006/math">
                                <m:r>
                                  <a:rPr lang="en-US" sz="1100">
                                    <a:effectLst/>
                                    <a:latin typeface="Cambria Math" panose="02040503050406030204" pitchFamily="18" charset="0"/>
                                  </a:rPr>
                                  <m:t>𝐼</m:t>
                                </m:r>
                                <m:d>
                                  <m:dPr>
                                    <m:ctrlPr>
                                      <a:rPr lang="en-CA" sz="1100" i="1">
                                        <a:effectLst/>
                                        <a:latin typeface="Cambria Math" panose="02040503050406030204" pitchFamily="18" charset="0"/>
                                      </a:rPr>
                                    </m:ctrlPr>
                                  </m:dPr>
                                  <m:e>
                                    <m:r>
                                      <a:rPr lang="en-US" sz="1100">
                                        <a:effectLst/>
                                        <a:latin typeface="Cambria Math" panose="02040503050406030204" pitchFamily="18" charset="0"/>
                                      </a:rPr>
                                      <m:t>𝑡</m:t>
                                    </m:r>
                                  </m:e>
                                </m:d>
                                <m:r>
                                  <a:rPr lang="en-US" sz="1100">
                                    <a:effectLst/>
                                    <a:latin typeface="Cambria Math" panose="02040503050406030204" pitchFamily="18" charset="0"/>
                                  </a:rPr>
                                  <m:t>=</m:t>
                                </m:r>
                                <m:sSub>
                                  <m:sSubPr>
                                    <m:ctrlPr>
                                      <a:rPr lang="en-CA" sz="1100" i="1">
                                        <a:effectLst/>
                                        <a:latin typeface="Cambria Math" panose="02040503050406030204" pitchFamily="18" charset="0"/>
                                      </a:rPr>
                                    </m:ctrlPr>
                                  </m:sSubPr>
                                  <m:e>
                                    <m:r>
                                      <a:rPr lang="en-US" sz="1100">
                                        <a:effectLst/>
                                        <a:latin typeface="Cambria Math" panose="02040503050406030204" pitchFamily="18" charset="0"/>
                                      </a:rPr>
                                      <m:t>𝐺</m:t>
                                    </m:r>
                                  </m:e>
                                  <m:sub>
                                    <m:r>
                                      <a:rPr lang="en-US" sz="1100">
                                        <a:effectLst/>
                                        <a:latin typeface="Cambria Math" panose="02040503050406030204" pitchFamily="18" charset="0"/>
                                      </a:rPr>
                                      <m:t>𝜎</m:t>
                                    </m:r>
                                  </m:sub>
                                </m:sSub>
                                <m:d>
                                  <m:dPr>
                                    <m:ctrlPr>
                                      <a:rPr lang="en-CA" sz="1100" i="1">
                                        <a:effectLst/>
                                        <a:latin typeface="Cambria Math" panose="02040503050406030204" pitchFamily="18" charset="0"/>
                                      </a:rPr>
                                    </m:ctrlPr>
                                  </m:dPr>
                                  <m:e>
                                    <m:r>
                                      <a:rPr lang="en-US" sz="1100">
                                        <a:effectLst/>
                                        <a:latin typeface="Cambria Math" panose="02040503050406030204" pitchFamily="18" charset="0"/>
                                      </a:rPr>
                                      <m:t>𝑡</m:t>
                                    </m:r>
                                  </m:e>
                                </m:d>
                                <m:r>
                                  <a:rPr lang="en-US" sz="1100">
                                    <a:effectLst/>
                                    <a:latin typeface="Cambria Math" panose="02040503050406030204" pitchFamily="18" charset="0"/>
                                  </a:rPr>
                                  <m:t>∗</m:t>
                                </m:r>
                                <m:d>
                                  <m:dPr>
                                    <m:begChr m:val="["/>
                                    <m:endChr m:val="]"/>
                                    <m:ctrlPr>
                                      <a:rPr lang="en-CA" sz="1100" i="1">
                                        <a:effectLst/>
                                        <a:latin typeface="Cambria Math" panose="02040503050406030204" pitchFamily="18" charset="0"/>
                                      </a:rPr>
                                    </m:ctrlPr>
                                  </m:dPr>
                                  <m:e>
                                    <m:sSub>
                                      <m:sSubPr>
                                        <m:ctrlPr>
                                          <a:rPr lang="en-CA" sz="1100" i="1">
                                            <a:effectLst/>
                                            <a:latin typeface="Cambria Math" panose="02040503050406030204" pitchFamily="18" charset="0"/>
                                          </a:rPr>
                                        </m:ctrlPr>
                                      </m:sSubPr>
                                      <m:e>
                                        <m:r>
                                          <a:rPr lang="en-US" sz="1100">
                                            <a:effectLst/>
                                            <a:latin typeface="Cambria Math" panose="02040503050406030204" pitchFamily="18" charset="0"/>
                                          </a:rPr>
                                          <m:t>𝑐</m:t>
                                        </m:r>
                                      </m:e>
                                      <m:sub>
                                        <m:r>
                                          <a:rPr lang="en-US" sz="1100">
                                            <a:effectLst/>
                                            <a:latin typeface="Cambria Math" panose="02040503050406030204" pitchFamily="18" charset="0"/>
                                          </a:rPr>
                                          <m:t>𝑖</m:t>
                                        </m:r>
                                      </m:sub>
                                    </m:sSub>
                                    <m:d>
                                      <m:dPr>
                                        <m:ctrlPr>
                                          <a:rPr lang="en-CA" sz="1100" i="1">
                                            <a:effectLst/>
                                            <a:latin typeface="Cambria Math" panose="02040503050406030204" pitchFamily="18" charset="0"/>
                                          </a:rPr>
                                        </m:ctrlPr>
                                      </m:dPr>
                                      <m:e>
                                        <m:r>
                                          <a:rPr lang="en-US" sz="1100">
                                            <a:effectLst/>
                                            <a:latin typeface="Cambria Math" panose="02040503050406030204" pitchFamily="18" charset="0"/>
                                          </a:rPr>
                                          <m:t>1−</m:t>
                                        </m:r>
                                        <m:sSup>
                                          <m:sSupPr>
                                            <m:ctrlPr>
                                              <a:rPr lang="en-CA" sz="1100" i="1">
                                                <a:effectLst/>
                                                <a:latin typeface="Cambria Math" panose="02040503050406030204" pitchFamily="18" charset="0"/>
                                              </a:rPr>
                                            </m:ctrlPr>
                                          </m:sSupPr>
                                          <m:e>
                                            <m:r>
                                              <a:rPr lang="en-US" sz="1100">
                                                <a:effectLst/>
                                                <a:latin typeface="Cambria Math" panose="02040503050406030204" pitchFamily="18" charset="0"/>
                                              </a:rPr>
                                              <m:t>𝑒</m:t>
                                            </m:r>
                                          </m:e>
                                          <m:sup>
                                            <m:r>
                                              <a:rPr lang="en-US" sz="1100">
                                                <a:effectLst/>
                                                <a:latin typeface="Cambria Math" panose="02040503050406030204" pitchFamily="18" charset="0"/>
                                              </a:rPr>
                                              <m:t>−</m:t>
                                            </m:r>
                                            <m:f>
                                              <m:fPr>
                                                <m:ctrlPr>
                                                  <a:rPr lang="en-CA" sz="1100" i="1">
                                                    <a:effectLst/>
                                                    <a:latin typeface="Cambria Math" panose="02040503050406030204" pitchFamily="18" charset="0"/>
                                                  </a:rPr>
                                                </m:ctrlPr>
                                              </m:fPr>
                                              <m:num>
                                                <m:r>
                                                  <a:rPr lang="en-US" sz="1100">
                                                    <a:effectLst/>
                                                    <a:latin typeface="Cambria Math" panose="02040503050406030204" pitchFamily="18" charset="0"/>
                                                  </a:rPr>
                                                  <m:t>𝑡</m:t>
                                                </m:r>
                                              </m:num>
                                              <m:den>
                                                <m:r>
                                                  <a:rPr lang="en-US" sz="1100">
                                                    <a:effectLst/>
                                                    <a:latin typeface="Cambria Math" panose="02040503050406030204" pitchFamily="18" charset="0"/>
                                                  </a:rPr>
                                                  <m:t>𝜏</m:t>
                                                </m:r>
                                              </m:den>
                                            </m:f>
                                          </m:sup>
                                        </m:sSup>
                                      </m:e>
                                    </m:d>
                                  </m:e>
                                </m:d>
                                <m:r>
                                  <a:rPr lang="en-US" sz="1100">
                                    <a:effectLst/>
                                    <a:latin typeface="Cambria Math" panose="02040503050406030204" pitchFamily="18" charset="0"/>
                                  </a:rPr>
                                  <m:t>=</m:t>
                                </m:r>
                                <m:f>
                                  <m:fPr>
                                    <m:ctrlPr>
                                      <a:rPr lang="en-CA" sz="1100" i="1">
                                        <a:effectLst/>
                                        <a:latin typeface="Cambria Math" panose="02040503050406030204" pitchFamily="18" charset="0"/>
                                      </a:rPr>
                                    </m:ctrlPr>
                                  </m:fPr>
                                  <m:num>
                                    <m:r>
                                      <a:rPr lang="en-US" sz="1100">
                                        <a:effectLst/>
                                        <a:latin typeface="Cambria Math" panose="02040503050406030204" pitchFamily="18" charset="0"/>
                                      </a:rPr>
                                      <m:t>1</m:t>
                                    </m:r>
                                  </m:num>
                                  <m:den>
                                    <m:r>
                                      <a:rPr lang="en-US" sz="1100">
                                        <a:effectLst/>
                                        <a:latin typeface="Cambria Math" panose="02040503050406030204" pitchFamily="18" charset="0"/>
                                      </a:rPr>
                                      <m:t>2</m:t>
                                    </m:r>
                                  </m:den>
                                </m:f>
                                <m:sSub>
                                  <m:sSubPr>
                                    <m:ctrlPr>
                                      <a:rPr lang="en-CA" sz="1100" i="1">
                                        <a:effectLst/>
                                        <a:latin typeface="Cambria Math" panose="02040503050406030204" pitchFamily="18" charset="0"/>
                                      </a:rPr>
                                    </m:ctrlPr>
                                  </m:sSubPr>
                                  <m:e>
                                    <m:r>
                                      <a:rPr lang="en-US" sz="1100">
                                        <a:effectLst/>
                                        <a:latin typeface="Cambria Math" panose="02040503050406030204" pitchFamily="18" charset="0"/>
                                      </a:rPr>
                                      <m:t>𝑐</m:t>
                                    </m:r>
                                  </m:e>
                                  <m:sub>
                                    <m:r>
                                      <a:rPr lang="en-US" sz="1100">
                                        <a:effectLst/>
                                        <a:latin typeface="Cambria Math" panose="02040503050406030204" pitchFamily="18" charset="0"/>
                                      </a:rPr>
                                      <m:t>𝑖</m:t>
                                    </m:r>
                                  </m:sub>
                                </m:sSub>
                                <m:d>
                                  <m:dPr>
                                    <m:begChr m:val="["/>
                                    <m:endChr m:val="]"/>
                                    <m:ctrlPr>
                                      <a:rPr lang="en-CA" sz="1100" i="1">
                                        <a:effectLst/>
                                        <a:latin typeface="Cambria Math" panose="02040503050406030204" pitchFamily="18" charset="0"/>
                                      </a:rPr>
                                    </m:ctrlPr>
                                  </m:dPr>
                                  <m:e>
                                    <m:d>
                                      <m:dPr>
                                        <m:ctrlPr>
                                          <a:rPr lang="en-CA" sz="1100" i="1">
                                            <a:effectLst/>
                                            <a:latin typeface="Cambria Math" panose="02040503050406030204" pitchFamily="18" charset="0"/>
                                          </a:rPr>
                                        </m:ctrlPr>
                                      </m:dPr>
                                      <m:e>
                                        <m:r>
                                          <a:rPr lang="en-US" sz="1100">
                                            <a:effectLst/>
                                            <a:latin typeface="Cambria Math" panose="02040503050406030204" pitchFamily="18" charset="0"/>
                                          </a:rPr>
                                          <m:t>1+</m:t>
                                        </m:r>
                                        <m:func>
                                          <m:funcPr>
                                            <m:ctrlPr>
                                              <a:rPr lang="en-CA" sz="1100" i="1">
                                                <a:effectLst/>
                                                <a:latin typeface="Cambria Math" panose="02040503050406030204" pitchFamily="18" charset="0"/>
                                              </a:rPr>
                                            </m:ctrlPr>
                                          </m:funcPr>
                                          <m:fName>
                                            <m:r>
                                              <m:rPr>
                                                <m:sty m:val="p"/>
                                              </m:rPr>
                                              <a:rPr lang="en-US" sz="1100">
                                                <a:effectLst/>
                                                <a:latin typeface="Cambria Math" panose="02040503050406030204" pitchFamily="18" charset="0"/>
                                              </a:rPr>
                                              <m:t>erf</m:t>
                                            </m:r>
                                          </m:fName>
                                          <m:e>
                                            <m:d>
                                              <m:dPr>
                                                <m:ctrlPr>
                                                  <a:rPr lang="en-CA" sz="1100" i="1">
                                                    <a:effectLst/>
                                                    <a:latin typeface="Cambria Math" panose="02040503050406030204" pitchFamily="18" charset="0"/>
                                                  </a:rPr>
                                                </m:ctrlPr>
                                              </m:dPr>
                                              <m:e>
                                                <m:f>
                                                  <m:fPr>
                                                    <m:ctrlPr>
                                                      <a:rPr lang="en-CA" sz="1100" i="1">
                                                        <a:effectLst/>
                                                        <a:latin typeface="Cambria Math" panose="02040503050406030204" pitchFamily="18" charset="0"/>
                                                      </a:rPr>
                                                    </m:ctrlPr>
                                                  </m:fPr>
                                                  <m:num>
                                                    <m:r>
                                                      <a:rPr lang="en-US" sz="1100">
                                                        <a:effectLst/>
                                                        <a:latin typeface="Cambria Math" panose="02040503050406030204" pitchFamily="18" charset="0"/>
                                                      </a:rPr>
                                                      <m:t>𝑡</m:t>
                                                    </m:r>
                                                  </m:num>
                                                  <m:den>
                                                    <m:rad>
                                                      <m:radPr>
                                                        <m:degHide m:val="on"/>
                                                        <m:ctrlPr>
                                                          <a:rPr lang="en-CA" sz="1100" i="1">
                                                            <a:effectLst/>
                                                            <a:latin typeface="Cambria Math" panose="02040503050406030204" pitchFamily="18" charset="0"/>
                                                          </a:rPr>
                                                        </m:ctrlPr>
                                                      </m:radPr>
                                                      <m:deg/>
                                                      <m:e>
                                                        <m:r>
                                                          <a:rPr lang="en-US" sz="1100">
                                                            <a:effectLst/>
                                                            <a:latin typeface="Cambria Math" panose="02040503050406030204" pitchFamily="18" charset="0"/>
                                                          </a:rPr>
                                                          <m:t>2</m:t>
                                                        </m:r>
                                                      </m:e>
                                                    </m:rad>
                                                    <m:r>
                                                      <a:rPr lang="en-US" sz="1100">
                                                        <a:effectLst/>
                                                        <a:latin typeface="Cambria Math" panose="02040503050406030204" pitchFamily="18" charset="0"/>
                                                      </a:rPr>
                                                      <m:t>𝜎</m:t>
                                                    </m:r>
                                                  </m:den>
                                                </m:f>
                                              </m:e>
                                            </m:d>
                                          </m:e>
                                        </m:func>
                                      </m:e>
                                    </m:d>
                                    <m:r>
                                      <a:rPr lang="en-US" sz="1100">
                                        <a:effectLst/>
                                        <a:latin typeface="Cambria Math" panose="02040503050406030204" pitchFamily="18" charset="0"/>
                                      </a:rPr>
                                      <m:t>−</m:t>
                                    </m:r>
                                    <m:sSup>
                                      <m:sSupPr>
                                        <m:ctrlPr>
                                          <a:rPr lang="en-CA" sz="1100" i="1">
                                            <a:effectLst/>
                                            <a:latin typeface="Cambria Math" panose="02040503050406030204" pitchFamily="18" charset="0"/>
                                          </a:rPr>
                                        </m:ctrlPr>
                                      </m:sSupPr>
                                      <m:e>
                                        <m:r>
                                          <a:rPr lang="en-US" sz="1100">
                                            <a:effectLst/>
                                            <a:latin typeface="Cambria Math" panose="02040503050406030204" pitchFamily="18" charset="0"/>
                                          </a:rPr>
                                          <m:t>𝑒</m:t>
                                        </m:r>
                                      </m:e>
                                      <m:sup>
                                        <m:f>
                                          <m:fPr>
                                            <m:ctrlPr>
                                              <a:rPr lang="en-CA" sz="1100" i="1">
                                                <a:effectLst/>
                                                <a:latin typeface="Cambria Math" panose="02040503050406030204" pitchFamily="18" charset="0"/>
                                              </a:rPr>
                                            </m:ctrlPr>
                                          </m:fPr>
                                          <m:num>
                                            <m:r>
                                              <a:rPr lang="en-US" sz="1100">
                                                <a:effectLst/>
                                                <a:latin typeface="Cambria Math" panose="02040503050406030204" pitchFamily="18" charset="0"/>
                                              </a:rPr>
                                              <m:t>−</m:t>
                                            </m:r>
                                            <m:r>
                                              <a:rPr lang="en-US" sz="1100">
                                                <a:effectLst/>
                                                <a:latin typeface="Cambria Math" panose="02040503050406030204" pitchFamily="18" charset="0"/>
                                              </a:rPr>
                                              <m:t>𝑡</m:t>
                                            </m:r>
                                          </m:num>
                                          <m:den>
                                            <m:r>
                                              <a:rPr lang="en-US" sz="1100">
                                                <a:effectLst/>
                                                <a:latin typeface="Cambria Math" panose="02040503050406030204" pitchFamily="18" charset="0"/>
                                              </a:rPr>
                                              <m:t>𝜏</m:t>
                                            </m:r>
                                          </m:den>
                                        </m:f>
                                      </m:sup>
                                    </m:sSup>
                                    <m:sSup>
                                      <m:sSupPr>
                                        <m:ctrlPr>
                                          <a:rPr lang="en-CA" sz="1100" i="1">
                                            <a:effectLst/>
                                            <a:latin typeface="Cambria Math" panose="02040503050406030204" pitchFamily="18" charset="0"/>
                                          </a:rPr>
                                        </m:ctrlPr>
                                      </m:sSupPr>
                                      <m:e>
                                        <m:r>
                                          <a:rPr lang="en-US" sz="1100">
                                            <a:effectLst/>
                                            <a:latin typeface="Cambria Math" panose="02040503050406030204" pitchFamily="18" charset="0"/>
                                          </a:rPr>
                                          <m:t>𝑒</m:t>
                                        </m:r>
                                      </m:e>
                                      <m:sup>
                                        <m:f>
                                          <m:fPr>
                                            <m:ctrlPr>
                                              <a:rPr lang="en-CA" sz="1100" i="1">
                                                <a:effectLst/>
                                                <a:latin typeface="Cambria Math" panose="02040503050406030204" pitchFamily="18" charset="0"/>
                                              </a:rPr>
                                            </m:ctrlPr>
                                          </m:fPr>
                                          <m:num>
                                            <m:r>
                                              <a:rPr lang="en-US" sz="1100">
                                                <a:effectLst/>
                                                <a:latin typeface="Cambria Math" panose="02040503050406030204" pitchFamily="18" charset="0"/>
                                              </a:rPr>
                                              <m:t>1</m:t>
                                            </m:r>
                                          </m:num>
                                          <m:den>
                                            <m:r>
                                              <a:rPr lang="en-US" sz="1100">
                                                <a:effectLst/>
                                                <a:latin typeface="Cambria Math" panose="02040503050406030204" pitchFamily="18" charset="0"/>
                                              </a:rPr>
                                              <m:t>2</m:t>
                                            </m:r>
                                          </m:den>
                                        </m:f>
                                        <m:sSup>
                                          <m:sSupPr>
                                            <m:ctrlPr>
                                              <a:rPr lang="en-CA" sz="1100" i="1">
                                                <a:effectLst/>
                                                <a:latin typeface="Cambria Math" panose="02040503050406030204" pitchFamily="18" charset="0"/>
                                              </a:rPr>
                                            </m:ctrlPr>
                                          </m:sSupPr>
                                          <m:e>
                                            <m:d>
                                              <m:dPr>
                                                <m:ctrlPr>
                                                  <a:rPr lang="en-CA" sz="1100" i="1">
                                                    <a:effectLst/>
                                                    <a:latin typeface="Cambria Math" panose="02040503050406030204" pitchFamily="18" charset="0"/>
                                                  </a:rPr>
                                                </m:ctrlPr>
                                              </m:dPr>
                                              <m:e>
                                                <m:f>
                                                  <m:fPr>
                                                    <m:ctrlPr>
                                                      <a:rPr lang="en-CA" sz="1100" i="1">
                                                        <a:effectLst/>
                                                        <a:latin typeface="Cambria Math" panose="02040503050406030204" pitchFamily="18" charset="0"/>
                                                      </a:rPr>
                                                    </m:ctrlPr>
                                                  </m:fPr>
                                                  <m:num>
                                                    <m:r>
                                                      <a:rPr lang="en-US" sz="1100">
                                                        <a:effectLst/>
                                                        <a:latin typeface="Cambria Math" panose="02040503050406030204" pitchFamily="18" charset="0"/>
                                                      </a:rPr>
                                                      <m:t>𝜎</m:t>
                                                    </m:r>
                                                  </m:num>
                                                  <m:den>
                                                    <m:r>
                                                      <a:rPr lang="en-US" sz="1100">
                                                        <a:effectLst/>
                                                        <a:latin typeface="Cambria Math" panose="02040503050406030204" pitchFamily="18" charset="0"/>
                                                      </a:rPr>
                                                      <m:t>𝜏</m:t>
                                                    </m:r>
                                                  </m:den>
                                                </m:f>
                                              </m:e>
                                            </m:d>
                                          </m:e>
                                          <m:sup>
                                            <m:r>
                                              <a:rPr lang="en-US" sz="1100">
                                                <a:effectLst/>
                                                <a:latin typeface="Cambria Math" panose="02040503050406030204" pitchFamily="18" charset="0"/>
                                              </a:rPr>
                                              <m:t>2</m:t>
                                            </m:r>
                                          </m:sup>
                                        </m:sSup>
                                      </m:sup>
                                    </m:sSup>
                                    <m:d>
                                      <m:dPr>
                                        <m:ctrlPr>
                                          <a:rPr lang="en-CA" sz="1100" i="1">
                                            <a:effectLst/>
                                            <a:latin typeface="Cambria Math" panose="02040503050406030204" pitchFamily="18" charset="0"/>
                                          </a:rPr>
                                        </m:ctrlPr>
                                      </m:dPr>
                                      <m:e>
                                        <m:r>
                                          <a:rPr lang="en-US" sz="1100">
                                            <a:effectLst/>
                                            <a:latin typeface="Cambria Math" panose="02040503050406030204" pitchFamily="18" charset="0"/>
                                          </a:rPr>
                                          <m:t>1+</m:t>
                                        </m:r>
                                        <m:func>
                                          <m:funcPr>
                                            <m:ctrlPr>
                                              <a:rPr lang="en-CA" sz="1100" i="1">
                                                <a:effectLst/>
                                                <a:latin typeface="Cambria Math" panose="02040503050406030204" pitchFamily="18" charset="0"/>
                                              </a:rPr>
                                            </m:ctrlPr>
                                          </m:funcPr>
                                          <m:fName>
                                            <m:r>
                                              <m:rPr>
                                                <m:sty m:val="p"/>
                                              </m:rPr>
                                              <a:rPr lang="en-US" sz="1100">
                                                <a:effectLst/>
                                                <a:latin typeface="Cambria Math" panose="02040503050406030204" pitchFamily="18" charset="0"/>
                                              </a:rPr>
                                              <m:t>erf</m:t>
                                            </m:r>
                                          </m:fName>
                                          <m:e>
                                            <m:d>
                                              <m:dPr>
                                                <m:ctrlPr>
                                                  <a:rPr lang="en-CA" sz="1100" i="1">
                                                    <a:effectLst/>
                                                    <a:latin typeface="Cambria Math" panose="02040503050406030204" pitchFamily="18" charset="0"/>
                                                  </a:rPr>
                                                </m:ctrlPr>
                                              </m:dPr>
                                              <m:e>
                                                <m:f>
                                                  <m:fPr>
                                                    <m:ctrlPr>
                                                      <a:rPr lang="en-CA" sz="1100" i="1">
                                                        <a:effectLst/>
                                                        <a:latin typeface="Cambria Math" panose="02040503050406030204" pitchFamily="18" charset="0"/>
                                                      </a:rPr>
                                                    </m:ctrlPr>
                                                  </m:fPr>
                                                  <m:num>
                                                    <m:r>
                                                      <a:rPr lang="en-US" sz="1100">
                                                        <a:effectLst/>
                                                        <a:latin typeface="Cambria Math" panose="02040503050406030204" pitchFamily="18" charset="0"/>
                                                      </a:rPr>
                                                      <m:t>𝑡</m:t>
                                                    </m:r>
                                                    <m:r>
                                                      <a:rPr lang="en-US" sz="1100">
                                                        <a:effectLst/>
                                                        <a:latin typeface="Cambria Math" panose="02040503050406030204" pitchFamily="18" charset="0"/>
                                                      </a:rPr>
                                                      <m:t>−</m:t>
                                                    </m:r>
                                                    <m:f>
                                                      <m:fPr>
                                                        <m:ctrlPr>
                                                          <a:rPr lang="en-CA" sz="1100" i="1">
                                                            <a:effectLst/>
                                                            <a:latin typeface="Cambria Math" panose="02040503050406030204" pitchFamily="18" charset="0"/>
                                                          </a:rPr>
                                                        </m:ctrlPr>
                                                      </m:fPr>
                                                      <m:num>
                                                        <m:sSup>
                                                          <m:sSupPr>
                                                            <m:ctrlPr>
                                                              <a:rPr lang="en-CA" sz="1100" i="1">
                                                                <a:effectLst/>
                                                                <a:latin typeface="Cambria Math" panose="02040503050406030204" pitchFamily="18" charset="0"/>
                                                              </a:rPr>
                                                            </m:ctrlPr>
                                                          </m:sSupPr>
                                                          <m:e>
                                                            <m:r>
                                                              <a:rPr lang="en-US" sz="1100">
                                                                <a:effectLst/>
                                                                <a:latin typeface="Cambria Math" panose="02040503050406030204" pitchFamily="18" charset="0"/>
                                                              </a:rPr>
                                                              <m:t>𝜎</m:t>
                                                            </m:r>
                                                          </m:e>
                                                          <m:sup>
                                                            <m:r>
                                                              <a:rPr lang="en-US" sz="1100">
                                                                <a:effectLst/>
                                                                <a:latin typeface="Cambria Math" panose="02040503050406030204" pitchFamily="18" charset="0"/>
                                                              </a:rPr>
                                                              <m:t>2</m:t>
                                                            </m:r>
                                                          </m:sup>
                                                        </m:sSup>
                                                      </m:num>
                                                      <m:den>
                                                        <m:r>
                                                          <a:rPr lang="en-US" sz="1100">
                                                            <a:effectLst/>
                                                            <a:latin typeface="Cambria Math" panose="02040503050406030204" pitchFamily="18" charset="0"/>
                                                          </a:rPr>
                                                          <m:t>𝑡</m:t>
                                                        </m:r>
                                                      </m:den>
                                                    </m:f>
                                                  </m:num>
                                                  <m:den>
                                                    <m:rad>
                                                      <m:radPr>
                                                        <m:degHide m:val="on"/>
                                                        <m:ctrlPr>
                                                          <a:rPr lang="en-CA" sz="1100" i="1">
                                                            <a:effectLst/>
                                                            <a:latin typeface="Cambria Math" panose="02040503050406030204" pitchFamily="18" charset="0"/>
                                                          </a:rPr>
                                                        </m:ctrlPr>
                                                      </m:radPr>
                                                      <m:deg/>
                                                      <m:e>
                                                        <m:r>
                                                          <a:rPr lang="en-US" sz="1100">
                                                            <a:effectLst/>
                                                            <a:latin typeface="Cambria Math" panose="02040503050406030204" pitchFamily="18" charset="0"/>
                                                          </a:rPr>
                                                          <m:t>2</m:t>
                                                        </m:r>
                                                      </m:e>
                                                    </m:rad>
                                                    <m:r>
                                                      <a:rPr lang="en-US" sz="1100">
                                                        <a:effectLst/>
                                                        <a:latin typeface="Cambria Math" panose="02040503050406030204" pitchFamily="18" charset="0"/>
                                                      </a:rPr>
                                                      <m:t>𝜎</m:t>
                                                    </m:r>
                                                  </m:den>
                                                </m:f>
                                              </m:e>
                                            </m:d>
                                          </m:e>
                                        </m:func>
                                      </m:e>
                                    </m:d>
                                  </m:e>
                                </m:d>
                                <m:r>
                                  <a:rPr lang="en-US" sz="1100">
                                    <a:effectLst/>
                                    <a:latin typeface="Cambria Math" panose="02040503050406030204" pitchFamily="18" charset="0"/>
                                  </a:rPr>
                                  <m:t>  </m:t>
                                </m:r>
                              </m:oMath>
                            </m:oMathPara>
                          </a14:m>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97513195"/>
                      </a:ext>
                    </a:extLst>
                  </a:tr>
                </a:tbl>
              </a:graphicData>
            </a:graphic>
          </p:graphicFrame>
        </mc:Choice>
        <mc:Fallback xmlns="">
          <p:graphicFrame>
            <p:nvGraphicFramePr>
              <p:cNvPr id="13" name="Table 12">
                <a:extLst>
                  <a:ext uri="{FF2B5EF4-FFF2-40B4-BE49-F238E27FC236}">
                    <a16:creationId xmlns:a16="http://schemas.microsoft.com/office/drawing/2014/main" id="{EB8F1A85-4345-06BB-A9B4-1DFAB9998518}"/>
                  </a:ext>
                </a:extLst>
              </p:cNvPr>
              <p:cNvGraphicFramePr>
                <a:graphicFrameLocks noGrp="1"/>
              </p:cNvGraphicFramePr>
              <p:nvPr>
                <p:extLst>
                  <p:ext uri="{D42A27DB-BD31-4B8C-83A1-F6EECF244321}">
                    <p14:modId xmlns:p14="http://schemas.microsoft.com/office/powerpoint/2010/main" val="1047641403"/>
                  </p:ext>
                </p:extLst>
              </p:nvPr>
            </p:nvGraphicFramePr>
            <p:xfrm>
              <a:off x="6341388" y="962142"/>
              <a:ext cx="5628640" cy="1092073"/>
            </p:xfrm>
            <a:graphic>
              <a:graphicData uri="http://schemas.openxmlformats.org/drawingml/2006/table">
                <a:tbl>
                  <a:tblPr firstRow="1" firstCol="1" bandRow="1">
                    <a:tableStyleId>{2D5ABB26-0587-4C30-8999-92F81FD0307C}</a:tableStyleId>
                  </a:tblPr>
                  <a:tblGrid>
                    <a:gridCol w="5628640">
                      <a:extLst>
                        <a:ext uri="{9D8B030D-6E8A-4147-A177-3AD203B41FA5}">
                          <a16:colId xmlns:a16="http://schemas.microsoft.com/office/drawing/2014/main" val="585383743"/>
                        </a:ext>
                      </a:extLst>
                    </a:gridCol>
                  </a:tblGrid>
                  <a:tr h="1092073">
                    <a:tc>
                      <a:txBody>
                        <a:bodyPr/>
                        <a:lstStyle/>
                        <a:p>
                          <a:endParaRPr lang="en-US"/>
                        </a:p>
                      </a:txBody>
                      <a:tcPr marL="68580" marR="68580" marT="0" marB="0" anchor="ctr">
                        <a:blipFill>
                          <a:blip r:embed="rId4"/>
                          <a:stretch>
                            <a:fillRect/>
                          </a:stretch>
                        </a:blipFill>
                      </a:tcPr>
                    </a:tc>
                    <a:extLst>
                      <a:ext uri="{0D108BD9-81ED-4DB2-BD59-A6C34878D82A}">
                        <a16:rowId xmlns:a16="http://schemas.microsoft.com/office/drawing/2014/main" val="2797513195"/>
                      </a:ext>
                    </a:extLst>
                  </a:tr>
                </a:tbl>
              </a:graphicData>
            </a:graphic>
          </p:graphicFrame>
        </mc:Fallback>
      </mc:AlternateContent>
      <p:sp>
        <p:nvSpPr>
          <p:cNvPr id="14" name="TextBox 13">
            <a:extLst>
              <a:ext uri="{FF2B5EF4-FFF2-40B4-BE49-F238E27FC236}">
                <a16:creationId xmlns:a16="http://schemas.microsoft.com/office/drawing/2014/main" id="{3DA4A756-CA47-2AFA-8216-0AA650C7961C}"/>
              </a:ext>
            </a:extLst>
          </p:cNvPr>
          <p:cNvSpPr txBox="1"/>
          <p:nvPr/>
        </p:nvSpPr>
        <p:spPr>
          <a:xfrm>
            <a:off x="6414159" y="1009144"/>
            <a:ext cx="1653988" cy="369332"/>
          </a:xfrm>
          <a:prstGeom prst="rect">
            <a:avLst/>
          </a:prstGeom>
          <a:noFill/>
        </p:spPr>
        <p:txBody>
          <a:bodyPr wrap="square" rtlCol="0">
            <a:spAutoFit/>
          </a:bodyPr>
          <a:lstStyle/>
          <a:p>
            <a:r>
              <a:rPr lang="en-CA"/>
              <a:t>Exact equation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043491A-8D44-4458-9FE1-4A169C336199}"/>
                  </a:ext>
                </a:extLst>
              </p:cNvPr>
              <p:cNvSpPr txBox="1"/>
              <p:nvPr/>
            </p:nvSpPr>
            <p:spPr>
              <a:xfrm>
                <a:off x="761999" y="1188348"/>
                <a:ext cx="4536141" cy="2031325"/>
              </a:xfrm>
              <a:prstGeom prst="rect">
                <a:avLst/>
              </a:prstGeom>
              <a:noFill/>
            </p:spPr>
            <p:txBody>
              <a:bodyPr wrap="square" rtlCol="0">
                <a:spAutoFit/>
              </a:bodyPr>
              <a:lstStyle/>
              <a:p>
                <a:r>
                  <a:rPr lang="en-CA"/>
                  <a:t>The decay of the peaks is modeled by a known equation. From the model, we extract the relevant parameters that give us insight into dynamic changes in the bismuth structure.</a:t>
                </a:r>
              </a:p>
              <a:p>
                <a:endParaRPr lang="en-CA"/>
              </a:p>
              <a:p>
                <a:r>
                  <a:rPr lang="en-CA"/>
                  <a:t>For example, the parameter </a:t>
                </a:r>
                <a14:m>
                  <m:oMath xmlns:m="http://schemas.openxmlformats.org/officeDocument/2006/math">
                    <m:r>
                      <a:rPr lang="en-CA" b="1" i="1" smtClean="0">
                        <a:latin typeface="Cambria Math" panose="02040503050406030204" pitchFamily="18" charset="0"/>
                      </a:rPr>
                      <m:t>𝝉</m:t>
                    </m:r>
                  </m:oMath>
                </a14:m>
                <a:r>
                  <a:rPr lang="en-CA"/>
                  <a:t> is the time constant of the exponential, i.e. melting time </a:t>
                </a:r>
              </a:p>
            </p:txBody>
          </p:sp>
        </mc:Choice>
        <mc:Fallback xmlns="">
          <p:sp>
            <p:nvSpPr>
              <p:cNvPr id="15" name="TextBox 14">
                <a:extLst>
                  <a:ext uri="{FF2B5EF4-FFF2-40B4-BE49-F238E27FC236}">
                    <a16:creationId xmlns:a16="http://schemas.microsoft.com/office/drawing/2014/main" id="{B043491A-8D44-4458-9FE1-4A169C336199}"/>
                  </a:ext>
                </a:extLst>
              </p:cNvPr>
              <p:cNvSpPr txBox="1">
                <a:spLocks noRot="1" noChangeAspect="1" noMove="1" noResize="1" noEditPoints="1" noAdjustHandles="1" noChangeArrowheads="1" noChangeShapeType="1" noTextEdit="1"/>
              </p:cNvSpPr>
              <p:nvPr/>
            </p:nvSpPr>
            <p:spPr>
              <a:xfrm>
                <a:off x="761999" y="1188348"/>
                <a:ext cx="4536141" cy="2031325"/>
              </a:xfrm>
              <a:prstGeom prst="rect">
                <a:avLst/>
              </a:prstGeom>
              <a:blipFill>
                <a:blip r:embed="rId5"/>
                <a:stretch>
                  <a:fillRect l="-1075" t="-1802" r="-1478" b="-3904"/>
                </a:stretch>
              </a:blipFill>
            </p:spPr>
            <p:txBody>
              <a:bodyPr/>
              <a:lstStyle/>
              <a:p>
                <a:r>
                  <a:rPr lang="en-CA">
                    <a:noFill/>
                  </a:rPr>
                  <a:t> </a:t>
                </a:r>
              </a:p>
            </p:txBody>
          </p:sp>
        </mc:Fallback>
      </mc:AlternateContent>
    </p:spTree>
    <p:extLst>
      <p:ext uri="{BB962C8B-B14F-4D97-AF65-F5344CB8AC3E}">
        <p14:creationId xmlns:p14="http://schemas.microsoft.com/office/powerpoint/2010/main" val="47607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224C9-5ECF-B4B3-E176-25F2691216AA}"/>
              </a:ext>
            </a:extLst>
          </p:cNvPr>
          <p:cNvSpPr>
            <a:spLocks noGrp="1"/>
          </p:cNvSpPr>
          <p:nvPr>
            <p:ph type="title"/>
          </p:nvPr>
        </p:nvSpPr>
        <p:spPr>
          <a:xfrm>
            <a:off x="838200" y="365125"/>
            <a:ext cx="10515600" cy="935355"/>
          </a:xfrm>
        </p:spPr>
        <p:txBody>
          <a:bodyPr/>
          <a:lstStyle/>
          <a:p>
            <a:r>
              <a:rPr lang="en-CA"/>
              <a:t>Tools used</a:t>
            </a:r>
          </a:p>
        </p:txBody>
      </p:sp>
      <p:sp>
        <p:nvSpPr>
          <p:cNvPr id="3" name="Content Placeholder 2">
            <a:extLst>
              <a:ext uri="{FF2B5EF4-FFF2-40B4-BE49-F238E27FC236}">
                <a16:creationId xmlns:a16="http://schemas.microsoft.com/office/drawing/2014/main" id="{59F3A51A-7485-E7E0-8EF2-527F0A0BFBE4}"/>
              </a:ext>
            </a:extLst>
          </p:cNvPr>
          <p:cNvSpPr>
            <a:spLocks noGrp="1"/>
          </p:cNvSpPr>
          <p:nvPr>
            <p:ph idx="1"/>
          </p:nvPr>
        </p:nvSpPr>
        <p:spPr>
          <a:xfrm>
            <a:off x="838200" y="1541145"/>
            <a:ext cx="10515600" cy="4351338"/>
          </a:xfrm>
        </p:spPr>
        <p:txBody>
          <a:bodyPr/>
          <a:lstStyle/>
          <a:p>
            <a:r>
              <a:rPr lang="en-CA"/>
              <a:t>Standard Python data manipulation libraries</a:t>
            </a:r>
          </a:p>
          <a:p>
            <a:pPr lvl="1"/>
            <a:r>
              <a:rPr lang="en-CA"/>
              <a:t>Numpy - for certain math operations and dealing with arrays</a:t>
            </a:r>
          </a:p>
          <a:p>
            <a:pPr lvl="1"/>
            <a:r>
              <a:rPr lang="en-CA"/>
              <a:t>Pandas - DataFrames are essential for this analysis</a:t>
            </a:r>
          </a:p>
          <a:p>
            <a:pPr lvl="1"/>
            <a:r>
              <a:rPr lang="en-CA"/>
              <a:t>Scipy - curve fit and certain image processing tools</a:t>
            </a:r>
          </a:p>
          <a:p>
            <a:pPr lvl="1"/>
            <a:r>
              <a:rPr lang="en-CA"/>
              <a:t>Sqlalchemy - exporting and query the data from a SQL server into Pandas dataframes</a:t>
            </a:r>
          </a:p>
          <a:p>
            <a:r>
              <a:rPr lang="en-CA"/>
              <a:t>PostgresSQL server for storing and organizing data</a:t>
            </a:r>
          </a:p>
          <a:p>
            <a:r>
              <a:rPr lang="en-CA"/>
              <a:t>Tableau for quick visualization of data</a:t>
            </a:r>
          </a:p>
          <a:p>
            <a:endParaRPr lang="en-CA"/>
          </a:p>
        </p:txBody>
      </p:sp>
    </p:spTree>
    <p:extLst>
      <p:ext uri="{BB962C8B-B14F-4D97-AF65-F5344CB8AC3E}">
        <p14:creationId xmlns:p14="http://schemas.microsoft.com/office/powerpoint/2010/main" val="2189678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1246</TotalTime>
  <Words>624</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Time-series electron diffraction data analysis</vt:lpstr>
      <vt:lpstr>What is Ultrafast Electron Diffraction?</vt:lpstr>
      <vt:lpstr>Diffraction image processing</vt:lpstr>
      <vt:lpstr>Processing background</vt:lpstr>
      <vt:lpstr>Organization of data</vt:lpstr>
      <vt:lpstr>Data Visualization We look at the decay of peak intensities for each fluence</vt:lpstr>
      <vt:lpstr>Same data, plotted differently. Looking at the effect of fluence on each peak</vt:lpstr>
      <vt:lpstr>Model fitting</vt:lpstr>
      <vt:lpstr>Tools used</vt:lpstr>
      <vt:lpstr>Thanks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Time-series electron diffraction data analysis</dc:title>
  <dc:creator>John Feng</dc:creator>
  <cp:lastModifiedBy>John Feng</cp:lastModifiedBy>
  <cp:revision>5</cp:revision>
  <dcterms:created xsi:type="dcterms:W3CDTF">2022-09-14T16:27:54Z</dcterms:created>
  <dcterms:modified xsi:type="dcterms:W3CDTF">2022-09-16T13:37:46Z</dcterms:modified>
</cp:coreProperties>
</file>