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istio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685800"/>
            <a:ext cx="1053465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899160" y="4663440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1070" y="559181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20115" y="477329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envoy(sidecar)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3498215" y="4663440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40125" y="560895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519170" y="479044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envoy(sidecar)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6334760" y="4663440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76670" y="559181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355715" y="477329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envoy(sidecar)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9213215" y="4663440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255125" y="559181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9234170" y="477329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envoy(sidecar)</a:t>
            </a: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5078095" y="3377565"/>
            <a:ext cx="237934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pilot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078095" y="1083310"/>
            <a:ext cx="237934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1708150" y="1083310"/>
            <a:ext cx="237934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kubectl/istioctl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8583295" y="1083310"/>
            <a:ext cx="237934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10" idx="0"/>
            <a:endCxn id="26" idx="2"/>
          </p:cNvCxnSpPr>
          <p:nvPr/>
        </p:nvCxnSpPr>
        <p:spPr>
          <a:xfrm flipV="1">
            <a:off x="1941195" y="3783965"/>
            <a:ext cx="4326890" cy="989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</p:cNvCxnSpPr>
          <p:nvPr/>
        </p:nvCxnSpPr>
        <p:spPr>
          <a:xfrm flipV="1">
            <a:off x="4540250" y="3775710"/>
            <a:ext cx="1694815" cy="1014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0"/>
          </p:cNvCxnSpPr>
          <p:nvPr/>
        </p:nvCxnSpPr>
        <p:spPr>
          <a:xfrm>
            <a:off x="6184265" y="3766820"/>
            <a:ext cx="1192530" cy="1006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>
            <a:off x="6209665" y="3792220"/>
            <a:ext cx="4045585" cy="981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  <a:endCxn id="27" idx="2"/>
          </p:cNvCxnSpPr>
          <p:nvPr/>
        </p:nvCxnSpPr>
        <p:spPr>
          <a:xfrm flipV="1">
            <a:off x="6268085" y="1489710"/>
            <a:ext cx="0" cy="188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111750" y="2319655"/>
            <a:ext cx="3285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list/watch(service/enpoints/pods)</a:t>
            </a:r>
            <a:endParaRPr lang="en-US" altLang="en-US"/>
          </a:p>
          <a:p>
            <a:endParaRPr lang="en-US" altLang="en-US"/>
          </a:p>
        </p:txBody>
      </p:sp>
      <p:cxnSp>
        <p:nvCxnSpPr>
          <p:cNvPr id="36" name="Straight Arrow Connector 35"/>
          <p:cNvCxnSpPr>
            <a:stCxn id="28" idx="3"/>
            <a:endCxn id="27" idx="1"/>
          </p:cNvCxnSpPr>
          <p:nvPr/>
        </p:nvCxnSpPr>
        <p:spPr>
          <a:xfrm>
            <a:off x="4087495" y="128651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7457440" y="1286510"/>
            <a:ext cx="11258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32410" y="151765"/>
            <a:ext cx="381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istio &amp; k8s 架构结合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4810" y="236220"/>
            <a:ext cx="2427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envoy</a:t>
            </a:r>
            <a:endParaRPr lang="en-US" altLang="en-US"/>
          </a:p>
          <a:p>
            <a:r>
              <a:rPr lang="en-US" altLang="en-US"/>
              <a:t>1. listeners</a:t>
            </a:r>
            <a:endParaRPr lang="en-US" altLang="en-US"/>
          </a:p>
          <a:p>
            <a:r>
              <a:rPr lang="en-US" altLang="en-US"/>
              <a:t>2. routes</a:t>
            </a:r>
            <a:endParaRPr lang="en-US" altLang="en-US"/>
          </a:p>
          <a:p>
            <a:r>
              <a:rPr lang="en-US" altLang="en-US"/>
              <a:t>3. endpoints</a:t>
            </a:r>
            <a:endParaRPr lang="en-US" altLang="en-US"/>
          </a:p>
          <a:p>
            <a:r>
              <a:rPr lang="en-US" altLang="en-US"/>
              <a:t>4. clusters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831340"/>
            <a:ext cx="1105725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671195"/>
            <a:ext cx="892492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210" y="270510"/>
            <a:ext cx="3623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istio 基本概念</a:t>
            </a:r>
            <a:endParaRPr lang="en-US" altLang="en-US"/>
          </a:p>
          <a:p>
            <a:r>
              <a:rPr lang="en-US" altLang="en-US"/>
              <a:t>1. Gateway</a:t>
            </a:r>
            <a:endParaRPr lang="en-US" altLang="en-US"/>
          </a:p>
          <a:p>
            <a:r>
              <a:rPr lang="en-US" altLang="en-US"/>
              <a:t>2. VirtualService</a:t>
            </a:r>
            <a:endParaRPr lang="en-US" altLang="en-US"/>
          </a:p>
          <a:p>
            <a:r>
              <a:rPr lang="en-US" altLang="en-US"/>
              <a:t>3. ServiceEntry</a:t>
            </a:r>
            <a:endParaRPr lang="en-US" altLang="en-US"/>
          </a:p>
          <a:p>
            <a:r>
              <a:rPr lang="en-US" altLang="en-US"/>
              <a:t>4. DestinationRule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881505"/>
            <a:ext cx="112268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" y="118110"/>
            <a:ext cx="3437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virtual service</a:t>
            </a:r>
            <a:endParaRPr lang="en-US" altLang="en-US"/>
          </a:p>
          <a:p>
            <a:r>
              <a:rPr lang="en-US" altLang="en-US"/>
              <a:t>1. hosts</a:t>
            </a:r>
            <a:endParaRPr lang="en-US" altLang="en-US"/>
          </a:p>
          <a:p>
            <a:r>
              <a:rPr lang="en-US" altLang="en-US"/>
              <a:t>2. gateways</a:t>
            </a:r>
            <a:endParaRPr lang="en-US" altLang="en-US"/>
          </a:p>
          <a:p>
            <a:r>
              <a:rPr lang="en-US" altLang="en-US"/>
              <a:t>3. http</a:t>
            </a:r>
            <a:endParaRPr lang="en-US" altLang="en-US"/>
          </a:p>
          <a:p>
            <a:r>
              <a:rPr lang="en-US" altLang="en-US"/>
              <a:t>4. tls</a:t>
            </a:r>
            <a:endParaRPr lang="en-US" altLang="en-US"/>
          </a:p>
          <a:p>
            <a:r>
              <a:rPr lang="en-US" altLang="en-US"/>
              <a:t>5. tcp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40" y="668020"/>
            <a:ext cx="9401175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871220"/>
            <a:ext cx="1025969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771525"/>
            <a:ext cx="9834245" cy="5687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523875"/>
            <a:ext cx="99822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2410" y="134620"/>
            <a:ext cx="11776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install istio</a:t>
            </a:r>
            <a:endParaRPr lang="en-US" altLang="en-US"/>
          </a:p>
          <a:p>
            <a:r>
              <a:rPr lang="en-US" altLang="en-US"/>
              <a:t># download istio 源码包1.0.9</a:t>
            </a:r>
            <a:endParaRPr lang="en-US" altLang="en-US"/>
          </a:p>
          <a:p>
            <a:r>
              <a:rPr lang="en-US" altLang="en-US"/>
              <a:t>$ tar xvfz istio.tar</a:t>
            </a:r>
            <a:endParaRPr lang="en-US" altLang="en-US"/>
          </a:p>
          <a:p>
            <a:r>
              <a:rPr lang="en-US" altLang="en-US"/>
              <a:t>$ kubectl apply -f istio-1.0.9/install/kubernetes/helm/istio/templates/crds.yaml</a:t>
            </a:r>
            <a:endParaRPr lang="en-US" altLang="en-US"/>
          </a:p>
          <a:p>
            <a:r>
              <a:rPr lang="en-US" altLang="en-US"/>
              <a:t>$ helm template </a:t>
            </a:r>
            <a:r>
              <a:rPr lang="en-US" altLang="en-US">
                <a:sym typeface="+mn-ea"/>
              </a:rPr>
              <a:t>istio-1.0.9/install/kubernetes/helm/istio --name istio --namespace=istio-system&gt;$HOME/istio.yaml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apply -f $HOME/istio.yaml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若报unknown object type "nil" in kubernetesenv.spec, 错误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则打开$HOME/istio.yaml, 找到kubernetesenv资源, 在spec加 ID:1即可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解决image pull backof 的问题</a:t>
            </a:r>
            <a:endParaRPr lang="en-US" altLang="en-US">
              <a:sym typeface="+mn-ea"/>
            </a:endParaRPr>
          </a:p>
          <a:p>
            <a:r>
              <a:rPr lang="x-none" altLang="en-US">
                <a:sym typeface="+mn-ea"/>
              </a:rPr>
              <a:t>$ kubectl label namespace default istio-injection=enable#</a:t>
            </a:r>
            <a:endParaRPr lang="x-none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9735" y="322580"/>
            <a:ext cx="113303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大纲</a:t>
            </a:r>
            <a:endParaRPr lang="en-US" altLang="en-US" sz="4000"/>
          </a:p>
          <a:p>
            <a:r>
              <a:rPr lang="en-US" altLang="en-US" sz="4000"/>
              <a:t>- service mesh</a:t>
            </a:r>
            <a:endParaRPr lang="en-US" altLang="en-US" sz="4000"/>
          </a:p>
          <a:p>
            <a:r>
              <a:rPr lang="en-US" altLang="en-US" sz="4000"/>
              <a:t>- istio架构基础</a:t>
            </a:r>
            <a:endParaRPr lang="en-US" altLang="en-US" sz="4000"/>
          </a:p>
          <a:p>
            <a:r>
              <a:rPr lang="en-US" altLang="en-US" sz="4000"/>
              <a:t>- istio基本概念</a:t>
            </a:r>
            <a:endParaRPr lang="en-US" altLang="en-US" sz="4000"/>
          </a:p>
          <a:p>
            <a:r>
              <a:rPr lang="en-US" altLang="en-US" sz="4000"/>
              <a:t>- istio + kubernetes</a:t>
            </a:r>
            <a:endParaRPr lang="en-US" altLang="en-US" sz="4000"/>
          </a:p>
          <a:p>
            <a:r>
              <a:rPr lang="en-US" altLang="en-US" sz="4000"/>
              <a:t>- 运行istio集群</a:t>
            </a:r>
            <a:endParaRPr lang="en-US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100330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istioctl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83610" y="100330"/>
            <a:ext cx="8554085" cy="3924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3510" y="100330"/>
            <a:ext cx="415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 mesh 架构</a:t>
            </a:r>
            <a:endParaRPr lang="en-US" altLang="en-US"/>
          </a:p>
          <a:p>
            <a:r>
              <a:rPr lang="en-US" altLang="en-US"/>
              <a:t>1. sidecar</a:t>
            </a:r>
            <a:endParaRPr lang="en-US" altLang="en-US"/>
          </a:p>
          <a:p>
            <a:r>
              <a:rPr lang="en-US" altLang="en-US"/>
              <a:t>2. 应用程序无感知</a:t>
            </a:r>
            <a:endParaRPr lang="en-US" altLang="en-US"/>
          </a:p>
          <a:p>
            <a:r>
              <a:rPr lang="en-US" altLang="en-US"/>
              <a:t>3. 应用通信的基础设施层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9924415" y="281940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24415" y="2812415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56755" y="281940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6755" y="2819400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89985" y="281940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9985" y="2819400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24415" y="1556385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24415" y="1570355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6755" y="156337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6755" y="1549400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89985" y="1570355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9985" y="1570355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24415" y="33020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924415" y="337185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56755" y="330200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56755" y="337185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89985" y="337185"/>
            <a:ext cx="2041525" cy="72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89985" y="330200"/>
            <a:ext cx="1028700" cy="7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sidecar</a:t>
            </a:r>
            <a:endParaRPr lang="en-US" altLang="en-US"/>
          </a:p>
        </p:txBody>
      </p:sp>
      <p:cxnSp>
        <p:nvCxnSpPr>
          <p:cNvPr id="31" name="Straight Connector 30"/>
          <p:cNvCxnSpPr>
            <a:stCxn id="29" idx="3"/>
            <a:endCxn id="21" idx="1"/>
          </p:cNvCxnSpPr>
          <p:nvPr/>
        </p:nvCxnSpPr>
        <p:spPr>
          <a:xfrm>
            <a:off x="4718685" y="696595"/>
            <a:ext cx="233807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1"/>
          </p:cNvCxnSpPr>
          <p:nvPr/>
        </p:nvCxnSpPr>
        <p:spPr>
          <a:xfrm>
            <a:off x="4718685" y="1936750"/>
            <a:ext cx="2338070" cy="124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  <a:endCxn id="21" idx="0"/>
          </p:cNvCxnSpPr>
          <p:nvPr/>
        </p:nvCxnSpPr>
        <p:spPr>
          <a:xfrm>
            <a:off x="7571105" y="1069340"/>
            <a:ext cx="0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2"/>
            <a:endCxn id="15" idx="0"/>
          </p:cNvCxnSpPr>
          <p:nvPr/>
        </p:nvCxnSpPr>
        <p:spPr>
          <a:xfrm>
            <a:off x="7571105" y="2281555"/>
            <a:ext cx="0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3"/>
            <a:endCxn id="25" idx="1"/>
          </p:cNvCxnSpPr>
          <p:nvPr/>
        </p:nvCxnSpPr>
        <p:spPr>
          <a:xfrm flipV="1">
            <a:off x="8085455" y="703580"/>
            <a:ext cx="1838960" cy="121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3"/>
            <a:endCxn id="13" idx="1"/>
          </p:cNvCxnSpPr>
          <p:nvPr/>
        </p:nvCxnSpPr>
        <p:spPr>
          <a:xfrm flipV="1">
            <a:off x="8085455" y="3178810"/>
            <a:ext cx="183896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9" idx="1"/>
          </p:cNvCxnSpPr>
          <p:nvPr/>
        </p:nvCxnSpPr>
        <p:spPr>
          <a:xfrm flipV="1">
            <a:off x="8098790" y="1936750"/>
            <a:ext cx="1825625" cy="125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1" idx="1"/>
          </p:cNvCxnSpPr>
          <p:nvPr/>
        </p:nvCxnSpPr>
        <p:spPr>
          <a:xfrm>
            <a:off x="4732655" y="1914525"/>
            <a:ext cx="23241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493135" y="1762125"/>
            <a:ext cx="50355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istio问世, 4个特性</a:t>
            </a:r>
            <a:endParaRPr lang="en-US" altLang="en-US" sz="4000"/>
          </a:p>
          <a:p>
            <a:r>
              <a:rPr lang="en-US" altLang="en-US" sz="4000"/>
              <a:t>1. 连接</a:t>
            </a:r>
            <a:endParaRPr lang="en-US" altLang="en-US" sz="4000"/>
          </a:p>
          <a:p>
            <a:r>
              <a:rPr lang="en-US" altLang="en-US" sz="4000"/>
              <a:t>2. 安全</a:t>
            </a:r>
            <a:endParaRPr lang="en-US" altLang="en-US" sz="4000"/>
          </a:p>
          <a:p>
            <a:r>
              <a:rPr lang="en-US" altLang="en-US" sz="4000"/>
              <a:t>3. 控制</a:t>
            </a:r>
            <a:endParaRPr lang="en-US" altLang="en-US" sz="4000"/>
          </a:p>
          <a:p>
            <a:r>
              <a:rPr lang="en-US" altLang="en-US" sz="4000"/>
              <a:t>4. 观察</a:t>
            </a:r>
            <a:endParaRPr lang="en-US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35660" y="361950"/>
            <a:ext cx="11016615" cy="337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660" y="3963670"/>
            <a:ext cx="11015980" cy="2261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86460" y="446405"/>
            <a:ext cx="81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功能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44880" y="4091305"/>
            <a:ext cx="81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扩展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763395" y="454660"/>
            <a:ext cx="4049395" cy="1872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9595" y="522605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流量管理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797050" y="91884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服务发现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797050" y="161099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灰度发布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931920" y="161099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故障注入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931920" y="89090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动态路由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7129145" y="446405"/>
            <a:ext cx="4049395" cy="1872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255510" y="522605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可观察性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7255510" y="91884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调用链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255510" y="161099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监控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9340215" y="89090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日志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1763395" y="2404110"/>
            <a:ext cx="4049395" cy="121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29145" y="2404110"/>
            <a:ext cx="4049395" cy="1214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839595" y="2488565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策略执行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3931920" y="299783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ACL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1797050" y="299783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限流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7255510" y="2488565"/>
            <a:ext cx="231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服务身份和安全</a:t>
            </a: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255510" y="299783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认证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9340215" y="299783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鉴权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1763395" y="4091305"/>
            <a:ext cx="4049395" cy="1872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29145" y="4091305"/>
            <a:ext cx="4049395" cy="1872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839595" y="4175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平台支持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1797050" y="460946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kubernetes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7255510" y="4175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集成和定制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3931920" y="460946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255510" y="460946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ACL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255510" y="532701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配额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9340215" y="4609465"/>
            <a:ext cx="1696085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日志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1828800" y="194310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80"/>
                <a:gridCol w="69164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服务治理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istio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 调用链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2. 动态路由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3. 熔断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...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部署运维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kubernetes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 部署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2. 运维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3. 服务发现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4. 扩缩容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5. 负载均衡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6. 迁移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7. 资源合理利用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16990" y="353695"/>
            <a:ext cx="2496185" cy="163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2390" y="429895"/>
            <a:ext cx="241236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 A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342390" y="1282700"/>
            <a:ext cx="241236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2548890" y="9779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11265" y="353695"/>
            <a:ext cx="2496185" cy="163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6665" y="429895"/>
            <a:ext cx="241236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 B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6336665" y="1282700"/>
            <a:ext cx="2412365" cy="54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10" idx="0"/>
            <a:endCxn id="9" idx="2"/>
          </p:cNvCxnSpPr>
          <p:nvPr/>
        </p:nvCxnSpPr>
        <p:spPr>
          <a:xfrm flipV="1">
            <a:off x="7543165" y="9779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>
            <a:off x="3754755" y="1557020"/>
            <a:ext cx="2581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55370" y="3728085"/>
            <a:ext cx="2496185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Pilot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910070" y="3728085"/>
            <a:ext cx="2496185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Citadel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3982720" y="3728085"/>
            <a:ext cx="2496185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Mixer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2303780" y="2614295"/>
            <a:ext cx="0" cy="111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95525" y="2985770"/>
            <a:ext cx="969645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508635" y="2962275"/>
            <a:ext cx="1786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config data to proxies</a:t>
            </a:r>
            <a:endParaRPr lang="en-US" altLang="en-US"/>
          </a:p>
        </p:txBody>
      </p:sp>
      <p:cxnSp>
        <p:nvCxnSpPr>
          <p:cNvPr id="23" name="Curved Connector 22"/>
          <p:cNvCxnSpPr>
            <a:stCxn id="8" idx="2"/>
            <a:endCxn id="17" idx="0"/>
          </p:cNvCxnSpPr>
          <p:nvPr/>
        </p:nvCxnSpPr>
        <p:spPr>
          <a:xfrm rot="5400000">
            <a:off x="5526405" y="1694815"/>
            <a:ext cx="1737360" cy="2328545"/>
          </a:xfrm>
          <a:prstGeom prst="curvedConnector3">
            <a:avLst>
              <a:gd name="adj1" fmla="val 4998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2"/>
            <a:endCxn id="17" idx="0"/>
          </p:cNvCxnSpPr>
          <p:nvPr/>
        </p:nvCxnSpPr>
        <p:spPr>
          <a:xfrm rot="5400000" flipV="1">
            <a:off x="3029585" y="1526540"/>
            <a:ext cx="1737360" cy="266573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788410" y="2091690"/>
            <a:ext cx="299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Policy check</a:t>
            </a:r>
            <a:endParaRPr lang="en-US" altLang="en-US"/>
          </a:p>
          <a:p>
            <a:r>
              <a:rPr lang="en-US" altLang="en-US"/>
              <a:t>telemetry</a:t>
            </a:r>
            <a:endParaRPr lang="en-US" altLang="en-US"/>
          </a:p>
        </p:txBody>
      </p:sp>
      <p:cxnSp>
        <p:nvCxnSpPr>
          <p:cNvPr id="26" name="Straight Arrow Connector 25"/>
          <p:cNvCxnSpPr>
            <a:stCxn id="16" idx="0"/>
          </p:cNvCxnSpPr>
          <p:nvPr/>
        </p:nvCxnSpPr>
        <p:spPr>
          <a:xfrm flipH="1" flipV="1">
            <a:off x="8157845" y="2681605"/>
            <a:ext cx="635" cy="1046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331075" y="2834005"/>
            <a:ext cx="818515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343265" y="2962275"/>
            <a:ext cx="1687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TLS certs to</a:t>
            </a:r>
            <a:endParaRPr lang="en-US" altLang="en-US"/>
          </a:p>
          <a:p>
            <a:r>
              <a:rPr lang="en-US" altLang="en-US"/>
              <a:t>proxies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088005" y="1155065"/>
            <a:ext cx="4896485" cy="2698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1515" y="1306830"/>
            <a:ext cx="539750" cy="2337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 rot="10800000">
            <a:off x="3277870" y="1349375"/>
            <a:ext cx="459740" cy="19818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Rules API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109085" y="3019425"/>
            <a:ext cx="3230880" cy="6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envoy API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109085" y="1306830"/>
            <a:ext cx="3230880" cy="6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Platform Adapeter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109085" y="2163445"/>
            <a:ext cx="3230880" cy="6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Abstract model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428865" y="1437640"/>
            <a:ext cx="459740" cy="213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/>
              <a:t>Pilot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088005" y="269240"/>
            <a:ext cx="204978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k8s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290185" y="269240"/>
            <a:ext cx="204978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mesos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592695" y="269240"/>
            <a:ext cx="204978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>
            <a:off x="4112895" y="657860"/>
            <a:ext cx="1611630" cy="648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5703570" y="657860"/>
            <a:ext cx="611505" cy="648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5711825" y="657860"/>
            <a:ext cx="2905760" cy="615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84935" y="4773930"/>
            <a:ext cx="1847215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proxy(sidecar)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8951595" y="4773930"/>
            <a:ext cx="137541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7112635" y="4773930"/>
            <a:ext cx="137541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5408295" y="4773930"/>
            <a:ext cx="137541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3663315" y="4773930"/>
            <a:ext cx="1375410" cy="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7" idx="2"/>
            <a:endCxn id="17" idx="0"/>
          </p:cNvCxnSpPr>
          <p:nvPr/>
        </p:nvCxnSpPr>
        <p:spPr>
          <a:xfrm flipH="1">
            <a:off x="2308860" y="3643630"/>
            <a:ext cx="3415665" cy="1130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4351020" y="3643630"/>
            <a:ext cx="1360805" cy="1130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089660" y="3989070"/>
            <a:ext cx="248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 discovery</a:t>
            </a:r>
            <a:endParaRPr lang="en-US" altLang="en-US"/>
          </a:p>
          <a:p>
            <a:r>
              <a:rPr lang="en-US" altLang="en-US"/>
              <a:t>and traffic rules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844550" y="1931035"/>
            <a:ext cx="852170" cy="1391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users</a:t>
            </a:r>
            <a:endParaRPr lang="en-US" altLang="en-US"/>
          </a:p>
        </p:txBody>
      </p:sp>
      <p:cxnSp>
        <p:nvCxnSpPr>
          <p:cNvPr id="26" name="Straight Arrow Connector 25"/>
          <p:cNvCxnSpPr>
            <a:stCxn id="25" idx="3"/>
            <a:endCxn id="5" idx="1"/>
          </p:cNvCxnSpPr>
          <p:nvPr/>
        </p:nvCxnSpPr>
        <p:spPr>
          <a:xfrm flipV="1">
            <a:off x="1696720" y="2475865"/>
            <a:ext cx="1534795" cy="151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1746885" y="2192655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配置规则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29005" y="859790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5515" y="96964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45515" y="178816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proxy(sidecar)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24560" y="2919095"/>
            <a:ext cx="2083435" cy="158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1070" y="3028950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41070" y="3847465"/>
            <a:ext cx="2041525" cy="49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proxy(sidecar)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4159885" y="2386330"/>
            <a:ext cx="1703705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mixer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2987040" y="2037080"/>
            <a:ext cx="1172845" cy="68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982595" y="2715895"/>
            <a:ext cx="1160145" cy="138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20255" y="607060"/>
            <a:ext cx="2665730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logging backend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7120255" y="2209800"/>
            <a:ext cx="2665730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auth backend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120255" y="1399540"/>
            <a:ext cx="2665730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quota backend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120255" y="3341370"/>
            <a:ext cx="2665730" cy="192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metric backend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9617710" y="3496945"/>
            <a:ext cx="162750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prometheus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617710" y="4088130"/>
            <a:ext cx="162750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AWS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617710" y="4679315"/>
            <a:ext cx="162750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new relic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11" idx="3"/>
            <a:endCxn id="14" idx="1"/>
          </p:cNvCxnSpPr>
          <p:nvPr/>
        </p:nvCxnSpPr>
        <p:spPr>
          <a:xfrm flipV="1">
            <a:off x="5863590" y="860425"/>
            <a:ext cx="1256665" cy="186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7" idx="1"/>
          </p:cNvCxnSpPr>
          <p:nvPr/>
        </p:nvCxnSpPr>
        <p:spPr>
          <a:xfrm flipV="1">
            <a:off x="5863590" y="1652905"/>
            <a:ext cx="1256665" cy="1071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 flipV="1">
            <a:off x="5829935" y="2463165"/>
            <a:ext cx="1290320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5846445" y="2698750"/>
            <a:ext cx="1273810" cy="160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3113405" y="1855470"/>
            <a:ext cx="1315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check &amp; report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WPS Presentation</Application>
  <PresentationFormat>Widescreen</PresentationFormat>
  <Paragraphs>231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Calibri Light</vt:lpstr>
      <vt:lpstr>微软雅黑</vt:lpstr>
      <vt:lpstr>文泉驿微米黑</vt:lpstr>
      <vt:lpstr>宋体</vt:lpstr>
      <vt:lpstr>Arial Unicode MS</vt:lpstr>
      <vt:lpstr>Calibri</vt:lpstr>
      <vt:lpstr>OpenSymbol</vt:lpstr>
      <vt:lpstr>Office Theme</vt:lpstr>
      <vt:lpstr>istio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</dc:title>
  <dc:creator>johnny</dc:creator>
  <cp:lastModifiedBy>johnny</cp:lastModifiedBy>
  <cp:revision>19</cp:revision>
  <dcterms:created xsi:type="dcterms:W3CDTF">2020-03-16T13:18:38Z</dcterms:created>
  <dcterms:modified xsi:type="dcterms:W3CDTF">2020-03-16T13:18:38Z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