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243"/>
  </p:handoutMasterIdLst>
  <p:sldIdLst>
    <p:sldId id="256" r:id="rId3"/>
    <p:sldId id="339" r:id="rId4"/>
    <p:sldId id="338" r:id="rId5"/>
    <p:sldId id="340" r:id="rId6"/>
    <p:sldId id="341" r:id="rId7"/>
    <p:sldId id="899" r:id="rId8"/>
    <p:sldId id="1120" r:id="rId9"/>
    <p:sldId id="585" r:id="rId10"/>
    <p:sldId id="583" r:id="rId11"/>
    <p:sldId id="584" r:id="rId12"/>
    <p:sldId id="586" r:id="rId13"/>
    <p:sldId id="587" r:id="rId14"/>
    <p:sldId id="588" r:id="rId15"/>
    <p:sldId id="589" r:id="rId16"/>
    <p:sldId id="260" r:id="rId17"/>
    <p:sldId id="261" r:id="rId18"/>
    <p:sldId id="273" r:id="rId19"/>
    <p:sldId id="274" r:id="rId20"/>
    <p:sldId id="275" r:id="rId21"/>
    <p:sldId id="276" r:id="rId22"/>
    <p:sldId id="277" r:id="rId23"/>
    <p:sldId id="413" r:id="rId24"/>
    <p:sldId id="278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84" r:id="rId33"/>
    <p:sldId id="285" r:id="rId34"/>
    <p:sldId id="280" r:id="rId35"/>
    <p:sldId id="269" r:id="rId36"/>
    <p:sldId id="270" r:id="rId37"/>
    <p:sldId id="271" r:id="rId38"/>
    <p:sldId id="281" r:id="rId39"/>
    <p:sldId id="282" r:id="rId40"/>
    <p:sldId id="283" r:id="rId41"/>
    <p:sldId id="272" r:id="rId42"/>
    <p:sldId id="286" r:id="rId43"/>
    <p:sldId id="297" r:id="rId44"/>
    <p:sldId id="315" r:id="rId46"/>
    <p:sldId id="299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4" r:id="rId57"/>
    <p:sldId id="311" r:id="rId58"/>
    <p:sldId id="312" r:id="rId59"/>
    <p:sldId id="313" r:id="rId60"/>
    <p:sldId id="316" r:id="rId61"/>
    <p:sldId id="333" r:id="rId62"/>
    <p:sldId id="331" r:id="rId63"/>
    <p:sldId id="336" r:id="rId64"/>
    <p:sldId id="334" r:id="rId65"/>
    <p:sldId id="332" r:id="rId66"/>
    <p:sldId id="337" r:id="rId67"/>
    <p:sldId id="343" r:id="rId68"/>
    <p:sldId id="344" r:id="rId69"/>
    <p:sldId id="348" r:id="rId70"/>
    <p:sldId id="346" r:id="rId71"/>
    <p:sldId id="345" r:id="rId72"/>
    <p:sldId id="347" r:id="rId73"/>
    <p:sldId id="349" r:id="rId74"/>
    <p:sldId id="342" r:id="rId75"/>
    <p:sldId id="350" r:id="rId76"/>
    <p:sldId id="351" r:id="rId77"/>
    <p:sldId id="352" r:id="rId78"/>
    <p:sldId id="353" r:id="rId79"/>
    <p:sldId id="354" r:id="rId80"/>
    <p:sldId id="405" r:id="rId81"/>
    <p:sldId id="406" r:id="rId82"/>
    <p:sldId id="407" r:id="rId83"/>
    <p:sldId id="408" r:id="rId84"/>
    <p:sldId id="409" r:id="rId85"/>
    <p:sldId id="410" r:id="rId86"/>
    <p:sldId id="411" r:id="rId87"/>
    <p:sldId id="1341" r:id="rId88"/>
    <p:sldId id="1342" r:id="rId89"/>
    <p:sldId id="1343" r:id="rId90"/>
    <p:sldId id="412" r:id="rId91"/>
    <p:sldId id="1487" r:id="rId92"/>
    <p:sldId id="417" r:id="rId93"/>
    <p:sldId id="414" r:id="rId94"/>
    <p:sldId id="415" r:id="rId95"/>
    <p:sldId id="416" r:id="rId96"/>
    <p:sldId id="418" r:id="rId97"/>
    <p:sldId id="419" r:id="rId98"/>
    <p:sldId id="420" r:id="rId99"/>
    <p:sldId id="421" r:id="rId100"/>
    <p:sldId id="424" r:id="rId101"/>
    <p:sldId id="425" r:id="rId102"/>
    <p:sldId id="426" r:id="rId103"/>
    <p:sldId id="422" r:id="rId104"/>
    <p:sldId id="427" r:id="rId105"/>
    <p:sldId id="429" r:id="rId106"/>
    <p:sldId id="428" r:id="rId107"/>
    <p:sldId id="430" r:id="rId108"/>
    <p:sldId id="434" r:id="rId109"/>
    <p:sldId id="431" r:id="rId110"/>
    <p:sldId id="435" r:id="rId111"/>
    <p:sldId id="432" r:id="rId112"/>
    <p:sldId id="433" r:id="rId113"/>
    <p:sldId id="444" r:id="rId114"/>
    <p:sldId id="436" r:id="rId115"/>
    <p:sldId id="437" r:id="rId116"/>
    <p:sldId id="438" r:id="rId117"/>
    <p:sldId id="439" r:id="rId118"/>
    <p:sldId id="440" r:id="rId119"/>
    <p:sldId id="441" r:id="rId120"/>
    <p:sldId id="513" r:id="rId121"/>
    <p:sldId id="512" r:id="rId122"/>
    <p:sldId id="787" r:id="rId123"/>
    <p:sldId id="788" r:id="rId124"/>
    <p:sldId id="443" r:id="rId125"/>
    <p:sldId id="506" r:id="rId126"/>
    <p:sldId id="507" r:id="rId127"/>
    <p:sldId id="508" r:id="rId128"/>
    <p:sldId id="509" r:id="rId129"/>
    <p:sldId id="510" r:id="rId130"/>
    <p:sldId id="514" r:id="rId131"/>
    <p:sldId id="515" r:id="rId132"/>
    <p:sldId id="516" r:id="rId133"/>
    <p:sldId id="511" r:id="rId134"/>
    <p:sldId id="517" r:id="rId135"/>
    <p:sldId id="518" r:id="rId136"/>
    <p:sldId id="519" r:id="rId137"/>
    <p:sldId id="520" r:id="rId138"/>
    <p:sldId id="521" r:id="rId139"/>
    <p:sldId id="522" r:id="rId140"/>
    <p:sldId id="523" r:id="rId141"/>
    <p:sldId id="524" r:id="rId142"/>
    <p:sldId id="525" r:id="rId143"/>
    <p:sldId id="541" r:id="rId144"/>
    <p:sldId id="526" r:id="rId145"/>
    <p:sldId id="535" r:id="rId146"/>
    <p:sldId id="530" r:id="rId147"/>
    <p:sldId id="532" r:id="rId148"/>
    <p:sldId id="533" r:id="rId149"/>
    <p:sldId id="534" r:id="rId150"/>
    <p:sldId id="527" r:id="rId151"/>
    <p:sldId id="528" r:id="rId152"/>
    <p:sldId id="536" r:id="rId153"/>
    <p:sldId id="531" r:id="rId154"/>
    <p:sldId id="537" r:id="rId155"/>
    <p:sldId id="540" r:id="rId156"/>
    <p:sldId id="538" r:id="rId157"/>
    <p:sldId id="539" r:id="rId158"/>
    <p:sldId id="542" r:id="rId159"/>
    <p:sldId id="543" r:id="rId160"/>
    <p:sldId id="544" r:id="rId161"/>
    <p:sldId id="545" r:id="rId162"/>
    <p:sldId id="546" r:id="rId163"/>
    <p:sldId id="547" r:id="rId164"/>
    <p:sldId id="550" r:id="rId165"/>
    <p:sldId id="549" r:id="rId166"/>
    <p:sldId id="551" r:id="rId167"/>
    <p:sldId id="548" r:id="rId168"/>
    <p:sldId id="1634" r:id="rId169"/>
    <p:sldId id="1635" r:id="rId170"/>
    <p:sldId id="552" r:id="rId171"/>
    <p:sldId id="553" r:id="rId172"/>
    <p:sldId id="554" r:id="rId173"/>
    <p:sldId id="559" r:id="rId174"/>
    <p:sldId id="555" r:id="rId175"/>
    <p:sldId id="1631" r:id="rId176"/>
    <p:sldId id="556" r:id="rId177"/>
    <p:sldId id="557" r:id="rId178"/>
    <p:sldId id="558" r:id="rId179"/>
    <p:sldId id="560" r:id="rId180"/>
    <p:sldId id="562" r:id="rId181"/>
    <p:sldId id="563" r:id="rId182"/>
    <p:sldId id="1630" r:id="rId183"/>
    <p:sldId id="566" r:id="rId184"/>
    <p:sldId id="567" r:id="rId185"/>
    <p:sldId id="564" r:id="rId186"/>
    <p:sldId id="565" r:id="rId187"/>
    <p:sldId id="1632" r:id="rId188"/>
    <p:sldId id="1633" r:id="rId189"/>
    <p:sldId id="561" r:id="rId190"/>
    <p:sldId id="568" r:id="rId191"/>
    <p:sldId id="571" r:id="rId192"/>
    <p:sldId id="569" r:id="rId193"/>
    <p:sldId id="570" r:id="rId194"/>
    <p:sldId id="572" r:id="rId195"/>
    <p:sldId id="573" r:id="rId196"/>
    <p:sldId id="574" r:id="rId197"/>
    <p:sldId id="575" r:id="rId198"/>
    <p:sldId id="576" r:id="rId199"/>
    <p:sldId id="577" r:id="rId200"/>
    <p:sldId id="578" r:id="rId201"/>
    <p:sldId id="579" r:id="rId202"/>
    <p:sldId id="580" r:id="rId203"/>
    <p:sldId id="582" r:id="rId204"/>
    <p:sldId id="581" r:id="rId205"/>
    <p:sldId id="590" r:id="rId206"/>
    <p:sldId id="591" r:id="rId207"/>
    <p:sldId id="592" r:id="rId208"/>
    <p:sldId id="771" r:id="rId209"/>
    <p:sldId id="772" r:id="rId210"/>
    <p:sldId id="773" r:id="rId211"/>
    <p:sldId id="774" r:id="rId212"/>
    <p:sldId id="775" r:id="rId213"/>
    <p:sldId id="776" r:id="rId214"/>
    <p:sldId id="777" r:id="rId215"/>
    <p:sldId id="780" r:id="rId216"/>
    <p:sldId id="778" r:id="rId217"/>
    <p:sldId id="779" r:id="rId218"/>
    <p:sldId id="781" r:id="rId219"/>
    <p:sldId id="1636" r:id="rId220"/>
    <p:sldId id="1637" r:id="rId221"/>
    <p:sldId id="782" r:id="rId222"/>
    <p:sldId id="783" r:id="rId223"/>
    <p:sldId id="784" r:id="rId224"/>
    <p:sldId id="789" r:id="rId225"/>
    <p:sldId id="790" r:id="rId226"/>
    <p:sldId id="791" r:id="rId227"/>
    <p:sldId id="792" r:id="rId228"/>
    <p:sldId id="794" r:id="rId229"/>
    <p:sldId id="803" r:id="rId230"/>
    <p:sldId id="804" r:id="rId231"/>
    <p:sldId id="805" r:id="rId232"/>
    <p:sldId id="806" r:id="rId233"/>
    <p:sldId id="795" r:id="rId234"/>
    <p:sldId id="797" r:id="rId235"/>
    <p:sldId id="798" r:id="rId236"/>
    <p:sldId id="799" r:id="rId237"/>
    <p:sldId id="800" r:id="rId238"/>
    <p:sldId id="801" r:id="rId239"/>
    <p:sldId id="802" r:id="rId240"/>
    <p:sldId id="796" r:id="rId241"/>
    <p:sldId id="793" r:id="rId2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8a35ac8-cac4-408b-b30e-ef9539fa7bc3}">
          <p14:sldIdLst>
            <p14:sldId id="256"/>
            <p14:sldId id="339"/>
            <p14:sldId id="338"/>
            <p14:sldId id="340"/>
            <p14:sldId id="341"/>
            <p14:sldId id="899"/>
            <p14:sldId id="1120"/>
            <p14:sldId id="585"/>
            <p14:sldId id="583"/>
            <p14:sldId id="584"/>
            <p14:sldId id="586"/>
            <p14:sldId id="587"/>
            <p14:sldId id="588"/>
            <p14:sldId id="589"/>
            <p14:sldId id="260"/>
            <p14:sldId id="261"/>
            <p14:sldId id="273"/>
            <p14:sldId id="274"/>
            <p14:sldId id="275"/>
            <p14:sldId id="276"/>
            <p14:sldId id="277"/>
            <p14:sldId id="413"/>
            <p14:sldId id="278"/>
            <p14:sldId id="262"/>
            <p14:sldId id="263"/>
            <p14:sldId id="264"/>
            <p14:sldId id="265"/>
            <p14:sldId id="266"/>
            <p14:sldId id="267"/>
            <p14:sldId id="268"/>
            <p14:sldId id="284"/>
            <p14:sldId id="285"/>
            <p14:sldId id="280"/>
            <p14:sldId id="269"/>
            <p14:sldId id="270"/>
            <p14:sldId id="271"/>
            <p14:sldId id="281"/>
            <p14:sldId id="282"/>
            <p14:sldId id="283"/>
            <p14:sldId id="272"/>
            <p14:sldId id="286"/>
            <p14:sldId id="297"/>
            <p14:sldId id="315"/>
            <p14:sldId id="299"/>
            <p14:sldId id="302"/>
            <p14:sldId id="303"/>
            <p14:sldId id="305"/>
            <p14:sldId id="306"/>
            <p14:sldId id="307"/>
            <p14:sldId id="308"/>
            <p14:sldId id="309"/>
            <p14:sldId id="310"/>
            <p14:sldId id="314"/>
            <p14:sldId id="311"/>
            <p14:sldId id="312"/>
            <p14:sldId id="313"/>
            <p14:sldId id="316"/>
            <p14:sldId id="333"/>
            <p14:sldId id="331"/>
            <p14:sldId id="336"/>
            <p14:sldId id="334"/>
            <p14:sldId id="332"/>
            <p14:sldId id="337"/>
            <p14:sldId id="343"/>
            <p14:sldId id="344"/>
            <p14:sldId id="348"/>
            <p14:sldId id="346"/>
            <p14:sldId id="345"/>
            <p14:sldId id="347"/>
            <p14:sldId id="349"/>
            <p14:sldId id="342"/>
            <p14:sldId id="350"/>
            <p14:sldId id="351"/>
            <p14:sldId id="352"/>
            <p14:sldId id="353"/>
            <p14:sldId id="354"/>
            <p14:sldId id="405"/>
            <p14:sldId id="406"/>
            <p14:sldId id="407"/>
            <p14:sldId id="408"/>
            <p14:sldId id="409"/>
            <p14:sldId id="410"/>
            <p14:sldId id="411"/>
            <p14:sldId id="1341"/>
            <p14:sldId id="1342"/>
            <p14:sldId id="1343"/>
            <p14:sldId id="412"/>
            <p14:sldId id="1487"/>
            <p14:sldId id="417"/>
            <p14:sldId id="414"/>
            <p14:sldId id="415"/>
            <p14:sldId id="416"/>
            <p14:sldId id="418"/>
            <p14:sldId id="419"/>
            <p14:sldId id="420"/>
            <p14:sldId id="421"/>
            <p14:sldId id="424"/>
            <p14:sldId id="425"/>
            <p14:sldId id="426"/>
            <p14:sldId id="422"/>
            <p14:sldId id="427"/>
            <p14:sldId id="429"/>
            <p14:sldId id="428"/>
            <p14:sldId id="430"/>
            <p14:sldId id="434"/>
            <p14:sldId id="431"/>
            <p14:sldId id="435"/>
            <p14:sldId id="432"/>
            <p14:sldId id="433"/>
            <p14:sldId id="444"/>
            <p14:sldId id="436"/>
            <p14:sldId id="437"/>
            <p14:sldId id="438"/>
            <p14:sldId id="439"/>
            <p14:sldId id="440"/>
            <p14:sldId id="441"/>
            <p14:sldId id="513"/>
            <p14:sldId id="512"/>
            <p14:sldId id="787"/>
            <p14:sldId id="788"/>
            <p14:sldId id="443"/>
            <p14:sldId id="506"/>
            <p14:sldId id="507"/>
            <p14:sldId id="508"/>
            <p14:sldId id="509"/>
            <p14:sldId id="510"/>
            <p14:sldId id="514"/>
            <p14:sldId id="515"/>
            <p14:sldId id="516"/>
            <p14:sldId id="511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1"/>
            <p14:sldId id="526"/>
            <p14:sldId id="535"/>
            <p14:sldId id="530"/>
            <p14:sldId id="532"/>
            <p14:sldId id="533"/>
            <p14:sldId id="534"/>
            <p14:sldId id="527"/>
            <p14:sldId id="528"/>
            <p14:sldId id="536"/>
            <p14:sldId id="531"/>
            <p14:sldId id="537"/>
            <p14:sldId id="540"/>
            <p14:sldId id="538"/>
            <p14:sldId id="539"/>
            <p14:sldId id="542"/>
            <p14:sldId id="543"/>
            <p14:sldId id="544"/>
            <p14:sldId id="545"/>
            <p14:sldId id="546"/>
            <p14:sldId id="547"/>
            <p14:sldId id="550"/>
            <p14:sldId id="549"/>
            <p14:sldId id="551"/>
            <p14:sldId id="548"/>
            <p14:sldId id="1634"/>
            <p14:sldId id="1635"/>
            <p14:sldId id="552"/>
            <p14:sldId id="553"/>
            <p14:sldId id="554"/>
            <p14:sldId id="559"/>
            <p14:sldId id="555"/>
            <p14:sldId id="1631"/>
            <p14:sldId id="556"/>
            <p14:sldId id="557"/>
            <p14:sldId id="558"/>
            <p14:sldId id="560"/>
            <p14:sldId id="562"/>
            <p14:sldId id="563"/>
            <p14:sldId id="1630"/>
            <p14:sldId id="566"/>
            <p14:sldId id="567"/>
            <p14:sldId id="564"/>
            <p14:sldId id="565"/>
            <p14:sldId id="1632"/>
            <p14:sldId id="1633"/>
            <p14:sldId id="561"/>
            <p14:sldId id="568"/>
            <p14:sldId id="571"/>
            <p14:sldId id="569"/>
            <p14:sldId id="570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2"/>
            <p14:sldId id="581"/>
            <p14:sldId id="590"/>
            <p14:sldId id="591"/>
            <p14:sldId id="592"/>
            <p14:sldId id="771"/>
            <p14:sldId id="772"/>
            <p14:sldId id="773"/>
            <p14:sldId id="774"/>
            <p14:sldId id="775"/>
            <p14:sldId id="776"/>
            <p14:sldId id="777"/>
            <p14:sldId id="780"/>
            <p14:sldId id="778"/>
            <p14:sldId id="779"/>
            <p14:sldId id="781"/>
            <p14:sldId id="1636"/>
            <p14:sldId id="1637"/>
            <p14:sldId id="782"/>
            <p14:sldId id="783"/>
            <p14:sldId id="784"/>
            <p14:sldId id="789"/>
            <p14:sldId id="790"/>
            <p14:sldId id="791"/>
            <p14:sldId id="792"/>
            <p14:sldId id="794"/>
            <p14:sldId id="803"/>
            <p14:sldId id="804"/>
            <p14:sldId id="805"/>
            <p14:sldId id="806"/>
            <p14:sldId id="795"/>
            <p14:sldId id="797"/>
            <p14:sldId id="798"/>
            <p14:sldId id="799"/>
            <p14:sldId id="800"/>
            <p14:sldId id="801"/>
            <p14:sldId id="802"/>
            <p14:sldId id="796"/>
            <p14:sldId id="793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6" Type="http://schemas.openxmlformats.org/officeDocument/2006/relationships/tableStyles" Target="tableStyles.xml"/><Relationship Id="rId245" Type="http://schemas.openxmlformats.org/officeDocument/2006/relationships/viewProps" Target="viewProps.xml"/><Relationship Id="rId244" Type="http://schemas.openxmlformats.org/officeDocument/2006/relationships/presProps" Target="presProps.xml"/><Relationship Id="rId243" Type="http://schemas.openxmlformats.org/officeDocument/2006/relationships/handoutMaster" Target="handoutMasters/handoutMaster1.xml"/><Relationship Id="rId242" Type="http://schemas.openxmlformats.org/officeDocument/2006/relationships/slide" Target="slides/slide239.xml"/><Relationship Id="rId241" Type="http://schemas.openxmlformats.org/officeDocument/2006/relationships/slide" Target="slides/slide238.xml"/><Relationship Id="rId240" Type="http://schemas.openxmlformats.org/officeDocument/2006/relationships/slide" Target="slides/slide237.xml"/><Relationship Id="rId24" Type="http://schemas.openxmlformats.org/officeDocument/2006/relationships/slide" Target="slides/slide22.xml"/><Relationship Id="rId239" Type="http://schemas.openxmlformats.org/officeDocument/2006/relationships/slide" Target="slides/slide236.xml"/><Relationship Id="rId238" Type="http://schemas.openxmlformats.org/officeDocument/2006/relationships/slide" Target="slides/slide235.xml"/><Relationship Id="rId237" Type="http://schemas.openxmlformats.org/officeDocument/2006/relationships/slide" Target="slides/slide234.xml"/><Relationship Id="rId236" Type="http://schemas.openxmlformats.org/officeDocument/2006/relationships/slide" Target="slides/slide233.xml"/><Relationship Id="rId235" Type="http://schemas.openxmlformats.org/officeDocument/2006/relationships/slide" Target="slides/slide232.xml"/><Relationship Id="rId234" Type="http://schemas.openxmlformats.org/officeDocument/2006/relationships/slide" Target="slides/slide231.xml"/><Relationship Id="rId233" Type="http://schemas.openxmlformats.org/officeDocument/2006/relationships/slide" Target="slides/slide230.xml"/><Relationship Id="rId232" Type="http://schemas.openxmlformats.org/officeDocument/2006/relationships/slide" Target="slides/slide229.xml"/><Relationship Id="rId231" Type="http://schemas.openxmlformats.org/officeDocument/2006/relationships/slide" Target="slides/slide228.xml"/><Relationship Id="rId230" Type="http://schemas.openxmlformats.org/officeDocument/2006/relationships/slide" Target="slides/slide227.xml"/><Relationship Id="rId23" Type="http://schemas.openxmlformats.org/officeDocument/2006/relationships/slide" Target="slides/slide21.xml"/><Relationship Id="rId229" Type="http://schemas.openxmlformats.org/officeDocument/2006/relationships/slide" Target="slides/slide226.xml"/><Relationship Id="rId228" Type="http://schemas.openxmlformats.org/officeDocument/2006/relationships/slide" Target="slides/slide225.xml"/><Relationship Id="rId227" Type="http://schemas.openxmlformats.org/officeDocument/2006/relationships/slide" Target="slides/slide224.xml"/><Relationship Id="rId226" Type="http://schemas.openxmlformats.org/officeDocument/2006/relationships/slide" Target="slides/slide223.xml"/><Relationship Id="rId225" Type="http://schemas.openxmlformats.org/officeDocument/2006/relationships/slide" Target="slides/slide222.xml"/><Relationship Id="rId224" Type="http://schemas.openxmlformats.org/officeDocument/2006/relationships/slide" Target="slides/slide221.xml"/><Relationship Id="rId223" Type="http://schemas.openxmlformats.org/officeDocument/2006/relationships/slide" Target="slides/slide220.xml"/><Relationship Id="rId222" Type="http://schemas.openxmlformats.org/officeDocument/2006/relationships/slide" Target="slides/slide219.xml"/><Relationship Id="rId221" Type="http://schemas.openxmlformats.org/officeDocument/2006/relationships/slide" Target="slides/slide218.xml"/><Relationship Id="rId220" Type="http://schemas.openxmlformats.org/officeDocument/2006/relationships/slide" Target="slides/slide217.xml"/><Relationship Id="rId22" Type="http://schemas.openxmlformats.org/officeDocument/2006/relationships/slide" Target="slides/slide20.xml"/><Relationship Id="rId219" Type="http://schemas.openxmlformats.org/officeDocument/2006/relationships/slide" Target="slides/slide216.xml"/><Relationship Id="rId218" Type="http://schemas.openxmlformats.org/officeDocument/2006/relationships/slide" Target="slides/slide215.xml"/><Relationship Id="rId217" Type="http://schemas.openxmlformats.org/officeDocument/2006/relationships/slide" Target="slides/slide214.xml"/><Relationship Id="rId216" Type="http://schemas.openxmlformats.org/officeDocument/2006/relationships/slide" Target="slides/slide213.xml"/><Relationship Id="rId215" Type="http://schemas.openxmlformats.org/officeDocument/2006/relationships/slide" Target="slides/slide212.xml"/><Relationship Id="rId214" Type="http://schemas.openxmlformats.org/officeDocument/2006/relationships/slide" Target="slides/slide211.xml"/><Relationship Id="rId213" Type="http://schemas.openxmlformats.org/officeDocument/2006/relationships/slide" Target="slides/slide210.xml"/><Relationship Id="rId212" Type="http://schemas.openxmlformats.org/officeDocument/2006/relationships/slide" Target="slides/slide209.xml"/><Relationship Id="rId211" Type="http://schemas.openxmlformats.org/officeDocument/2006/relationships/slide" Target="slides/slide208.xml"/><Relationship Id="rId210" Type="http://schemas.openxmlformats.org/officeDocument/2006/relationships/slide" Target="slides/slide207.xml"/><Relationship Id="rId21" Type="http://schemas.openxmlformats.org/officeDocument/2006/relationships/slide" Target="slides/slide19.xml"/><Relationship Id="rId209" Type="http://schemas.openxmlformats.org/officeDocument/2006/relationships/slide" Target="slides/slide206.xml"/><Relationship Id="rId208" Type="http://schemas.openxmlformats.org/officeDocument/2006/relationships/slide" Target="slides/slide205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7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6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5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4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容器技术基础入门</a:t>
            </a:r>
            <a:endParaRPr lang="en-US" alt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1183640" y="3394710"/>
          <a:ext cx="639064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2570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namespace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隔离内容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USER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用户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消息队列,pipe,共享内存,信号量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MOUNT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文件系统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NETWORK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网络设备,网络栈,端口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进程管理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UTS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主机名和域名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945515" y="1990090"/>
            <a:ext cx="1096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 = namespace + cgroups + AUFS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720" y="109220"/>
            <a:ext cx="1187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--memory-swap(--memory启用时这个配置才生效)</a:t>
            </a:r>
            <a:endParaRPr lang="en-US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837565" y="1434465"/>
          <a:ext cx="1088136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30"/>
                <a:gridCol w="2391410"/>
                <a:gridCol w="60147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--memory-swap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--memory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描述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正数S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正数M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总共可用空间为S, ram为M, SWAP空间大小为S-M, 若S&lt;=M, 则无SWAP空间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0/unset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正数M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SWAP空间为2*M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-1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正数M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若宿主机启用了SWAP, 则表示容器最大可用SWAP与宿主机一致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867410" y="3614420"/>
            <a:ext cx="10828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在容器中使用`free`看到的空间并不具有其所展示的空间的指示意义</a:t>
            </a:r>
            <a:endParaRPr lang="en-US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44145" y="118110"/>
            <a:ext cx="462216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# 配置ingress</a:t>
            </a:r>
            <a:endParaRPr lang="en-US" altLang="en-US" sz="1600"/>
          </a:p>
          <a:p>
            <a:r>
              <a:rPr lang="en-US" altLang="en-US" sz="1600"/>
              <a:t>apiVersion: extensions/v1beta1</a:t>
            </a:r>
            <a:endParaRPr lang="en-US" altLang="en-US" sz="1600"/>
          </a:p>
          <a:p>
            <a:r>
              <a:rPr lang="en-US" altLang="en-US" sz="1600"/>
              <a:t>kind: Ingress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ingress-demo</a:t>
            </a:r>
            <a:endParaRPr lang="en-US" altLang="en-US" sz="1600"/>
          </a:p>
          <a:p>
            <a:r>
              <a:rPr lang="en-US" altLang="en-US" sz="1600"/>
              <a:t>  namespace: default</a:t>
            </a:r>
            <a:endParaRPr lang="en-US" altLang="en-US" sz="1600"/>
          </a:p>
          <a:p>
            <a:r>
              <a:rPr lang="en-US" altLang="en-US" sz="1600"/>
              <a:t>  annotations:</a:t>
            </a:r>
            <a:endParaRPr lang="en-US" altLang="en-US" sz="1600"/>
          </a:p>
          <a:p>
            <a:r>
              <a:rPr lang="en-US" altLang="en-US" sz="1600"/>
              <a:t>    kubernetes.io/ingress.class: "nginx1"</a:t>
            </a:r>
            <a:endParaRPr lang="en-US" altLang="en-US" sz="1600"/>
          </a:p>
          <a:p>
            <a:r>
              <a:rPr lang="en-US" altLang="en-US" sz="1600"/>
              <a:t>    ingress.kubernetes.io/rewrite-target: /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tls:</a:t>
            </a:r>
            <a:endParaRPr lang="en-US" altLang="en-US" sz="1600"/>
          </a:p>
          <a:p>
            <a:r>
              <a:rPr lang="en-US" altLang="en-US" sz="1600"/>
              <a:t>  - secretName: nginx-ingress-secret</a:t>
            </a:r>
            <a:endParaRPr lang="en-US" altLang="en-US" sz="1600"/>
          </a:p>
          <a:p>
            <a:r>
              <a:rPr lang="en-US" altLang="en-US" sz="1600"/>
              <a:t>    hosts:</a:t>
            </a:r>
            <a:endParaRPr lang="en-US" altLang="en-US" sz="1600"/>
          </a:p>
          <a:p>
            <a:r>
              <a:rPr lang="en-US" altLang="en-US" sz="1600"/>
              <a:t>    - ingress-demo.local</a:t>
            </a:r>
            <a:endParaRPr lang="en-US" altLang="en-US" sz="1600"/>
          </a:p>
          <a:p>
            <a:r>
              <a:rPr lang="en-US" altLang="en-US" sz="1600"/>
              <a:t>  backend:</a:t>
            </a:r>
            <a:endParaRPr lang="en-US" altLang="en-US" sz="1600"/>
          </a:p>
          <a:p>
            <a:r>
              <a:rPr lang="en-US" altLang="en-US" sz="1600"/>
              <a:t>    serviceName: myapp-service</a:t>
            </a:r>
            <a:endParaRPr lang="en-US" altLang="en-US" sz="1600"/>
          </a:p>
          <a:p>
            <a:r>
              <a:rPr lang="en-US" altLang="en-US" sz="1600"/>
              <a:t>    servicePort: 80</a:t>
            </a:r>
            <a:endParaRPr lang="en-US" altLang="en-US" sz="1600"/>
          </a:p>
          <a:p>
            <a:r>
              <a:rPr lang="en-US" altLang="en-US" sz="1600"/>
              <a:t>  rules:</a:t>
            </a:r>
            <a:endParaRPr lang="en-US" altLang="en-US" sz="1600"/>
          </a:p>
          <a:p>
            <a:r>
              <a:rPr lang="en-US" altLang="en-US" sz="1600"/>
              <a:t>  - host: ingress-demo.local </a:t>
            </a:r>
            <a:endParaRPr lang="en-US" altLang="en-US" sz="1600"/>
          </a:p>
          <a:p>
            <a:r>
              <a:rPr lang="en-US" altLang="en-US" sz="1600"/>
              <a:t>    http:</a:t>
            </a:r>
            <a:endParaRPr lang="en-US" altLang="en-US" sz="1600"/>
          </a:p>
          <a:p>
            <a:r>
              <a:rPr lang="en-US" altLang="en-US" sz="1600"/>
              <a:t>      paths:</a:t>
            </a:r>
            <a:endParaRPr lang="en-US" altLang="en-US" sz="1600"/>
          </a:p>
          <a:p>
            <a:r>
              <a:rPr lang="en-US" altLang="en-US" sz="1600"/>
              <a:t>      - backend:</a:t>
            </a:r>
            <a:endParaRPr lang="en-US" altLang="en-US" sz="1600"/>
          </a:p>
          <a:p>
            <a:r>
              <a:rPr lang="en-US" altLang="en-US" sz="1600"/>
              <a:t>          serviceName: myapp-service</a:t>
            </a:r>
            <a:endParaRPr lang="en-US" altLang="en-US" sz="1600"/>
          </a:p>
          <a:p>
            <a:r>
              <a:rPr lang="en-US" altLang="en-US" sz="1600"/>
              <a:t>          servicePort: 80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5357495" y="92075"/>
            <a:ext cx="66471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nginx对path支持不好,所以使用host来区别不同服务</a:t>
            </a:r>
            <a:endParaRPr lang="en-US" altLang="en-US"/>
          </a:p>
          <a:p>
            <a:r>
              <a:rPr lang="en-US" altLang="en-US"/>
              <a:t>2. </a:t>
            </a:r>
            <a:r>
              <a:rPr lang="en-US" altLang="en-US">
                <a:sym typeface="+mn-ea"/>
              </a:rPr>
              <a:t>kubernetes.io/ingress.class: "nginx1", 是用来匹配 ingress controller, 默认是nginx, 所以默认匹配nginx ingress controller, 可以在nginx ingress controller的args里面+ `--ingress-class=nginx1`, 来匹配这里的nginx1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3. tls的配置是ssl 相关配置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67350" y="2622550"/>
            <a:ext cx="6478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生成私钥</a:t>
            </a:r>
            <a:endParaRPr lang="en-US" altLang="en-US"/>
          </a:p>
          <a:p>
            <a:r>
              <a:rPr lang="en-US" altLang="en-US"/>
              <a:t>openssl genrsa -out tls.key 2048</a:t>
            </a:r>
            <a:endParaRPr lang="en-US" altLang="en-US"/>
          </a:p>
          <a:p>
            <a:r>
              <a:rPr lang="en-US" altLang="en-US"/>
              <a:t># 生产证书</a:t>
            </a:r>
            <a:endParaRPr lang="en-US" altLang="en-US"/>
          </a:p>
          <a:p>
            <a:r>
              <a:rPr lang="en-US" altLang="en-US"/>
              <a:t>openssl req -new -x509 -key tls.key -out tls.crt -subj /C=CN/ST=Shanghai/L=Shanghai/O=Devops/CN=ingress-demo.local</a:t>
            </a:r>
            <a:endParaRPr lang="en-US" altLang="en-US"/>
          </a:p>
          <a:p>
            <a:r>
              <a:rPr lang="en-US" altLang="en-US"/>
              <a:t># 通过证书生成secret对象</a:t>
            </a:r>
            <a:endParaRPr lang="en-US" altLang="en-US"/>
          </a:p>
          <a:p>
            <a:r>
              <a:rPr lang="en-US" altLang="en-US"/>
              <a:t>kubectl create secret tls nginx-ingress-secret --cert=tls.crt --key=tls.key</a:t>
            </a:r>
            <a:endParaRPr lang="en-US" altLang="en-US"/>
          </a:p>
          <a:p>
            <a:r>
              <a:rPr lang="en-US" altLang="en-US"/>
              <a:t>kubectl get secret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-15240" y="2630805"/>
            <a:ext cx="12221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/>
              <a:t>存储卷</a:t>
            </a:r>
            <a:endParaRPr lang="en-US" altLang="en-US" sz="60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370840"/>
            <a:ext cx="113372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node提供的存储卷,随着node终极而终结</a:t>
            </a:r>
            <a:endParaRPr lang="en-US" altLang="en-US"/>
          </a:p>
          <a:p>
            <a:r>
              <a:rPr lang="en-US" altLang="en-US"/>
              <a:t>2. 传统的网络存储设备(SAN, NAS)</a:t>
            </a:r>
            <a:endParaRPr lang="en-US" altLang="en-US"/>
          </a:p>
          <a:p>
            <a:r>
              <a:rPr lang="en-US" altLang="en-US"/>
              <a:t>3. 分布式存储, cephfs,rbd, glusterfs</a:t>
            </a:r>
            <a:endParaRPr lang="en-US" altLang="en-US"/>
          </a:p>
          <a:p>
            <a:r>
              <a:rPr lang="en-US" altLang="en-US"/>
              <a:t>4. 云存储, Azure Disk, EBS</a:t>
            </a:r>
            <a:endParaRPr lang="en-US" altLang="en-US"/>
          </a:p>
          <a:p>
            <a:r>
              <a:rPr lang="en-US" altLang="en-US"/>
              <a:t>$ kubectl explain pods.spec.volumes #查看支持那些存储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26440" y="2352675"/>
            <a:ext cx="2943860" cy="3686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36065" y="3263900"/>
            <a:ext cx="1419860" cy="13442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7" name="Can 6"/>
          <p:cNvSpPr/>
          <p:nvPr/>
        </p:nvSpPr>
        <p:spPr>
          <a:xfrm>
            <a:off x="1972945" y="4452620"/>
            <a:ext cx="450850" cy="2552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4530725" y="4208145"/>
            <a:ext cx="611505" cy="74485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339965" y="2234565"/>
            <a:ext cx="1020445" cy="4243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8959215" y="2234565"/>
            <a:ext cx="1216660" cy="121666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gluster brick</a:t>
            </a:r>
            <a:endParaRPr lang="en-US" altLang="en-US" sz="1400"/>
          </a:p>
        </p:txBody>
      </p:sp>
      <p:sp>
        <p:nvSpPr>
          <p:cNvPr id="12" name="Cube 11"/>
          <p:cNvSpPr/>
          <p:nvPr/>
        </p:nvSpPr>
        <p:spPr>
          <a:xfrm>
            <a:off x="8959215" y="5260975"/>
            <a:ext cx="1216660" cy="121666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8959215" y="3653155"/>
            <a:ext cx="1216660" cy="121666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7393305" y="5161915"/>
            <a:ext cx="914400" cy="12166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7" idx="4"/>
            <a:endCxn id="8" idx="2"/>
          </p:cNvCxnSpPr>
          <p:nvPr/>
        </p:nvCxnSpPr>
        <p:spPr>
          <a:xfrm>
            <a:off x="2423795" y="4580255"/>
            <a:ext cx="21069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9" idx="1"/>
          </p:cNvCxnSpPr>
          <p:nvPr/>
        </p:nvCxnSpPr>
        <p:spPr>
          <a:xfrm flipV="1">
            <a:off x="5142230" y="4356100"/>
            <a:ext cx="2197735" cy="224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2"/>
          </p:cNvCxnSpPr>
          <p:nvPr/>
        </p:nvCxnSpPr>
        <p:spPr>
          <a:xfrm flipV="1">
            <a:off x="8360410" y="2995295"/>
            <a:ext cx="598805" cy="136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3" idx="2"/>
          </p:cNvCxnSpPr>
          <p:nvPr/>
        </p:nvCxnSpPr>
        <p:spPr>
          <a:xfrm>
            <a:off x="8360410" y="4356100"/>
            <a:ext cx="598805" cy="57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2"/>
          </p:cNvCxnSpPr>
          <p:nvPr/>
        </p:nvCxnSpPr>
        <p:spPr>
          <a:xfrm>
            <a:off x="8360410" y="4326890"/>
            <a:ext cx="598805" cy="169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7470775" y="2536825"/>
            <a:ext cx="459740" cy="2277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存储类, 创建pv的类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1809115" y="3761740"/>
            <a:ext cx="838835" cy="34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  <a:endCxn id="7" idx="1"/>
          </p:cNvCxnSpPr>
          <p:nvPr/>
        </p:nvCxnSpPr>
        <p:spPr>
          <a:xfrm flipH="1">
            <a:off x="2198370" y="4110990"/>
            <a:ext cx="30480" cy="341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1918970" y="339344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227330"/>
            <a:ext cx="117925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</a:t>
            </a:r>
            <a:r>
              <a:rPr lang="en-US" altLang="en-US">
                <a:sym typeface="+mn-ea"/>
              </a:rPr>
              <a:t>安装启动(gluster集群):</a:t>
            </a:r>
            <a:endParaRPr lang="en-US" altLang="en-US"/>
          </a:p>
          <a:p>
            <a:r>
              <a:rPr lang="en-US" altLang="en-US"/>
              <a:t>yum  install centos-release-gluster41.noarch -y</a:t>
            </a:r>
            <a:endParaRPr lang="en-US" altLang="en-US"/>
          </a:p>
          <a:p>
            <a:r>
              <a:rPr lang="en-US" altLang="en-US"/>
              <a:t>yum --enablerepo=centos-gluster*-test install glusterfs-server glusterfs-cli glusterfs-geo-replication -y</a:t>
            </a:r>
            <a:endParaRPr lang="en-US" altLang="en-US"/>
          </a:p>
          <a:p>
            <a:r>
              <a:rPr lang="en-US" altLang="en-US"/>
              <a:t>systemctl start glusterd &amp;&amp; systemctl enable glusterd</a:t>
            </a:r>
            <a:endParaRPr lang="en-US" altLang="en-US"/>
          </a:p>
          <a:p>
            <a:r>
              <a:rPr lang="en-US" altLang="en-US"/>
              <a:t>netstat -tupln #查看glusterd占用端口的情况</a:t>
            </a:r>
            <a:endParaRPr lang="en-US" altLang="en-US"/>
          </a:p>
          <a:p>
            <a:r>
              <a:rPr lang="en-US" altLang="en-US"/>
              <a:t>gluster peer probe 192.168.92</a:t>
            </a:r>
            <a:r>
              <a:rPr lang="en-US" altLang="en-US">
                <a:sym typeface="+mn-ea"/>
              </a:rPr>
              <a:t># master 探测nodes, 并且建立连接</a:t>
            </a:r>
            <a:endParaRPr lang="en-US" altLang="en-US"/>
          </a:p>
          <a:p>
            <a:r>
              <a:rPr lang="en-US" altLang="en-US"/>
              <a:t>gluster peer status #查看集权节点及状态</a:t>
            </a:r>
            <a:endParaRPr lang="en-US" altLang="en-US"/>
          </a:p>
          <a:p>
            <a:r>
              <a:rPr lang="en-US" altLang="en-US"/>
              <a:t>gluster volume create gv1 192.168.1.91:/tmp/data </a:t>
            </a:r>
            <a:r>
              <a:rPr lang="en-US" altLang="en-US">
                <a:sym typeface="+mn-ea"/>
              </a:rPr>
              <a:t>192.168.1.92:/tmp/data 192.168.1.100:/tmp/data force</a:t>
            </a:r>
            <a:r>
              <a:rPr lang="en-US" altLang="en-US"/>
              <a:t> #创建数据卷gv1</a:t>
            </a:r>
            <a:endParaRPr lang="en-US" altLang="en-US"/>
          </a:p>
          <a:p>
            <a:r>
              <a:rPr lang="en-US" altLang="en-US"/>
              <a:t>gluster volume status #查看数据卷的情况</a:t>
            </a:r>
            <a:endParaRPr lang="en-US" altLang="en-US"/>
          </a:p>
          <a:p>
            <a:r>
              <a:rPr lang="en-US" altLang="en-US"/>
              <a:t>gluster volume info </a:t>
            </a:r>
            <a:r>
              <a:rPr lang="en-US" altLang="en-US">
                <a:sym typeface="+mn-ea"/>
              </a:rPr>
              <a:t>#查看数据卷的情况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glsuter volume start gv1 #启动gv1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mount -t glusterfs 192.168.1.91:/gv1 /mnt #挂载, 端口为24007, 貌似不可以修改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cat /var/log/glusterfs/... #该文件夹下面查看gluster相关日志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835" y="235585"/>
            <a:ext cx="116408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emptyDir: 临时数据卷, 是pod级别的,pod生命周期结束,他就会结束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hostPath: node级别的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网络存储: 分布式网络存储,测试环境使用gluster(同时支持静态/动态pvc)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首选需要定义endpoint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pvc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静态pvc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endpoint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pv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pvc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动态pvc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gluster集群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heketi: 为gluster集群提供restfulApi服务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secret(和configmap一样, secret 是密码)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configmap(明文存储数据)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扮演一个配置中心的角色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可以将外部信息注入到pod中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直接读取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挂载</a:t>
            </a:r>
            <a:endParaRPr lang="en-US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4800" y="235585"/>
            <a:ext cx="815657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apiVersion: v1</a:t>
            </a:r>
            <a:endParaRPr lang="en-US" altLang="en-US" sz="1200"/>
          </a:p>
          <a:p>
            <a:r>
              <a:rPr lang="en-US" altLang="en-US" sz="1200"/>
              <a:t>kind: Pod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vol-demo-pod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volumes:</a:t>
            </a:r>
            <a:endParaRPr lang="en-US" altLang="en-US" sz="1200"/>
          </a:p>
          <a:p>
            <a:r>
              <a:rPr lang="en-US" altLang="en-US" sz="1200"/>
              <a:t>  - name: empty-dir</a:t>
            </a:r>
            <a:endParaRPr lang="en-US" altLang="en-US" sz="1200"/>
          </a:p>
          <a:p>
            <a:r>
              <a:rPr lang="en-US" altLang="en-US" sz="1200"/>
              <a:t>    emptyDir: {}</a:t>
            </a:r>
            <a:endParaRPr lang="en-US" altLang="en-US" sz="1200"/>
          </a:p>
          <a:p>
            <a:r>
              <a:rPr lang="en-US" altLang="en-US" sz="1200"/>
              <a:t>  - name: host-path</a:t>
            </a:r>
            <a:endParaRPr lang="en-US" altLang="en-US" sz="1200"/>
          </a:p>
          <a:p>
            <a:r>
              <a:rPr lang="en-US" altLang="en-US" sz="1200"/>
              <a:t>    hostPath:</a:t>
            </a:r>
            <a:endParaRPr lang="en-US" altLang="en-US" sz="1200"/>
          </a:p>
          <a:p>
            <a:r>
              <a:rPr lang="en-US" altLang="en-US" sz="1200"/>
              <a:t>      path: /tmp</a:t>
            </a:r>
            <a:endParaRPr lang="en-US" altLang="en-US" sz="1200"/>
          </a:p>
          <a:p>
            <a:r>
              <a:rPr lang="en-US" altLang="en-US" sz="1200"/>
              <a:t>  containers:</a:t>
            </a:r>
            <a:endParaRPr lang="en-US" altLang="en-US" sz="1200"/>
          </a:p>
          <a:p>
            <a:r>
              <a:rPr lang="en-US" altLang="en-US" sz="1200"/>
              <a:t>  - name: </a:t>
            </a:r>
            <a:r>
              <a:rPr lang="en-US" altLang="en-US" sz="1200">
                <a:sym typeface="+mn-ea"/>
              </a:rPr>
              <a:t>empty-dir</a:t>
            </a:r>
            <a:endParaRPr lang="en-US" altLang="en-US" sz="1200"/>
          </a:p>
          <a:p>
            <a:r>
              <a:rPr lang="en-US" altLang="en-US" sz="1200"/>
              <a:t>    image: nginx:1.12-alpine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gluster-static-pvc-volume</a:t>
            </a:r>
            <a:endParaRPr lang="en-US" altLang="en-US" sz="1200"/>
          </a:p>
          <a:p>
            <a:r>
              <a:rPr lang="en-US" altLang="en-US" sz="1200"/>
              <a:t>      mountPath: /usr/share/nginx/html</a:t>
            </a:r>
            <a:endParaRPr lang="en-US" altLang="en-US" sz="1200"/>
          </a:p>
          <a:p>
            <a:r>
              <a:rPr lang="en-US" altLang="en-US" sz="1200"/>
              <a:t>  - name: pagegen</a:t>
            </a:r>
            <a:endParaRPr lang="en-US" altLang="en-US" sz="1200"/>
          </a:p>
          <a:p>
            <a:r>
              <a:rPr lang="en-US" altLang="en-US" sz="1200"/>
              <a:t>    image: 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</a:t>
            </a:r>
            <a:r>
              <a:rPr lang="en-US" altLang="en-US" sz="1200">
                <a:sym typeface="+mn-ea"/>
              </a:rPr>
              <a:t>empty-dir</a:t>
            </a:r>
            <a:endParaRPr lang="en-US" altLang="en-US" sz="1200"/>
          </a:p>
          <a:p>
            <a:r>
              <a:rPr lang="en-US" altLang="en-US" sz="1200"/>
              <a:t>      mountPath: /html</a:t>
            </a:r>
            <a:endParaRPr lang="en-US" altLang="en-US" sz="1200"/>
          </a:p>
          <a:p>
            <a:r>
              <a:rPr lang="en-US" altLang="en-US" sz="1200"/>
              <a:t>    command:</a:t>
            </a:r>
            <a:endParaRPr lang="en-US" altLang="en-US" sz="1200"/>
          </a:p>
          <a:p>
            <a:r>
              <a:rPr lang="en-US" altLang="en-US" sz="1200"/>
              <a:t>    - /bin/sh </a:t>
            </a:r>
            <a:endParaRPr lang="en-US" altLang="en-US" sz="1200"/>
          </a:p>
          <a:p>
            <a:r>
              <a:rPr lang="en-US" altLang="en-US" sz="1200"/>
              <a:t>    - -c</a:t>
            </a:r>
            <a:endParaRPr lang="en-US" altLang="en-US" sz="1200"/>
          </a:p>
          <a:p>
            <a:r>
              <a:rPr lang="en-US" altLang="en-US" sz="1200"/>
              <a:t>    args:</a:t>
            </a:r>
            <a:endParaRPr lang="en-US" altLang="en-US" sz="1200"/>
          </a:p>
          <a:p>
            <a:r>
              <a:rPr lang="en-US" altLang="en-US" sz="1200"/>
              <a:t>    - while true; do</a:t>
            </a:r>
            <a:endParaRPr lang="en-US" altLang="en-US" sz="1200"/>
          </a:p>
          <a:p>
            <a:r>
              <a:rPr lang="en-US" altLang="en-US" sz="1200"/>
              <a:t>        echo $(hostname) $(date) &gt;&gt; /html/index.html;</a:t>
            </a:r>
            <a:endParaRPr lang="en-US" altLang="en-US" sz="1200"/>
          </a:p>
          <a:p>
            <a:r>
              <a:rPr lang="en-US" altLang="en-US" sz="1200"/>
              <a:t>        sleep 3;</a:t>
            </a:r>
            <a:endParaRPr lang="en-US" altLang="en-US" sz="1200"/>
          </a:p>
          <a:p>
            <a:r>
              <a:rPr lang="en-US" altLang="en-US" sz="1200"/>
              <a:t>      done;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19150" y="2293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602990" y="2293620"/>
            <a:ext cx="1318895" cy="9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gluster endpoint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781800" y="632460"/>
            <a:ext cx="1975485" cy="516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ube 6"/>
          <p:cNvSpPr/>
          <p:nvPr/>
        </p:nvSpPr>
        <p:spPr>
          <a:xfrm>
            <a:off x="7188200" y="834390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8" name="Cube 7"/>
          <p:cNvSpPr/>
          <p:nvPr/>
        </p:nvSpPr>
        <p:spPr>
          <a:xfrm>
            <a:off x="7188200" y="403161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9" name="Cube 8"/>
          <p:cNvSpPr/>
          <p:nvPr/>
        </p:nvSpPr>
        <p:spPr>
          <a:xfrm>
            <a:off x="7188200" y="243268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733550" y="2750820"/>
            <a:ext cx="1869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921885" y="2732405"/>
            <a:ext cx="1827530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3373120"/>
            <a:ext cx="36525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gluster-endpoint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Endpoints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gluster-endpoint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subsets: </a:t>
            </a:r>
            <a:endParaRPr lang="en-US" altLang="en-US"/>
          </a:p>
          <a:p>
            <a:r>
              <a:rPr lang="en-US" altLang="en-US"/>
              <a:t>- addresses: </a:t>
            </a:r>
            <a:endParaRPr lang="en-US" altLang="en-US"/>
          </a:p>
          <a:p>
            <a:r>
              <a:rPr lang="en-US" altLang="en-US"/>
              <a:t>  - ip: 192.168.1.91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214620" y="269240"/>
            <a:ext cx="69088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apiVersion: v1</a:t>
            </a:r>
            <a:endParaRPr lang="en-US" altLang="en-US" sz="1200"/>
          </a:p>
          <a:p>
            <a:r>
              <a:rPr lang="en-US" altLang="en-US" sz="1200"/>
              <a:t>kind: Pod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vol-demo-pod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volumes:</a:t>
            </a:r>
            <a:endParaRPr lang="en-US" altLang="en-US" sz="1200"/>
          </a:p>
          <a:p>
            <a:r>
              <a:rPr lang="en-US" altLang="en-US" sz="1200"/>
              <a:t>  - name: gluster</a:t>
            </a:r>
            <a:endParaRPr lang="en-US" altLang="en-US" sz="1200"/>
          </a:p>
          <a:p>
            <a:r>
              <a:rPr lang="en-US" altLang="en-US" sz="1200"/>
              <a:t>    glusterfs:</a:t>
            </a:r>
            <a:endParaRPr lang="en-US" altLang="en-US" sz="1200"/>
          </a:p>
          <a:p>
            <a:r>
              <a:rPr lang="en-US" altLang="en-US" sz="1200"/>
              <a:t>      endpoints: gluster-endpoint</a:t>
            </a:r>
            <a:endParaRPr lang="en-US" altLang="en-US" sz="1200"/>
          </a:p>
          <a:p>
            <a:r>
              <a:rPr lang="en-US" altLang="en-US" sz="1200"/>
              <a:t>      path: gv1</a:t>
            </a:r>
            <a:endParaRPr lang="en-US" altLang="en-US" sz="1200"/>
          </a:p>
          <a:p>
            <a:r>
              <a:rPr lang="en-US" altLang="en-US" sz="1200"/>
              <a:t>      readOnly: false</a:t>
            </a:r>
            <a:endParaRPr lang="en-US" altLang="en-US" sz="1200"/>
          </a:p>
          <a:p>
            <a:r>
              <a:rPr lang="en-US" altLang="en-US" sz="1200"/>
              <a:t>  containers:</a:t>
            </a:r>
            <a:endParaRPr lang="en-US" altLang="en-US" sz="1200"/>
          </a:p>
          <a:p>
            <a:r>
              <a:rPr lang="en-US" altLang="en-US" sz="1200"/>
              <a:t>  - name: vol-demo-pod-container</a:t>
            </a:r>
            <a:endParaRPr lang="en-US" altLang="en-US" sz="1200"/>
          </a:p>
          <a:p>
            <a:r>
              <a:rPr lang="en-US" altLang="en-US" sz="1200"/>
              <a:t>    image: nginx:1.12-alpine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</a:t>
            </a:r>
            <a:r>
              <a:rPr lang="en-US" altLang="en-US" sz="1200">
                <a:sym typeface="+mn-ea"/>
              </a:rPr>
              <a:t>gluster</a:t>
            </a:r>
            <a:endParaRPr lang="en-US" altLang="en-US" sz="1200"/>
          </a:p>
          <a:p>
            <a:r>
              <a:rPr lang="en-US" altLang="en-US" sz="1200"/>
              <a:t>      mountPath: /usr/share/nginx/html</a:t>
            </a:r>
            <a:endParaRPr lang="en-US" altLang="en-US" sz="1200"/>
          </a:p>
          <a:p>
            <a:r>
              <a:rPr lang="en-US" altLang="en-US" sz="1200"/>
              <a:t>  - name: pagegen</a:t>
            </a:r>
            <a:endParaRPr lang="en-US" altLang="en-US" sz="1200"/>
          </a:p>
          <a:p>
            <a:r>
              <a:rPr lang="en-US" altLang="en-US" sz="1200"/>
              <a:t>    image: 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</a:t>
            </a:r>
            <a:r>
              <a:rPr lang="en-US" altLang="en-US" sz="1200">
                <a:sym typeface="+mn-ea"/>
              </a:rPr>
              <a:t>gluster</a:t>
            </a:r>
            <a:endParaRPr lang="en-US" altLang="en-US" sz="1200"/>
          </a:p>
          <a:p>
            <a:r>
              <a:rPr lang="en-US" altLang="en-US" sz="1200"/>
              <a:t>      mountPath: /html</a:t>
            </a:r>
            <a:endParaRPr lang="en-US" altLang="en-US" sz="1200"/>
          </a:p>
          <a:p>
            <a:r>
              <a:rPr lang="en-US" altLang="en-US" sz="1200"/>
              <a:t>    command:</a:t>
            </a:r>
            <a:endParaRPr lang="en-US" altLang="en-US" sz="1200"/>
          </a:p>
          <a:p>
            <a:r>
              <a:rPr lang="en-US" altLang="en-US" sz="1200"/>
              <a:t>    - /bin/sh </a:t>
            </a:r>
            <a:endParaRPr lang="en-US" altLang="en-US" sz="1200"/>
          </a:p>
          <a:p>
            <a:r>
              <a:rPr lang="en-US" altLang="en-US" sz="1200"/>
              <a:t>    - -c</a:t>
            </a:r>
            <a:endParaRPr lang="en-US" altLang="en-US" sz="1200"/>
          </a:p>
          <a:p>
            <a:r>
              <a:rPr lang="en-US" altLang="en-US" sz="1200"/>
              <a:t>    args:</a:t>
            </a:r>
            <a:endParaRPr lang="en-US" altLang="en-US" sz="1200"/>
          </a:p>
          <a:p>
            <a:r>
              <a:rPr lang="en-US" altLang="en-US" sz="1200"/>
              <a:t>    - while true; do</a:t>
            </a:r>
            <a:endParaRPr lang="en-US" altLang="en-US" sz="1200"/>
          </a:p>
          <a:p>
            <a:r>
              <a:rPr lang="en-US" altLang="en-US" sz="1200"/>
              <a:t>        echo $(hostname) $(date) &gt;&gt; /html/index.html;</a:t>
            </a:r>
            <a:endParaRPr lang="en-US" altLang="en-US" sz="1200"/>
          </a:p>
          <a:p>
            <a:r>
              <a:rPr lang="en-US" altLang="en-US" sz="1200"/>
              <a:t>        sleep 3;</a:t>
            </a:r>
            <a:endParaRPr lang="en-US" altLang="en-US" sz="1200"/>
          </a:p>
          <a:p>
            <a:r>
              <a:rPr lang="en-US" altLang="en-US" sz="1200"/>
              <a:t>      done;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127635" y="269240"/>
            <a:ext cx="403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网络数据卷, gluster配置</a:t>
            </a:r>
            <a:endParaRPr lang="en-US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94715" y="2074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826385" y="2074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716780" y="20745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487795" y="2074545"/>
            <a:ext cx="1318895" cy="913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gluster endpoint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666605" y="488950"/>
            <a:ext cx="1975485" cy="516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10073005" y="690880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0" name="Cube 9"/>
          <p:cNvSpPr/>
          <p:nvPr/>
        </p:nvSpPr>
        <p:spPr>
          <a:xfrm>
            <a:off x="10073005" y="388810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1" name="Cube 10"/>
          <p:cNvSpPr/>
          <p:nvPr/>
        </p:nvSpPr>
        <p:spPr>
          <a:xfrm>
            <a:off x="10073005" y="2289175"/>
            <a:ext cx="1216660" cy="12166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>
          <a:xfrm flipV="1">
            <a:off x="7806690" y="2513330"/>
            <a:ext cx="1827530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809115" y="2531745"/>
            <a:ext cx="10172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740785" y="2531745"/>
            <a:ext cx="9759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5631180" y="2531745"/>
            <a:ext cx="8566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125730"/>
            <a:ext cx="144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静态pvc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5090" y="708025"/>
            <a:ext cx="53047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</a:t>
            </a:r>
            <a:r>
              <a:rPr lang="en-US" altLang="en-US">
                <a:sym typeface="+mn-ea"/>
              </a:rPr>
              <a:t>gluster-pv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PersistentVolume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gluster-pv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capacity:</a:t>
            </a:r>
            <a:endParaRPr lang="en-US" altLang="en-US"/>
          </a:p>
          <a:p>
            <a:r>
              <a:rPr lang="en-US" altLang="en-US"/>
              <a:t>   storage: 100Mi</a:t>
            </a:r>
            <a:endParaRPr lang="en-US" altLang="en-US"/>
          </a:p>
          <a:p>
            <a:r>
              <a:rPr lang="en-US" altLang="en-US"/>
              <a:t>  volumeMode: Filesystem</a:t>
            </a:r>
            <a:endParaRPr lang="en-US" altLang="en-US"/>
          </a:p>
          <a:p>
            <a:r>
              <a:rPr lang="en-US" altLang="en-US"/>
              <a:t>  accessModes:</a:t>
            </a:r>
            <a:endParaRPr lang="en-US" altLang="en-US"/>
          </a:p>
          <a:p>
            <a:r>
              <a:rPr lang="en-US" altLang="en-US"/>
              <a:t>  - ReadWriteMany</a:t>
            </a:r>
            <a:endParaRPr lang="en-US" altLang="en-US"/>
          </a:p>
          <a:p>
            <a:r>
              <a:rPr lang="en-US" altLang="en-US"/>
              <a:t>  storageClassName: slow</a:t>
            </a:r>
            <a:endParaRPr lang="en-US" altLang="en-US"/>
          </a:p>
          <a:p>
            <a:r>
              <a:rPr lang="en-US" altLang="en-US"/>
              <a:t>  persistentVolumeReclaimPolicy: Retain</a:t>
            </a:r>
            <a:endParaRPr lang="en-US" altLang="en-US"/>
          </a:p>
          <a:p>
            <a:r>
              <a:rPr lang="en-US" altLang="en-US"/>
              <a:t>  glusterfs:</a:t>
            </a:r>
            <a:endParaRPr lang="en-US" altLang="en-US"/>
          </a:p>
          <a:p>
            <a:r>
              <a:rPr lang="en-US" altLang="en-US"/>
              <a:t>    endpoints: gluster-endpoint</a:t>
            </a:r>
            <a:endParaRPr lang="en-US" altLang="en-US"/>
          </a:p>
          <a:p>
            <a:r>
              <a:rPr lang="en-US" altLang="en-US"/>
              <a:t>    path: gv1</a:t>
            </a:r>
            <a:endParaRPr lang="en-US" altLang="en-US"/>
          </a:p>
          <a:p>
            <a:r>
              <a:rPr lang="en-US" altLang="en-US"/>
              <a:t>    readOnly: false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308725" y="708025"/>
            <a:ext cx="534098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gluster-static-pvc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PersistentVolumeClaim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gluster-static-pvc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accessModes:</a:t>
            </a:r>
            <a:endParaRPr lang="en-US" altLang="en-US"/>
          </a:p>
          <a:p>
            <a:r>
              <a:rPr lang="en-US" altLang="en-US"/>
              <a:t>  - ReadWriteMany</a:t>
            </a:r>
            <a:endParaRPr lang="en-US" altLang="en-US"/>
          </a:p>
          <a:p>
            <a:r>
              <a:rPr lang="en-US" altLang="en-US"/>
              <a:t>  volumeMode: Filesystem</a:t>
            </a:r>
            <a:endParaRPr lang="en-US" altLang="en-US"/>
          </a:p>
          <a:p>
            <a:r>
              <a:rPr lang="en-US" altLang="en-US"/>
              <a:t>  volumeName: gluster-pv</a:t>
            </a:r>
            <a:endParaRPr lang="en-US" altLang="en-US"/>
          </a:p>
          <a:p>
            <a:r>
              <a:rPr lang="en-US" altLang="en-US"/>
              <a:t>  storageClassName: slow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  requests:</a:t>
            </a:r>
            <a:endParaRPr lang="en-US" altLang="en-US"/>
          </a:p>
          <a:p>
            <a:r>
              <a:rPr lang="en-US" altLang="en-US"/>
              <a:t>      storage: 100Mi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1610" y="219710"/>
            <a:ext cx="117602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CPU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By default, each container’s access to the host machine’s CPU cycles is unlimited.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You can set various constraints to limit a given container’s access to the host machine’s CPU cycles. Most users use and configure the default</a:t>
            </a:r>
            <a:r>
              <a:rPr lang="en-US" altLang="en-US" b="1"/>
              <a:t> CFS scheduler.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 Docker 1.13 and higher, you can also configure the realtime scheduler.</a:t>
            </a:r>
            <a:endParaRPr lang="en-US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5130" y="428625"/>
            <a:ext cx="41084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apiVersion: v1</a:t>
            </a:r>
            <a:endParaRPr lang="en-US" altLang="en-US" sz="1200"/>
          </a:p>
          <a:p>
            <a:r>
              <a:rPr lang="en-US" altLang="en-US" sz="1200"/>
              <a:t>kind: Pod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vol-demo-pod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volumes:</a:t>
            </a:r>
            <a:endParaRPr lang="en-US" altLang="en-US" sz="1200"/>
          </a:p>
          <a:p>
            <a:r>
              <a:rPr lang="en-US" altLang="en-US" sz="1200"/>
              <a:t>  - name: gluster-static-pvc-volume</a:t>
            </a:r>
            <a:endParaRPr lang="en-US" altLang="en-US" sz="1200"/>
          </a:p>
          <a:p>
            <a:r>
              <a:rPr lang="en-US" altLang="en-US" sz="1200"/>
              <a:t>    persistentVolumeClaim:</a:t>
            </a:r>
            <a:endParaRPr lang="en-US" altLang="en-US" sz="1200"/>
          </a:p>
          <a:p>
            <a:r>
              <a:rPr lang="en-US" altLang="en-US" sz="1200"/>
              <a:t>      claimName: gluster-static-pvc</a:t>
            </a:r>
            <a:endParaRPr lang="en-US" altLang="en-US" sz="1200"/>
          </a:p>
          <a:p>
            <a:r>
              <a:rPr lang="en-US" altLang="en-US" sz="1200"/>
              <a:t>  containers:</a:t>
            </a:r>
            <a:endParaRPr lang="en-US" altLang="en-US" sz="1200"/>
          </a:p>
          <a:p>
            <a:r>
              <a:rPr lang="en-US" altLang="en-US" sz="1200"/>
              <a:t>  - name: vol-demo-pod-container</a:t>
            </a:r>
            <a:endParaRPr lang="en-US" altLang="en-US" sz="1200"/>
          </a:p>
          <a:p>
            <a:r>
              <a:rPr lang="en-US" altLang="en-US" sz="1200"/>
              <a:t>    image: nginx:1.12-alpine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gluster-static-pvc-volume</a:t>
            </a:r>
            <a:endParaRPr lang="en-US" altLang="en-US" sz="1200"/>
          </a:p>
          <a:p>
            <a:r>
              <a:rPr lang="en-US" altLang="en-US" sz="1200"/>
              <a:t>      mountPath: /usr/share/nginx/html</a:t>
            </a:r>
            <a:endParaRPr lang="en-US" altLang="en-US" sz="1200"/>
          </a:p>
          <a:p>
            <a:r>
              <a:rPr lang="en-US" altLang="en-US" sz="1200"/>
              <a:t>  - name: pagegen</a:t>
            </a:r>
            <a:endParaRPr lang="en-US" altLang="en-US" sz="1200"/>
          </a:p>
          <a:p>
            <a:r>
              <a:rPr lang="en-US" altLang="en-US" sz="1200"/>
              <a:t>    image: alpine</a:t>
            </a:r>
            <a:endParaRPr lang="en-US" altLang="en-US" sz="1200"/>
          </a:p>
          <a:p>
            <a:r>
              <a:rPr lang="en-US" altLang="en-US" sz="1200"/>
              <a:t>    volumeMounts:</a:t>
            </a:r>
            <a:endParaRPr lang="en-US" altLang="en-US" sz="1200"/>
          </a:p>
          <a:p>
            <a:r>
              <a:rPr lang="en-US" altLang="en-US" sz="1200"/>
              <a:t>    - name: gluster-static-pvc-volume</a:t>
            </a:r>
            <a:endParaRPr lang="en-US" altLang="en-US" sz="1200"/>
          </a:p>
          <a:p>
            <a:r>
              <a:rPr lang="en-US" altLang="en-US" sz="1200"/>
              <a:t>      mountPath: /html</a:t>
            </a:r>
            <a:endParaRPr lang="en-US" altLang="en-US" sz="1200"/>
          </a:p>
          <a:p>
            <a:r>
              <a:rPr lang="en-US" altLang="en-US" sz="1200"/>
              <a:t>    command:</a:t>
            </a:r>
            <a:endParaRPr lang="en-US" altLang="en-US" sz="1200"/>
          </a:p>
          <a:p>
            <a:r>
              <a:rPr lang="en-US" altLang="en-US" sz="1200"/>
              <a:t>    - /bin/sh </a:t>
            </a:r>
            <a:endParaRPr lang="en-US" altLang="en-US" sz="1200"/>
          </a:p>
          <a:p>
            <a:r>
              <a:rPr lang="en-US" altLang="en-US" sz="1200"/>
              <a:t>    - -c</a:t>
            </a:r>
            <a:endParaRPr lang="en-US" altLang="en-US" sz="1200"/>
          </a:p>
          <a:p>
            <a:r>
              <a:rPr lang="en-US" altLang="en-US" sz="1200"/>
              <a:t>    args:</a:t>
            </a:r>
            <a:endParaRPr lang="en-US" altLang="en-US" sz="1200"/>
          </a:p>
          <a:p>
            <a:r>
              <a:rPr lang="en-US" altLang="en-US" sz="1200"/>
              <a:t>    - while true; do</a:t>
            </a:r>
            <a:endParaRPr lang="en-US" altLang="en-US" sz="1200"/>
          </a:p>
          <a:p>
            <a:r>
              <a:rPr lang="en-US" altLang="en-US" sz="1200"/>
              <a:t>        echo $(hostname) $(date) &gt;&gt; /html/index.html;</a:t>
            </a:r>
            <a:endParaRPr lang="en-US" altLang="en-US" sz="1200"/>
          </a:p>
          <a:p>
            <a:r>
              <a:rPr lang="en-US" altLang="en-US" sz="1200"/>
              <a:t>        sleep 3;</a:t>
            </a:r>
            <a:endParaRPr lang="en-US" altLang="en-US" sz="1200"/>
          </a:p>
          <a:p>
            <a:r>
              <a:rPr lang="en-US" altLang="en-US" sz="1200"/>
              <a:t>      done;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511810" y="25984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950720" y="25984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898265" y="604520"/>
            <a:ext cx="1176655" cy="4925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storage class</a:t>
            </a:r>
            <a:endParaRPr lang="en-US" altLang="en-US"/>
          </a:p>
        </p:txBody>
      </p:sp>
      <p:sp>
        <p:nvSpPr>
          <p:cNvPr id="7" name="Can 6"/>
          <p:cNvSpPr/>
          <p:nvPr/>
        </p:nvSpPr>
        <p:spPr>
          <a:xfrm>
            <a:off x="3983355" y="3437890"/>
            <a:ext cx="1006475" cy="7594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345555" y="25984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heketi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775700" y="604520"/>
            <a:ext cx="2480310" cy="490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9367520" y="1117600"/>
            <a:ext cx="123571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1" name="Cube 10"/>
          <p:cNvSpPr/>
          <p:nvPr/>
        </p:nvSpPr>
        <p:spPr>
          <a:xfrm>
            <a:off x="9367520" y="2447290"/>
            <a:ext cx="123571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sp>
        <p:nvSpPr>
          <p:cNvPr id="12" name="Cube 11"/>
          <p:cNvSpPr/>
          <p:nvPr/>
        </p:nvSpPr>
        <p:spPr>
          <a:xfrm>
            <a:off x="9367520" y="3844290"/>
            <a:ext cx="1235710" cy="990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brick</a:t>
            </a:r>
            <a:endParaRPr lang="en-US" altLang="en-US"/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1426210" y="3055620"/>
            <a:ext cx="5245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2865120" y="3055620"/>
            <a:ext cx="103314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5074920" y="3055620"/>
            <a:ext cx="127063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7259955" y="3055620"/>
            <a:ext cx="1515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160010" y="2725420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restful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4029710" y="4452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endpoint</a:t>
            </a:r>
            <a:endParaRPr lang="en-US" altLang="en-US"/>
          </a:p>
        </p:txBody>
      </p:sp>
      <p:cxnSp>
        <p:nvCxnSpPr>
          <p:cNvPr id="19" name="Straight Arrow Connector 18"/>
          <p:cNvCxnSpPr>
            <a:stCxn id="5" idx="3"/>
            <a:endCxn id="7" idx="2"/>
          </p:cNvCxnSpPr>
          <p:nvPr/>
        </p:nvCxnSpPr>
        <p:spPr>
          <a:xfrm>
            <a:off x="2865120" y="3055620"/>
            <a:ext cx="1118235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8" idx="0"/>
          </p:cNvCxnSpPr>
          <p:nvPr/>
        </p:nvCxnSpPr>
        <p:spPr>
          <a:xfrm>
            <a:off x="4486910" y="4197350"/>
            <a:ext cx="0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9" idx="1"/>
          </p:cNvCxnSpPr>
          <p:nvPr/>
        </p:nvCxnSpPr>
        <p:spPr>
          <a:xfrm flipV="1">
            <a:off x="4944110" y="3055620"/>
            <a:ext cx="3831590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34010" y="3928110"/>
            <a:ext cx="3385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storage class 通过heketi创建出pv和endpoint, 网络存储共享路线还是和静态的路线一样, pod-&gt;pvc-&gt;pv-&gt;endpoint-&gt;glusterCluster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9029065" y="693420"/>
            <a:ext cx="207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gluster cluster</a:t>
            </a:r>
            <a:endParaRPr lang="en-US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6710" y="2521585"/>
            <a:ext cx="115989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安装heketi</a:t>
            </a:r>
            <a:endParaRPr lang="en-US" altLang="en-US"/>
          </a:p>
          <a:p>
            <a:r>
              <a:rPr lang="en-US" altLang="en-US"/>
              <a:t># master.cluster.k8s 192.168.1.91</a:t>
            </a:r>
            <a:endParaRPr lang="en-US" altLang="en-US"/>
          </a:p>
          <a:p>
            <a:r>
              <a:rPr lang="en-US" altLang="en-US">
                <a:sym typeface="+mn-ea"/>
              </a:rPr>
              <a:t># node1.cluster.k8s 192.168.1.92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node2.cluster.k8s 192.168.1.100</a:t>
            </a:r>
            <a:endParaRPr lang="en-US" altLang="en-US"/>
          </a:p>
          <a:p>
            <a:r>
              <a:rPr lang="en-US" altLang="en-US"/>
              <a:t>yum install heketi heketi-client -y</a:t>
            </a:r>
            <a:endParaRPr lang="en-US" altLang="en-US"/>
          </a:p>
          <a:p>
            <a:r>
              <a:rPr lang="en-US" altLang="en-US"/>
              <a:t>ssh-keygen -f /etc/heketi/heketi_key -t rsa -N ''</a:t>
            </a:r>
            <a:endParaRPr lang="en-US" altLang="en-US"/>
          </a:p>
          <a:p>
            <a:r>
              <a:rPr lang="en-US" altLang="en-US"/>
              <a:t>chown heketi:heketi /etc/heketi/heketi_key*</a:t>
            </a:r>
            <a:endParaRPr lang="en-US" altLang="en-US"/>
          </a:p>
          <a:p>
            <a:r>
              <a:rPr lang="en-US" altLang="en-US"/>
              <a:t>for host in master node1 node2; do</a:t>
            </a:r>
            <a:endParaRPr lang="en-US" altLang="en-US"/>
          </a:p>
          <a:p>
            <a:r>
              <a:rPr lang="en-US" altLang="en-US"/>
              <a:t>  ssh-copy-id -i /etc/heketi/heketi_key.pub root@${host}.cluster.k8s;</a:t>
            </a:r>
            <a:endParaRPr lang="en-US" altLang="en-US"/>
          </a:p>
          <a:p>
            <a:r>
              <a:rPr lang="en-US" altLang="en-US"/>
              <a:t>done</a:t>
            </a:r>
            <a:endParaRPr lang="en-US" altLang="en-US"/>
          </a:p>
          <a:p>
            <a:r>
              <a:rPr lang="en-US" altLang="en-US"/>
              <a:t># 修改/etc/heketi/heketi.json的相关配置</a:t>
            </a:r>
            <a:endParaRPr lang="en-US" altLang="en-US"/>
          </a:p>
          <a:p>
            <a:r>
              <a:rPr lang="en-US" altLang="en-US"/>
              <a:t>curl -o - -q http://master.cluster.k8s:8080 #查看heketi是否运行了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3980" y="800735"/>
            <a:ext cx="11927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动态pvc</a:t>
            </a:r>
            <a:endParaRPr lang="en-US" altLang="en-US" sz="40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745" y="142875"/>
            <a:ext cx="11818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设置heketi的系统拓扑</a:t>
            </a:r>
            <a:endParaRPr lang="en-US" altLang="en-US"/>
          </a:p>
          <a:p>
            <a:r>
              <a:rPr lang="en-US" altLang="en-US"/>
              <a:t>1. 准备磁盘,在vm上给每个虚拟机新增加一个磁盘(因为不知道文件,所以只能增加磁盘)</a:t>
            </a:r>
            <a:endParaRPr lang="en-US" altLang="en-US"/>
          </a:p>
          <a:p>
            <a:r>
              <a:rPr lang="en-US" altLang="en-US"/>
              <a:t>2. 编辑topology.json的文件</a:t>
            </a:r>
            <a:endParaRPr lang="en-US" altLang="en-US"/>
          </a:p>
          <a:p>
            <a:r>
              <a:rPr lang="en-US" altLang="en-US">
                <a:sym typeface="+mn-ea"/>
              </a:rPr>
              <a:t>export HEKETI_CLI_SERVER=http://192.168.1.91:8080</a:t>
            </a:r>
            <a:endParaRPr lang="en-US" altLang="en-US"/>
          </a:p>
          <a:p>
            <a:r>
              <a:rPr lang="en-US" altLang="en-US"/>
              <a:t>heketi-cli topology load --json=topology.json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19-09-08 18-37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0325" y="245110"/>
            <a:ext cx="5400675" cy="6569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1010" y="219710"/>
            <a:ext cx="460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master:/etc/heketi/topology.json</a:t>
            </a:r>
            <a:endParaRPr lang="en-US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7665" y="321310"/>
            <a:ext cx="113620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heketi-cli cluster list</a:t>
            </a:r>
            <a:endParaRPr lang="en-US" altLang="en-US"/>
          </a:p>
          <a:p>
            <a:r>
              <a:rPr lang="en-US" altLang="en-US"/>
              <a:t>heketi-cli cluster info 6986bcdebdf788cb7533a32be10d87ca #查看集群信息</a:t>
            </a:r>
            <a:endParaRPr lang="en-US" altLang="en-US"/>
          </a:p>
          <a:p>
            <a:r>
              <a:rPr lang="en-US" altLang="en-US"/>
              <a:t>heketi-cli volume create --size=1 #创建volume, 单位是G</a:t>
            </a:r>
            <a:endParaRPr lang="en-US" altLang="en-US"/>
          </a:p>
          <a:p>
            <a:r>
              <a:rPr lang="en-US" altLang="en-US"/>
              <a:t>heketi-cli volume delete c61d5f47ffe95cdcc399eb17a01d8c68 #删除volume</a:t>
            </a:r>
            <a:endParaRPr lang="en-US" altLang="en-US"/>
          </a:p>
          <a:p>
            <a:r>
              <a:rPr lang="en-US" altLang="en-US">
                <a:sym typeface="+mn-ea"/>
              </a:rPr>
              <a:t>heketi-cli volume</a:t>
            </a:r>
            <a:r>
              <a:rPr lang="en-US" altLang="en-US"/>
              <a:t> list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3520" y="295910"/>
            <a:ext cx="11209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定义创建StorageClass</a:t>
            </a:r>
            <a:endParaRPr lang="en-US" altLang="en-US"/>
          </a:p>
          <a:p>
            <a:r>
              <a:rPr lang="en-US" altLang="en-US"/>
              <a:t>apiVersion: storage.k8s.io/v1beta1</a:t>
            </a:r>
            <a:endParaRPr lang="en-US" altLang="en-US"/>
          </a:p>
          <a:p>
            <a:r>
              <a:rPr lang="en-US" altLang="en-US"/>
              <a:t>kind: StorageClass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gluster-storage-class</a:t>
            </a:r>
            <a:endParaRPr lang="en-US" altLang="en-US"/>
          </a:p>
          <a:p>
            <a:r>
              <a:rPr lang="en-US" altLang="en-US"/>
              <a:t>provisioner: kubernetes.io/glusterfs</a:t>
            </a:r>
            <a:endParaRPr lang="en-US" altLang="en-US"/>
          </a:p>
          <a:p>
            <a:r>
              <a:rPr lang="en-US" altLang="en-US"/>
              <a:t>parameters:</a:t>
            </a:r>
            <a:endParaRPr lang="en-US" altLang="en-US"/>
          </a:p>
          <a:p>
            <a:r>
              <a:rPr lang="en-US" altLang="en-US"/>
              <a:t>  resturl: "http://192.168.1.91:8080" #这个地址一定要和$</a:t>
            </a:r>
            <a:r>
              <a:rPr lang="en-US" altLang="en-US">
                <a:sym typeface="+mn-ea"/>
              </a:rPr>
              <a:t>HEKETI_CLI_SERVER保持一致,不然就报错</a:t>
            </a:r>
            <a:endParaRPr lang="en-US" altLang="en-US"/>
          </a:p>
          <a:p>
            <a:r>
              <a:rPr lang="en-US" altLang="en-US"/>
              <a:t>  restauthenabled: "false"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2265" y="372110"/>
            <a:ext cx="56464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定义创建动态pvc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PersistentVolumeClaim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gluster-dynamic-pvc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accessModes:</a:t>
            </a:r>
            <a:endParaRPr lang="en-US" altLang="en-US"/>
          </a:p>
          <a:p>
            <a:r>
              <a:rPr lang="en-US" altLang="en-US"/>
              <a:t>  - ReadWriteMany</a:t>
            </a:r>
            <a:endParaRPr lang="en-US" altLang="en-US"/>
          </a:p>
          <a:p>
            <a:r>
              <a:rPr lang="en-US" altLang="en-US"/>
              <a:t>  storageClassName: "gluster-storage-class"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  requests:</a:t>
            </a:r>
            <a:endParaRPr lang="en-US" altLang="en-US"/>
          </a:p>
          <a:p>
            <a:r>
              <a:rPr lang="en-US" altLang="en-US"/>
              <a:t>      storage: 1Gi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329045" y="177165"/>
            <a:ext cx="56546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问题:</a:t>
            </a:r>
            <a:endParaRPr lang="en-US" altLang="en-US"/>
          </a:p>
          <a:p>
            <a:r>
              <a:rPr lang="en-US" altLang="en-US"/>
              <a:t>1. 创建出来的</a:t>
            </a:r>
            <a:r>
              <a:rPr lang="en-US" altLang="en-US">
                <a:sym typeface="+mn-ea"/>
              </a:rPr>
              <a:t>gluster-dynamic-pvc</a:t>
            </a:r>
            <a:r>
              <a:rPr lang="en-US" altLang="en-US"/>
              <a:t>一直处于pending状态?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通过`kubectl describe pvc </a:t>
            </a:r>
            <a:r>
              <a:rPr lang="en-US" altLang="en-US">
                <a:sym typeface="+mn-ea"/>
              </a:rPr>
              <a:t>gluster-dynamic-pvc</a:t>
            </a:r>
            <a:r>
              <a:rPr lang="en-US" altLang="en-US"/>
              <a:t>` 发现`no space的错误`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然后执行`heketi-cli volume create --size=1` 也有`no space`错误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我的空间是够用的,3个2g, 一共6G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后来网上说`</a:t>
            </a:r>
            <a:r>
              <a:rPr lang="en-US" altLang="en-US">
                <a:sym typeface="+mn-ea"/>
              </a:rPr>
              <a:t>heketi-cli volume create --durability=none --size=1</a:t>
            </a:r>
            <a:r>
              <a:rPr lang="en-US" altLang="en-US"/>
              <a:t>`这样就可以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`</a:t>
            </a:r>
            <a:r>
              <a:rPr lang="en-US" altLang="en-US">
                <a:sym typeface="+mn-ea"/>
              </a:rPr>
              <a:t>heketi-cli volume info xxx</a:t>
            </a:r>
            <a:r>
              <a:rPr lang="en-US" altLang="en-US"/>
              <a:t>` 发现区别就是`Durability Type: replicate/none`的区别,所以就意识到可能是由于备份的数据的原因导致空间不够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`heketi-cli volume delete xxx`, 之后发现还是不行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无意中想到`gluster volume status`发现上面delete的空间还在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`</a:t>
            </a:r>
            <a:r>
              <a:rPr lang="en-US" altLang="en-US">
                <a:sym typeface="+mn-ea"/>
              </a:rPr>
              <a:t>gluster volume stop xxx &amp;&amp; gluster volume delete xxx</a:t>
            </a:r>
            <a:r>
              <a:rPr lang="en-US" altLang="en-US"/>
              <a:t>`之后, 就可以正常创建pvc了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7510" y="252730"/>
            <a:ext cx="115309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heketi-cli topology info #查看整体架构,以及每个节点的容量</a:t>
            </a:r>
            <a:endParaRPr lang="en-US" altLang="en-US"/>
          </a:p>
          <a:p>
            <a:r>
              <a:rPr lang="en-US" altLang="en-US"/>
              <a:t># 集群已经创建完毕,通过改挂载磁盘的大小的时候, 集群里面的每个device的容量不会改变,所以集群的容量不会有变化, 必须要把集群删掉,重新load一遍, 集群的容量才能生效</a:t>
            </a:r>
            <a:endParaRPr lang="en-US" altLang="en-US"/>
          </a:p>
          <a:p>
            <a:r>
              <a:rPr lang="en-US" altLang="en-US"/>
              <a:t># 前面由于集群容量太小,一直报no space, 通过增加磁盘空间, 并没有解决问题,就是由于上面原因导致,解决方案,删除集群, 增加磁盘空间, 再重新load一遍, 整体集群的容量由此增加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176530"/>
            <a:ext cx="1171638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heketi-cli cluster list #查看集群列表</a:t>
            </a:r>
            <a:endParaRPr lang="en-US" altLang="en-US"/>
          </a:p>
          <a:p>
            <a:r>
              <a:rPr lang="en-US" altLang="en-US"/>
              <a:t>heketi-cli topology info </a:t>
            </a:r>
            <a:r>
              <a:rPr lang="en-US" altLang="en-US">
                <a:sym typeface="+mn-ea"/>
              </a:rPr>
              <a:t>6986bcdebdf788cb7533a32be10d87ca</a:t>
            </a:r>
            <a:r>
              <a:rPr lang="en-US" altLang="en-US"/>
              <a:t> #查看整体结构</a:t>
            </a:r>
            <a:endParaRPr lang="en-US" altLang="en-US"/>
          </a:p>
          <a:p>
            <a:r>
              <a:rPr lang="en-US" altLang="en-US"/>
              <a:t># 删除集群</a:t>
            </a:r>
            <a:endParaRPr lang="en-US" altLang="en-US"/>
          </a:p>
          <a:p>
            <a:r>
              <a:rPr lang="en-US" altLang="en-US"/>
              <a:t># 删除volume</a:t>
            </a:r>
            <a:endParaRPr lang="en-US" altLang="en-US"/>
          </a:p>
          <a:p>
            <a:r>
              <a:rPr lang="en-US" altLang="en-US"/>
              <a:t>heketi-cli volume list|awk -F " |:" '{print $2}'|xargs -I {} heketi-cli volume delete {}</a:t>
            </a:r>
            <a:endParaRPr lang="en-US" altLang="en-US"/>
          </a:p>
          <a:p>
            <a:r>
              <a:rPr lang="en-US" altLang="en-US"/>
              <a:t># 删除device</a:t>
            </a:r>
            <a:endParaRPr lang="en-US" altLang="en-US"/>
          </a:p>
          <a:p>
            <a:r>
              <a:rPr lang="en-US" altLang="en-US"/>
              <a:t># disable device</a:t>
            </a:r>
            <a:endParaRPr lang="en-US" altLang="en-US"/>
          </a:p>
          <a:p>
            <a:r>
              <a:rPr lang="en-US" altLang="en-US"/>
              <a:t>heketi-cli topology info 6986bcdebdf788cb7533a32be10d87ca|grep sdb|awk -F " |:" '{print $2}'|xargs -I {} heketi-cli device disable {}</a:t>
            </a:r>
            <a:endParaRPr lang="en-US" altLang="en-US"/>
          </a:p>
          <a:p>
            <a:r>
              <a:rPr lang="en-US" altLang="en-US"/>
              <a:t># remove device</a:t>
            </a:r>
            <a:endParaRPr lang="en-US" altLang="en-US"/>
          </a:p>
          <a:p>
            <a:r>
              <a:rPr lang="en-US" altLang="en-US"/>
              <a:t>heketi-cli topology info 6986bcdebdf788cb7533a32be10d87ca|grep sdb|awk -F " |:" '{print $2}'|xargs -I {} heketi-cli device remove {}</a:t>
            </a:r>
            <a:endParaRPr lang="en-US" altLang="en-US"/>
          </a:p>
          <a:p>
            <a:r>
              <a:rPr lang="en-US" altLang="en-US"/>
              <a:t># delete device</a:t>
            </a:r>
            <a:endParaRPr lang="en-US" altLang="en-US"/>
          </a:p>
          <a:p>
            <a:r>
              <a:rPr lang="en-US" altLang="en-US"/>
              <a:t>heketi-cli topology info 6986bcdebdf788cb7533a32be10d87ca|grep sdb|awk -F " |:" '{print $2}'|xargs -I {} heketi-cli device delete {}</a:t>
            </a:r>
            <a:endParaRPr lang="en-US" altLang="en-US"/>
          </a:p>
          <a:p>
            <a:r>
              <a:rPr lang="en-US" altLang="en-US"/>
              <a:t># 删除node</a:t>
            </a:r>
            <a:endParaRPr lang="en-US" altLang="en-US"/>
          </a:p>
          <a:p>
            <a:r>
              <a:rPr lang="en-US" altLang="en-US"/>
              <a:t>heketi-cli topology info 6986bcdebdf788cb7533a32be10d87ca|grep "Node Id"|awk '{print $NF}'|xargs -I {} heketi-cli node delete {}</a:t>
            </a:r>
            <a:endParaRPr lang="en-US" altLang="en-US"/>
          </a:p>
          <a:p>
            <a:r>
              <a:rPr lang="en-US" altLang="en-US"/>
              <a:t># 删除cluster</a:t>
            </a:r>
            <a:endParaRPr lang="en-US" altLang="en-US"/>
          </a:p>
          <a:p>
            <a:r>
              <a:rPr lang="en-US" altLang="en-US"/>
              <a:t>heketi-cli cluster delete 6986bcdebdf788cb7533a32be10d87ca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25 09-08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336550"/>
            <a:ext cx="9194800" cy="574675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4145" y="92075"/>
            <a:ext cx="1175893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一次heketi问题排查</a:t>
            </a:r>
            <a:endParaRPr lang="en-US" altLang="en-US"/>
          </a:p>
          <a:p>
            <a:r>
              <a:rPr lang="en-US" altLang="en-US"/>
              <a:t>起因: helm 安装redis的时候发现, 安装好的redis pod一直是pending状态的; 于是describe发现, 是因为1. 没有指定storageclass, 2.是需要分配的空间8Gi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helm install stable/redis --set master.persistence.size=1Gi,slave.persistence.size=1Gi,global.storageClass=gluster-storage-class --name my-redis #指定storage-class, 同时把分配的空间改为1Gi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get pods #发现redis的pod的状态还是pending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get pvc #发现相关的pvc还是pending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describe pod my-redis-test-1-slave-1 #发现不是没有no-space的问题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heketi-cli create --size=1 #这里也没有报no-space的问题,就是一直lock在哪里,也不出结果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gluster volume status/info #发现gluster 也是正常的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于是猜测可能是heketi出了问题,于是重启heketi, 重启heketi发现heketi一直不能启动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systemctl status heketi #start request repeated too quickly for heketi.service, 告诉你这个问题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沿着这个问题, 百度以后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vim /etc/systemd/system/multi-user.target.wants/heketi.service #修改StartLimitInterval=300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发现还是没有用, 打开/etc/systemd/system/multi-user.target.wants/heketi.service发现</a:t>
            </a:r>
            <a:endParaRPr lang="en-US" altLang="en-US">
              <a:sym typeface="+mn-ea"/>
            </a:endParaRPr>
          </a:p>
          <a:p>
            <a:r>
              <a:rPr lang="en-US" b="1">
                <a:sym typeface="+mn-ea"/>
              </a:rPr>
              <a:t>StandardOutput=syslog</a:t>
            </a:r>
            <a:endParaRPr lang="en-US" b="1"/>
          </a:p>
          <a:p>
            <a:r>
              <a:rPr lang="en-US" b="1">
                <a:sym typeface="+mn-ea"/>
              </a:rPr>
              <a:t>StandardError=syslog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于是猜测, /var/log/messages可能有错误信息, 然后就发现</a:t>
            </a:r>
            <a:endParaRPr lang="en-US" altLang="en-US">
              <a:sym typeface="+mn-ea"/>
            </a:endParaRPr>
          </a:p>
          <a:p>
            <a:r>
              <a:rPr lang="en-US" altLang="en-US" b="1">
                <a:sym typeface="+mn-ea"/>
              </a:rPr>
              <a:t>Heketi was terminated while performing one or more operations</a:t>
            </a:r>
            <a:endParaRPr lang="en-US" altLang="en-US" b="1">
              <a:sym typeface="+mn-ea"/>
            </a:endParaRPr>
          </a:p>
          <a:p>
            <a:r>
              <a:rPr lang="en-US" altLang="en-US">
                <a:sym typeface="+mn-ea"/>
              </a:rPr>
              <a:t>于是百度: https://blog.csdn.net/DevOps008/article/details/80922747的解决方案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83510" y="52412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6835" y="176530"/>
            <a:ext cx="119113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第一步：导出heketi的heketi.db文件，文件的路径在heketi.json文件里面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打开导出的db文件，比如上文的/tmp/heketidb1.json，查找```pendingoperations```选项，找到之后把与它相关的内容删除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$heketi db export --dbfile=/var/lib/heketi/heketi.db --jsonfile=/tmp/heketidb1.json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rm </a:t>
            </a:r>
            <a:r>
              <a:rPr lang="en-US" altLang="en-US">
                <a:sym typeface="+mn-ea"/>
              </a:rPr>
              <a:t>/var/lib/heketi/heketi.db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$heketi db import --jsonfile=/tmp/succ.json --dbfile=/var/lib/heketi/heketi.db 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chmod 0666 </a:t>
            </a:r>
            <a:r>
              <a:rPr lang="en-US" altLang="en-US">
                <a:sym typeface="+mn-ea"/>
              </a:rPr>
              <a:t>/var/lib/heketi/heketi.db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systemctl restart heketi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53035" y="3204845"/>
            <a:ext cx="119697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心得: </a:t>
            </a:r>
            <a:endParaRPr lang="en-US" altLang="en-US"/>
          </a:p>
          <a:p>
            <a:r>
              <a:rPr lang="en-US" altLang="en-US"/>
              <a:t>1. 一定记得看/var/log/messages里面的相关日志文件</a:t>
            </a:r>
            <a:endParaRPr lang="en-US" altLang="en-US"/>
          </a:p>
          <a:p>
            <a:r>
              <a:rPr lang="en-US" altLang="en-US"/>
              <a:t>2. systemctl status </a:t>
            </a:r>
            <a:endParaRPr lang="en-US" altLang="en-US"/>
          </a:p>
          <a:p>
            <a:r>
              <a:rPr lang="en-US" altLang="en-US"/>
              <a:t>3. journalctl -xe #也是不错的排查问题的工具</a:t>
            </a:r>
            <a:endParaRPr lang="en-US" alt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898390" y="43815"/>
            <a:ext cx="7213600" cy="6770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apiVersion: v1</a:t>
            </a:r>
            <a:endParaRPr lang="en-US" altLang="en-US" sz="1400"/>
          </a:p>
          <a:p>
            <a:r>
              <a:rPr lang="en-US" altLang="en-US" sz="1400"/>
              <a:t>kind: Pod</a:t>
            </a:r>
            <a:endParaRPr lang="en-US" altLang="en-US" sz="1400"/>
          </a:p>
          <a:p>
            <a:r>
              <a:rPr lang="en-US" altLang="en-US" sz="1400"/>
              <a:t>metadata:</a:t>
            </a:r>
            <a:endParaRPr lang="en-US" altLang="en-US" sz="1400"/>
          </a:p>
          <a:p>
            <a:r>
              <a:rPr lang="en-US" altLang="en-US" sz="1400"/>
              <a:t>  name: vol-demo-pod</a:t>
            </a:r>
            <a:endParaRPr lang="en-US" altLang="en-US" sz="1400"/>
          </a:p>
          <a:p>
            <a:r>
              <a:rPr lang="en-US" altLang="en-US" sz="1400"/>
              <a:t>  namespace: default</a:t>
            </a:r>
            <a:endParaRPr lang="en-US" altLang="en-US" sz="1400"/>
          </a:p>
          <a:p>
            <a:r>
              <a:rPr lang="en-US" altLang="en-US" sz="1400"/>
              <a:t>spec:</a:t>
            </a:r>
            <a:endParaRPr lang="en-US" altLang="en-US" sz="1400"/>
          </a:p>
          <a:p>
            <a:r>
              <a:rPr lang="en-US" altLang="en-US" sz="1400"/>
              <a:t>  volumes:</a:t>
            </a:r>
            <a:endParaRPr lang="en-US" altLang="en-US" sz="1400"/>
          </a:p>
          <a:p>
            <a:r>
              <a:rPr lang="en-US" altLang="en-US" sz="1400"/>
              <a:t>  - name: gluster-dynamic-pvc-volume</a:t>
            </a:r>
            <a:endParaRPr lang="en-US" altLang="en-US" sz="1400"/>
          </a:p>
          <a:p>
            <a:r>
              <a:rPr lang="en-US" altLang="en-US" sz="1400"/>
              <a:t>    persistentVolumeClaim:</a:t>
            </a:r>
            <a:endParaRPr lang="en-US" altLang="en-US" sz="1400"/>
          </a:p>
          <a:p>
            <a:r>
              <a:rPr lang="en-US" altLang="en-US" sz="1400"/>
              <a:t>      claimName: gluster-dynamic-pvc</a:t>
            </a:r>
            <a:endParaRPr lang="en-US" altLang="en-US" sz="1400"/>
          </a:p>
          <a:p>
            <a:r>
              <a:rPr lang="en-US" altLang="en-US" sz="1400"/>
              <a:t>  containers:</a:t>
            </a:r>
            <a:endParaRPr lang="en-US" altLang="en-US" sz="1400"/>
          </a:p>
          <a:p>
            <a:r>
              <a:rPr lang="en-US" altLang="en-US" sz="1400"/>
              <a:t>  - name: vol-demo-pod-container</a:t>
            </a:r>
            <a:endParaRPr lang="en-US" altLang="en-US" sz="1400"/>
          </a:p>
          <a:p>
            <a:r>
              <a:rPr lang="en-US" altLang="en-US" sz="1400"/>
              <a:t>    image: nginx:1.12-alpine</a:t>
            </a:r>
            <a:endParaRPr lang="en-US" altLang="en-US" sz="1400"/>
          </a:p>
          <a:p>
            <a:r>
              <a:rPr lang="en-US" altLang="en-US" sz="1400"/>
              <a:t>    volumeMounts:</a:t>
            </a:r>
            <a:endParaRPr lang="en-US" altLang="en-US" sz="1400"/>
          </a:p>
          <a:p>
            <a:r>
              <a:rPr lang="en-US" altLang="en-US" sz="1400"/>
              <a:t>    - name: gluster-dynamic-pvc-volume</a:t>
            </a:r>
            <a:endParaRPr lang="en-US" altLang="en-US" sz="1400"/>
          </a:p>
          <a:p>
            <a:r>
              <a:rPr lang="en-US" altLang="en-US" sz="1400"/>
              <a:t>      mountPath: /usr/share/nginx/html</a:t>
            </a:r>
            <a:endParaRPr lang="en-US" altLang="en-US" sz="1400"/>
          </a:p>
          <a:p>
            <a:r>
              <a:rPr lang="en-US" altLang="en-US" sz="1400"/>
              <a:t>  - name: pagegen</a:t>
            </a:r>
            <a:endParaRPr lang="en-US" altLang="en-US" sz="1400"/>
          </a:p>
          <a:p>
            <a:r>
              <a:rPr lang="en-US" altLang="en-US" sz="1400"/>
              <a:t>    image: alpine</a:t>
            </a:r>
            <a:endParaRPr lang="en-US" altLang="en-US" sz="1400"/>
          </a:p>
          <a:p>
            <a:r>
              <a:rPr lang="en-US" altLang="en-US" sz="1400"/>
              <a:t>    volumeMounts:</a:t>
            </a:r>
            <a:endParaRPr lang="en-US" altLang="en-US" sz="1400"/>
          </a:p>
          <a:p>
            <a:r>
              <a:rPr lang="en-US" altLang="en-US" sz="1400"/>
              <a:t>    - name: gluster-dynamic-pvc-volume</a:t>
            </a:r>
            <a:endParaRPr lang="en-US" altLang="en-US" sz="1400"/>
          </a:p>
          <a:p>
            <a:r>
              <a:rPr lang="en-US" altLang="en-US" sz="1400"/>
              <a:t>      mountPath: /html</a:t>
            </a:r>
            <a:endParaRPr lang="en-US" altLang="en-US" sz="1400"/>
          </a:p>
          <a:p>
            <a:r>
              <a:rPr lang="en-US" altLang="en-US" sz="1400"/>
              <a:t>    command:</a:t>
            </a:r>
            <a:endParaRPr lang="en-US" altLang="en-US" sz="1400"/>
          </a:p>
          <a:p>
            <a:r>
              <a:rPr lang="en-US" altLang="en-US" sz="1400"/>
              <a:t>    - /bin/sh </a:t>
            </a:r>
            <a:endParaRPr lang="en-US" altLang="en-US" sz="1400"/>
          </a:p>
          <a:p>
            <a:r>
              <a:rPr lang="en-US" altLang="en-US" sz="1400"/>
              <a:t>    - -c</a:t>
            </a:r>
            <a:endParaRPr lang="en-US" altLang="en-US" sz="1400"/>
          </a:p>
          <a:p>
            <a:r>
              <a:rPr lang="en-US" altLang="en-US" sz="1400"/>
              <a:t>    args:</a:t>
            </a:r>
            <a:endParaRPr lang="en-US" altLang="en-US" sz="1400"/>
          </a:p>
          <a:p>
            <a:r>
              <a:rPr lang="en-US" altLang="en-US" sz="1400"/>
              <a:t>    - while true; do</a:t>
            </a:r>
            <a:endParaRPr lang="en-US" altLang="en-US" sz="1400"/>
          </a:p>
          <a:p>
            <a:r>
              <a:rPr lang="en-US" altLang="en-US" sz="1400"/>
              <a:t>        echo $(hostname) $(date) &gt;&gt; /html/index.html;</a:t>
            </a:r>
            <a:endParaRPr lang="en-US" altLang="en-US" sz="1400"/>
          </a:p>
          <a:p>
            <a:r>
              <a:rPr lang="en-US" altLang="en-US" sz="1400"/>
              <a:t>        sleep 3;</a:t>
            </a:r>
            <a:endParaRPr lang="en-US" altLang="en-US" sz="1400"/>
          </a:p>
          <a:p>
            <a:r>
              <a:rPr lang="en-US" altLang="en-US" sz="1400"/>
              <a:t>      done;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88900" y="3601720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pod 定义</a:t>
            </a:r>
            <a:endParaRPr lang="en-US" alt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97510" y="176530"/>
            <a:ext cx="116662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配置容器化的应用方式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自定义命令行参数(command , args)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直接把配置文件写入到镜像中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环境变量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很多应用程序不支持环境变量, 一般从配置文件中读取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通过entry point预处理配置文件中的配置信息</a:t>
            </a:r>
            <a:endParaRPr lang="en-US" altLang="en-US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存储卷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configmap: 让镜像信息与配置信息解偶</a:t>
            </a:r>
            <a:endParaRPr lang="en-US" altLang="en-US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通过环境变量注入, 注入后, 不随着configmap改变而改变</a:t>
            </a:r>
            <a:endParaRPr lang="en-US" altLang="en-US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通过存储卷注入</a:t>
            </a:r>
            <a:endParaRPr lang="en-US" altLang="en-US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8745" y="3086735"/>
            <a:ext cx="118433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create configmap nginx-config --from-literal=nginx-port=8080 --from-literal=server-name=master.cluster.k8s #命令行创建一个configmap</a:t>
            </a:r>
            <a:endParaRPr lang="en-US" altLang="en-US"/>
          </a:p>
          <a:p>
            <a:r>
              <a:rPr lang="en-US" altLang="en-US">
                <a:sym typeface="+mn-ea"/>
              </a:rPr>
              <a:t>kubectl create configmap nginx-config --from-file=xxx=/path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193675"/>
            <a:ext cx="43357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ConfigMap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nginx-config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data:</a:t>
            </a:r>
            <a:endParaRPr lang="en-US" altLang="en-US"/>
          </a:p>
          <a:p>
            <a:r>
              <a:rPr lang="en-US" altLang="en-US"/>
              <a:t>  port: "12345" #这里必须要string</a:t>
            </a:r>
            <a:endParaRPr lang="en-US" altLang="en-US"/>
          </a:p>
          <a:p>
            <a:r>
              <a:rPr lang="en-US" altLang="en-US"/>
              <a:t>  documentRoot: "/data/wwwroot"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86690" y="3322320"/>
            <a:ext cx="37877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ConfigMap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myapp-config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data:</a:t>
            </a:r>
            <a:endParaRPr lang="en-US" altLang="en-US"/>
          </a:p>
          <a:p>
            <a:r>
              <a:rPr lang="en-US" altLang="en-US"/>
              <a:t>  port: "8080"</a:t>
            </a:r>
            <a:endParaRPr lang="en-US" altLang="en-US"/>
          </a:p>
          <a:p>
            <a:r>
              <a:rPr lang="en-US" altLang="en-US"/>
              <a:t>  documentRoot: "/data/wwwroot"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323840" y="134620"/>
            <a:ext cx="663003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apiVersion: v1</a:t>
            </a:r>
            <a:endParaRPr lang="en-US" altLang="en-US" sz="1600"/>
          </a:p>
          <a:p>
            <a:r>
              <a:rPr lang="en-US" altLang="en-US" sz="1600"/>
              <a:t>kind: Pod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myapp</a:t>
            </a:r>
            <a:endParaRPr lang="en-US" altLang="en-US" sz="1600"/>
          </a:p>
          <a:p>
            <a:r>
              <a:rPr lang="en-US" altLang="en-US" sz="1600"/>
              <a:t>  namespace: default 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volumes:</a:t>
            </a:r>
            <a:endParaRPr lang="en-US" altLang="en-US" sz="1600"/>
          </a:p>
          <a:p>
            <a:r>
              <a:rPr lang="en-US" altLang="en-US" sz="1600"/>
              <a:t>  - configMap:</a:t>
            </a:r>
            <a:endParaRPr lang="en-US" altLang="en-US" sz="1600"/>
          </a:p>
          <a:p>
            <a:r>
              <a:rPr lang="en-US" altLang="en-US" sz="1600"/>
              <a:t>      name: nginx-config</a:t>
            </a:r>
            <a:endParaRPr lang="en-US" altLang="en-US" sz="1600"/>
          </a:p>
          <a:p>
            <a:r>
              <a:rPr lang="en-US" altLang="en-US" sz="1600"/>
              <a:t>      optional: false</a:t>
            </a:r>
            <a:endParaRPr lang="en-US" altLang="en-US" sz="1600"/>
          </a:p>
          <a:p>
            <a:r>
              <a:rPr lang="en-US" altLang="en-US" sz="1600"/>
              <a:t>    name: nginx-configure</a:t>
            </a:r>
            <a:endParaRPr lang="en-US" altLang="en-US" sz="1600"/>
          </a:p>
          <a:p>
            <a:r>
              <a:rPr lang="en-US" altLang="en-US" sz="1600"/>
              <a:t>  containers:</a:t>
            </a:r>
            <a:endParaRPr lang="en-US" altLang="en-US" sz="1600"/>
          </a:p>
          <a:p>
            <a:r>
              <a:rPr lang="en-US" altLang="en-US" sz="1600"/>
              <a:t>  - name: myapp1</a:t>
            </a:r>
            <a:endParaRPr lang="en-US" altLang="en-US" sz="1600"/>
          </a:p>
          <a:p>
            <a:r>
              <a:rPr lang="en-US" altLang="en-US" sz="1600"/>
              <a:t>    image: ikubernetes/myapp:v1</a:t>
            </a:r>
            <a:endParaRPr lang="en-US" altLang="en-US" sz="1600"/>
          </a:p>
          <a:p>
            <a:r>
              <a:rPr lang="en-US" altLang="en-US" sz="1600"/>
              <a:t>    volumeMounts:</a:t>
            </a:r>
            <a:endParaRPr lang="en-US" altLang="en-US" sz="1600"/>
          </a:p>
          <a:p>
            <a:r>
              <a:rPr lang="en-US" altLang="en-US" sz="1600"/>
              <a:t>    - mountPath: /tmp/conf.d</a:t>
            </a:r>
            <a:endParaRPr lang="en-US" altLang="en-US" sz="1600"/>
          </a:p>
          <a:p>
            <a:r>
              <a:rPr lang="en-US" altLang="en-US" sz="1600"/>
              <a:t>      name: nginx-configure</a:t>
            </a:r>
            <a:endParaRPr lang="en-US" altLang="en-US" sz="1600"/>
          </a:p>
          <a:p>
            <a:r>
              <a:rPr lang="en-US" altLang="en-US" sz="1600"/>
              <a:t>    env:</a:t>
            </a:r>
            <a:endParaRPr lang="en-US" altLang="en-US" sz="1600"/>
          </a:p>
          <a:p>
            <a:r>
              <a:rPr lang="en-US" altLang="en-US" sz="1600"/>
              <a:t>    - name: MYAPP_SERVER_PORT</a:t>
            </a:r>
            <a:endParaRPr lang="en-US" altLang="en-US" sz="1600"/>
          </a:p>
          <a:p>
            <a:r>
              <a:rPr lang="en-US" altLang="en-US" sz="1600"/>
              <a:t>      valueFrom:</a:t>
            </a:r>
            <a:endParaRPr lang="en-US" altLang="en-US" sz="1600"/>
          </a:p>
          <a:p>
            <a:r>
              <a:rPr lang="en-US" altLang="en-US" sz="1600"/>
              <a:t>        configMapKeyRef:</a:t>
            </a:r>
            <a:endParaRPr lang="en-US" altLang="en-US" sz="1600"/>
          </a:p>
          <a:p>
            <a:r>
              <a:rPr lang="en-US" altLang="en-US" sz="1600"/>
              <a:t>          key: port</a:t>
            </a:r>
            <a:endParaRPr lang="en-US" altLang="en-US" sz="1600"/>
          </a:p>
          <a:p>
            <a:r>
              <a:rPr lang="en-US" altLang="en-US" sz="1600"/>
              <a:t>          name: myapp-config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745" y="184785"/>
            <a:ext cx="6283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Secret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generic: base64加密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tls: 私钥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docker registry: 到私有仓库下载镜像时需要使用的认证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18745" y="1914525"/>
            <a:ext cx="86969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create secret generic mysql-root-config --from-literal=password=root@123 --from-literal=user=root --from-literal=host=localhost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601970" y="303530"/>
            <a:ext cx="64789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生成私钥</a:t>
            </a:r>
            <a:endParaRPr lang="en-US" altLang="en-US"/>
          </a:p>
          <a:p>
            <a:r>
              <a:rPr lang="en-US" altLang="en-US"/>
              <a:t>openssl genrsa -out tls.key 2048</a:t>
            </a:r>
            <a:endParaRPr lang="en-US" altLang="en-US"/>
          </a:p>
          <a:p>
            <a:r>
              <a:rPr lang="en-US" altLang="en-US"/>
              <a:t># 生产证书</a:t>
            </a:r>
            <a:endParaRPr lang="en-US" altLang="en-US"/>
          </a:p>
          <a:p>
            <a:r>
              <a:rPr lang="en-US" altLang="en-US"/>
              <a:t>openssl req -new -x509 -key tls.key -out tls.crt -subj /C=CN/ST=Shanghai/L=Shanghai/O=Devops/CN=ingress-demo.local</a:t>
            </a:r>
            <a:endParaRPr lang="en-US" altLang="en-US"/>
          </a:p>
          <a:p>
            <a:r>
              <a:rPr lang="en-US" altLang="en-US"/>
              <a:t># 通过证书生成secret对象</a:t>
            </a:r>
            <a:endParaRPr lang="en-US" altLang="en-US"/>
          </a:p>
          <a:p>
            <a:r>
              <a:rPr lang="en-US" altLang="en-US"/>
              <a:t>kubectl create secret tls nginx-ingress-secret --cert=tls.crt --key=tls.key</a:t>
            </a:r>
            <a:endParaRPr lang="en-US" altLang="en-US"/>
          </a:p>
          <a:p>
            <a:r>
              <a:rPr lang="en-US" altLang="en-US"/>
              <a:t>kubectl get secret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4145" y="118110"/>
            <a:ext cx="4622165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# 配置ingress</a:t>
            </a:r>
            <a:endParaRPr lang="en-US" altLang="en-US" sz="1600"/>
          </a:p>
          <a:p>
            <a:r>
              <a:rPr lang="en-US" altLang="en-US" sz="1600"/>
              <a:t>apiVersion: extensions/v1beta1</a:t>
            </a:r>
            <a:endParaRPr lang="en-US" altLang="en-US" sz="1600"/>
          </a:p>
          <a:p>
            <a:r>
              <a:rPr lang="en-US" altLang="en-US" sz="1600"/>
              <a:t>kind: Ingress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ingress-demo</a:t>
            </a:r>
            <a:endParaRPr lang="en-US" altLang="en-US" sz="1600"/>
          </a:p>
          <a:p>
            <a:r>
              <a:rPr lang="en-US" altLang="en-US" sz="1600"/>
              <a:t>  namespace: default</a:t>
            </a:r>
            <a:endParaRPr lang="en-US" altLang="en-US" sz="1600"/>
          </a:p>
          <a:p>
            <a:r>
              <a:rPr lang="en-US" altLang="en-US" sz="1600"/>
              <a:t>  annotations:</a:t>
            </a:r>
            <a:endParaRPr lang="en-US" altLang="en-US" sz="1600"/>
          </a:p>
          <a:p>
            <a:r>
              <a:rPr lang="en-US" altLang="en-US" sz="1600"/>
              <a:t>    kubernetes.io/ingress.class: "nginx1"</a:t>
            </a:r>
            <a:endParaRPr lang="en-US" altLang="en-US" sz="1600"/>
          </a:p>
          <a:p>
            <a:r>
              <a:rPr lang="en-US" altLang="en-US" sz="1600"/>
              <a:t>    ingress.kubernetes.io/rewrite-target: /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tls:</a:t>
            </a:r>
            <a:endParaRPr lang="en-US" altLang="en-US" sz="1600"/>
          </a:p>
          <a:p>
            <a:r>
              <a:rPr lang="en-US" altLang="en-US" sz="1600"/>
              <a:t>  - secretName: nginx-ingress-secret</a:t>
            </a:r>
            <a:endParaRPr lang="en-US" altLang="en-US" sz="1600"/>
          </a:p>
          <a:p>
            <a:r>
              <a:rPr lang="en-US" altLang="en-US" sz="1600"/>
              <a:t>    hosts:</a:t>
            </a:r>
            <a:endParaRPr lang="en-US" altLang="en-US" sz="1600"/>
          </a:p>
          <a:p>
            <a:r>
              <a:rPr lang="en-US" altLang="en-US" sz="1600"/>
              <a:t>    - ingress-demo.local</a:t>
            </a:r>
            <a:endParaRPr lang="en-US" altLang="en-US" sz="1600"/>
          </a:p>
          <a:p>
            <a:r>
              <a:rPr lang="en-US" altLang="en-US" sz="1600"/>
              <a:t>  backend:</a:t>
            </a:r>
            <a:endParaRPr lang="en-US" altLang="en-US" sz="1600"/>
          </a:p>
          <a:p>
            <a:r>
              <a:rPr lang="en-US" altLang="en-US" sz="1600"/>
              <a:t>    serviceName: myapp-service</a:t>
            </a:r>
            <a:endParaRPr lang="en-US" altLang="en-US" sz="1600"/>
          </a:p>
          <a:p>
            <a:r>
              <a:rPr lang="en-US" altLang="en-US" sz="1600"/>
              <a:t>    servicePort: 80</a:t>
            </a:r>
            <a:endParaRPr lang="en-US" altLang="en-US" sz="1600"/>
          </a:p>
          <a:p>
            <a:r>
              <a:rPr lang="en-US" altLang="en-US" sz="1600"/>
              <a:t>  rules:</a:t>
            </a:r>
            <a:endParaRPr lang="en-US" altLang="en-US" sz="1600"/>
          </a:p>
          <a:p>
            <a:r>
              <a:rPr lang="en-US" altLang="en-US" sz="1600"/>
              <a:t>  - host: ingress-demo.local </a:t>
            </a:r>
            <a:endParaRPr lang="en-US" altLang="en-US" sz="1600"/>
          </a:p>
          <a:p>
            <a:r>
              <a:rPr lang="en-US" altLang="en-US" sz="1600"/>
              <a:t>    http:</a:t>
            </a:r>
            <a:endParaRPr lang="en-US" altLang="en-US" sz="1600"/>
          </a:p>
          <a:p>
            <a:r>
              <a:rPr lang="en-US" altLang="en-US" sz="1600"/>
              <a:t>      paths:</a:t>
            </a:r>
            <a:endParaRPr lang="en-US" altLang="en-US" sz="1600"/>
          </a:p>
          <a:p>
            <a:r>
              <a:rPr lang="en-US" altLang="en-US" sz="1600"/>
              <a:t>      - backend:</a:t>
            </a:r>
            <a:endParaRPr lang="en-US" altLang="en-US" sz="1600"/>
          </a:p>
          <a:p>
            <a:r>
              <a:rPr lang="en-US" altLang="en-US" sz="1600"/>
              <a:t>          serviceName: myapp-service</a:t>
            </a:r>
            <a:endParaRPr lang="en-US" altLang="en-US" sz="1600"/>
          </a:p>
          <a:p>
            <a:r>
              <a:rPr lang="en-US" altLang="en-US" sz="1600"/>
              <a:t>          servicePort: 80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7345" y="2706370"/>
            <a:ext cx="11497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5400"/>
              <a:t>statefulSet</a:t>
            </a:r>
            <a:endParaRPr lang="en-US" altLang="en-US" sz="540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2099945"/>
            <a:ext cx="117424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headless service: 为pod资源标志符生成可解析的DNS资源记录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statefulset: 管理pod资源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volumeClaimTemplate: 为container提供volume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storageclass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4945" y="193675"/>
            <a:ext cx="118687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稳定且唯一的网络标识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稳定且持久的存储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有序,优雅的部署和扩展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有序,优雅的删除和终止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有序而自动的滚动更新</a:t>
            </a:r>
            <a:endParaRPr lang="en-US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56565" y="404495"/>
            <a:ext cx="2614930" cy="5389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0075" y="724535"/>
            <a:ext cx="2386965" cy="156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statefulset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70865" y="4090670"/>
            <a:ext cx="2386965" cy="156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volumeClaimTempalte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201795" y="72453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201795" y="37363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01795" y="229362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74150" y="7245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pvc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9074150" y="37363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074150" y="2293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93755" y="7245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pv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0993755" y="37363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993755" y="22936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 flipV="1">
            <a:off x="2987040" y="1181735"/>
            <a:ext cx="1214755" cy="327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2987040" y="1509395"/>
            <a:ext cx="1214755" cy="124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2987040" y="1525905"/>
            <a:ext cx="1214755" cy="2667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>
            <a:off x="5116195" y="1181735"/>
            <a:ext cx="395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2" idx="1"/>
          </p:cNvCxnSpPr>
          <p:nvPr/>
        </p:nvCxnSpPr>
        <p:spPr>
          <a:xfrm>
            <a:off x="5116195" y="2750820"/>
            <a:ext cx="395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16195" y="4193540"/>
            <a:ext cx="3957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3" idx="1"/>
          </p:cNvCxnSpPr>
          <p:nvPr/>
        </p:nvCxnSpPr>
        <p:spPr>
          <a:xfrm>
            <a:off x="9988550" y="1181735"/>
            <a:ext cx="1005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988550" y="4193540"/>
            <a:ext cx="1005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048875" y="2750820"/>
            <a:ext cx="10052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3"/>
          </p:cNvCxnSpPr>
          <p:nvPr/>
        </p:nvCxnSpPr>
        <p:spPr>
          <a:xfrm flipV="1">
            <a:off x="2957830" y="1203325"/>
            <a:ext cx="6116320" cy="36722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3"/>
          </p:cNvCxnSpPr>
          <p:nvPr/>
        </p:nvCxnSpPr>
        <p:spPr>
          <a:xfrm flipV="1">
            <a:off x="2957830" y="2766060"/>
            <a:ext cx="6111240" cy="2109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11" idx="1"/>
          </p:cNvCxnSpPr>
          <p:nvPr/>
        </p:nvCxnSpPr>
        <p:spPr>
          <a:xfrm flipV="1">
            <a:off x="2978785" y="4193540"/>
            <a:ext cx="6095365" cy="690245"/>
          </a:xfrm>
          <a:prstGeom prst="curvedConnector3">
            <a:avLst>
              <a:gd name="adj1" fmla="val 500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7665" y="253365"/>
            <a:ext cx="113957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--cpu-shares(按比例)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如下图, 如果运行3个容器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每个容器运行CPU的比例为2:1:2; 2/5, 1/5, 2/5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如果在A空闲不使用CPU的时候, B和C分别可以使用1/3, 2/3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如果在A, C都空时则B可以使用的为全部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121410" y="5486400"/>
            <a:ext cx="9431655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1410" y="4241800"/>
            <a:ext cx="32766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A:1024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276465" y="4241800"/>
            <a:ext cx="32766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C:1024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940300" y="4241800"/>
            <a:ext cx="1922145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B:512</a:t>
            </a:r>
            <a:endParaRPr lang="en-US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9400" y="100330"/>
            <a:ext cx="41338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statefulset-service-demo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type: statefulset</a:t>
            </a:r>
            <a:endParaRPr lang="en-US" altLang="en-US"/>
          </a:p>
          <a:p>
            <a:r>
              <a:rPr lang="en-US" altLang="en-US"/>
              <a:t>  clusterIP: None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863590" y="92075"/>
            <a:ext cx="6182995" cy="6400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```</a:t>
            </a:r>
            <a:endParaRPr lang="en-US" altLang="en-US" sz="1000"/>
          </a:p>
          <a:p>
            <a:r>
              <a:rPr lang="en-US" altLang="en-US" sz="1000"/>
              <a:t>apiVersion: apps/v1</a:t>
            </a:r>
            <a:endParaRPr lang="en-US" altLang="en-US" sz="1000"/>
          </a:p>
          <a:p>
            <a:r>
              <a:rPr lang="en-US" altLang="en-US" sz="1000"/>
              <a:t>kind: StatefulSet</a:t>
            </a:r>
            <a:endParaRPr lang="en-US" altLang="en-US" sz="1000"/>
          </a:p>
          <a:p>
            <a:r>
              <a:rPr lang="en-US" altLang="en-US" sz="1000"/>
              <a:t>metadata:</a:t>
            </a:r>
            <a:endParaRPr lang="en-US" altLang="en-US" sz="1000"/>
          </a:p>
          <a:p>
            <a:r>
              <a:rPr lang="en-US" altLang="en-US" sz="1000"/>
              <a:t>  name: statefulset-demo</a:t>
            </a:r>
            <a:endParaRPr lang="en-US" altLang="en-US" sz="1000"/>
          </a:p>
          <a:p>
            <a:r>
              <a:rPr lang="en-US" altLang="en-US" sz="1000"/>
              <a:t>  namespace: default</a:t>
            </a:r>
            <a:endParaRPr lang="en-US" altLang="en-US" sz="1000"/>
          </a:p>
          <a:p>
            <a:r>
              <a:rPr lang="en-US" altLang="en-US" sz="1000"/>
              <a:t>spec:</a:t>
            </a:r>
            <a:endParaRPr lang="en-US" altLang="en-US" sz="1000"/>
          </a:p>
          <a:p>
            <a:r>
              <a:rPr lang="en-US" altLang="en-US" sz="1000"/>
              <a:t>  replicas: 2   </a:t>
            </a:r>
            <a:endParaRPr lang="en-US" altLang="en-US" sz="1000"/>
          </a:p>
          <a:p>
            <a:r>
              <a:rPr lang="en-US" altLang="en-US" sz="1000"/>
              <a:t>  selector:</a:t>
            </a:r>
            <a:endParaRPr lang="en-US" altLang="en-US" sz="1000"/>
          </a:p>
          <a:p>
            <a:r>
              <a:rPr lang="en-US" altLang="en-US" sz="1000"/>
              <a:t>    matchLabels:</a:t>
            </a:r>
            <a:endParaRPr lang="en-US" altLang="en-US" sz="1000"/>
          </a:p>
          <a:p>
            <a:r>
              <a:rPr lang="en-US" altLang="en-US" sz="1000"/>
              <a:t>      type: statefulset</a:t>
            </a:r>
            <a:endParaRPr lang="en-US" altLang="en-US" sz="1000"/>
          </a:p>
          <a:p>
            <a:r>
              <a:rPr lang="en-US" altLang="en-US" sz="1000"/>
              <a:t>  serviceName: statefulset-service-demo</a:t>
            </a:r>
            <a:endParaRPr lang="en-US" altLang="en-US" sz="1000"/>
          </a:p>
          <a:p>
            <a:r>
              <a:rPr lang="en-US" altLang="en-US" sz="1000"/>
              <a:t>  updateStrategy:</a:t>
            </a:r>
            <a:endParaRPr lang="en-US" altLang="en-US" sz="1000"/>
          </a:p>
          <a:p>
            <a:r>
              <a:rPr lang="en-US" altLang="en-US" sz="1000"/>
              <a:t>    type: RollingUpdate</a:t>
            </a:r>
            <a:endParaRPr lang="en-US" altLang="en-US" sz="1000"/>
          </a:p>
          <a:p>
            <a:r>
              <a:rPr lang="en-US" altLang="en-US" sz="1000"/>
              <a:t>    rollingUpdate:</a:t>
            </a:r>
            <a:endParaRPr lang="en-US" altLang="en-US" sz="1000"/>
          </a:p>
          <a:p>
            <a:r>
              <a:rPr lang="en-US" altLang="en-US" sz="1000"/>
              <a:t>      partition: 1</a:t>
            </a:r>
            <a:endParaRPr lang="en-US" altLang="en-US" sz="1000"/>
          </a:p>
          <a:p>
            <a:r>
              <a:rPr lang="en-US" altLang="en-US" sz="1000"/>
              <a:t>  template:</a:t>
            </a:r>
            <a:endParaRPr lang="en-US" altLang="en-US" sz="1000"/>
          </a:p>
          <a:p>
            <a:r>
              <a:rPr lang="en-US" altLang="en-US" sz="1000"/>
              <a:t>    metadata:</a:t>
            </a:r>
            <a:endParaRPr lang="en-US" altLang="en-US" sz="1000"/>
          </a:p>
          <a:p>
            <a:r>
              <a:rPr lang="en-US" altLang="en-US" sz="1000"/>
              <a:t>      labels:</a:t>
            </a:r>
            <a:endParaRPr lang="en-US" altLang="en-US" sz="1000"/>
          </a:p>
          <a:p>
            <a:r>
              <a:rPr lang="en-US" altLang="en-US" sz="1000"/>
              <a:t>        type: statefulset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containers:</a:t>
            </a:r>
            <a:endParaRPr lang="en-US" altLang="en-US" sz="1000"/>
          </a:p>
          <a:p>
            <a:r>
              <a:rPr lang="en-US" altLang="en-US" sz="1000"/>
              <a:t>      - image: ikubernetes/myapp:v1</a:t>
            </a:r>
            <a:endParaRPr lang="en-US" altLang="en-US" sz="1000"/>
          </a:p>
          <a:p>
            <a:r>
              <a:rPr lang="en-US" altLang="en-US" sz="1000"/>
              <a:t>        name: myapp</a:t>
            </a:r>
            <a:endParaRPr lang="en-US" altLang="en-US" sz="1000"/>
          </a:p>
          <a:p>
            <a:r>
              <a:rPr lang="en-US" altLang="en-US" sz="1000"/>
              <a:t>        ports:</a:t>
            </a:r>
            <a:endParaRPr lang="en-US" altLang="en-US" sz="1000"/>
          </a:p>
          <a:p>
            <a:r>
              <a:rPr lang="en-US" altLang="en-US" sz="1000"/>
              <a:t>        - containerPort: 80</a:t>
            </a:r>
            <a:endParaRPr lang="en-US" altLang="en-US" sz="1000"/>
          </a:p>
          <a:p>
            <a:r>
              <a:rPr lang="en-US" altLang="en-US" sz="1000"/>
              <a:t>          name: web </a:t>
            </a:r>
            <a:endParaRPr lang="en-US" altLang="en-US" sz="1000"/>
          </a:p>
          <a:p>
            <a:r>
              <a:rPr lang="en-US" altLang="en-US" sz="1000"/>
              <a:t>        volumeMounts:</a:t>
            </a:r>
            <a:endParaRPr lang="en-US" altLang="en-US" sz="1000"/>
          </a:p>
          <a:p>
            <a:r>
              <a:rPr lang="en-US" altLang="en-US" sz="1000"/>
              <a:t>        - mountPath: /usr/share/nginx/html</a:t>
            </a:r>
            <a:endParaRPr lang="en-US" altLang="en-US" sz="1000"/>
          </a:p>
          <a:p>
            <a:r>
              <a:rPr lang="en-US" altLang="en-US" sz="1000"/>
              <a:t>          name: statefulset-demo-data</a:t>
            </a:r>
            <a:endParaRPr lang="en-US" altLang="en-US" sz="1000"/>
          </a:p>
          <a:p>
            <a:r>
              <a:rPr lang="en-US" altLang="en-US" sz="1000"/>
              <a:t>  volumeClaimTemplates:</a:t>
            </a:r>
            <a:endParaRPr lang="en-US" altLang="en-US" sz="1000"/>
          </a:p>
          <a:p>
            <a:r>
              <a:rPr lang="en-US" altLang="en-US" sz="1000"/>
              <a:t>  - metadata:</a:t>
            </a:r>
            <a:endParaRPr lang="en-US" altLang="en-US" sz="1000"/>
          </a:p>
          <a:p>
            <a:r>
              <a:rPr lang="en-US" altLang="en-US" sz="1000"/>
              <a:t>      name: statefulset-demo-data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accessModes:</a:t>
            </a:r>
            <a:endParaRPr lang="en-US" altLang="en-US" sz="1000"/>
          </a:p>
          <a:p>
            <a:r>
              <a:rPr lang="en-US" altLang="en-US" sz="1000"/>
              <a:t>      - ReadWriteOnce</a:t>
            </a:r>
            <a:endParaRPr lang="en-US" altLang="en-US" sz="1000"/>
          </a:p>
          <a:p>
            <a:r>
              <a:rPr lang="en-US" altLang="en-US" sz="1000"/>
              <a:t>      storageClassName: gluster-storage-class</a:t>
            </a:r>
            <a:endParaRPr lang="en-US" altLang="en-US" sz="1000"/>
          </a:p>
          <a:p>
            <a:r>
              <a:rPr lang="en-US" altLang="en-US" sz="1000"/>
              <a:t>      resources:</a:t>
            </a:r>
            <a:endParaRPr lang="en-US" altLang="en-US" sz="1000"/>
          </a:p>
          <a:p>
            <a:r>
              <a:rPr lang="en-US" altLang="en-US" sz="1000"/>
              <a:t>        requests:</a:t>
            </a:r>
            <a:endParaRPr lang="en-US" altLang="en-US" sz="1000"/>
          </a:p>
          <a:p>
            <a:r>
              <a:rPr lang="en-US" altLang="en-US" sz="1000"/>
              <a:t>          storage: 1Gi</a:t>
            </a:r>
            <a:endParaRPr lang="en-US" altLang="en-US" sz="1000"/>
          </a:p>
          <a:p>
            <a:r>
              <a:rPr lang="en-US" altLang="en-US" sz="1000"/>
              <a:t>```</a:t>
            </a:r>
            <a:endParaRPr lang="en-US" altLang="en-US" sz="100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1863725"/>
            <a:ext cx="11598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scale --replicas=4 statefulset/statefulset-demo #扩容缩容</a:t>
            </a:r>
            <a:endParaRPr lang="en-US" altLang="en-US"/>
          </a:p>
          <a:p>
            <a:r>
              <a:rPr lang="en-US" altLang="en-US"/>
              <a:t>kubectl set image -f demo.yaml *=ikubernetes/myapp:v2 #更新images</a:t>
            </a:r>
            <a:endParaRPr lang="en-US" altLang="en-US"/>
          </a:p>
          <a:p>
            <a:r>
              <a:rPr lang="en-US" altLang="en-US"/>
              <a:t>kubectl set image -f demo.yaml myapp=ikubernetes/myapp:v2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9545" y="109220"/>
            <a:ext cx="11894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更新策略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默认更新策略RollingUpdate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partition 分区id, 比指定的id大的容器会滚动更新</a:t>
            </a:r>
            <a:endParaRPr lang="en-US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2825115"/>
            <a:ext cx="117341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/>
              <a:t>权限认证</a:t>
            </a:r>
            <a:endParaRPr lang="en-US" altLang="en-US" sz="60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09295" y="1604645"/>
            <a:ext cx="1028700" cy="732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kubectl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502660" y="842645"/>
            <a:ext cx="6503035" cy="5735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87005" y="16357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7787005" y="47828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87005" y="37623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87005" y="26771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19500" y="1604645"/>
            <a:ext cx="12433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认证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3619500" y="2971800"/>
            <a:ext cx="12439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授权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5525770" y="2971800"/>
            <a:ext cx="13106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准入控制</a:t>
            </a:r>
            <a:endParaRPr lang="en-US" altLang="en-US"/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1737995" y="1971040"/>
            <a:ext cx="1881505" cy="90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>
            <a:off x="4241165" y="2519045"/>
            <a:ext cx="635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1"/>
          </p:cNvCxnSpPr>
          <p:nvPr/>
        </p:nvCxnSpPr>
        <p:spPr>
          <a:xfrm>
            <a:off x="4863465" y="3429000"/>
            <a:ext cx="6623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6" idx="2"/>
          </p:cNvCxnSpPr>
          <p:nvPr/>
        </p:nvCxnSpPr>
        <p:spPr>
          <a:xfrm flipV="1">
            <a:off x="6836410" y="2092960"/>
            <a:ext cx="950595" cy="1336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684270" y="3526790"/>
            <a:ext cx="111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RBAC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89255" y="2639695"/>
            <a:ext cx="29692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ssl双向认证, </a:t>
            </a:r>
            <a:endParaRPr lang="en-US" altLang="en-US"/>
          </a:p>
          <a:p>
            <a:r>
              <a:rPr lang="en-US" altLang="en-US"/>
              <a:t>1. 客户端要认证服务端的证书可信</a:t>
            </a:r>
            <a:endParaRPr lang="en-US" altLang="en-US"/>
          </a:p>
          <a:p>
            <a:r>
              <a:rPr lang="en-US" altLang="en-US"/>
              <a:t>2. 服务端同样需要认证客户端的信息; 服务端需要通过用户来认证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72110" y="4545965"/>
            <a:ext cx="3053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认证表示有这个用户</a:t>
            </a:r>
            <a:endParaRPr lang="en-US" altLang="en-US"/>
          </a:p>
          <a:p>
            <a:r>
              <a:rPr lang="en-US" altLang="en-US"/>
              <a:t>2. 授权表示这个用户可以有那些权限</a:t>
            </a:r>
            <a:endParaRPr lang="en-US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243840"/>
            <a:ext cx="115989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用户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用户帐号, ID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group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extra: 额外的一些字段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143760" y="1424940"/>
            <a:ext cx="1754505" cy="39141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72250" y="918845"/>
            <a:ext cx="2564130" cy="47663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2250" y="155194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apiserver</a:t>
            </a:r>
            <a:endParaRPr lang="en-US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2604135" y="1972945"/>
            <a:ext cx="12941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kubectl proxy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2590800" y="2968625"/>
            <a:ext cx="12395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127.0.0.1:8081</a:t>
            </a:r>
            <a:endParaRPr lang="en-US" altLang="en-US" sz="900"/>
          </a:p>
        </p:txBody>
      </p:sp>
      <p:sp>
        <p:nvSpPr>
          <p:cNvPr id="9" name="Oval 8"/>
          <p:cNvSpPr/>
          <p:nvPr/>
        </p:nvSpPr>
        <p:spPr>
          <a:xfrm>
            <a:off x="2270125" y="42932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9" idx="0"/>
            <a:endCxn id="7" idx="2"/>
          </p:cNvCxnSpPr>
          <p:nvPr/>
        </p:nvCxnSpPr>
        <p:spPr>
          <a:xfrm rot="16200000">
            <a:off x="2286000" y="3328670"/>
            <a:ext cx="1405890" cy="523875"/>
          </a:xfrm>
          <a:prstGeom prst="curvedConnector3">
            <a:avLst>
              <a:gd name="adj1" fmla="val 488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3"/>
            <a:endCxn id="6" idx="1"/>
          </p:cNvCxnSpPr>
          <p:nvPr/>
        </p:nvCxnSpPr>
        <p:spPr>
          <a:xfrm flipV="1">
            <a:off x="3898265" y="2009140"/>
            <a:ext cx="2673985" cy="421005"/>
          </a:xfrm>
          <a:prstGeom prst="curvedConnector3">
            <a:avLst>
              <a:gd name="adj1" fmla="val 500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101215" y="885190"/>
            <a:ext cx="3752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kubectl proxy --port=8081</a:t>
            </a:r>
            <a:endParaRPr lang="en-US" sz="140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269240"/>
            <a:ext cx="118268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proxy --port=8081</a:t>
            </a:r>
            <a:endParaRPr lang="en-US" altLang="en-US"/>
          </a:p>
          <a:p>
            <a:r>
              <a:rPr lang="en-US" altLang="en-US"/>
              <a:t>$ curl http://localhost:8081/api/v1/namespaces #列出v1的namespaces</a:t>
            </a:r>
            <a:endParaRPr lang="en-US" altLang="en-US"/>
          </a:p>
          <a:p>
            <a:r>
              <a:rPr lang="en-US" altLang="en-US"/>
              <a:t>$ kubectl get deployment client -o yaml #查看selflink</a:t>
            </a:r>
            <a:endParaRPr lang="en-US" altLang="en-US"/>
          </a:p>
          <a:p>
            <a:r>
              <a:rPr lang="en-US" altLang="en-US"/>
              <a:t>$ curl http://localhost:8081//apis/extensions/v1beta1/namespaces/default/deployments/client #错误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curl http://localhost:8081/apis/extensions/v1beta1/namespaces/default/deployments/client #正确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http verb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get, put, post, delete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api request verb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get, list, watch, proxy, redirect, delete, create, patch, update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Resource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SubResource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namespace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apiGroup</a:t>
            </a:r>
            <a:endParaRPr lang="en-US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8600" y="4352290"/>
            <a:ext cx="1155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userAccount #用户帐号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serviceAccount #内部Pod访问apiServer的帐号</a:t>
            </a:r>
            <a:endParaRPr lang="en-US" alt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168275"/>
            <a:ext cx="11657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#serviceaccount(sa)</a:t>
            </a:r>
            <a:endParaRPr lang="en-US" altLang="en-US"/>
          </a:p>
          <a:p>
            <a:r>
              <a:rPr lang="en-US" altLang="en-US" sz="1400"/>
              <a:t>$kubectl create serviceaccount admin# 创建一个serviceAccount</a:t>
            </a:r>
            <a:endParaRPr lang="en-US" altLang="en-US" sz="1400"/>
          </a:p>
          <a:p>
            <a:r>
              <a:rPr lang="en-US" altLang="en-US" sz="1400"/>
              <a:t>$kubectl create serviceaccount </a:t>
            </a:r>
            <a:r>
              <a:rPr lang="en-US" altLang="en-US" sz="1400">
                <a:sym typeface="+mn-ea"/>
              </a:rPr>
              <a:t>admin </a:t>
            </a:r>
            <a:r>
              <a:rPr lang="en-US" altLang="en-US" sz="1400"/>
              <a:t>-o yaml --dry-run # --dry-run表示不是真实创建, 可以查看serviceaccount的yaml文件输出</a:t>
            </a:r>
            <a:endParaRPr lang="en-US" altLang="en-US" sz="1400"/>
          </a:p>
          <a:p>
            <a:r>
              <a:rPr lang="en-US" altLang="en-US" sz="1400"/>
              <a:t>$kubectl get pod myapp -o yaml --export #导出myapp的yaml数据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20345" y="1433195"/>
            <a:ext cx="11539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pod获取需要认证的registery的镜像的两种方式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使用secret的</a:t>
            </a:r>
            <a:r>
              <a:rPr lang="en-US" altLang="en-US">
                <a:sym typeface="+mn-ea"/>
              </a:rPr>
              <a:t>docker registry + pod 配置imagePullSecrets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使用serviceAccount+secret+pod serviceAccountName #安全性会更加好一点,因为不知pod使用的什么secret</a:t>
            </a: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69545" y="2909570"/>
            <a:ext cx="11776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config #配置命令</a:t>
            </a:r>
            <a:endParaRPr lang="en-US" altLang="en-US"/>
          </a:p>
          <a:p>
            <a:r>
              <a:rPr lang="en-US" altLang="en-US"/>
              <a:t>$ kubectl config view #查看配置</a:t>
            </a:r>
            <a:endParaRPr lang="en-US" altLang="en-US"/>
          </a:p>
          <a:p>
            <a:r>
              <a:rPr lang="en-US" altLang="en-US"/>
              <a:t>/etc/kubernetes/ #配置文件所在地方</a:t>
            </a:r>
            <a:endParaRPr lang="en-US" alt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151130"/>
            <a:ext cx="92278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clusters:</a:t>
            </a:r>
            <a:endParaRPr lang="en-US"/>
          </a:p>
          <a:p>
            <a:r>
              <a:rPr lang="en-US"/>
              <a:t>- cluster:</a:t>
            </a:r>
            <a:endParaRPr lang="en-US"/>
          </a:p>
          <a:p>
            <a:r>
              <a:rPr lang="en-US"/>
              <a:t>    certificate-authority-data: DATA+OMITTED </a:t>
            </a:r>
            <a:r>
              <a:rPr lang="en-US" altLang="en-US"/>
              <a:t>#集群认证信息</a:t>
            </a:r>
            <a:endParaRPr lang="en-US"/>
          </a:p>
          <a:p>
            <a:r>
              <a:rPr lang="en-US"/>
              <a:t>    server: https://192.168.1.91:6443</a:t>
            </a:r>
            <a:endParaRPr lang="en-US"/>
          </a:p>
          <a:p>
            <a:r>
              <a:rPr lang="en-US"/>
              <a:t>  name: kubernetes</a:t>
            </a:r>
            <a:endParaRPr lang="en-US"/>
          </a:p>
          <a:p>
            <a:r>
              <a:rPr lang="en-US"/>
              <a:t>contexts:</a:t>
            </a:r>
            <a:endParaRPr lang="en-US"/>
          </a:p>
          <a:p>
            <a:r>
              <a:rPr lang="en-US"/>
              <a:t>- context:</a:t>
            </a:r>
            <a:endParaRPr lang="en-US"/>
          </a:p>
          <a:p>
            <a:r>
              <a:rPr lang="en-US"/>
              <a:t>    cluster: kubernetes</a:t>
            </a:r>
            <a:endParaRPr lang="en-US"/>
          </a:p>
          <a:p>
            <a:r>
              <a:rPr lang="en-US"/>
              <a:t>    user: kubernetes-admin</a:t>
            </a:r>
            <a:endParaRPr lang="en-US"/>
          </a:p>
          <a:p>
            <a:r>
              <a:rPr lang="en-US"/>
              <a:t>  name: kubernetes-admin@kubernetes</a:t>
            </a:r>
            <a:endParaRPr lang="en-US"/>
          </a:p>
          <a:p>
            <a:r>
              <a:rPr lang="en-US"/>
              <a:t>current-context: kubernetes-admin@kubernetes</a:t>
            </a:r>
            <a:endParaRPr lang="en-US"/>
          </a:p>
          <a:p>
            <a:r>
              <a:rPr lang="en-US"/>
              <a:t>kind: Config</a:t>
            </a:r>
            <a:endParaRPr lang="en-US"/>
          </a:p>
          <a:p>
            <a:r>
              <a:rPr lang="en-US"/>
              <a:t>preferences: {}</a:t>
            </a:r>
            <a:endParaRPr lang="en-US"/>
          </a:p>
          <a:p>
            <a:r>
              <a:rPr lang="en-US"/>
              <a:t>users:</a:t>
            </a:r>
            <a:endParaRPr lang="en-US"/>
          </a:p>
          <a:p>
            <a:r>
              <a:rPr lang="en-US"/>
              <a:t>- name: kubernetes-admin</a:t>
            </a:r>
            <a:endParaRPr lang="en-US"/>
          </a:p>
          <a:p>
            <a:r>
              <a:rPr lang="en-US"/>
              <a:t>  user:</a:t>
            </a:r>
            <a:endParaRPr lang="en-US"/>
          </a:p>
          <a:p>
            <a:r>
              <a:rPr lang="en-US"/>
              <a:t>    client-certificate-data: REDACTED </a:t>
            </a:r>
            <a:r>
              <a:rPr lang="en-US" altLang="en-US"/>
              <a:t>#用户帐号证书</a:t>
            </a:r>
            <a:endParaRPr lang="en-US"/>
          </a:p>
          <a:p>
            <a:r>
              <a:rPr lang="en-US"/>
              <a:t>    client-key-data: REDACTED </a:t>
            </a:r>
            <a:r>
              <a:rPr lang="en-US" altLang="en-US"/>
              <a:t>#用户帐号私钥</a:t>
            </a:r>
            <a:endParaRPr lang="en-US" alt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48310" y="395605"/>
            <a:ext cx="2934970" cy="6217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9430" y="1155065"/>
            <a:ext cx="2792095" cy="164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clusters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20065" y="4107815"/>
            <a:ext cx="2792095" cy="1644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users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707890" y="395605"/>
            <a:ext cx="16059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cluster1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708525" y="2369820"/>
            <a:ext cx="16059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cluster3</a:t>
            </a:r>
            <a:endParaRPr lang="en-US" altLang="en-US"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07255" y="1376680"/>
            <a:ext cx="16059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cluster2</a:t>
            </a:r>
            <a:endParaRPr lang="en-US" altLang="en-US"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053330" y="47840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user2</a:t>
            </a:r>
            <a:endParaRPr lang="en-US" altLang="en-US" sz="1200">
              <a:sym typeface="+mn-e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053330" y="38696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user1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5053965" y="569849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user3</a:t>
            </a:r>
            <a:endParaRPr lang="en-US" altLang="en-US" sz="1200"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82930" y="539115"/>
            <a:ext cx="266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config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520065" y="3099435"/>
            <a:ext cx="2791460" cy="810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context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8385810" y="395605"/>
            <a:ext cx="3070860" cy="6217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5" idx="3"/>
            <a:endCxn id="7" idx="1"/>
          </p:cNvCxnSpPr>
          <p:nvPr/>
        </p:nvCxnSpPr>
        <p:spPr>
          <a:xfrm flipV="1">
            <a:off x="3311525" y="852805"/>
            <a:ext cx="1396365" cy="1124585"/>
          </a:xfrm>
          <a:prstGeom prst="curvedConnector3">
            <a:avLst>
              <a:gd name="adj1" fmla="val 50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3"/>
            <a:endCxn id="9" idx="1"/>
          </p:cNvCxnSpPr>
          <p:nvPr/>
        </p:nvCxnSpPr>
        <p:spPr>
          <a:xfrm flipV="1">
            <a:off x="3311525" y="1833880"/>
            <a:ext cx="1395730" cy="1435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  <a:endCxn id="8" idx="1"/>
          </p:cNvCxnSpPr>
          <p:nvPr/>
        </p:nvCxnSpPr>
        <p:spPr>
          <a:xfrm>
            <a:off x="3311525" y="1977390"/>
            <a:ext cx="1397000" cy="849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11" idx="2"/>
          </p:cNvCxnSpPr>
          <p:nvPr/>
        </p:nvCxnSpPr>
        <p:spPr>
          <a:xfrm flipV="1">
            <a:off x="3312160" y="4326890"/>
            <a:ext cx="1741170" cy="6032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3"/>
            <a:endCxn id="10" idx="2"/>
          </p:cNvCxnSpPr>
          <p:nvPr/>
        </p:nvCxnSpPr>
        <p:spPr>
          <a:xfrm>
            <a:off x="3312160" y="4930140"/>
            <a:ext cx="1741170" cy="3111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3"/>
            <a:endCxn id="12" idx="2"/>
          </p:cNvCxnSpPr>
          <p:nvPr/>
        </p:nvCxnSpPr>
        <p:spPr>
          <a:xfrm>
            <a:off x="3312160" y="4930140"/>
            <a:ext cx="1741805" cy="1225550"/>
          </a:xfrm>
          <a:prstGeom prst="curvedConnector3">
            <a:avLst>
              <a:gd name="adj1" fmla="val 500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45830" y="556260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cluster1-user1</a:t>
            </a:r>
            <a:endParaRPr lang="en-US" altLang="en-US"/>
          </a:p>
        </p:txBody>
      </p:sp>
      <p:cxnSp>
        <p:nvCxnSpPr>
          <p:cNvPr id="23" name="Straight Arrow Connector 22"/>
          <p:cNvCxnSpPr>
            <a:stCxn id="14" idx="3"/>
            <a:endCxn id="15" idx="1"/>
          </p:cNvCxnSpPr>
          <p:nvPr/>
        </p:nvCxnSpPr>
        <p:spPr>
          <a:xfrm>
            <a:off x="3311525" y="3504565"/>
            <a:ext cx="50742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22" idx="1"/>
          </p:cNvCxnSpPr>
          <p:nvPr/>
        </p:nvCxnSpPr>
        <p:spPr>
          <a:xfrm flipV="1">
            <a:off x="5967730" y="788035"/>
            <a:ext cx="2578100" cy="3538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22" idx="1"/>
          </p:cNvCxnSpPr>
          <p:nvPr/>
        </p:nvCxnSpPr>
        <p:spPr>
          <a:xfrm flipV="1">
            <a:off x="6313805" y="788035"/>
            <a:ext cx="2232025" cy="647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545830" y="1513840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cluster1-user2</a:t>
            </a:r>
            <a:endParaRPr lang="en-US" altLang="en-US"/>
          </a:p>
        </p:txBody>
      </p:sp>
      <p:cxnSp>
        <p:nvCxnSpPr>
          <p:cNvPr id="27" name="Straight Arrow Connector 26"/>
          <p:cNvCxnSpPr>
            <a:stCxn id="10" idx="6"/>
            <a:endCxn id="26" idx="1"/>
          </p:cNvCxnSpPr>
          <p:nvPr/>
        </p:nvCxnSpPr>
        <p:spPr>
          <a:xfrm flipV="1">
            <a:off x="5967730" y="1745615"/>
            <a:ext cx="2578100" cy="3495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1"/>
          </p:cNvCxnSpPr>
          <p:nvPr/>
        </p:nvCxnSpPr>
        <p:spPr>
          <a:xfrm>
            <a:off x="6318885" y="868045"/>
            <a:ext cx="2226945" cy="877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45830" y="2369820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cluster2-user2</a:t>
            </a:r>
            <a:endParaRPr lang="en-US" altLang="en-US"/>
          </a:p>
        </p:txBody>
      </p:sp>
      <p:cxnSp>
        <p:nvCxnSpPr>
          <p:cNvPr id="30" name="Straight Arrow Connector 29"/>
          <p:cNvCxnSpPr>
            <a:stCxn id="9" idx="3"/>
            <a:endCxn id="29" idx="1"/>
          </p:cNvCxnSpPr>
          <p:nvPr/>
        </p:nvCxnSpPr>
        <p:spPr>
          <a:xfrm>
            <a:off x="6313170" y="1833880"/>
            <a:ext cx="2232660" cy="7677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29" idx="1"/>
          </p:cNvCxnSpPr>
          <p:nvPr/>
        </p:nvCxnSpPr>
        <p:spPr>
          <a:xfrm flipV="1">
            <a:off x="5967730" y="2601595"/>
            <a:ext cx="2578100" cy="2639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545830" y="3197225"/>
            <a:ext cx="2817495" cy="463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cluster3-user3</a:t>
            </a:r>
            <a:endParaRPr lang="en-US" altLang="en-US"/>
          </a:p>
        </p:txBody>
      </p:sp>
      <p:cxnSp>
        <p:nvCxnSpPr>
          <p:cNvPr id="33" name="Straight Arrow Connector 32"/>
          <p:cNvCxnSpPr>
            <a:stCxn id="8" idx="3"/>
            <a:endCxn id="32" idx="1"/>
          </p:cNvCxnSpPr>
          <p:nvPr/>
        </p:nvCxnSpPr>
        <p:spPr>
          <a:xfrm>
            <a:off x="6314440" y="2827020"/>
            <a:ext cx="2231390" cy="601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6"/>
            <a:endCxn id="32" idx="1"/>
          </p:cNvCxnSpPr>
          <p:nvPr/>
        </p:nvCxnSpPr>
        <p:spPr>
          <a:xfrm flipV="1">
            <a:off x="5968365" y="3429000"/>
            <a:ext cx="2577465" cy="27266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8503920" y="6022340"/>
            <a:ext cx="282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context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168910"/>
            <a:ext cx="11709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 cpus(限制使用的核数)</a:t>
            </a:r>
            <a:endParaRPr lang="en-US" altLang="en-US"/>
          </a:p>
          <a:p>
            <a:r>
              <a:rPr lang="en-US" altLang="en-US"/>
              <a:t>- cpuset-cpus: 限制使用那个核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docker-stress-ng: 用来压测的镜像</a:t>
            </a:r>
            <a:endParaRPr lang="en-US" alt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69545" y="134620"/>
            <a:ext cx="11851640" cy="5969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认证过程</a:t>
            </a:r>
            <a:endParaRPr lang="en-US" altLang="en-US" sz="4000"/>
          </a:p>
          <a:p>
            <a:pPr algn="ctr"/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证书认证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token认证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用户名+密码认证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b="1"/>
              <a:t>UserAccount在kubernetes上不独立管理</a:t>
            </a:r>
            <a:endParaRPr lang="en-US" altLang="en-US" b="1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r>
              <a:rPr lang="en-US" altLang="en-US"/>
              <a:t>建立一个私钥和证书,供用户使用访问集群</a:t>
            </a:r>
            <a:endParaRPr lang="en-US" altLang="en-US"/>
          </a:p>
          <a:p>
            <a:r>
              <a:rPr lang="en-US" altLang="en-US"/>
              <a:t>$ openssl genrsa -out magedu.key 2048 #生产私钥</a:t>
            </a:r>
            <a:endParaRPr lang="en-US" altLang="en-US"/>
          </a:p>
          <a:p>
            <a:r>
              <a:rPr lang="en-US" altLang="en-US"/>
              <a:t>$ openssl req -new -key magedu.key -out magedu.csr -subj "/CN=magedu" #用私钥生成证书签署请求</a:t>
            </a:r>
            <a:endParaRPr lang="en-US" altLang="en-US"/>
          </a:p>
          <a:p>
            <a:r>
              <a:rPr lang="en-US" altLang="en-US"/>
              <a:t>$ openssl x509 -req -in ./magedu.csr -CA ./ca.crt -CAkey ./ca.key -CAcreateserial -out ./magedu.crt -days 365 #用签署请求和系统证书,签署一个magedu.crt证书</a:t>
            </a:r>
            <a:endParaRPr lang="en-US" altLang="en-US"/>
          </a:p>
          <a:p>
            <a:r>
              <a:rPr lang="en-US" altLang="en-US"/>
              <a:t>$ openssl x509 -in ./magedu.crt -text -noout #查看证书相关信息</a:t>
            </a:r>
            <a:endParaRPr lang="en-US" altLang="en-US"/>
          </a:p>
          <a:p>
            <a:r>
              <a:rPr lang="en-US" altLang="en-US"/>
              <a:t>$ kubectl config set-credentials magedu --client-key=/etc/kubernetes/pki/magedu.key --client-certificate=/etc/kubernetes/pki/magedu.crt #使用证书创建用户</a:t>
            </a:r>
            <a:endParaRPr lang="en-US" altLang="en-US"/>
          </a:p>
          <a:p>
            <a:r>
              <a:rPr lang="en-US" altLang="en-US"/>
              <a:t>$ kubectl config set-context magedu@kubernetes --cluster=kubernetes --user=magedu #将用户和集群建立关系</a:t>
            </a:r>
            <a:endParaRPr lang="en-US" altLang="en-US"/>
          </a:p>
          <a:p>
            <a:r>
              <a:rPr lang="en-US" altLang="en-US"/>
              <a:t>$ kubectl config use-context magedu@kubernetes #kuberctl 使用magedu用户</a:t>
            </a:r>
            <a:endParaRPr lang="en-US" altLang="en-US"/>
          </a:p>
          <a:p>
            <a:r>
              <a:rPr lang="en-US" altLang="en-US"/>
              <a:t>$ kubectl get pods #就会报错, 说没有权限</a:t>
            </a:r>
            <a:endParaRPr lang="en-US" alt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109220"/>
            <a:ext cx="118770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创建一个和kubernetes-admin权限一样帐号</a:t>
            </a:r>
            <a:endParaRPr lang="en-US" altLang="en-US"/>
          </a:p>
          <a:p>
            <a:r>
              <a:rPr lang="en-US" altLang="en-US"/>
              <a:t>$ kubectl get clusterrolebinding -o yaml cluster-admin #得知cluster-admin绑定了一个system:masters用户组</a:t>
            </a:r>
            <a:endParaRPr lang="en-US" altLang="en-US"/>
          </a:p>
          <a:p>
            <a:r>
              <a:rPr lang="en-US" altLang="en-US"/>
              <a:t># 猜想,是不是只要将用户加入system:masters组,是不是就可以得到cluster-admin的权限呢?</a:t>
            </a:r>
            <a:endParaRPr lang="en-US" altLang="en-US"/>
          </a:p>
          <a:p>
            <a:r>
              <a:rPr lang="en-US" altLang="en-US"/>
              <a:t>用户是如何加入system:masters组的呢?</a:t>
            </a:r>
            <a:endParaRPr lang="en-US" altLang="en-US"/>
          </a:p>
          <a:p>
            <a:r>
              <a:rPr lang="en-US" altLang="en-US"/>
              <a:t>$ openssl x509 -in apiserver-kubelet-client.crt -text -noout #得知O=</a:t>
            </a:r>
            <a:r>
              <a:rPr lang="en-US" altLang="en-US">
                <a:sym typeface="+mn-ea"/>
              </a:rPr>
              <a:t>system:masters</a:t>
            </a:r>
            <a:endParaRPr lang="en-US" altLang="en-US">
              <a:sym typeface="+mn-ea"/>
            </a:endParaRPr>
          </a:p>
          <a:p>
            <a:r>
              <a:rPr lang="en-US" altLang="en-US"/>
              <a:t># 故此,我们只要按照如下步骤就可以了</a:t>
            </a:r>
            <a:endParaRPr lang="en-US" altLang="en-US"/>
          </a:p>
          <a:p>
            <a:r>
              <a:rPr lang="en-US" altLang="en-US"/>
              <a:t>$ openssl genrsa -out admin.key 2048</a:t>
            </a:r>
            <a:endParaRPr lang="en-US" altLang="en-US"/>
          </a:p>
          <a:p>
            <a:r>
              <a:rPr lang="en-US" altLang="en-US"/>
              <a:t>$ openssl req -new -key ./admin.key -out admin.csr -subj “/CN=admin/O=system:masters”</a:t>
            </a:r>
            <a:endParaRPr lang="en-US" altLang="en-US"/>
          </a:p>
          <a:p>
            <a:r>
              <a:rPr lang="en-US" altLang="en-US"/>
              <a:t>$ openssl x509 -req -in ./admin.csr -CA ./ca.crt -CAkey ./ca.key -out admin.crt -days 365</a:t>
            </a:r>
            <a:endParaRPr lang="en-US" altLang="en-US"/>
          </a:p>
          <a:p>
            <a:r>
              <a:rPr lang="en-US" altLang="en-US"/>
              <a:t>$ openssl x509 -in ./admin.crt -text -noout #查看证书相关信息</a:t>
            </a:r>
            <a:endParaRPr lang="en-US" altLang="en-US"/>
          </a:p>
          <a:p>
            <a:r>
              <a:rPr lang="en-US" altLang="en-US"/>
              <a:t># 下面创建用户验证一下</a:t>
            </a:r>
            <a:endParaRPr lang="en-US" altLang="en-US"/>
          </a:p>
          <a:p>
            <a:r>
              <a:rPr lang="en-US" altLang="en-US"/>
              <a:t>$ kubectl config set-credentials admin --client-certificate=./admin.crt --client-key=./admin.key</a:t>
            </a:r>
            <a:endParaRPr lang="en-US" altLang="en-US"/>
          </a:p>
          <a:p>
            <a:r>
              <a:rPr lang="en-US" altLang="en-US"/>
              <a:t>$ kubectl config set-context admin@kubernetes --cluster=kubernetes --user=admin</a:t>
            </a:r>
            <a:endParaRPr lang="en-US" altLang="en-US"/>
          </a:p>
          <a:p>
            <a:r>
              <a:rPr lang="en-US" altLang="en-US"/>
              <a:t>$ kubectl config use-context admin@kubernetes</a:t>
            </a:r>
            <a:endParaRPr lang="en-US" altLang="en-US"/>
          </a:p>
          <a:p>
            <a:r>
              <a:rPr lang="en-US" altLang="en-US"/>
              <a:t># 都有权限, 得知与系统权限一样</a:t>
            </a:r>
            <a:endParaRPr lang="en-US" altLang="en-US"/>
          </a:p>
          <a:p>
            <a:r>
              <a:rPr lang="en-US" altLang="en-US"/>
              <a:t>$ kubectl get pods -n kube-system</a:t>
            </a:r>
            <a:endParaRPr lang="en-US" altLang="en-US"/>
          </a:p>
          <a:p>
            <a:r>
              <a:rPr lang="en-US" altLang="en-US"/>
              <a:t>$ kubectl get pods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#猜想, 创建一个clusterrolebinding, 绑定一个group, group名字可以作为以后创建有用户证书时使用</a:t>
            </a:r>
            <a:endParaRPr lang="en-US" altLang="en-US"/>
          </a:p>
          <a:p>
            <a:r>
              <a:rPr lang="en-US" altLang="en-US"/>
              <a:t>$ kubectl create clusterrolebinding cluster-admin-group --clusterrole=cluster-admin --group=cluster-admin-group</a:t>
            </a:r>
            <a:endParaRPr lang="en-US" alt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6855" y="210185"/>
            <a:ext cx="1171702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/>
              <a:t>RBAC</a:t>
            </a:r>
            <a:endParaRPr lang="en-US" altLang="en-US"/>
          </a:p>
          <a:p>
            <a:pPr algn="l"/>
            <a:r>
              <a:rPr lang="en-US" altLang="en-US"/>
              <a:t>user, role, permission, action</a:t>
            </a:r>
            <a:endParaRPr lang="en-US" altLang="en-US"/>
          </a:p>
          <a:p>
            <a:pPr algn="l"/>
            <a:r>
              <a:rPr lang="en-US" altLang="en-US"/>
              <a:t>namespace 级别</a:t>
            </a:r>
            <a:endParaRPr lang="en-US" altLang="en-US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operations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objects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rolebinding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user account or service account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user account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service account</a:t>
            </a:r>
            <a:endParaRPr lang="en-US" altLang="en-US"/>
          </a:p>
          <a:p>
            <a:pPr lvl="0"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lvl="0" indent="0" algn="l">
              <a:buFont typeface="Arial" panose="02080604020202020204" pitchFamily="34" charset="0"/>
              <a:buNone/>
            </a:pPr>
            <a:r>
              <a:rPr lang="en-US" altLang="en-US"/>
              <a:t>集群级别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clusterRole, 集群级别的role</a:t>
            </a:r>
            <a:endParaRPr lang="en-US" altLang="en-US"/>
          </a:p>
          <a:p>
            <a:pPr marL="285750" lvl="0" indent="-285750" algn="l">
              <a:buFont typeface="Arial" panose="02080604020202020204" pitchFamily="34" charset="0"/>
              <a:buChar char="•"/>
            </a:pPr>
            <a:r>
              <a:rPr lang="en-US" altLang="en-US"/>
              <a:t>clusterRoleBinding, 集群级别的bind</a:t>
            </a:r>
            <a:endParaRPr lang="en-US" altLang="en-US"/>
          </a:p>
          <a:p>
            <a:pPr lvl="0" indent="0" algn="l">
              <a:buFont typeface="Arial" panose="02080604020202020204" pitchFamily="34" charset="0"/>
              <a:buNone/>
            </a:pPr>
            <a:endParaRPr lang="en-US" altLang="en-US"/>
          </a:p>
          <a:p>
            <a:pPr lvl="0" indent="0" algn="l">
              <a:buFont typeface="Arial" panose="02080604020202020204" pitchFamily="34" charset="0"/>
              <a:buNone/>
            </a:pPr>
            <a:r>
              <a:rPr lang="en-US" altLang="en-US"/>
              <a:t>$ kubectl get clusterrole admin -o yaml #查看系统有那些resource, verbs之类信息</a:t>
            </a:r>
            <a:endParaRPr lang="en-US" alt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9420" y="243840"/>
            <a:ext cx="110845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rules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resources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pod, service, ingress, configmap ...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verbs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get, list, watch, delete ...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RoleBinding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UserAccount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Group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ServiceAccount</a:t>
            </a:r>
            <a:endParaRPr lang="en-US" alt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37490" y="1739265"/>
            <a:ext cx="1327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user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37490" y="3878580"/>
            <a:ext cx="1327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Group</a:t>
            </a:r>
            <a:r>
              <a:rPr lang="en-US" altLang="en-US"/>
              <a:t>,用户组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37490" y="2780665"/>
            <a:ext cx="1327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serviceaccount</a:t>
            </a:r>
            <a:endParaRPr lang="en-US" altLang="en-US" sz="1000"/>
          </a:p>
        </p:txBody>
      </p:sp>
      <p:sp>
        <p:nvSpPr>
          <p:cNvPr id="7" name="Rectangle 6"/>
          <p:cNvSpPr/>
          <p:nvPr/>
        </p:nvSpPr>
        <p:spPr>
          <a:xfrm>
            <a:off x="2920365" y="67310"/>
            <a:ext cx="9142730" cy="6722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37840" y="235585"/>
            <a:ext cx="8907780" cy="2176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37840" y="4512945"/>
            <a:ext cx="8907780" cy="2176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697210" y="302895"/>
            <a:ext cx="116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namespace1</a:t>
            </a:r>
            <a:endParaRPr lang="en-US" alt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10697210" y="4596765"/>
            <a:ext cx="1164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namespace2</a:t>
            </a:r>
            <a:endParaRPr lang="en-US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6171565" y="302895"/>
            <a:ext cx="774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podrole</a:t>
            </a:r>
            <a:endParaRPr lang="en-US" altLang="en-US" sz="1000"/>
          </a:p>
        </p:txBody>
      </p:sp>
      <p:sp>
        <p:nvSpPr>
          <p:cNvPr id="13" name="Rectangle 12"/>
          <p:cNvSpPr/>
          <p:nvPr/>
        </p:nvSpPr>
        <p:spPr>
          <a:xfrm>
            <a:off x="6170930" y="1429385"/>
            <a:ext cx="775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configmaprole</a:t>
            </a:r>
            <a:endParaRPr lang="en-US" altLang="en-US" sz="900"/>
          </a:p>
        </p:txBody>
      </p:sp>
      <p:sp>
        <p:nvSpPr>
          <p:cNvPr id="14" name="Oval 13"/>
          <p:cNvSpPr/>
          <p:nvPr/>
        </p:nvSpPr>
        <p:spPr>
          <a:xfrm>
            <a:off x="9697720" y="387350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pod</a:t>
            </a:r>
            <a:endParaRPr lang="en-US" altLang="en-US" sz="800"/>
          </a:p>
        </p:txBody>
      </p:sp>
      <p:sp>
        <p:nvSpPr>
          <p:cNvPr id="23" name="Oval 22"/>
          <p:cNvSpPr/>
          <p:nvPr/>
        </p:nvSpPr>
        <p:spPr>
          <a:xfrm>
            <a:off x="9697720" y="92773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service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9697720" y="142938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ingress</a:t>
            </a:r>
            <a:endParaRPr lang="en-US" altLang="en-US" sz="800"/>
          </a:p>
        </p:txBody>
      </p:sp>
      <p:sp>
        <p:nvSpPr>
          <p:cNvPr id="25" name="Oval 24"/>
          <p:cNvSpPr/>
          <p:nvPr/>
        </p:nvSpPr>
        <p:spPr>
          <a:xfrm>
            <a:off x="9697720" y="195135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configmap</a:t>
            </a:r>
            <a:endParaRPr lang="en-US" altLang="en-US" sz="800"/>
          </a:p>
        </p:txBody>
      </p:sp>
      <p:sp>
        <p:nvSpPr>
          <p:cNvPr id="27" name="Oval 26"/>
          <p:cNvSpPr/>
          <p:nvPr/>
        </p:nvSpPr>
        <p:spPr>
          <a:xfrm>
            <a:off x="7835900" y="387350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get</a:t>
            </a:r>
            <a:endParaRPr lang="en-US" altLang="en-US" sz="800"/>
          </a:p>
        </p:txBody>
      </p:sp>
      <p:sp>
        <p:nvSpPr>
          <p:cNvPr id="28" name="Oval 27"/>
          <p:cNvSpPr/>
          <p:nvPr/>
        </p:nvSpPr>
        <p:spPr>
          <a:xfrm>
            <a:off x="7835900" y="92773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list</a:t>
            </a:r>
            <a:endParaRPr lang="en-US" altLang="en-US" sz="800"/>
          </a:p>
        </p:txBody>
      </p:sp>
      <p:sp>
        <p:nvSpPr>
          <p:cNvPr id="29" name="Oval 28"/>
          <p:cNvSpPr/>
          <p:nvPr/>
        </p:nvSpPr>
        <p:spPr>
          <a:xfrm>
            <a:off x="7835900" y="143319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delete</a:t>
            </a:r>
            <a:endParaRPr lang="en-US" altLang="en-US" sz="800"/>
          </a:p>
        </p:txBody>
      </p:sp>
      <p:sp>
        <p:nvSpPr>
          <p:cNvPr id="30" name="Oval 29"/>
          <p:cNvSpPr/>
          <p:nvPr/>
        </p:nvSpPr>
        <p:spPr>
          <a:xfrm>
            <a:off x="7835900" y="195135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watch</a:t>
            </a:r>
            <a:endParaRPr lang="en-US" altLang="en-US" sz="800"/>
          </a:p>
        </p:txBody>
      </p:sp>
      <p:sp>
        <p:nvSpPr>
          <p:cNvPr id="31" name="Rectangle 30"/>
          <p:cNvSpPr/>
          <p:nvPr/>
        </p:nvSpPr>
        <p:spPr>
          <a:xfrm>
            <a:off x="3130550" y="353695"/>
            <a:ext cx="2057400" cy="1914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rolebinding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3172460" y="632460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user-podrole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3172460" y="1739265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serviceaccount-podrole</a:t>
            </a:r>
            <a:endParaRPr lang="en-US" altLang="en-US" sz="1200"/>
          </a:p>
        </p:txBody>
      </p:sp>
      <p:cxnSp>
        <p:nvCxnSpPr>
          <p:cNvPr id="36" name="Straight Arrow Connector 35"/>
          <p:cNvCxnSpPr>
            <a:stCxn id="4" idx="3"/>
            <a:endCxn id="33" idx="1"/>
          </p:cNvCxnSpPr>
          <p:nvPr/>
        </p:nvCxnSpPr>
        <p:spPr>
          <a:xfrm flipV="1">
            <a:off x="1564640" y="780415"/>
            <a:ext cx="1607820" cy="1416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34" idx="1"/>
          </p:cNvCxnSpPr>
          <p:nvPr/>
        </p:nvCxnSpPr>
        <p:spPr>
          <a:xfrm flipV="1">
            <a:off x="1564640" y="1887220"/>
            <a:ext cx="1607820" cy="13506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12" idx="1"/>
          </p:cNvCxnSpPr>
          <p:nvPr/>
        </p:nvCxnSpPr>
        <p:spPr>
          <a:xfrm flipV="1">
            <a:off x="5146675" y="760095"/>
            <a:ext cx="1024890" cy="203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</p:cNvCxnSpPr>
          <p:nvPr/>
        </p:nvCxnSpPr>
        <p:spPr>
          <a:xfrm flipV="1">
            <a:off x="5146675" y="767080"/>
            <a:ext cx="1020445" cy="11201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27" idx="2"/>
          </p:cNvCxnSpPr>
          <p:nvPr/>
        </p:nvCxnSpPr>
        <p:spPr>
          <a:xfrm flipV="1">
            <a:off x="6946265" y="583565"/>
            <a:ext cx="889635" cy="176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2" idx="3"/>
            <a:endCxn id="28" idx="2"/>
          </p:cNvCxnSpPr>
          <p:nvPr/>
        </p:nvCxnSpPr>
        <p:spPr>
          <a:xfrm>
            <a:off x="6946265" y="760095"/>
            <a:ext cx="889635" cy="363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30" idx="2"/>
          </p:cNvCxnSpPr>
          <p:nvPr/>
        </p:nvCxnSpPr>
        <p:spPr>
          <a:xfrm>
            <a:off x="6946265" y="760095"/>
            <a:ext cx="889635" cy="1387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6"/>
            <a:endCxn id="14" idx="2"/>
          </p:cNvCxnSpPr>
          <p:nvPr/>
        </p:nvCxnSpPr>
        <p:spPr>
          <a:xfrm>
            <a:off x="8835390" y="583565"/>
            <a:ext cx="8623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6"/>
          </p:cNvCxnSpPr>
          <p:nvPr/>
        </p:nvCxnSpPr>
        <p:spPr>
          <a:xfrm flipV="1">
            <a:off x="8835390" y="607060"/>
            <a:ext cx="832485" cy="516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6"/>
            <a:endCxn id="14" idx="2"/>
          </p:cNvCxnSpPr>
          <p:nvPr/>
        </p:nvCxnSpPr>
        <p:spPr>
          <a:xfrm flipV="1">
            <a:off x="8835390" y="583565"/>
            <a:ext cx="862330" cy="15640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72460" y="4643755"/>
            <a:ext cx="2057400" cy="1914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rolebinding</a:t>
            </a:r>
            <a:endParaRPr lang="en-US" altLang="en-US"/>
          </a:p>
        </p:txBody>
      </p:sp>
      <p:sp>
        <p:nvSpPr>
          <p:cNvPr id="47" name="Rectangle 46"/>
          <p:cNvSpPr/>
          <p:nvPr/>
        </p:nvSpPr>
        <p:spPr>
          <a:xfrm>
            <a:off x="6171565" y="4643755"/>
            <a:ext cx="774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podrole</a:t>
            </a:r>
            <a:endParaRPr lang="en-US" altLang="en-US" sz="1000"/>
          </a:p>
        </p:txBody>
      </p:sp>
      <p:sp>
        <p:nvSpPr>
          <p:cNvPr id="48" name="Rectangle 47"/>
          <p:cNvSpPr/>
          <p:nvPr/>
        </p:nvSpPr>
        <p:spPr>
          <a:xfrm>
            <a:off x="6171565" y="5706745"/>
            <a:ext cx="7753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900"/>
              <a:t>configmaprole</a:t>
            </a:r>
            <a:endParaRPr lang="en-US" altLang="en-US" sz="900"/>
          </a:p>
        </p:txBody>
      </p:sp>
      <p:sp>
        <p:nvSpPr>
          <p:cNvPr id="50" name="Oval 49"/>
          <p:cNvSpPr/>
          <p:nvPr/>
        </p:nvSpPr>
        <p:spPr>
          <a:xfrm>
            <a:off x="7835900" y="459676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get</a:t>
            </a:r>
            <a:endParaRPr lang="en-US" altLang="en-US" sz="800"/>
          </a:p>
        </p:txBody>
      </p:sp>
      <p:sp>
        <p:nvSpPr>
          <p:cNvPr id="51" name="Oval 50"/>
          <p:cNvSpPr/>
          <p:nvPr/>
        </p:nvSpPr>
        <p:spPr>
          <a:xfrm>
            <a:off x="7835900" y="516572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list</a:t>
            </a:r>
            <a:endParaRPr lang="en-US" altLang="en-US" sz="800"/>
          </a:p>
        </p:txBody>
      </p:sp>
      <p:sp>
        <p:nvSpPr>
          <p:cNvPr id="52" name="Oval 51"/>
          <p:cNvSpPr/>
          <p:nvPr/>
        </p:nvSpPr>
        <p:spPr>
          <a:xfrm>
            <a:off x="7835900" y="570674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delete</a:t>
            </a:r>
            <a:endParaRPr lang="en-US" altLang="en-US" sz="800"/>
          </a:p>
        </p:txBody>
      </p:sp>
      <p:sp>
        <p:nvSpPr>
          <p:cNvPr id="53" name="Oval 52"/>
          <p:cNvSpPr/>
          <p:nvPr/>
        </p:nvSpPr>
        <p:spPr>
          <a:xfrm>
            <a:off x="7835900" y="622871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watch</a:t>
            </a:r>
            <a:endParaRPr lang="en-US" altLang="en-US" sz="800"/>
          </a:p>
        </p:txBody>
      </p:sp>
      <p:sp>
        <p:nvSpPr>
          <p:cNvPr id="54" name="Oval 53"/>
          <p:cNvSpPr/>
          <p:nvPr/>
        </p:nvSpPr>
        <p:spPr>
          <a:xfrm>
            <a:off x="9697720" y="459676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pod</a:t>
            </a:r>
            <a:endParaRPr lang="en-US" altLang="en-US" sz="800"/>
          </a:p>
        </p:txBody>
      </p:sp>
      <p:sp>
        <p:nvSpPr>
          <p:cNvPr id="55" name="Oval 54"/>
          <p:cNvSpPr/>
          <p:nvPr/>
        </p:nvSpPr>
        <p:spPr>
          <a:xfrm>
            <a:off x="9697720" y="6165850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configmap</a:t>
            </a:r>
            <a:endParaRPr lang="en-US" altLang="en-US" sz="800"/>
          </a:p>
        </p:txBody>
      </p:sp>
      <p:sp>
        <p:nvSpPr>
          <p:cNvPr id="56" name="Oval 55"/>
          <p:cNvSpPr/>
          <p:nvPr/>
        </p:nvSpPr>
        <p:spPr>
          <a:xfrm>
            <a:off x="9697720" y="516572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service</a:t>
            </a:r>
            <a:endParaRPr lang="en-US" altLang="en-US" sz="800"/>
          </a:p>
        </p:txBody>
      </p:sp>
      <p:sp>
        <p:nvSpPr>
          <p:cNvPr id="57" name="Oval 56"/>
          <p:cNvSpPr/>
          <p:nvPr/>
        </p:nvSpPr>
        <p:spPr>
          <a:xfrm>
            <a:off x="9697720" y="5706745"/>
            <a:ext cx="999490" cy="392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service</a:t>
            </a:r>
            <a:endParaRPr lang="en-US" altLang="en-US" sz="800"/>
          </a:p>
        </p:txBody>
      </p:sp>
      <p:sp>
        <p:nvSpPr>
          <p:cNvPr id="58" name="Rectangle 57"/>
          <p:cNvSpPr/>
          <p:nvPr/>
        </p:nvSpPr>
        <p:spPr>
          <a:xfrm>
            <a:off x="3213735" y="4870450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user-configmaprole</a:t>
            </a:r>
            <a:endParaRPr lang="en-US" altLang="en-US" sz="1400"/>
          </a:p>
        </p:txBody>
      </p:sp>
      <p:sp>
        <p:nvSpPr>
          <p:cNvPr id="60" name="Rectangle 59"/>
          <p:cNvSpPr/>
          <p:nvPr/>
        </p:nvSpPr>
        <p:spPr>
          <a:xfrm>
            <a:off x="3214370" y="6165850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serviceaccount-podrole</a:t>
            </a:r>
            <a:endParaRPr lang="en-US" altLang="en-US" sz="1200"/>
          </a:p>
        </p:txBody>
      </p:sp>
      <p:cxnSp>
        <p:nvCxnSpPr>
          <p:cNvPr id="61" name="Straight Arrow Connector 60"/>
          <p:cNvCxnSpPr>
            <a:stCxn id="4" idx="3"/>
            <a:endCxn id="58" idx="1"/>
          </p:cNvCxnSpPr>
          <p:nvPr/>
        </p:nvCxnSpPr>
        <p:spPr>
          <a:xfrm>
            <a:off x="1564640" y="2196465"/>
            <a:ext cx="1649095" cy="2821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3"/>
            <a:endCxn id="48" idx="1"/>
          </p:cNvCxnSpPr>
          <p:nvPr/>
        </p:nvCxnSpPr>
        <p:spPr>
          <a:xfrm>
            <a:off x="5187950" y="5018405"/>
            <a:ext cx="983615" cy="11455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3"/>
            <a:endCxn id="50" idx="2"/>
          </p:cNvCxnSpPr>
          <p:nvPr/>
        </p:nvCxnSpPr>
        <p:spPr>
          <a:xfrm flipV="1">
            <a:off x="6946900" y="4792980"/>
            <a:ext cx="889000" cy="13709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0" idx="6"/>
            <a:endCxn id="55" idx="2"/>
          </p:cNvCxnSpPr>
          <p:nvPr/>
        </p:nvCxnSpPr>
        <p:spPr>
          <a:xfrm>
            <a:off x="8835390" y="4792980"/>
            <a:ext cx="862330" cy="15690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3"/>
            <a:endCxn id="51" idx="2"/>
          </p:cNvCxnSpPr>
          <p:nvPr/>
        </p:nvCxnSpPr>
        <p:spPr>
          <a:xfrm flipV="1">
            <a:off x="6946900" y="5361940"/>
            <a:ext cx="889000" cy="8020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1" idx="6"/>
            <a:endCxn id="55" idx="2"/>
          </p:cNvCxnSpPr>
          <p:nvPr/>
        </p:nvCxnSpPr>
        <p:spPr>
          <a:xfrm>
            <a:off x="8835390" y="5361940"/>
            <a:ext cx="862330" cy="1000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131185" y="2484120"/>
            <a:ext cx="2057400" cy="1956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clusterrolebinding</a:t>
            </a:r>
            <a:endParaRPr lang="en-US" altLang="en-US" sz="1600"/>
          </a:p>
        </p:txBody>
      </p:sp>
      <p:sp>
        <p:nvSpPr>
          <p:cNvPr id="68" name="Rectangle 67"/>
          <p:cNvSpPr/>
          <p:nvPr/>
        </p:nvSpPr>
        <p:spPr>
          <a:xfrm>
            <a:off x="6223000" y="3005455"/>
            <a:ext cx="7747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clusterpodrole</a:t>
            </a:r>
            <a:endParaRPr lang="en-US" altLang="en-US" sz="1000"/>
          </a:p>
        </p:txBody>
      </p:sp>
      <p:sp>
        <p:nvSpPr>
          <p:cNvPr id="69" name="Rectangle 68"/>
          <p:cNvSpPr/>
          <p:nvPr/>
        </p:nvSpPr>
        <p:spPr>
          <a:xfrm>
            <a:off x="3171825" y="2828925"/>
            <a:ext cx="197421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user-clusterpodrole</a:t>
            </a:r>
            <a:endParaRPr lang="en-US" altLang="en-US" sz="1400"/>
          </a:p>
        </p:txBody>
      </p:sp>
      <p:cxnSp>
        <p:nvCxnSpPr>
          <p:cNvPr id="70" name="Straight Arrow Connector 69"/>
          <p:cNvCxnSpPr>
            <a:stCxn id="4" idx="3"/>
            <a:endCxn id="69" idx="1"/>
          </p:cNvCxnSpPr>
          <p:nvPr/>
        </p:nvCxnSpPr>
        <p:spPr>
          <a:xfrm>
            <a:off x="1564640" y="2196465"/>
            <a:ext cx="1607185" cy="7804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9" idx="3"/>
            <a:endCxn id="68" idx="1"/>
          </p:cNvCxnSpPr>
          <p:nvPr/>
        </p:nvCxnSpPr>
        <p:spPr>
          <a:xfrm>
            <a:off x="5146040" y="2976880"/>
            <a:ext cx="1076960" cy="485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7" idx="2"/>
          </p:cNvCxnSpPr>
          <p:nvPr/>
        </p:nvCxnSpPr>
        <p:spPr>
          <a:xfrm flipV="1">
            <a:off x="6993890" y="583565"/>
            <a:ext cx="842010" cy="2857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993890" y="3407410"/>
            <a:ext cx="842010" cy="13900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1145" y="260985"/>
            <a:ext cx="44856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pod使用指定的serviceaccount运行, pod具有该account的权限</a:t>
            </a:r>
            <a:endParaRPr lang="en-US"/>
          </a:p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 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permission-demo</a:t>
            </a:r>
            <a:endParaRPr lang="en-US"/>
          </a:p>
          <a:p>
            <a:r>
              <a:rPr lang="en-US"/>
              <a:t>  namespace: default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permission-demo-container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serviceAccountName: admin</a:t>
            </a:r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3980" y="50165"/>
            <a:ext cx="5516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pod -n kube-system kube-flannel-ds-amd64-p9s6j -o yaml|grep serviceAccount #查看系统空间中, flannel使用什么serviceAccount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888990" y="50165"/>
            <a:ext cx="617474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kind: ClusterRole</a:t>
            </a:r>
            <a:endParaRPr lang="en-US" sz="1400"/>
          </a:p>
          <a:p>
            <a:r>
              <a:rPr lang="en-US" sz="1400"/>
              <a:t>apiVersion: rbac.authorization.k8s.io/v1beta1</a:t>
            </a:r>
            <a:endParaRPr lang="en-US" sz="1400"/>
          </a:p>
          <a:p>
            <a:r>
              <a:rPr lang="en-US" sz="1400"/>
              <a:t>metadata:</a:t>
            </a:r>
            <a:endParaRPr lang="en-US" sz="1400"/>
          </a:p>
          <a:p>
            <a:r>
              <a:rPr lang="en-US" sz="1400"/>
              <a:t>  name: flannel</a:t>
            </a:r>
            <a:endParaRPr lang="en-US" sz="1400"/>
          </a:p>
          <a:p>
            <a:r>
              <a:rPr lang="en-US" sz="1400"/>
              <a:t>rules:</a:t>
            </a:r>
            <a:endParaRPr lang="en-US" sz="1400"/>
          </a:p>
          <a:p>
            <a:r>
              <a:rPr lang="en-US" sz="1400"/>
              <a:t>  - apiGroups: ['extensions']</a:t>
            </a:r>
            <a:endParaRPr lang="en-US" sz="1400"/>
          </a:p>
          <a:p>
            <a:r>
              <a:rPr lang="en-US" sz="1400"/>
              <a:t>    resources: ['podsecuritypolicies']</a:t>
            </a:r>
            <a:endParaRPr lang="en-US" sz="1400"/>
          </a:p>
          <a:p>
            <a:r>
              <a:rPr lang="en-US" sz="1400"/>
              <a:t>    verbs: ['use']</a:t>
            </a:r>
            <a:endParaRPr lang="en-US" sz="1400"/>
          </a:p>
          <a:p>
            <a:r>
              <a:rPr lang="en-US" sz="1400"/>
              <a:t>    resourceNames: ['psp.flannel.unprivileged']</a:t>
            </a:r>
            <a:endParaRPr lang="en-US" sz="1400"/>
          </a:p>
          <a:p>
            <a:r>
              <a:rPr lang="en-US" sz="1400"/>
              <a:t>  - apiGroups:</a:t>
            </a:r>
            <a:endParaRPr lang="en-US" sz="1400"/>
          </a:p>
          <a:p>
            <a:r>
              <a:rPr lang="en-US" sz="1400"/>
              <a:t>      - ""</a:t>
            </a:r>
            <a:endParaRPr lang="en-US" sz="1400"/>
          </a:p>
          <a:p>
            <a:r>
              <a:rPr lang="en-US" sz="1400"/>
              <a:t>    resources:</a:t>
            </a:r>
            <a:endParaRPr lang="en-US" sz="1400"/>
          </a:p>
          <a:p>
            <a:r>
              <a:rPr lang="en-US" sz="1400"/>
              <a:t>      - pods</a:t>
            </a:r>
            <a:endParaRPr lang="en-US" sz="1400"/>
          </a:p>
          <a:p>
            <a:r>
              <a:rPr lang="en-US" sz="1400"/>
              <a:t>    verbs:</a:t>
            </a:r>
            <a:endParaRPr lang="en-US" sz="1400"/>
          </a:p>
          <a:p>
            <a:r>
              <a:rPr lang="en-US" sz="1400"/>
              <a:t>      - get</a:t>
            </a:r>
            <a:endParaRPr lang="en-US" sz="1400"/>
          </a:p>
          <a:p>
            <a:r>
              <a:rPr lang="en-US" sz="1400"/>
              <a:t>  - apiGroups:</a:t>
            </a:r>
            <a:endParaRPr lang="en-US" sz="1400"/>
          </a:p>
          <a:p>
            <a:r>
              <a:rPr lang="en-US" sz="1400"/>
              <a:t>      - ""</a:t>
            </a:r>
            <a:endParaRPr lang="en-US" sz="1400"/>
          </a:p>
          <a:p>
            <a:r>
              <a:rPr lang="en-US" sz="1400"/>
              <a:t>    resources:</a:t>
            </a:r>
            <a:endParaRPr lang="en-US" sz="1400"/>
          </a:p>
          <a:p>
            <a:r>
              <a:rPr lang="en-US" sz="1400"/>
              <a:t>      - nodes</a:t>
            </a:r>
            <a:endParaRPr lang="en-US" sz="1400"/>
          </a:p>
          <a:p>
            <a:r>
              <a:rPr lang="en-US" sz="1400"/>
              <a:t>    verbs:</a:t>
            </a:r>
            <a:endParaRPr lang="en-US" sz="1400"/>
          </a:p>
          <a:p>
            <a:r>
              <a:rPr lang="en-US" sz="1400"/>
              <a:t>      - list</a:t>
            </a:r>
            <a:endParaRPr lang="en-US" sz="1400"/>
          </a:p>
          <a:p>
            <a:r>
              <a:rPr lang="en-US" sz="1400"/>
              <a:t>      - watch</a:t>
            </a:r>
            <a:endParaRPr lang="en-US" sz="1400"/>
          </a:p>
          <a:p>
            <a:r>
              <a:rPr lang="en-US" sz="1400"/>
              <a:t>  - apiGroups:</a:t>
            </a:r>
            <a:endParaRPr lang="en-US" sz="1400"/>
          </a:p>
          <a:p>
            <a:r>
              <a:rPr lang="en-US" sz="1400"/>
              <a:t>      - ""</a:t>
            </a:r>
            <a:endParaRPr lang="en-US" sz="1400"/>
          </a:p>
          <a:p>
            <a:r>
              <a:rPr lang="en-US" sz="1400"/>
              <a:t>    resources:</a:t>
            </a:r>
            <a:endParaRPr lang="en-US" sz="1400"/>
          </a:p>
          <a:p>
            <a:r>
              <a:rPr lang="en-US" sz="1400"/>
              <a:t>      - nodes/status</a:t>
            </a:r>
            <a:endParaRPr lang="en-US" sz="1400"/>
          </a:p>
          <a:p>
            <a:r>
              <a:rPr lang="en-US" sz="1400"/>
              <a:t>    verbs:</a:t>
            </a:r>
            <a:endParaRPr lang="en-US" sz="1400"/>
          </a:p>
          <a:p>
            <a:r>
              <a:rPr lang="en-US" sz="1400"/>
              <a:t>      - patch</a:t>
            </a:r>
            <a:endParaRPr lang="en-US" sz="14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184785"/>
            <a:ext cx="43580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ServiceAccount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  namespace: kube-system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55575" y="1972945"/>
            <a:ext cx="44710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kind: ClusterRoleBinding</a:t>
            </a:r>
            <a:endParaRPr lang="en-US"/>
          </a:p>
          <a:p>
            <a:r>
              <a:rPr lang="en-US"/>
              <a:t>apiVersion: rbac.authorization.k8s.io/v1beta1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roleRef:</a:t>
            </a:r>
            <a:endParaRPr lang="en-US"/>
          </a:p>
          <a:p>
            <a:r>
              <a:rPr lang="en-US"/>
              <a:t>  apiGroup: rbac.authorization.k8s.io</a:t>
            </a:r>
            <a:endParaRPr lang="en-US"/>
          </a:p>
          <a:p>
            <a:r>
              <a:rPr lang="en-US"/>
              <a:t>  kind: ClusterRole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subjects:</a:t>
            </a:r>
            <a:endParaRPr lang="en-US"/>
          </a:p>
          <a:p>
            <a:r>
              <a:rPr lang="en-US"/>
              <a:t>- kind: ServiceAccount</a:t>
            </a:r>
            <a:endParaRPr lang="en-US"/>
          </a:p>
          <a:p>
            <a:r>
              <a:rPr lang="en-US"/>
              <a:t>  name: flannel</a:t>
            </a:r>
            <a:endParaRPr lang="en-US"/>
          </a:p>
          <a:p>
            <a:r>
              <a:rPr lang="en-US"/>
              <a:t>  namespace: kube-system</a:t>
            </a:r>
            <a:endParaRPr 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53035" y="1231265"/>
            <a:ext cx="43186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rbac.authorization.k8s.io/v1</a:t>
            </a:r>
            <a:endParaRPr lang="en-US" altLang="en-US"/>
          </a:p>
          <a:p>
            <a:r>
              <a:rPr lang="en-US" altLang="en-US"/>
              <a:t>kind: Role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creationTimestamp: null</a:t>
            </a:r>
            <a:endParaRPr lang="en-US" altLang="en-US"/>
          </a:p>
          <a:p>
            <a:r>
              <a:rPr lang="en-US" altLang="en-US"/>
              <a:t>  name: pod-admin</a:t>
            </a:r>
            <a:endParaRPr lang="en-US" altLang="en-US"/>
          </a:p>
          <a:p>
            <a:r>
              <a:rPr lang="en-US" altLang="en-US"/>
              <a:t>rules:</a:t>
            </a:r>
            <a:endParaRPr lang="en-US" altLang="en-US"/>
          </a:p>
          <a:p>
            <a:r>
              <a:rPr lang="en-US" altLang="en-US"/>
              <a:t>- apiGroups:</a:t>
            </a:r>
            <a:endParaRPr lang="en-US" altLang="en-US"/>
          </a:p>
          <a:p>
            <a:r>
              <a:rPr lang="en-US" altLang="en-US"/>
              <a:t>  - ""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- pods</a:t>
            </a:r>
            <a:endParaRPr lang="en-US" altLang="en-US"/>
          </a:p>
          <a:p>
            <a:r>
              <a:rPr lang="en-US" altLang="en-US"/>
              <a:t>  verbs:</a:t>
            </a:r>
            <a:endParaRPr lang="en-US" altLang="en-US"/>
          </a:p>
          <a:p>
            <a:r>
              <a:rPr lang="en-US" altLang="en-US"/>
              <a:t>  - list</a:t>
            </a:r>
            <a:endParaRPr lang="en-US" altLang="en-US"/>
          </a:p>
          <a:p>
            <a:r>
              <a:rPr lang="en-US" altLang="en-US"/>
              <a:t>  - get</a:t>
            </a:r>
            <a:endParaRPr lang="en-US" altLang="en-US"/>
          </a:p>
          <a:p>
            <a:r>
              <a:rPr lang="en-US" altLang="en-US"/>
              <a:t>  - delete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661025" y="1231265"/>
            <a:ext cx="54406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apiVersion: rbac.authorization.k8s.io/v1</a:t>
            </a:r>
            <a:endParaRPr lang="en-US" altLang="en-US"/>
          </a:p>
          <a:p>
            <a:r>
              <a:rPr lang="en-US" altLang="en-US"/>
              <a:t>kind: RoleBinding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creationTimestamp: null</a:t>
            </a:r>
            <a:endParaRPr lang="en-US" altLang="en-US"/>
          </a:p>
          <a:p>
            <a:r>
              <a:rPr lang="en-US" altLang="en-US"/>
              <a:t>  name: role-demo-magedu</a:t>
            </a:r>
            <a:endParaRPr lang="en-US" altLang="en-US"/>
          </a:p>
          <a:p>
            <a:r>
              <a:rPr lang="en-US" altLang="en-US"/>
              <a:t>roleRef:</a:t>
            </a:r>
            <a:endParaRPr lang="en-US" altLang="en-US"/>
          </a:p>
          <a:p>
            <a:r>
              <a:rPr lang="en-US" altLang="en-US"/>
              <a:t>  apiGroup: rbac.authorization.k8s.io</a:t>
            </a:r>
            <a:endParaRPr lang="en-US" altLang="en-US"/>
          </a:p>
          <a:p>
            <a:r>
              <a:rPr lang="en-US" altLang="en-US"/>
              <a:t>  kind: Role</a:t>
            </a:r>
            <a:endParaRPr lang="en-US" altLang="en-US"/>
          </a:p>
          <a:p>
            <a:r>
              <a:rPr lang="en-US" altLang="en-US"/>
              <a:t>  name: role-demo</a:t>
            </a:r>
            <a:endParaRPr lang="en-US" altLang="en-US"/>
          </a:p>
          <a:p>
            <a:r>
              <a:rPr lang="en-US" altLang="en-US"/>
              <a:t>subjects:</a:t>
            </a:r>
            <a:endParaRPr lang="en-US" altLang="en-US"/>
          </a:p>
          <a:p>
            <a:r>
              <a:rPr lang="en-US" altLang="en-US"/>
              <a:t>- apiGroup: rbac.authorization.k8s.io</a:t>
            </a:r>
            <a:endParaRPr lang="en-US" altLang="en-US"/>
          </a:p>
          <a:p>
            <a:r>
              <a:rPr lang="en-US" altLang="en-US"/>
              <a:t>  kind: User</a:t>
            </a:r>
            <a:endParaRPr lang="en-US" altLang="en-US"/>
          </a:p>
          <a:p>
            <a:r>
              <a:rPr lang="en-US" altLang="en-US"/>
              <a:t>  name: magedu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1435" y="421005"/>
            <a:ext cx="363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定义role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501005" y="421005"/>
            <a:ext cx="650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绑定role和user</a:t>
            </a:r>
            <a:endParaRPr lang="en-US" altLang="en-US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2049780"/>
            <a:ext cx="36525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定义clusterRole</a:t>
            </a:r>
            <a:endParaRPr lang="en-US"/>
          </a:p>
          <a:p>
            <a:r>
              <a:rPr lang="en-US"/>
              <a:t>apiVersion: rbac.authorization.k8s.io/v1</a:t>
            </a:r>
            <a:endParaRPr lang="en-US"/>
          </a:p>
          <a:p>
            <a:r>
              <a:rPr lang="en-US"/>
              <a:t>kind: ClusterRole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creationTimestamp: null</a:t>
            </a:r>
            <a:endParaRPr lang="en-US"/>
          </a:p>
          <a:p>
            <a:r>
              <a:rPr lang="en-US"/>
              <a:t>  name: cluster-pod-reader</a:t>
            </a:r>
            <a:endParaRPr lang="en-US"/>
          </a:p>
          <a:p>
            <a:r>
              <a:rPr lang="en-US"/>
              <a:t>rules:</a:t>
            </a:r>
            <a:endParaRPr lang="en-US"/>
          </a:p>
          <a:p>
            <a:r>
              <a:rPr lang="en-US"/>
              <a:t>- apiGroups:</a:t>
            </a:r>
            <a:endParaRPr lang="en-US"/>
          </a:p>
          <a:p>
            <a:r>
              <a:rPr lang="en-US"/>
              <a:t>  - ""</a:t>
            </a:r>
            <a:endParaRPr lang="en-US"/>
          </a:p>
          <a:p>
            <a:r>
              <a:rPr lang="en-US"/>
              <a:t>  resources:</a:t>
            </a:r>
            <a:endParaRPr lang="en-US"/>
          </a:p>
          <a:p>
            <a:r>
              <a:rPr lang="en-US"/>
              <a:t>  - pods</a:t>
            </a:r>
            <a:endParaRPr lang="en-US"/>
          </a:p>
          <a:p>
            <a:r>
              <a:rPr lang="en-US"/>
              <a:t>  verbs:</a:t>
            </a:r>
            <a:endParaRPr lang="en-US"/>
          </a:p>
          <a:p>
            <a:r>
              <a:rPr lang="en-US"/>
              <a:t>  - get</a:t>
            </a:r>
            <a:endParaRPr lang="en-US"/>
          </a:p>
          <a:p>
            <a:r>
              <a:rPr lang="en-US"/>
              <a:t>  - list</a:t>
            </a:r>
            <a:endParaRPr lang="en-US"/>
          </a:p>
          <a:p>
            <a:r>
              <a:rPr lang="en-US"/>
              <a:t>  - watch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239385" y="2049780"/>
            <a:ext cx="58032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绑定cluster role和magedu</a:t>
            </a:r>
            <a:endParaRPr lang="en-US"/>
          </a:p>
          <a:p>
            <a:r>
              <a:rPr lang="en-US"/>
              <a:t>apiVersion: rbac.authorization.k8s.io/v1beta1</a:t>
            </a:r>
            <a:endParaRPr lang="en-US"/>
          </a:p>
          <a:p>
            <a:r>
              <a:rPr lang="en-US"/>
              <a:t>kind: ClusterRoleBinding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creationTimestamp: null</a:t>
            </a:r>
            <a:endParaRPr lang="en-US"/>
          </a:p>
          <a:p>
            <a:r>
              <a:rPr lang="en-US"/>
              <a:t>  name: cluster-pod-reader-magedu</a:t>
            </a:r>
            <a:endParaRPr lang="en-US"/>
          </a:p>
          <a:p>
            <a:r>
              <a:rPr lang="en-US"/>
              <a:t>roleRef:</a:t>
            </a:r>
            <a:endParaRPr lang="en-US"/>
          </a:p>
          <a:p>
            <a:r>
              <a:rPr lang="en-US"/>
              <a:t>  apiGroup: rbac.authorization.k8s.io</a:t>
            </a:r>
            <a:endParaRPr lang="en-US"/>
          </a:p>
          <a:p>
            <a:r>
              <a:rPr lang="en-US"/>
              <a:t>  kind: ClusterRole</a:t>
            </a:r>
            <a:endParaRPr lang="en-US"/>
          </a:p>
          <a:p>
            <a:r>
              <a:rPr lang="en-US"/>
              <a:t>  name: cluster-pod-reader</a:t>
            </a:r>
            <a:endParaRPr lang="en-US"/>
          </a:p>
          <a:p>
            <a:r>
              <a:rPr lang="en-US"/>
              <a:t>subjects:</a:t>
            </a:r>
            <a:endParaRPr lang="en-US"/>
          </a:p>
          <a:p>
            <a:r>
              <a:rPr lang="en-US"/>
              <a:t>- apiGroup: rbac.authorization.k8s.io</a:t>
            </a:r>
            <a:endParaRPr lang="en-US"/>
          </a:p>
          <a:p>
            <a:r>
              <a:rPr lang="en-US"/>
              <a:t>  kind: User</a:t>
            </a:r>
            <a:endParaRPr lang="en-US"/>
          </a:p>
          <a:p>
            <a:r>
              <a:rPr lang="en-US"/>
              <a:t>  name: magedu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2235" y="176530"/>
            <a:ext cx="36861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create clusterrole cluster-pod-reader --verb=get,list,watch --resource=pods --dry-run -o yaml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147310" y="176530"/>
            <a:ext cx="5802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create clusterrolebinding cluster-pod-reader-magedu --clusterrole=cluster-pod-reader --user=magedu --dry-run -o yaml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8-18 14-51-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528320"/>
            <a:ext cx="935355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9420" y="243840"/>
            <a:ext cx="1108456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Role, ClusterRole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rules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apiGroup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resources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pod, service, ingress, configmap ...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verbs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get, list, watch, delete ...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RoleBinding, ClusterRoleBinding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RoleRef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subjects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UserAccount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Group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ServiceAccount</a:t>
            </a:r>
            <a:endParaRPr lang="en-US" alt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3855" y="227330"/>
            <a:ext cx="11640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clusterrolebinding cluster-admin -o yaml #查看系统帐号绑定的role, system:masters, 组名</a:t>
            </a:r>
            <a:endParaRPr lang="en-US" altLang="en-US"/>
          </a:p>
          <a:p>
            <a:r>
              <a:rPr lang="en-US" altLang="en-US"/>
              <a:t>$ kubectl config view #查看系统相关配置, 包括系统帐号, kubernetes-admin</a:t>
            </a:r>
            <a:endParaRPr lang="en-US" altLang="en-US"/>
          </a:p>
          <a:p>
            <a:r>
              <a:rPr lang="en-US" altLang="en-US"/>
              <a:t>$ openssl x509 -in apiserver-kubelet-client.crt -text -noout # 查看kubernets用户属于那个组, 及其他信息</a:t>
            </a:r>
            <a:endParaRPr lang="en-US" alt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2235" y="168275"/>
            <a:ext cx="1200340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/>
              <a:t>kubernetes dashboard 部署</a:t>
            </a:r>
            <a:endParaRPr lang="en-US" altLang="en-US" sz="2800" b="1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wget https://raw.githubusercontent.com/kubernetes/dashboard/v1.10.1/src/deploy/recommended/kubernetes-dashboard.yaml #下载yaml文件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apply -f </a:t>
            </a:r>
            <a:r>
              <a:rPr lang="en-US" altLang="en-US">
                <a:sym typeface="+mn-ea"/>
              </a:rPr>
              <a:t>kubernetes-dashboard.yaml #部署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patch service kubernetes-dashboard -p '{"spec":{"type":"NodePort"}}' -n kube-system #将service发布成nodeport类型的应用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service -n kube-system #查看端口映射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# 打开浏览器访问https://192.168.1.91:30920, 正常的话就可以打开dashboard了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secret -n kube-system #查看token放在那个secret下面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describe secret -n kube-system kubernetes-dashboard-token-fmswr #得到token, 贴在浏览器的token位置即可 </a:t>
            </a:r>
            <a:endParaRPr lang="en-US" alt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1290" y="193675"/>
            <a:ext cx="119360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 b="1">
                <a:sym typeface="+mn-ea"/>
              </a:rPr>
              <a:t>认证方式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token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创建service account, 绑定之role或者clusterrole, 通过rolebinding或者clusterrolebinding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获取secret中的token信息, 使用token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kubeconfig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创建service account, 绑定之role或者clusterrole, 通过rolebinding或者clusterrolebinding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$ KUBE_TOKEN=$(kubectl get secret default-ns-admin-token-jnr7b -o jsonpath={.data.token}|base64 -d) #获取token相关信息, 并且解码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生产kubeconfig文件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kubectl config set-cluster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kubectl config set-credentials NAME --token=$KUBE_TOKEN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kubectl config set-context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kubectl config use-context</a:t>
            </a:r>
            <a:endParaRPr lang="en-US" altLang="en-US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04800" y="100965"/>
            <a:ext cx="117678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问题1: 得到端口映射以后,访问</a:t>
            </a:r>
            <a:r>
              <a:rPr lang="en-US" altLang="en-US">
                <a:sym typeface="+mn-ea"/>
              </a:rPr>
              <a:t>https://192.168.1.91:30920, 报connect refused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最开始以为是service nodeport配置有问题,一顿查,毫无进展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后来查看`https://blog.csdn.net/networken/article/details/85607593`得到启发,去看看dashboard相关的pod有没有运行起来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果然发现问题: pod imagepull failed, 然后使用阿里云的镜像提前下好,在重新apply一下,就可以了</a:t>
            </a:r>
            <a:endParaRPr lang="en-US" altLang="en-US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```</a:t>
            </a:r>
            <a:endParaRPr lang="en-US" altLang="en-US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docker pull registry.cn-hangzhou.aliyuncs.com/google_containers/$imageName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docker tag registry.cn-hangzhou.aliyuncs.com/google_containers/$imageName k8s.gcr.io/$imageName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>
                <a:sym typeface="+mn-ea"/>
              </a:rPr>
              <a:t>```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2255" y="3542030"/>
            <a:ext cx="117170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问题2: 打开dashboard以后, 页面提示没有权限访问xxx资源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dashboard反问api service使用的是service account:kubernetes-dashboard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只要将这个帐号和cluster-admin角色在cluster级别关联一下,就有了集群的最高权限了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create clusterrolebinding cluster-admin-dashboard --clusterrole=cluster-admin --serviceaccount=kube-system:kubernetes-dashboard</a:t>
            </a:r>
            <a:endParaRPr lang="en-US" alt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5090" y="193675"/>
            <a:ext cx="12054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kubernetes集群管理方式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命令式: create, get, run, edit, expose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命令式配置文件: create -f, delete -f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声明式配置文件: apply -f, patch</a:t>
            </a:r>
            <a:endParaRPr lang="en-US" alt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2546985"/>
            <a:ext cx="117843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/>
              <a:t>网络</a:t>
            </a:r>
            <a:endParaRPr lang="en-US" altLang="en-US" sz="60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184785"/>
            <a:ext cx="2749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bridge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joined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none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open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使用其他container的网络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898265" y="783590"/>
            <a:ext cx="2311400" cy="227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61815" y="1079500"/>
            <a:ext cx="1082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container1</a:t>
            </a:r>
            <a:endParaRPr lang="en-US" altLang="en-US" sz="800"/>
          </a:p>
        </p:txBody>
      </p:sp>
      <p:sp>
        <p:nvSpPr>
          <p:cNvPr id="7" name="Oval 6"/>
          <p:cNvSpPr/>
          <p:nvPr/>
        </p:nvSpPr>
        <p:spPr>
          <a:xfrm>
            <a:off x="4792345" y="1932305"/>
            <a:ext cx="1176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323840" y="893445"/>
            <a:ext cx="76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node1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8251190" y="783590"/>
            <a:ext cx="2311400" cy="227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790940" y="1017905"/>
            <a:ext cx="1082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container2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9386570" y="1993900"/>
            <a:ext cx="1176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9685020" y="893445"/>
            <a:ext cx="76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node2</a:t>
            </a:r>
            <a:endParaRPr lang="en-US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3898265" y="3829685"/>
            <a:ext cx="2311400" cy="2277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1815" y="4125595"/>
            <a:ext cx="10820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/>
              <a:t>container3</a:t>
            </a:r>
            <a:endParaRPr lang="en-US" altLang="en-US" sz="800"/>
          </a:p>
        </p:txBody>
      </p:sp>
      <p:sp>
        <p:nvSpPr>
          <p:cNvPr id="15" name="Oval 14"/>
          <p:cNvSpPr/>
          <p:nvPr/>
        </p:nvSpPr>
        <p:spPr>
          <a:xfrm>
            <a:off x="4792345" y="4978400"/>
            <a:ext cx="117602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5323840" y="3939540"/>
            <a:ext cx="767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node3</a:t>
            </a:r>
            <a:endParaRPr lang="en-US" altLang="en-US" sz="1400"/>
          </a:p>
        </p:txBody>
      </p:sp>
      <p:cxnSp>
        <p:nvCxnSpPr>
          <p:cNvPr id="17" name="Straight Arrow Connector 16"/>
          <p:cNvCxnSpPr>
            <a:stCxn id="6" idx="6"/>
            <a:endCxn id="10" idx="2"/>
          </p:cNvCxnSpPr>
          <p:nvPr/>
        </p:nvCxnSpPr>
        <p:spPr>
          <a:xfrm flipV="1">
            <a:off x="5443855" y="1475105"/>
            <a:ext cx="3347085" cy="61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</p:cNvCxnSpPr>
          <p:nvPr/>
        </p:nvCxnSpPr>
        <p:spPr>
          <a:xfrm flipV="1">
            <a:off x="5443855" y="1517650"/>
            <a:ext cx="3321685" cy="30651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4" idx="0"/>
          </p:cNvCxnSpPr>
          <p:nvPr/>
        </p:nvCxnSpPr>
        <p:spPr>
          <a:xfrm>
            <a:off x="4520565" y="1859915"/>
            <a:ext cx="382270" cy="2265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344285" y="3035935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nat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395085" y="1079500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nat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4277995" y="3154045"/>
            <a:ext cx="1096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nat</a:t>
            </a:r>
            <a:endParaRPr lang="en-US" altLang="en-US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218440"/>
            <a:ext cx="1169162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kubernetes网络通信需求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一个pod内容器间通信 lo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pod间通信, pod ip &lt;=&gt; pod ip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CNI container network interface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flannel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calico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calnel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解决方案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虚拟网桥</a:t>
            </a:r>
            <a:endParaRPr lang="en-US" altLang="en-US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/>
              <a:t>隧道网络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macVlan, 容器直接桥接在物理网卡上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pod&lt;=&gt;service之间的通信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iptables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ipvs</a:t>
            </a:r>
            <a:endParaRPr lang="en-US" alt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243840"/>
            <a:ext cx="1148905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Flannel</a:t>
            </a:r>
            <a:endParaRPr lang="en-US" altLang="en-US"/>
          </a:p>
          <a:p>
            <a:r>
              <a:rPr lang="en-US" altLang="en-US"/>
              <a:t>$ cat /etc/cni/net.d/10-flannel.conflist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{</a:t>
            </a:r>
            <a:endParaRPr lang="en-US" altLang="en-US"/>
          </a:p>
          <a:p>
            <a:r>
              <a:rPr lang="en-US" altLang="en-US"/>
              <a:t>  "name": "cbr0",</a:t>
            </a:r>
            <a:endParaRPr lang="en-US" altLang="en-US"/>
          </a:p>
          <a:p>
            <a:r>
              <a:rPr lang="en-US" altLang="en-US"/>
              <a:t>  "plugins": [</a:t>
            </a:r>
            <a:endParaRPr lang="en-US" altLang="en-US"/>
          </a:p>
          <a:p>
            <a:r>
              <a:rPr lang="en-US" altLang="en-US"/>
              <a:t>    {</a:t>
            </a:r>
            <a:endParaRPr lang="en-US" altLang="en-US"/>
          </a:p>
          <a:p>
            <a:r>
              <a:rPr lang="en-US" altLang="en-US"/>
              <a:t>      "type": "flannel",</a:t>
            </a:r>
            <a:endParaRPr lang="en-US" altLang="en-US"/>
          </a:p>
          <a:p>
            <a:r>
              <a:rPr lang="en-US" altLang="en-US"/>
              <a:t>      "delegate": {</a:t>
            </a:r>
            <a:endParaRPr lang="en-US" altLang="en-US"/>
          </a:p>
          <a:p>
            <a:r>
              <a:rPr lang="en-US" altLang="en-US"/>
              <a:t>        "hairpinMode": true,</a:t>
            </a:r>
            <a:endParaRPr lang="en-US" altLang="en-US"/>
          </a:p>
          <a:p>
            <a:r>
              <a:rPr lang="en-US" altLang="en-US"/>
              <a:t>        "isDefaultGateway": true</a:t>
            </a:r>
            <a:endParaRPr lang="en-US" altLang="en-US"/>
          </a:p>
          <a:p>
            <a:r>
              <a:rPr lang="en-US" altLang="en-US"/>
              <a:t>      }</a:t>
            </a:r>
            <a:endParaRPr lang="en-US" altLang="en-US"/>
          </a:p>
          <a:p>
            <a:r>
              <a:rPr lang="en-US" altLang="en-US"/>
              <a:t>    },</a:t>
            </a:r>
            <a:endParaRPr lang="en-US" altLang="en-US"/>
          </a:p>
          <a:p>
            <a:r>
              <a:rPr lang="en-US" altLang="en-US"/>
              <a:t>    {</a:t>
            </a:r>
            <a:endParaRPr lang="en-US" altLang="en-US"/>
          </a:p>
          <a:p>
            <a:r>
              <a:rPr lang="en-US" altLang="en-US"/>
              <a:t>      "type": "portmap",</a:t>
            </a:r>
            <a:endParaRPr lang="en-US" altLang="en-US"/>
          </a:p>
          <a:p>
            <a:r>
              <a:rPr lang="en-US" altLang="en-US"/>
              <a:t>      "capabilities": {</a:t>
            </a:r>
            <a:endParaRPr lang="en-US" altLang="en-US"/>
          </a:p>
          <a:p>
            <a:r>
              <a:rPr lang="en-US" altLang="en-US"/>
              <a:t>        "portMappings": true</a:t>
            </a:r>
            <a:endParaRPr lang="en-US" altLang="en-US"/>
          </a:p>
          <a:p>
            <a:r>
              <a:rPr lang="en-US" altLang="en-US"/>
              <a:t>      }</a:t>
            </a:r>
            <a:endParaRPr lang="en-US" altLang="en-US"/>
          </a:p>
          <a:p>
            <a:r>
              <a:rPr lang="en-US" altLang="en-US"/>
              <a:t>    }</a:t>
            </a:r>
            <a:endParaRPr lang="en-US" altLang="en-US"/>
          </a:p>
          <a:p>
            <a:r>
              <a:rPr lang="en-US" altLang="en-US"/>
              <a:t>  ]</a:t>
            </a:r>
            <a:endParaRPr lang="en-US" altLang="en-US"/>
          </a:p>
          <a:p>
            <a:r>
              <a:rPr lang="en-US" altLang="en-US"/>
              <a:t>}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4170"/>
            <a:ext cx="10515600" cy="5833110"/>
          </a:xfrm>
        </p:spPr>
        <p:txBody>
          <a:bodyPr/>
          <a:p>
            <a:r>
              <a:rPr lang="en-US" altLang="en-US"/>
              <a:t>docker 容器status</a:t>
            </a:r>
            <a:endParaRPr lang="en-US" altLang="en-US"/>
          </a:p>
          <a:p>
            <a:pPr lvl="1"/>
            <a:r>
              <a:rPr lang="en-US" altLang="en-US"/>
              <a:t>created</a:t>
            </a:r>
            <a:endParaRPr lang="en-US" altLang="en-US"/>
          </a:p>
          <a:p>
            <a:pPr lvl="1"/>
            <a:r>
              <a:rPr lang="en-US" altLang="en-US"/>
              <a:t>deleted</a:t>
            </a:r>
            <a:endParaRPr lang="en-US" altLang="en-US"/>
          </a:p>
          <a:p>
            <a:pPr lvl="1"/>
            <a:r>
              <a:rPr lang="en-US" altLang="en-US"/>
              <a:t>paused</a:t>
            </a:r>
            <a:endParaRPr lang="en-US" altLang="en-US"/>
          </a:p>
          <a:p>
            <a:pPr lvl="1"/>
            <a:r>
              <a:rPr lang="en-US" altLang="en-US"/>
              <a:t>running</a:t>
            </a:r>
            <a:endParaRPr lang="en-US" altLang="en-US"/>
          </a:p>
          <a:p>
            <a:pPr lvl="1"/>
            <a:r>
              <a:rPr lang="en-US" altLang="en-US"/>
              <a:t>stoped</a:t>
            </a:r>
            <a:endParaRPr lang="en-US" alt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531110" y="615315"/>
            <a:ext cx="9253855" cy="6031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8515" y="901700"/>
            <a:ext cx="3449955" cy="526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9675" y="901700"/>
            <a:ext cx="3449955" cy="5264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37225" y="14331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78750" y="14331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6"/>
            <a:endCxn id="8" idx="2"/>
          </p:cNvCxnSpPr>
          <p:nvPr/>
        </p:nvCxnSpPr>
        <p:spPr>
          <a:xfrm>
            <a:off x="6651625" y="1890395"/>
            <a:ext cx="11271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109855" y="480060"/>
            <a:ext cx="22701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flannel不支持网络策略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project1和project2需要网络隔离,但是使用flannel却不能作网络隔离的策略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calico, 支持网络策略, 但是使用复杂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543935" y="995045"/>
            <a:ext cx="146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project1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7728585" y="995045"/>
            <a:ext cx="1466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project2</a:t>
            </a:r>
            <a:endParaRPr lang="en-US" altLang="en-US"/>
          </a:p>
        </p:txBody>
      </p:sp>
      <p:cxnSp>
        <p:nvCxnSpPr>
          <p:cNvPr id="13" name="Straight Connector 12"/>
          <p:cNvCxnSpPr>
            <a:stCxn id="4" idx="0"/>
            <a:endCxn id="4" idx="2"/>
          </p:cNvCxnSpPr>
          <p:nvPr/>
        </p:nvCxnSpPr>
        <p:spPr>
          <a:xfrm>
            <a:off x="7158355" y="615315"/>
            <a:ext cx="0" cy="603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159385"/>
            <a:ext cx="43948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cat /run/flannel/subnet.env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FLANNEL_NETWORK=10.244.0.0/16</a:t>
            </a:r>
            <a:endParaRPr lang="en-US" altLang="en-US"/>
          </a:p>
          <a:p>
            <a:r>
              <a:rPr lang="en-US" altLang="en-US"/>
              <a:t>FLANNEL_SUBNET=10.244.0.1/24</a:t>
            </a:r>
            <a:endParaRPr lang="en-US" altLang="en-US"/>
          </a:p>
          <a:p>
            <a:r>
              <a:rPr lang="en-US" altLang="en-US"/>
              <a:t>FLANNEL_MTU=1450</a:t>
            </a:r>
            <a:endParaRPr lang="en-US" altLang="en-US"/>
          </a:p>
          <a:p>
            <a:r>
              <a:rPr lang="en-US" altLang="en-US"/>
              <a:t>FLANNEL_IPMASQ=true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FLANNEL_NETWORK=10.244.0.0/16</a:t>
            </a:r>
            <a:endParaRPr lang="en-US" altLang="en-US"/>
          </a:p>
          <a:p>
            <a:r>
              <a:rPr lang="en-US" altLang="en-US"/>
              <a:t>FLANNEL_SUBNET=10.244.1.1/24</a:t>
            </a:r>
            <a:endParaRPr lang="en-US" altLang="en-US"/>
          </a:p>
          <a:p>
            <a:r>
              <a:rPr lang="en-US" altLang="en-US"/>
              <a:t>FLANNEL_MTU=1450</a:t>
            </a:r>
            <a:endParaRPr lang="en-US" altLang="en-US"/>
          </a:p>
          <a:p>
            <a:r>
              <a:rPr lang="en-US" altLang="en-US"/>
              <a:t>FLANNEL_IPMASQ=true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FLANNEL_NETWORK=10.244.0.0/16</a:t>
            </a:r>
            <a:endParaRPr lang="en-US" altLang="en-US"/>
          </a:p>
          <a:p>
            <a:r>
              <a:rPr lang="en-US" altLang="en-US">
                <a:sym typeface="+mn-ea"/>
              </a:rPr>
              <a:t>FLANNEL_SUBNET=10.244.2.1/24</a:t>
            </a:r>
            <a:endParaRPr lang="en-US" altLang="en-US"/>
          </a:p>
          <a:p>
            <a:r>
              <a:rPr lang="en-US" altLang="en-US">
                <a:sym typeface="+mn-ea"/>
              </a:rPr>
              <a:t>FLANNEL_MTU=1450</a:t>
            </a:r>
            <a:endParaRPr lang="en-US" altLang="en-US"/>
          </a:p>
          <a:p>
            <a:r>
              <a:rPr lang="en-US" altLang="en-US">
                <a:sym typeface="+mn-ea"/>
              </a:rPr>
              <a:t>FLANNEL_IPMASQ=true</a:t>
            </a:r>
            <a:endParaRPr lang="en-US" altLang="en-US"/>
          </a:p>
          <a:p>
            <a:r>
              <a:rPr lang="en-US" altLang="en-US">
                <a:sym typeface="+mn-ea"/>
              </a:rPr>
              <a:t>```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094855" y="395605"/>
            <a:ext cx="3618865" cy="41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10.244.0.0/16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897245" y="1737360"/>
            <a:ext cx="1687195" cy="26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10.244.0.1/24</a:t>
            </a:r>
            <a:endParaRPr lang="en-US" altLang="en-US" sz="1400"/>
          </a:p>
        </p:txBody>
      </p:sp>
      <p:sp>
        <p:nvSpPr>
          <p:cNvPr id="7" name="Rectangle 6"/>
          <p:cNvSpPr/>
          <p:nvPr/>
        </p:nvSpPr>
        <p:spPr>
          <a:xfrm>
            <a:off x="7879715" y="1737360"/>
            <a:ext cx="1687195" cy="26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10.244.1.1/24</a:t>
            </a:r>
            <a:endParaRPr lang="en-US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9853930" y="1737360"/>
            <a:ext cx="1687195" cy="26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10.244.2.1/24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5896610" y="2116455"/>
            <a:ext cx="168783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879080" y="2116455"/>
            <a:ext cx="168783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node1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9853930" y="2116455"/>
            <a:ext cx="1687830" cy="1130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node2</a:t>
            </a:r>
            <a:endParaRPr lang="en-US" altLang="en-US"/>
          </a:p>
        </p:txBody>
      </p: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8723630" y="808990"/>
            <a:ext cx="18097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6741160" y="808990"/>
            <a:ext cx="2163445" cy="928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8891905" y="817880"/>
            <a:ext cx="1805940" cy="919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9400" y="277495"/>
            <a:ext cx="11370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flannel支持多种backend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VxLAN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host-gw: 使用主机作为网关转发, 配置路由表, 性能非常高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udp</a:t>
            </a:r>
            <a:endParaRPr lang="en-US" altLang="en-US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215390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93620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27195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6"/>
            <a:endCxn id="6" idx="1"/>
          </p:cNvCxnSpPr>
          <p:nvPr/>
        </p:nvCxnSpPr>
        <p:spPr>
          <a:xfrm>
            <a:off x="3208020" y="3361690"/>
            <a:ext cx="1019175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58635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36865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83070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  <a:endCxn id="9" idx="2"/>
          </p:cNvCxnSpPr>
          <p:nvPr/>
        </p:nvCxnSpPr>
        <p:spPr>
          <a:xfrm flipV="1">
            <a:off x="6951345" y="3361690"/>
            <a:ext cx="985520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 rot="16200000">
            <a:off x="5420360" y="2797810"/>
            <a:ext cx="337820" cy="20491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34695" y="168275"/>
            <a:ext cx="1535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VxLAN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304165" y="5389880"/>
            <a:ext cx="11454765" cy="55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3055" y="539813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linkhead</a:t>
            </a:r>
            <a:endParaRPr lang="en-US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1840865" y="538162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</a:t>
            </a:r>
            <a:endParaRPr lang="en-US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3378835" y="539813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udp</a:t>
            </a:r>
            <a:endParaRPr lang="en-US" altLang="en-US"/>
          </a:p>
        </p:txBody>
      </p:sp>
      <p:sp>
        <p:nvSpPr>
          <p:cNvPr id="19" name="Rounded Rectangle 18"/>
          <p:cNvSpPr/>
          <p:nvPr/>
        </p:nvSpPr>
        <p:spPr>
          <a:xfrm>
            <a:off x="4906645" y="5381625"/>
            <a:ext cx="152781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vxlan</a:t>
            </a:r>
            <a:endParaRPr lang="en-US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6434455" y="5381625"/>
            <a:ext cx="5323840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真实数据报文</a:t>
            </a:r>
            <a:endParaRPr lang="en-US" alt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122295" y="3356610"/>
            <a:ext cx="4799330" cy="30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215390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93620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56355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6"/>
            <a:endCxn id="7" idx="1"/>
          </p:cNvCxnSpPr>
          <p:nvPr/>
        </p:nvCxnSpPr>
        <p:spPr>
          <a:xfrm>
            <a:off x="3208020" y="3361690"/>
            <a:ext cx="648335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635" y="2226945"/>
            <a:ext cx="3071495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36865" y="29044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29145" y="3651885"/>
            <a:ext cx="168275" cy="33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  <a:endCxn id="10" idx="2"/>
          </p:cNvCxnSpPr>
          <p:nvPr/>
        </p:nvCxnSpPr>
        <p:spPr>
          <a:xfrm flipV="1">
            <a:off x="7297420" y="3361690"/>
            <a:ext cx="639445" cy="459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01795" y="2673350"/>
            <a:ext cx="177165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4180" y="2673350"/>
            <a:ext cx="177165" cy="55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37840" y="2479675"/>
            <a:ext cx="88582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路由表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7686040" y="2479675"/>
            <a:ext cx="885825" cy="37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路由表</a:t>
            </a:r>
            <a:endParaRPr lang="en-US" altLang="en-US"/>
          </a:p>
        </p:txBody>
      </p: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3923665" y="2842260"/>
            <a:ext cx="278130" cy="109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6951345" y="2825115"/>
            <a:ext cx="742950" cy="127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  <a:endCxn id="15" idx="1"/>
          </p:cNvCxnSpPr>
          <p:nvPr/>
        </p:nvCxnSpPr>
        <p:spPr>
          <a:xfrm>
            <a:off x="4378960" y="2952115"/>
            <a:ext cx="23952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flipV="1">
            <a:off x="3940810" y="3230245"/>
            <a:ext cx="349885" cy="421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1" idx="0"/>
          </p:cNvCxnSpPr>
          <p:nvPr/>
        </p:nvCxnSpPr>
        <p:spPr>
          <a:xfrm>
            <a:off x="6863080" y="3230245"/>
            <a:ext cx="350520" cy="421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313055" y="151130"/>
            <a:ext cx="11598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host gw: 使用node作为网关, 配置路由表</a:t>
            </a:r>
            <a:endParaRPr lang="en-US" altLang="en-US"/>
          </a:p>
          <a:p>
            <a:r>
              <a:rPr lang="en-US" altLang="en-US"/>
              <a:t>要求node必须在同一个网段中, node和node之间可以直接通信</a:t>
            </a:r>
            <a:endParaRPr lang="en-US" alt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95910" y="496570"/>
            <a:ext cx="3989705" cy="599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2515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pod1</a:t>
            </a:r>
            <a:endParaRPr lang="en-US" altLang="en-US" sz="1200"/>
          </a:p>
        </p:txBody>
      </p:sp>
      <p:sp>
        <p:nvSpPr>
          <p:cNvPr id="7" name="Oval 6"/>
          <p:cNvSpPr/>
          <p:nvPr/>
        </p:nvSpPr>
        <p:spPr>
          <a:xfrm>
            <a:off x="2548890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pod2</a:t>
            </a:r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1291590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769870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10" name="Rectangle 9"/>
          <p:cNvSpPr/>
          <p:nvPr/>
        </p:nvSpPr>
        <p:spPr>
          <a:xfrm>
            <a:off x="1544320" y="2783205"/>
            <a:ext cx="149288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cni0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759585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48890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44320" y="3626485"/>
            <a:ext cx="1492885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flannel.1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1544955" y="4377055"/>
            <a:ext cx="1492250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flanneld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3956685" y="3627755"/>
            <a:ext cx="666115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eth0</a:t>
            </a:r>
            <a:endParaRPr lang="en-US" altLang="en-US" sz="1400"/>
          </a:p>
        </p:txBody>
      </p:sp>
      <p:sp>
        <p:nvSpPr>
          <p:cNvPr id="17" name="Decagon 16"/>
          <p:cNvSpPr/>
          <p:nvPr/>
        </p:nvSpPr>
        <p:spPr>
          <a:xfrm>
            <a:off x="5638800" y="4377055"/>
            <a:ext cx="914400" cy="91440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7770495" y="496570"/>
            <a:ext cx="3989705" cy="5997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547100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pod3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10023475" y="10198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pod4</a:t>
            </a:r>
            <a:endParaRPr lang="en-US" altLang="en-US" sz="1200"/>
          </a:p>
        </p:txBody>
      </p:sp>
      <p:sp>
        <p:nvSpPr>
          <p:cNvPr id="21" name="Rectangle 20"/>
          <p:cNvSpPr/>
          <p:nvPr/>
        </p:nvSpPr>
        <p:spPr>
          <a:xfrm>
            <a:off x="8766175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22" name="Rectangle 21"/>
          <p:cNvSpPr/>
          <p:nvPr/>
        </p:nvSpPr>
        <p:spPr>
          <a:xfrm>
            <a:off x="10244455" y="1846580"/>
            <a:ext cx="472440" cy="186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eth0</a:t>
            </a:r>
            <a:endParaRPr lang="en-US" altLang="en-US" sz="1000"/>
          </a:p>
        </p:txBody>
      </p:sp>
      <p:sp>
        <p:nvSpPr>
          <p:cNvPr id="23" name="Rectangle 22"/>
          <p:cNvSpPr/>
          <p:nvPr/>
        </p:nvSpPr>
        <p:spPr>
          <a:xfrm>
            <a:off x="9018905" y="2783205"/>
            <a:ext cx="1492885" cy="429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cni0</a:t>
            </a:r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9234170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023475" y="2707005"/>
            <a:ext cx="227330" cy="13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18905" y="3626485"/>
            <a:ext cx="1492885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flannel.1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9019540" y="4377055"/>
            <a:ext cx="1492250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flanneld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7415530" y="3627755"/>
            <a:ext cx="666115" cy="336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eth0</a:t>
            </a:r>
            <a:endParaRPr lang="en-US" altLang="en-US" sz="1400"/>
          </a:p>
        </p:txBody>
      </p:sp>
      <p:cxnSp>
        <p:nvCxnSpPr>
          <p:cNvPr id="29" name="Straight Arrow Connector 28"/>
          <p:cNvCxnSpPr>
            <a:stCxn id="8" idx="2"/>
            <a:endCxn id="11" idx="0"/>
          </p:cNvCxnSpPr>
          <p:nvPr/>
        </p:nvCxnSpPr>
        <p:spPr>
          <a:xfrm>
            <a:off x="1527810" y="2032635"/>
            <a:ext cx="345440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2" idx="0"/>
          </p:cNvCxnSpPr>
          <p:nvPr/>
        </p:nvCxnSpPr>
        <p:spPr>
          <a:xfrm flipH="1">
            <a:off x="2662555" y="2032635"/>
            <a:ext cx="343535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13" idx="0"/>
          </p:cNvCxnSpPr>
          <p:nvPr/>
        </p:nvCxnSpPr>
        <p:spPr>
          <a:xfrm>
            <a:off x="2291080" y="3213100"/>
            <a:ext cx="0" cy="413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>
            <a:off x="3037205" y="3795395"/>
            <a:ext cx="91948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8" idx="1"/>
          </p:cNvCxnSpPr>
          <p:nvPr/>
        </p:nvCxnSpPr>
        <p:spPr>
          <a:xfrm>
            <a:off x="4622800" y="3796030"/>
            <a:ext cx="279273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3"/>
            <a:endCxn id="26" idx="1"/>
          </p:cNvCxnSpPr>
          <p:nvPr/>
        </p:nvCxnSpPr>
        <p:spPr>
          <a:xfrm flipV="1">
            <a:off x="8081645" y="3795395"/>
            <a:ext cx="93726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23" idx="2"/>
          </p:cNvCxnSpPr>
          <p:nvPr/>
        </p:nvCxnSpPr>
        <p:spPr>
          <a:xfrm flipV="1">
            <a:off x="9765665" y="3213100"/>
            <a:ext cx="0" cy="4133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2"/>
            <a:endCxn id="24" idx="0"/>
          </p:cNvCxnSpPr>
          <p:nvPr/>
        </p:nvCxnSpPr>
        <p:spPr>
          <a:xfrm>
            <a:off x="9002395" y="2032635"/>
            <a:ext cx="345440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2"/>
            <a:endCxn id="25" idx="0"/>
          </p:cNvCxnSpPr>
          <p:nvPr/>
        </p:nvCxnSpPr>
        <p:spPr>
          <a:xfrm flipH="1">
            <a:off x="10137140" y="2032635"/>
            <a:ext cx="343535" cy="674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0"/>
            <a:endCxn id="13" idx="2"/>
          </p:cNvCxnSpPr>
          <p:nvPr/>
        </p:nvCxnSpPr>
        <p:spPr>
          <a:xfrm flipV="1">
            <a:off x="2291080" y="3964305"/>
            <a:ext cx="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765665" y="3964305"/>
            <a:ext cx="0" cy="4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3"/>
            <a:endCxn id="17" idx="6"/>
          </p:cNvCxnSpPr>
          <p:nvPr/>
        </p:nvCxnSpPr>
        <p:spPr>
          <a:xfrm>
            <a:off x="3037205" y="4545965"/>
            <a:ext cx="2601595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1"/>
            <a:endCxn id="17" idx="1"/>
          </p:cNvCxnSpPr>
          <p:nvPr/>
        </p:nvCxnSpPr>
        <p:spPr>
          <a:xfrm flipH="1">
            <a:off x="6553200" y="4545965"/>
            <a:ext cx="2466340" cy="288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792345" y="302895"/>
            <a:ext cx="2622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flannel架构图</a:t>
            </a:r>
            <a:endParaRPr lang="en-US" alt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91465" y="227965"/>
            <a:ext cx="11277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k8s网络讲解: 微信搜索: 第一次,如此清晰脱熟的直解K8S网络</a:t>
            </a:r>
            <a:endParaRPr lang="en-US" altLang="en-US"/>
          </a:p>
          <a:p>
            <a:r>
              <a:rPr lang="en-US" altLang="en-US"/>
              <a:t>pod1 &lt;=&gt; pod3</a:t>
            </a:r>
            <a:endParaRPr lang="en-US" altLang="en-US"/>
          </a:p>
          <a:p>
            <a:r>
              <a:rPr lang="en-US" altLang="en-US"/>
              <a:t>1. pod1产生数据包, 发送给cni0</a:t>
            </a:r>
            <a:endParaRPr lang="en-US" altLang="en-US"/>
          </a:p>
          <a:p>
            <a:r>
              <a:rPr lang="en-US" altLang="en-US"/>
              <a:t>2. cni0根据route信息, 将包发送给flannel.1</a:t>
            </a:r>
            <a:endParaRPr lang="en-US" altLang="en-US"/>
          </a:p>
          <a:p>
            <a:r>
              <a:rPr lang="en-US" altLang="en-US"/>
              <a:t>3. flannel.1查看数据包中的pod3的ip地址, 从flannld获取pod3所在node2的mac, ip地址, 把包封装起来</a:t>
            </a:r>
            <a:endParaRPr lang="en-US" altLang="en-US"/>
          </a:p>
          <a:p>
            <a:r>
              <a:rPr lang="en-US" altLang="en-US"/>
              <a:t>4. flannel.1发送数据到node2的flannel.1的网卡上</a:t>
            </a:r>
            <a:endParaRPr lang="en-US" altLang="en-US"/>
          </a:p>
          <a:p>
            <a:r>
              <a:rPr lang="en-US" altLang="en-US"/>
              <a:t>5. node2的flannel.1解包, 根据route把数据发送给cni0</a:t>
            </a:r>
            <a:endParaRPr lang="en-US" altLang="en-US"/>
          </a:p>
          <a:p>
            <a:r>
              <a:rPr lang="en-US" altLang="en-US"/>
              <a:t>6. cni0发送数据给pod3</a:t>
            </a:r>
            <a:endParaRPr lang="en-US" alt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164465" y="219710"/>
            <a:ext cx="11379200" cy="1584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7195" y="316865"/>
            <a:ext cx="5905500" cy="13906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62610" y="448310"/>
            <a:ext cx="3792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UDP格式: 在内层ip头前面加一层应用层数据包; mac+ip+udp+(没有mac层的内层数据包)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164465" y="2175510"/>
            <a:ext cx="11455400" cy="1946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65" y="2287270"/>
            <a:ext cx="6819900" cy="17240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16865" y="2310765"/>
            <a:ext cx="4360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VxLan, 是直接加一个完整的头信息；mac+ip+udp+vxlanheader+完整的原始报文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81610" y="4283710"/>
            <a:ext cx="11734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区别:</a:t>
            </a:r>
            <a:endParaRPr lang="en-US" altLang="en-US"/>
          </a:p>
          <a:p>
            <a:r>
              <a:rPr lang="en-US" altLang="en-US"/>
              <a:t>UDP缺少, inner mac + vxlan header; </a:t>
            </a:r>
            <a:endParaRPr lang="en-US" altLang="en-US"/>
          </a:p>
          <a:p>
            <a:r>
              <a:rPr lang="en-US" altLang="en-US"/>
              <a:t>1. 没有vxlan header导致UDP不能实现网络隔离</a:t>
            </a:r>
            <a:endParaRPr lang="en-US" altLang="en-US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3075" y="184785"/>
            <a:ext cx="109918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flannel部署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任何部署了kubelete的节点都需要部署flannel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daemonset -n kube-system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pods -n kube-system -o wide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configmap -n kube-system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kubectl get configmap -n kube-system kube-flannel-cfg -o json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brctl #网桥管理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98475" y="2875915"/>
            <a:ext cx="113036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抓取叠加网络的数据包</a:t>
            </a:r>
            <a:endParaRPr lang="en-US" altLang="en-US"/>
          </a:p>
          <a:p>
            <a:r>
              <a:rPr lang="en-US" altLang="en-US"/>
              <a:t>$ kubectl get pods -o wide</a:t>
            </a:r>
            <a:endParaRPr lang="en-US" altLang="en-US"/>
          </a:p>
          <a:p>
            <a:r>
              <a:rPr lang="en-US" altLang="en-US"/>
              <a:t>$ kubectl exec -it statefulset-demo-0 /bin/sh #</a:t>
            </a:r>
            <a:r>
              <a:rPr lang="en-US" altLang="en-US">
                <a:sym typeface="+mn-ea"/>
              </a:rPr>
              <a:t>statefulset-demo-0在node2上</a:t>
            </a:r>
            <a:endParaRPr lang="en-US" altLang="en-US"/>
          </a:p>
          <a:p>
            <a:r>
              <a:rPr lang="en-US" altLang="en-US"/>
              <a:t>$ ping 10.244.2.89 #</a:t>
            </a:r>
            <a:r>
              <a:rPr lang="en-US" altLang="en-US">
                <a:sym typeface="+mn-ea"/>
              </a:rPr>
              <a:t>10.244.2.89在node1上</a:t>
            </a:r>
            <a:endParaRPr lang="en-US" altLang="en-US"/>
          </a:p>
          <a:p>
            <a:r>
              <a:rPr lang="en-US" altLang="en-US"/>
              <a:t># 在node使用</a:t>
            </a:r>
            <a:endParaRPr lang="en-US" altLang="en-US"/>
          </a:p>
          <a:p>
            <a:r>
              <a:rPr lang="en-US" altLang="en-US"/>
              <a:t>$ tcpdump -i ens33 -nn host 192.168.1.92|grep -A 1 overlay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09:19:13.321591 IP 192.168.1.100.45936 &gt; 192.168.1.92.8472: OTV, flags [I] (0x08), overlay 0, instance 1</a:t>
            </a:r>
            <a:endParaRPr lang="en-US" altLang="en-US"/>
          </a:p>
          <a:p>
            <a:r>
              <a:rPr lang="en-US" altLang="en-US"/>
              <a:t>IP 10.244.1.67 &gt; 10.244.2.89: ICMP echo request, id 3328, seq 20, length 64</a:t>
            </a:r>
            <a:endParaRPr lang="en-US" altLang="en-US"/>
          </a:p>
          <a:p>
            <a:r>
              <a:rPr lang="en-US" altLang="en-US"/>
              <a:t>09:19:13.321779 IP 192.168.1.92.38949 &gt; 192.168.1.100.8472: OTV, flags [I] (0x08), overlay 0, instance 1</a:t>
            </a:r>
            <a:endParaRPr lang="en-US" altLang="en-US"/>
          </a:p>
          <a:p>
            <a:r>
              <a:rPr lang="en-US" altLang="en-US"/>
              <a:t>IP 10.244.2.89 &gt; 10.244.1.67: ICMP echo reply, id 3328, seq 20, length 64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218440"/>
            <a:ext cx="1171702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/>
              <a:t># 将flannel使用directrouting: “true”, 改进vxlan性能</a:t>
            </a:r>
            <a:endParaRPr lang="en-US" altLang="en-US" sz="1600"/>
          </a:p>
          <a:p>
            <a:r>
              <a:rPr lang="en-US" altLang="en-US" sz="1600"/>
              <a:t># vxlan + host gw; 提升性能</a:t>
            </a:r>
            <a:endParaRPr lang="en-US" altLang="en-US" sz="1600"/>
          </a:p>
          <a:p>
            <a:r>
              <a:rPr lang="en-US" altLang="en-US" sz="1600"/>
              <a:t>$ kubectl delete -f </a:t>
            </a:r>
            <a:r>
              <a:rPr lang="en-US" altLang="en-US" sz="1600">
                <a:sym typeface="+mn-ea"/>
              </a:rPr>
              <a:t>kube-flannel.yml</a:t>
            </a:r>
            <a:endParaRPr lang="en-US" altLang="en-US" sz="1600"/>
          </a:p>
          <a:p>
            <a:r>
              <a:rPr lang="en-US" altLang="en-US" sz="1600"/>
              <a:t>$ vim kube-flannel.yml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  net-conf.json: |</a:t>
            </a:r>
            <a:endParaRPr lang="en-US" altLang="en-US" sz="1600"/>
          </a:p>
          <a:p>
            <a:r>
              <a:rPr lang="en-US" altLang="en-US" sz="1600"/>
              <a:t>    {</a:t>
            </a:r>
            <a:endParaRPr lang="en-US" altLang="en-US" sz="1600"/>
          </a:p>
          <a:p>
            <a:r>
              <a:rPr lang="en-US" altLang="en-US" sz="1600"/>
              <a:t>      "Network": "10.244.0.0/16",</a:t>
            </a:r>
            <a:endParaRPr lang="en-US" altLang="en-US" sz="1600"/>
          </a:p>
          <a:p>
            <a:r>
              <a:rPr lang="en-US" altLang="en-US" sz="1600"/>
              <a:t>      "Backend": {</a:t>
            </a:r>
            <a:endParaRPr lang="en-US" altLang="en-US" sz="1600"/>
          </a:p>
          <a:p>
            <a:r>
              <a:rPr lang="en-US" altLang="en-US" sz="1600"/>
              <a:t>        "Type": "vxlan",</a:t>
            </a:r>
            <a:endParaRPr lang="en-US" altLang="en-US" sz="1600"/>
          </a:p>
          <a:p>
            <a:r>
              <a:rPr lang="en-US" altLang="en-US" sz="1600"/>
              <a:t>        "Directrouting": "true"</a:t>
            </a:r>
            <a:endParaRPr lang="en-US" altLang="en-US" sz="1600"/>
          </a:p>
          <a:p>
            <a:r>
              <a:rPr lang="en-US" altLang="en-US" sz="1600"/>
              <a:t>      }</a:t>
            </a:r>
            <a:endParaRPr lang="en-US" altLang="en-US" sz="1600"/>
          </a:p>
          <a:p>
            <a:r>
              <a:rPr lang="en-US" altLang="en-US" sz="1600"/>
              <a:t>    }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$ kubectl apply -f </a:t>
            </a:r>
            <a:r>
              <a:rPr lang="en-US" altLang="en-US" sz="1600">
                <a:sym typeface="+mn-ea"/>
              </a:rPr>
              <a:t>kube-flannel.yml #完成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$ kubectl get configmap -n kube-system kube-flannel-cfg -o yaml #查看效果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$ route -n #已经可以看到 route路由表转发情况了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```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0.0.0.0         192.168.1.1     0.0.0.0         UG    100    0        0 ens33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10.244.0.0      0.0.0.0         255.255.255.0   U     0      0        0 cni0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10.244.1.0      192.168.1.100   255.255.255.0   UG    0      0        0 ens33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10.244.2.0      192.168.1.92    255.255.255.0   UG    0      0        0 ens33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172.17.2.0      0.0.0.0         255.255.255.0   U     0      0        0 docker0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192.168.1.0     0.0.0.0         255.255.255.0   U     100    0        0 ens33</a:t>
            </a:r>
            <a:endParaRPr lang="en-US" altLang="en-US" sz="1600">
              <a:sym typeface="+mn-ea"/>
            </a:endParaRPr>
          </a:p>
          <a:p>
            <a:r>
              <a:rPr lang="en-US" altLang="en-US" sz="1600">
                <a:sym typeface="+mn-ea"/>
              </a:rPr>
              <a:t>```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296410" y="584200"/>
            <a:ext cx="5267325" cy="5973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0020" y="1010285"/>
            <a:ext cx="960755" cy="149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C1:172.17.1.2</a:t>
            </a:r>
            <a:endParaRPr lang="en-US" altLang="en-US" sz="1000"/>
          </a:p>
        </p:txBody>
      </p:sp>
      <p:sp>
        <p:nvSpPr>
          <p:cNvPr id="6" name="Rectangle 5"/>
          <p:cNvSpPr/>
          <p:nvPr/>
        </p:nvSpPr>
        <p:spPr>
          <a:xfrm>
            <a:off x="6445250" y="1010285"/>
            <a:ext cx="960755" cy="149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C2:172.17.1.3</a:t>
            </a:r>
            <a:endParaRPr lang="en-US" altLang="en-US" sz="100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8415" y="1010285"/>
            <a:ext cx="960755" cy="1499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C3:172.17.1.4</a:t>
            </a:r>
            <a:endParaRPr lang="en-US" altLang="en-US" sz="10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2085" y="3365500"/>
            <a:ext cx="3347085" cy="876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  <a:p>
            <a:pPr algn="ctr"/>
            <a:endParaRPr lang="en-US" altLang="en-US"/>
          </a:p>
          <a:p>
            <a:pPr algn="ctr"/>
            <a:r>
              <a:rPr lang="en-US" altLang="en-US"/>
              <a:t>docker0:172.17.1.1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5450840" y="3377565"/>
            <a:ext cx="50609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veth*</a:t>
            </a:r>
            <a:endParaRPr lang="en-US" altLang="en-US" sz="900"/>
          </a:p>
        </p:txBody>
      </p:sp>
      <p:sp>
        <p:nvSpPr>
          <p:cNvPr id="13" name="Rectangle 12"/>
          <p:cNvSpPr/>
          <p:nvPr/>
        </p:nvSpPr>
        <p:spPr>
          <a:xfrm>
            <a:off x="5450840" y="2164715"/>
            <a:ext cx="505460" cy="34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eth0</a:t>
            </a:r>
            <a:endParaRPr lang="en-US" altLang="en-US" sz="900"/>
          </a:p>
        </p:txBody>
      </p:sp>
      <p:sp>
        <p:nvSpPr>
          <p:cNvPr id="18" name="Rectangle 17"/>
          <p:cNvSpPr/>
          <p:nvPr/>
        </p:nvSpPr>
        <p:spPr>
          <a:xfrm>
            <a:off x="7882255" y="2164715"/>
            <a:ext cx="505460" cy="34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eth0</a:t>
            </a:r>
            <a:endParaRPr lang="en-US" altLang="en-US" sz="900"/>
          </a:p>
        </p:txBody>
      </p:sp>
      <p:sp>
        <p:nvSpPr>
          <p:cNvPr id="19" name="Rectangle 18"/>
          <p:cNvSpPr/>
          <p:nvPr/>
        </p:nvSpPr>
        <p:spPr>
          <a:xfrm>
            <a:off x="6643370" y="2164715"/>
            <a:ext cx="505460" cy="344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eth0</a:t>
            </a:r>
            <a:endParaRPr lang="en-US" altLang="en-US" sz="900"/>
          </a:p>
        </p:txBody>
      </p:sp>
      <p:sp>
        <p:nvSpPr>
          <p:cNvPr id="20" name="Rectangle 19"/>
          <p:cNvSpPr/>
          <p:nvPr/>
        </p:nvSpPr>
        <p:spPr>
          <a:xfrm>
            <a:off x="7881620" y="3365500"/>
            <a:ext cx="50609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veth*</a:t>
            </a:r>
            <a:endParaRPr lang="en-US" altLang="en-US" sz="900"/>
          </a:p>
        </p:txBody>
      </p:sp>
      <p:sp>
        <p:nvSpPr>
          <p:cNvPr id="21" name="Rectangle 20"/>
          <p:cNvSpPr/>
          <p:nvPr/>
        </p:nvSpPr>
        <p:spPr>
          <a:xfrm>
            <a:off x="6642735" y="3365500"/>
            <a:ext cx="506095" cy="387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veth*</a:t>
            </a:r>
            <a:endParaRPr lang="en-US" altLang="en-US" sz="900"/>
          </a:p>
        </p:txBody>
      </p:sp>
      <p:cxnSp>
        <p:nvCxnSpPr>
          <p:cNvPr id="23" name="Straight Arrow Connector 22"/>
          <p:cNvCxnSpPr>
            <a:stCxn id="13" idx="2"/>
            <a:endCxn id="9" idx="0"/>
          </p:cNvCxnSpPr>
          <p:nvPr/>
        </p:nvCxnSpPr>
        <p:spPr>
          <a:xfrm>
            <a:off x="5703570" y="2509520"/>
            <a:ext cx="635" cy="868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>
            <a:off x="6896100" y="2509520"/>
            <a:ext cx="0" cy="855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0" idx="0"/>
          </p:cNvCxnSpPr>
          <p:nvPr/>
        </p:nvCxnSpPr>
        <p:spPr>
          <a:xfrm>
            <a:off x="8134985" y="2509520"/>
            <a:ext cx="0" cy="8559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20815" y="5720080"/>
            <a:ext cx="749935" cy="622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eth0</a:t>
            </a:r>
            <a:endParaRPr lang="en-US" altLang="en-US"/>
          </a:p>
        </p:txBody>
      </p:sp>
      <p:cxnSp>
        <p:nvCxnSpPr>
          <p:cNvPr id="27" name="Straight Arrow Connector 26"/>
          <p:cNvCxnSpPr>
            <a:stCxn id="8" idx="2"/>
            <a:endCxn id="26" idx="0"/>
          </p:cNvCxnSpPr>
          <p:nvPr/>
        </p:nvCxnSpPr>
        <p:spPr>
          <a:xfrm flipH="1">
            <a:off x="6896100" y="4241800"/>
            <a:ext cx="29845" cy="1478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5400000">
            <a:off x="6598920" y="4894580"/>
            <a:ext cx="927100" cy="172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ipforward</a:t>
            </a:r>
            <a:endParaRPr lang="en-US" altLang="en-US" sz="900"/>
          </a:p>
        </p:txBody>
      </p:sp>
      <p:sp>
        <p:nvSpPr>
          <p:cNvPr id="29" name="Text Box 28"/>
          <p:cNvSpPr txBox="1"/>
          <p:nvPr/>
        </p:nvSpPr>
        <p:spPr>
          <a:xfrm>
            <a:off x="631825" y="698500"/>
            <a:ext cx="247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docker网桥链接图</a:t>
            </a:r>
            <a:endParaRPr lang="en-US" alt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260985"/>
            <a:ext cx="11817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在使用directrouting的情况下抓包看看效果</a:t>
            </a:r>
            <a:endParaRPr lang="en-US" alt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41910"/>
            <a:ext cx="1185164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VLAN(https://www.bilibili.com/video/av16727960/?spm_id_from=333.788.videocard.0 参考链接)</a:t>
            </a:r>
            <a:endParaRPr lang="en-US" altLang="en-US"/>
          </a:p>
          <a:p>
            <a:r>
              <a:rPr lang="en-US" altLang="en-US"/>
              <a:t>定义: 虚拟局域网, 将一个物理局域网在逻辑上划分成多个广播域的通信技术;</a:t>
            </a:r>
            <a:endParaRPr lang="en-US" altLang="en-US"/>
          </a:p>
          <a:p>
            <a:r>
              <a:rPr lang="en-US" altLang="en-US"/>
              <a:t>特点: 同一个VLAN下的用户可以直接通信,不同VLAN下的用户不可以直接通信</a:t>
            </a:r>
            <a:endParaRPr lang="en-US" altLang="en-US"/>
          </a:p>
          <a:p>
            <a:r>
              <a:rPr lang="en-US" altLang="en-US"/>
              <a:t>问题: 怎么样使用网络设备能够分辨不同VLAN的报文?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在数据报文中添加标识VLAN的字段, IEEE 802.1Q对以太帧进行了定义, 在原MAC字段和ip层协议之间增加了4字节的VLAN tag; 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TYPE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PRI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CFI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VLANID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TYPE: 用来判断本数据帧是否带有VLAN tag, </a:t>
            </a:r>
            <a:r>
              <a:rPr lang="en-US" altLang="en-US">
                <a:sym typeface="+mn-ea"/>
              </a:rPr>
              <a:t>如果不支持802.1Q的设备,收到报文会丢弃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PRI: 标识优先级,如果在网络阻塞的情况下,会优先发送优先级高的数据帧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CFI: 标识MAC是否以标准格式封装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VLANID: 表示所属的VLAN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同一个VLAN可以直接通信,主要通过甄别VLAN tag来进行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不同VLAN间的设备需要通信,需要通过三层交换机建立IP路由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034540" y="1889760"/>
            <a:ext cx="9464040" cy="6743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809875" y="1931035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95510" y="1914525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160270" y="2015490"/>
            <a:ext cx="73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mac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938385" y="1990090"/>
            <a:ext cx="144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IP数据包</a:t>
            </a:r>
            <a:endParaRPr lang="en-US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16375" y="1922780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809875" y="2015490"/>
            <a:ext cx="111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type</a:t>
            </a:r>
            <a:endParaRPr lang="en-US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375275" y="1906270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156075" y="2051050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PRI</a:t>
            </a:r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66560" y="1906270"/>
            <a:ext cx="0" cy="657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467350" y="2066290"/>
            <a:ext cx="125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CFI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7002145" y="2023745"/>
            <a:ext cx="238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VLANID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751840" y="5542280"/>
            <a:ext cx="1864360" cy="108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vlan1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8609965" y="5541645"/>
            <a:ext cx="1864360" cy="1087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vlan2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5076190" y="5541645"/>
            <a:ext cx="1073785" cy="10883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交换机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19" idx="3"/>
            <a:endCxn id="21" idx="2"/>
          </p:cNvCxnSpPr>
          <p:nvPr/>
        </p:nvCxnSpPr>
        <p:spPr>
          <a:xfrm flipV="1">
            <a:off x="2616200" y="6085840"/>
            <a:ext cx="245999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49975" y="6085205"/>
            <a:ext cx="245999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6565" y="134620"/>
            <a:ext cx="1493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 b="1"/>
              <a:t>VxLAN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75640" y="1045210"/>
            <a:ext cx="2673985" cy="1501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09295" y="1070610"/>
            <a:ext cx="26238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1.多租户,网络需要隔离</a:t>
            </a:r>
            <a:endParaRPr lang="en-US" altLang="en-US"/>
          </a:p>
          <a:p>
            <a:r>
              <a:rPr lang="en-US" altLang="en-US"/>
              <a:t>2.大量主机</a:t>
            </a:r>
            <a:endParaRPr lang="en-US" altLang="en-US"/>
          </a:p>
          <a:p>
            <a:r>
              <a:rPr lang="en-US" altLang="en-US"/>
              <a:t>3.可漂移</a:t>
            </a:r>
            <a:endParaRPr lang="en-US" altLang="en-US"/>
          </a:p>
          <a:p>
            <a:r>
              <a:rPr lang="en-US" altLang="en-US"/>
              <a:t>4.可伸缩</a:t>
            </a:r>
            <a:endParaRPr lang="en-US" altLang="en-US"/>
          </a:p>
          <a:p>
            <a:r>
              <a:rPr lang="en-US" altLang="en-US"/>
              <a:t>5.可编程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59130" y="3583940"/>
            <a:ext cx="2673985" cy="206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7385" y="3609340"/>
            <a:ext cx="26574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传统解决方案</a:t>
            </a:r>
            <a:endParaRPr lang="en-US" altLang="en-US"/>
          </a:p>
          <a:p>
            <a:r>
              <a:rPr lang="en-US" altLang="en-US"/>
              <a:t>1.STP</a:t>
            </a:r>
            <a:endParaRPr lang="en-US" altLang="en-US"/>
          </a:p>
          <a:p>
            <a:r>
              <a:rPr lang="en-US" altLang="en-US"/>
              <a:t>利用率低</a:t>
            </a:r>
            <a:endParaRPr lang="en-US" altLang="en-US"/>
          </a:p>
          <a:p>
            <a:r>
              <a:rPr lang="en-US" altLang="en-US"/>
              <a:t>2.VLAN</a:t>
            </a:r>
            <a:endParaRPr lang="en-US" altLang="en-US"/>
          </a:p>
          <a:p>
            <a:r>
              <a:rPr lang="en-US" altLang="en-US"/>
              <a:t>4094个节点上限不够用</a:t>
            </a:r>
            <a:endParaRPr lang="en-US" altLang="en-US"/>
          </a:p>
        </p:txBody>
      </p:sp>
      <p:sp>
        <p:nvSpPr>
          <p:cNvPr id="9" name="Right Arrow 8"/>
          <p:cNvSpPr/>
          <p:nvPr/>
        </p:nvSpPr>
        <p:spPr>
          <a:xfrm>
            <a:off x="3324225" y="2850515"/>
            <a:ext cx="1687195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15585" y="2579370"/>
            <a:ext cx="134429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overlay(隧道网络)</a:t>
            </a:r>
            <a:endParaRPr lang="en-US" altLang="en-US"/>
          </a:p>
        </p:txBody>
      </p:sp>
      <p:sp>
        <p:nvSpPr>
          <p:cNvPr id="11" name="Left Brace 10"/>
          <p:cNvSpPr/>
          <p:nvPr/>
        </p:nvSpPr>
        <p:spPr>
          <a:xfrm>
            <a:off x="7026910" y="960120"/>
            <a:ext cx="137795" cy="41535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3620" y="353695"/>
            <a:ext cx="161417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L3 overlay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7373620" y="4736465"/>
            <a:ext cx="161417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L2 overlay</a:t>
            </a:r>
            <a:endParaRPr lang="en-US" altLang="en-US"/>
          </a:p>
        </p:txBody>
      </p:sp>
      <p:sp>
        <p:nvSpPr>
          <p:cNvPr id="14" name="Left Brace 13"/>
          <p:cNvSpPr/>
          <p:nvPr/>
        </p:nvSpPr>
        <p:spPr>
          <a:xfrm>
            <a:off x="9136380" y="4055110"/>
            <a:ext cx="539750" cy="22777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11385" y="3719195"/>
            <a:ext cx="1838960" cy="61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VxLAN</a:t>
            </a:r>
            <a:endParaRPr lang="en-US" altLang="en-US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0365" y="286385"/>
            <a:ext cx="114388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VLAN: </a:t>
            </a:r>
            <a:endParaRPr lang="en-US" altLang="en-US"/>
          </a:p>
          <a:p>
            <a:r>
              <a:rPr lang="en-US" altLang="en-US"/>
              <a:t>	局域网通过网络分区, 做到网络隔离的效果, 提高效率, 防止广播风暴</a:t>
            </a:r>
            <a:endParaRPr lang="en-US" altLang="en-US"/>
          </a:p>
          <a:p>
            <a:r>
              <a:rPr lang="en-US" altLang="en-US"/>
              <a:t>VxLAN(4789专用端口): </a:t>
            </a:r>
            <a:endParaRPr lang="en-US" altLang="en-US"/>
          </a:p>
          <a:p>
            <a:r>
              <a:rPr lang="en-US" altLang="en-US"/>
              <a:t>	- 网络分区, 因为ID有24位</a:t>
            </a:r>
            <a:endParaRPr lang="en-US" altLang="en-US"/>
          </a:p>
          <a:p>
            <a:r>
              <a:rPr lang="en-US" altLang="en-US"/>
              <a:t>	- 通过overlay技术, 使得网络分区范围不受局域网限制, 可以跨及机房, 跨地域</a:t>
            </a:r>
            <a:endParaRPr lang="en-US" altLang="en-US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193675"/>
            <a:ext cx="11396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物理网络和虚拟机网络网段隔离</a:t>
            </a:r>
            <a:endParaRPr lang="en-US" altLang="en-US"/>
          </a:p>
          <a:p>
            <a:r>
              <a:rPr lang="en-US" altLang="en-US"/>
              <a:t>- 物理机有物理机网络</a:t>
            </a:r>
            <a:endParaRPr lang="en-US" altLang="en-US"/>
          </a:p>
          <a:p>
            <a:r>
              <a:rPr lang="en-US" altLang="en-US"/>
              <a:t>- 虚拟机有自己的网络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3980" y="5153660"/>
            <a:ext cx="11995150" cy="978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63765" y="5204460"/>
            <a:ext cx="4774565" cy="877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359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content</a:t>
            </a:r>
            <a:endParaRPr lang="en-US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986218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ipheader</a:t>
            </a:r>
            <a:endParaRPr lang="en-US" altLang="en-US" sz="1400"/>
          </a:p>
        </p:txBody>
      </p:sp>
      <p:sp>
        <p:nvSpPr>
          <p:cNvPr id="12" name="Rectangle 11"/>
          <p:cNvSpPr/>
          <p:nvPr/>
        </p:nvSpPr>
        <p:spPr>
          <a:xfrm>
            <a:off x="868997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802.1.q</a:t>
            </a:r>
            <a:endParaRPr lang="en-US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7484745" y="5262880"/>
            <a:ext cx="1003935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macheader</a:t>
            </a:r>
            <a:endParaRPr lang="en-US" altLang="en-US" sz="1400"/>
          </a:p>
        </p:txBody>
      </p:sp>
      <p:cxnSp>
        <p:nvCxnSpPr>
          <p:cNvPr id="14" name="Straight Arrow Connector 13"/>
          <p:cNvCxnSpPr>
            <a:stCxn id="15" idx="2"/>
          </p:cNvCxnSpPr>
          <p:nvPr/>
        </p:nvCxnSpPr>
        <p:spPr>
          <a:xfrm flipH="1">
            <a:off x="7306310" y="3415665"/>
            <a:ext cx="570230" cy="1805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63765" y="2732405"/>
            <a:ext cx="1224915" cy="683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原数据报文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8637270" y="2732405"/>
            <a:ext cx="1224915" cy="683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vlan字段</a:t>
            </a:r>
            <a:endParaRPr lang="en-US" altLang="en-US"/>
          </a:p>
        </p:txBody>
      </p:sp>
      <p:cxnSp>
        <p:nvCxnSpPr>
          <p:cNvPr id="18" name="Straight Arrow Connector 17"/>
          <p:cNvCxnSpPr>
            <a:stCxn id="17" idx="2"/>
            <a:endCxn id="12" idx="0"/>
          </p:cNvCxnSpPr>
          <p:nvPr/>
        </p:nvCxnSpPr>
        <p:spPr>
          <a:xfrm flipH="1">
            <a:off x="9192260" y="3415665"/>
            <a:ext cx="57785" cy="1847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00980" y="5262880"/>
            <a:ext cx="171196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vxlanID, 24bits</a:t>
            </a:r>
            <a:endParaRPr lang="en-US" altLang="en-US" sz="1400"/>
          </a:p>
        </p:txBody>
      </p:sp>
      <p:sp>
        <p:nvSpPr>
          <p:cNvPr id="21" name="Rectangle 20"/>
          <p:cNvSpPr/>
          <p:nvPr/>
        </p:nvSpPr>
        <p:spPr>
          <a:xfrm>
            <a:off x="3437255" y="5262880"/>
            <a:ext cx="171196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udpheader</a:t>
            </a:r>
            <a:endParaRPr lang="en-US" altLang="en-US" sz="1400"/>
          </a:p>
        </p:txBody>
      </p:sp>
      <p:sp>
        <p:nvSpPr>
          <p:cNvPr id="22" name="Rectangle 21"/>
          <p:cNvSpPr/>
          <p:nvPr/>
        </p:nvSpPr>
        <p:spPr>
          <a:xfrm>
            <a:off x="1815465" y="5262880"/>
            <a:ext cx="151003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ipheader</a:t>
            </a:r>
            <a:endParaRPr lang="en-US" altLang="en-US" sz="1400"/>
          </a:p>
        </p:txBody>
      </p:sp>
      <p:sp>
        <p:nvSpPr>
          <p:cNvPr id="23" name="Rectangle 22"/>
          <p:cNvSpPr/>
          <p:nvPr/>
        </p:nvSpPr>
        <p:spPr>
          <a:xfrm>
            <a:off x="177165" y="5262880"/>
            <a:ext cx="1581150" cy="716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macheader</a:t>
            </a:r>
            <a:endParaRPr lang="en-US" altLang="en-US" sz="14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98425" y="1996440"/>
            <a:ext cx="11995150" cy="1292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04975" y="2000250"/>
            <a:ext cx="5080" cy="128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61030" y="1996440"/>
            <a:ext cx="3175" cy="129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758690" y="2000250"/>
            <a:ext cx="8255" cy="1263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61455" y="1998345"/>
            <a:ext cx="2540" cy="130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842125" y="2125345"/>
            <a:ext cx="5145405" cy="902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origin data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4877435" y="2512695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vxlan header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3164205" y="2512695"/>
            <a:ext cx="1535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udp header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704975" y="2512695"/>
            <a:ext cx="134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 header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79705" y="251269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macheader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4" idx="2"/>
            <a:endCxn id="23" idx="1"/>
          </p:cNvCxnSpPr>
          <p:nvPr/>
        </p:nvCxnSpPr>
        <p:spPr>
          <a:xfrm>
            <a:off x="6096000" y="3289300"/>
            <a:ext cx="2154555" cy="668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50555" y="3635375"/>
            <a:ext cx="3231515" cy="645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335010" y="3635375"/>
            <a:ext cx="3002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8字节64位, vnid 占用24位,其他保留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4766945" y="4377055"/>
            <a:ext cx="2372995" cy="2129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822825" y="4444365"/>
            <a:ext cx="2261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8字节</a:t>
            </a:r>
            <a:endParaRPr lang="en-US" altLang="en-US"/>
          </a:p>
          <a:p>
            <a:r>
              <a:rPr lang="en-US" altLang="en-US"/>
              <a:t>1. udpport</a:t>
            </a:r>
            <a:endParaRPr lang="en-US" altLang="en-US"/>
          </a:p>
          <a:p>
            <a:r>
              <a:rPr lang="en-US" altLang="en-US"/>
              <a:t>2. vlanport: 4789.</a:t>
            </a:r>
            <a:endParaRPr lang="en-US" altLang="en-US"/>
          </a:p>
          <a:p>
            <a:r>
              <a:rPr lang="en-US" altLang="en-US"/>
              <a:t>通过端口号来识别是VxLAN</a:t>
            </a:r>
            <a:endParaRPr lang="en-US" altLang="en-US"/>
          </a:p>
          <a:p>
            <a:r>
              <a:rPr lang="en-US" altLang="en-US"/>
              <a:t>3. udplength</a:t>
            </a:r>
            <a:endParaRPr lang="en-US" altLang="en-US"/>
          </a:p>
          <a:p>
            <a:r>
              <a:rPr lang="en-US" altLang="en-US"/>
              <a:t>4. checksum</a:t>
            </a:r>
            <a:endParaRPr lang="en-US" altLang="en-US"/>
          </a:p>
        </p:txBody>
      </p:sp>
      <p:cxnSp>
        <p:nvCxnSpPr>
          <p:cNvPr id="27" name="Elbow Connector 26"/>
          <p:cNvCxnSpPr>
            <a:endCxn id="25" idx="1"/>
          </p:cNvCxnSpPr>
          <p:nvPr/>
        </p:nvCxnSpPr>
        <p:spPr>
          <a:xfrm rot="5400000" flipV="1">
            <a:off x="3264535" y="3938905"/>
            <a:ext cx="2169795" cy="8350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125730"/>
            <a:ext cx="11607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VNI: Virtual Network Instance(虚拟网络实例)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VNID: Virtual Network Identify(虚拟机ID)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NVE: Network Virtualization Edge(网络边界)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VTEP: VxLAN Tunnel End-Point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62255" y="1517650"/>
            <a:ext cx="118008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RFC 7348, VxLAN的标准</a:t>
            </a:r>
            <a:endParaRPr lang="en-US" altLang="en-US"/>
          </a:p>
          <a:p>
            <a:r>
              <a:rPr lang="en-US" altLang="en-US"/>
              <a:t>WHY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VLAN 12bit, 4096 not enough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STR 链路浪费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多租户需要网络隔离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505325" y="2336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1161395" y="2336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626985" y="23361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7" name="Cloud 6"/>
          <p:cNvSpPr/>
          <p:nvPr/>
        </p:nvSpPr>
        <p:spPr>
          <a:xfrm>
            <a:off x="6878320" y="4756785"/>
            <a:ext cx="2412365" cy="11055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Internet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4505325" y="564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VNI1-VM</a:t>
            </a:r>
            <a:endParaRPr lang="en-US" altLang="en-US" sz="1400"/>
          </a:p>
        </p:txBody>
      </p:sp>
      <p:sp>
        <p:nvSpPr>
          <p:cNvPr id="9" name="Oval 8"/>
          <p:cNvSpPr/>
          <p:nvPr/>
        </p:nvSpPr>
        <p:spPr>
          <a:xfrm>
            <a:off x="854138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VNI2-VM</a:t>
            </a:r>
            <a:endParaRPr lang="en-US" altLang="en-US" sz="1400"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698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VNI2-VM</a:t>
            </a:r>
            <a:endParaRPr lang="en-US" altLang="en-US" sz="1400"/>
          </a:p>
        </p:txBody>
      </p:sp>
      <p:sp>
        <p:nvSpPr>
          <p:cNvPr id="11" name="Oval 10"/>
          <p:cNvSpPr/>
          <p:nvPr/>
        </p:nvSpPr>
        <p:spPr>
          <a:xfrm>
            <a:off x="671258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VNI1-VM</a:t>
            </a:r>
            <a:endParaRPr lang="en-US" altLang="en-US" sz="1400"/>
          </a:p>
        </p:txBody>
      </p:sp>
      <p:sp>
        <p:nvSpPr>
          <p:cNvPr id="12" name="Oval 11"/>
          <p:cNvSpPr/>
          <p:nvPr/>
        </p:nvSpPr>
        <p:spPr>
          <a:xfrm>
            <a:off x="11161395" y="6915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VNI2-VM</a:t>
            </a:r>
            <a:endParaRPr lang="en-US" altLang="en-US" sz="1400">
              <a:sym typeface="+mn-ea"/>
            </a:endParaRPr>
          </a:p>
        </p:txBody>
      </p:sp>
      <p:cxnSp>
        <p:nvCxnSpPr>
          <p:cNvPr id="13" name="Straight Arrow Connector 12"/>
          <p:cNvCxnSpPr>
            <a:stCxn id="4" idx="2"/>
            <a:endCxn id="7" idx="3"/>
          </p:cNvCxnSpPr>
          <p:nvPr/>
        </p:nvCxnSpPr>
        <p:spPr>
          <a:xfrm>
            <a:off x="4962525" y="3250565"/>
            <a:ext cx="3122295" cy="1569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flipH="1">
            <a:off x="8081645" y="3250565"/>
            <a:ext cx="2540" cy="15741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3"/>
          </p:cNvCxnSpPr>
          <p:nvPr/>
        </p:nvCxnSpPr>
        <p:spPr>
          <a:xfrm flipH="1">
            <a:off x="8084820" y="3250565"/>
            <a:ext cx="3533775" cy="1569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8" idx="4"/>
          </p:cNvCxnSpPr>
          <p:nvPr/>
        </p:nvCxnSpPr>
        <p:spPr>
          <a:xfrm flipV="1">
            <a:off x="4962525" y="1478915"/>
            <a:ext cx="0" cy="857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11" idx="4"/>
          </p:cNvCxnSpPr>
          <p:nvPr/>
        </p:nvCxnSpPr>
        <p:spPr>
          <a:xfrm flipH="1" flipV="1">
            <a:off x="7169785" y="1605915"/>
            <a:ext cx="914400" cy="73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10" idx="4"/>
          </p:cNvCxnSpPr>
          <p:nvPr/>
        </p:nvCxnSpPr>
        <p:spPr>
          <a:xfrm flipV="1">
            <a:off x="8084185" y="1605915"/>
            <a:ext cx="0" cy="73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4"/>
          </p:cNvCxnSpPr>
          <p:nvPr/>
        </p:nvCxnSpPr>
        <p:spPr>
          <a:xfrm flipV="1">
            <a:off x="8073390" y="1605915"/>
            <a:ext cx="925195" cy="713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0"/>
            <a:endCxn id="12" idx="4"/>
          </p:cNvCxnSpPr>
          <p:nvPr/>
        </p:nvCxnSpPr>
        <p:spPr>
          <a:xfrm flipV="1">
            <a:off x="11618595" y="1605915"/>
            <a:ext cx="0" cy="7302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27635" y="134620"/>
            <a:ext cx="4209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VNI1, VNI2是不同虚拟网络实例</a:t>
            </a:r>
            <a:endParaRPr lang="en-US" altLang="en-US"/>
          </a:p>
          <a:p>
            <a:r>
              <a:rPr lang="en-US" altLang="en-US"/>
              <a:t>VNI1内部是可以通信的, VNI1与VNI2之间不能直接通信</a:t>
            </a:r>
            <a:endParaRPr lang="en-US" alt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869950" y="11296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IpA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869950" y="218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IpB</a:t>
            </a:r>
            <a:endParaRPr lang="en-US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734310" y="14420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97110" y="11296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IpC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9897110" y="2184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IpD</a:t>
            </a:r>
            <a:endParaRPr lang="en-US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8015605" y="144208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53785" y="5896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IpF</a:t>
            </a:r>
            <a:endParaRPr lang="en-US" altLang="en-US"/>
          </a:p>
        </p:txBody>
      </p:sp>
      <p:sp>
        <p:nvSpPr>
          <p:cNvPr id="12" name="Oval 11"/>
          <p:cNvSpPr/>
          <p:nvPr/>
        </p:nvSpPr>
        <p:spPr>
          <a:xfrm>
            <a:off x="4260850" y="58966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IpE</a:t>
            </a:r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5239385" y="41675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4277995" y="1661160"/>
            <a:ext cx="2783205" cy="15944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internet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5" idx="6"/>
            <a:endCxn id="7" idx="1"/>
          </p:cNvCxnSpPr>
          <p:nvPr/>
        </p:nvCxnSpPr>
        <p:spPr>
          <a:xfrm>
            <a:off x="1784350" y="1586865"/>
            <a:ext cx="949960" cy="312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7" idx="1"/>
          </p:cNvCxnSpPr>
          <p:nvPr/>
        </p:nvCxnSpPr>
        <p:spPr>
          <a:xfrm flipV="1">
            <a:off x="1784350" y="1899285"/>
            <a:ext cx="949960" cy="742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8" idx="2"/>
          </p:cNvCxnSpPr>
          <p:nvPr/>
        </p:nvCxnSpPr>
        <p:spPr>
          <a:xfrm flipV="1">
            <a:off x="8930005" y="1586865"/>
            <a:ext cx="967105" cy="3124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2"/>
          </p:cNvCxnSpPr>
          <p:nvPr/>
        </p:nvCxnSpPr>
        <p:spPr>
          <a:xfrm>
            <a:off x="8930005" y="1899285"/>
            <a:ext cx="967105" cy="7423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2" idx="0"/>
          </p:cNvCxnSpPr>
          <p:nvPr/>
        </p:nvCxnSpPr>
        <p:spPr>
          <a:xfrm flipH="1">
            <a:off x="4718050" y="5081905"/>
            <a:ext cx="978535" cy="8147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0"/>
          </p:cNvCxnSpPr>
          <p:nvPr/>
        </p:nvCxnSpPr>
        <p:spPr>
          <a:xfrm>
            <a:off x="5669280" y="5077460"/>
            <a:ext cx="941705" cy="819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10" idx="1"/>
          </p:cNvCxnSpPr>
          <p:nvPr/>
        </p:nvCxnSpPr>
        <p:spPr>
          <a:xfrm flipV="1">
            <a:off x="7058660" y="1899285"/>
            <a:ext cx="956945" cy="559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14" idx="1"/>
          </p:cNvCxnSpPr>
          <p:nvPr/>
        </p:nvCxnSpPr>
        <p:spPr>
          <a:xfrm flipH="1" flipV="1">
            <a:off x="5669915" y="3253740"/>
            <a:ext cx="26670" cy="913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4" idx="2"/>
          </p:cNvCxnSpPr>
          <p:nvPr/>
        </p:nvCxnSpPr>
        <p:spPr>
          <a:xfrm>
            <a:off x="3648710" y="1899285"/>
            <a:ext cx="638175" cy="5594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103745" y="3390265"/>
            <a:ext cx="2294255" cy="2539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094855" y="3702050"/>
            <a:ext cx="2303145" cy="1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09-32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430530"/>
            <a:ext cx="11355705" cy="5996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467485" y="12503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C1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58820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C2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03315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C3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578725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C4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749030" y="1263015"/>
            <a:ext cx="6527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C5</a:t>
            </a:r>
            <a:endParaRPr lang="en-US" altLang="en-US"/>
          </a:p>
        </p:txBody>
      </p:sp>
      <p:sp>
        <p:nvSpPr>
          <p:cNvPr id="9" name="Cube 8"/>
          <p:cNvSpPr/>
          <p:nvPr/>
        </p:nvSpPr>
        <p:spPr>
          <a:xfrm>
            <a:off x="1718945" y="3180080"/>
            <a:ext cx="2012950" cy="25273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S1</a:t>
            </a:r>
            <a:endParaRPr lang="en-US" altLang="en-US"/>
          </a:p>
        </p:txBody>
      </p:sp>
      <p:sp>
        <p:nvSpPr>
          <p:cNvPr id="10" name="Cube 9"/>
          <p:cNvSpPr/>
          <p:nvPr/>
        </p:nvSpPr>
        <p:spPr>
          <a:xfrm>
            <a:off x="6203315" y="3192780"/>
            <a:ext cx="3206750" cy="25273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S1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642745" y="20675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36620" y="2054225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82385" y="20675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57795" y="20802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936355" y="208026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6745" y="3251835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34030" y="32512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45250" y="32639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83450" y="32639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62010" y="3263900"/>
            <a:ext cx="295275" cy="109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Curved Connector 21"/>
          <p:cNvCxnSpPr>
            <a:stCxn id="11" idx="2"/>
            <a:endCxn id="16" idx="0"/>
          </p:cNvCxnSpPr>
          <p:nvPr/>
        </p:nvCxnSpPr>
        <p:spPr>
          <a:xfrm rot="5400000" flipV="1">
            <a:off x="1380490" y="2587625"/>
            <a:ext cx="1074420" cy="2540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2" idx="2"/>
            <a:endCxn id="17" idx="0"/>
          </p:cNvCxnSpPr>
          <p:nvPr/>
        </p:nvCxnSpPr>
        <p:spPr>
          <a:xfrm rot="5400000">
            <a:off x="2839720" y="2506345"/>
            <a:ext cx="1087120" cy="40259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3" idx="2"/>
            <a:endCxn id="18" idx="0"/>
          </p:cNvCxnSpPr>
          <p:nvPr/>
        </p:nvCxnSpPr>
        <p:spPr>
          <a:xfrm rot="5400000" flipV="1">
            <a:off x="6018530" y="2689225"/>
            <a:ext cx="1086485" cy="62865"/>
          </a:xfrm>
          <a:prstGeom prst="curvedConnector3">
            <a:avLst>
              <a:gd name="adj1" fmla="val 5002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4" idx="2"/>
            <a:endCxn id="19" idx="0"/>
          </p:cNvCxnSpPr>
          <p:nvPr/>
        </p:nvCxnSpPr>
        <p:spPr>
          <a:xfrm rot="5400000">
            <a:off x="7131685" y="2489835"/>
            <a:ext cx="1073785" cy="474345"/>
          </a:xfrm>
          <a:prstGeom prst="curvedConnector3">
            <a:avLst>
              <a:gd name="adj1" fmla="val 500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5" idx="2"/>
            <a:endCxn id="20" idx="0"/>
          </p:cNvCxnSpPr>
          <p:nvPr/>
        </p:nvCxnSpPr>
        <p:spPr>
          <a:xfrm rot="5400000">
            <a:off x="8310245" y="2489835"/>
            <a:ext cx="1073785" cy="474345"/>
          </a:xfrm>
          <a:prstGeom prst="curvedConnector3">
            <a:avLst>
              <a:gd name="adj1" fmla="val 5003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895475" y="4321175"/>
            <a:ext cx="674814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Can 27"/>
          <p:cNvSpPr/>
          <p:nvPr/>
        </p:nvSpPr>
        <p:spPr>
          <a:xfrm>
            <a:off x="4556760" y="2417445"/>
            <a:ext cx="1002030" cy="34544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9" name="Curved Connector 28"/>
          <p:cNvCxnSpPr>
            <a:stCxn id="9" idx="5"/>
            <a:endCxn id="28" idx="2"/>
          </p:cNvCxnSpPr>
          <p:nvPr/>
        </p:nvCxnSpPr>
        <p:spPr>
          <a:xfrm flipV="1">
            <a:off x="3731895" y="2590165"/>
            <a:ext cx="824865" cy="684530"/>
          </a:xfrm>
          <a:prstGeom prst="curvedConnector3">
            <a:avLst>
              <a:gd name="adj1" fmla="val 5003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8" idx="4"/>
            <a:endCxn id="10" idx="2"/>
          </p:cNvCxnSpPr>
          <p:nvPr/>
        </p:nvCxnSpPr>
        <p:spPr>
          <a:xfrm>
            <a:off x="5558790" y="2590165"/>
            <a:ext cx="644525" cy="760730"/>
          </a:xfrm>
          <a:prstGeom prst="curvedConnector3">
            <a:avLst>
              <a:gd name="adj1" fmla="val 5004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1760855" y="5071110"/>
            <a:ext cx="716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Docker主机内不同网段通信可以编写route规则实现</a:t>
            </a:r>
            <a:endParaRPr lang="en-US" alt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134620"/>
            <a:ext cx="115398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参考教材: https://www.bilibili.com/video/av16727960/?spm_id_from=333.788.videocard.0</a:t>
            </a:r>
            <a:endParaRPr lang="en-US" altLang="en-US"/>
          </a:p>
          <a:p>
            <a:r>
              <a:rPr lang="en-US" altLang="en-US"/>
              <a:t>vxlan 隧道建立方式(VTEP(Vxlan Tunnel EndPoint)相互之间的关系): VTEP收到报文以后,只知道对方虚拟机的ip, 怎么知道对方VTEP的地址呢? 发送给那个VTEP呢?</a:t>
            </a:r>
            <a:endParaRPr lang="en-US" altLang="en-US"/>
          </a:p>
          <a:p>
            <a:r>
              <a:rPr lang="en-US" altLang="en-US"/>
              <a:t>1. 静态: 即手动预先分配好,虚拟机ip段对应的VTEP的地址, 并且让彼此知道, 故知道虚拟机的地址,就可以知道接收机(VTEP)的地址了</a:t>
            </a:r>
            <a:endParaRPr lang="en-US" altLang="en-US"/>
          </a:p>
          <a:p>
            <a:r>
              <a:rPr lang="en-US" altLang="en-US"/>
              <a:t>2. 动态: </a:t>
            </a:r>
            <a:endParaRPr lang="en-US" altLang="en-US"/>
          </a:p>
          <a:p>
            <a:r>
              <a:rPr lang="en-US" altLang="en-US"/>
              <a:t>	- 每添加一个VTEP, 通过BGP EVPN协议广播给, 所有的VTEP, 把自己的信息告诉他们, 接受方收到以后存储起来 1. VNI是多少 2. VTEP ip和mac地址</a:t>
            </a:r>
            <a:endParaRPr lang="en-US" altLang="en-US"/>
          </a:p>
          <a:p>
            <a:r>
              <a:rPr lang="en-US" altLang="en-US"/>
              <a:t>	- 那么问题是, 新添加VTEP 怎么知道已经存在的所有VTEP呢? 这里用到了一个类似与服务注册与发现的功能；既每个加入到集群中的VTEP设备, 都会把自己的信息注册到 一个EVPN(路由反射器)的设备上, 因此新的VTEP通过EVPN就知道已经注册的所有VTEP的信息</a:t>
            </a:r>
            <a:endParaRPr lang="en-US" altLang="en-US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23-28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0" y="240030"/>
            <a:ext cx="11473815" cy="6444615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23-29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311785"/>
            <a:ext cx="11235055" cy="6319520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09-45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58470"/>
            <a:ext cx="10058400" cy="5941060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19 09-49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483870"/>
            <a:ext cx="10777855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05300" y="50165"/>
            <a:ext cx="7807960" cy="6215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74210" y="3132455"/>
            <a:ext cx="887095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vm1</a:t>
            </a:r>
            <a:endParaRPr lang="en-US" altLang="en-US" sz="1600"/>
          </a:p>
        </p:txBody>
      </p:sp>
      <p:sp>
        <p:nvSpPr>
          <p:cNvPr id="6" name="Rectangle 5"/>
          <p:cNvSpPr/>
          <p:nvPr/>
        </p:nvSpPr>
        <p:spPr>
          <a:xfrm>
            <a:off x="6082665" y="2835910"/>
            <a:ext cx="615950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vtep1</a:t>
            </a:r>
            <a:endParaRPr lang="en-US" altLang="en-US"/>
          </a:p>
        </p:txBody>
      </p:sp>
      <p:sp>
        <p:nvSpPr>
          <p:cNvPr id="7" name="Cloud 6"/>
          <p:cNvSpPr/>
          <p:nvPr/>
        </p:nvSpPr>
        <p:spPr>
          <a:xfrm>
            <a:off x="7598410" y="3301365"/>
            <a:ext cx="1937385" cy="52832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2030" y="1057275"/>
            <a:ext cx="887095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96120" y="761365"/>
            <a:ext cx="6159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170920" y="1049020"/>
            <a:ext cx="887095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vm2</a:t>
            </a:r>
            <a:endParaRPr lang="en-US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9605010" y="753110"/>
            <a:ext cx="615950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vtep2</a:t>
            </a:r>
            <a:endParaRPr lang="en-US" altLang="en-US"/>
          </a:p>
        </p:txBody>
      </p:sp>
      <p:sp>
        <p:nvSpPr>
          <p:cNvPr id="12" name="Oval 11"/>
          <p:cNvSpPr/>
          <p:nvPr/>
        </p:nvSpPr>
        <p:spPr>
          <a:xfrm>
            <a:off x="11162030" y="4427220"/>
            <a:ext cx="887095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vm3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9596120" y="4131310"/>
            <a:ext cx="615950" cy="1381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vtep3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5" idx="6"/>
            <a:endCxn id="6" idx="1"/>
          </p:cNvCxnSpPr>
          <p:nvPr/>
        </p:nvCxnSpPr>
        <p:spPr>
          <a:xfrm flipV="1">
            <a:off x="5361305" y="3526790"/>
            <a:ext cx="721360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13" idx="1"/>
          </p:cNvCxnSpPr>
          <p:nvPr/>
        </p:nvCxnSpPr>
        <p:spPr>
          <a:xfrm>
            <a:off x="6698615" y="3526790"/>
            <a:ext cx="2897505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1" idx="1"/>
          </p:cNvCxnSpPr>
          <p:nvPr/>
        </p:nvCxnSpPr>
        <p:spPr>
          <a:xfrm flipV="1">
            <a:off x="6698615" y="1443990"/>
            <a:ext cx="2906395" cy="2082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3" idx="0"/>
          </p:cNvCxnSpPr>
          <p:nvPr/>
        </p:nvCxnSpPr>
        <p:spPr>
          <a:xfrm flipH="1">
            <a:off x="9904095" y="2134235"/>
            <a:ext cx="8890" cy="1997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0" idx="2"/>
          </p:cNvCxnSpPr>
          <p:nvPr/>
        </p:nvCxnSpPr>
        <p:spPr>
          <a:xfrm>
            <a:off x="10220960" y="1443990"/>
            <a:ext cx="949960" cy="24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2" idx="2"/>
          </p:cNvCxnSpPr>
          <p:nvPr/>
        </p:nvCxnSpPr>
        <p:spPr>
          <a:xfrm>
            <a:off x="10212070" y="4822190"/>
            <a:ext cx="949960" cy="24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601210" y="236220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vm1发送arp请求到vm3</a:t>
            </a:r>
            <a:endParaRPr lang="en-US" altLang="en-US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ext Box 20"/>
          <p:cNvSpPr txBox="1"/>
          <p:nvPr/>
        </p:nvSpPr>
        <p:spPr>
          <a:xfrm>
            <a:off x="71120" y="118110"/>
            <a:ext cx="119119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1. vm1 发送: source_mac: vm1_mac, source_ip: vm1_ip, destionation_mac: unknow, destination_ip: vm3_ip给vtep1</a:t>
            </a:r>
            <a:endParaRPr lang="en-US" altLang="en-US" sz="1600"/>
          </a:p>
          <a:p>
            <a:r>
              <a:rPr lang="en-US" altLang="en-US" sz="1600"/>
              <a:t>2. vtep1记录</a:t>
            </a:r>
            <a:endParaRPr lang="en-US" altLang="en-US" sz="1200"/>
          </a:p>
          <a:p>
            <a:endParaRPr lang="en-US" altLang="en-US" sz="1200"/>
          </a:p>
        </p:txBody>
      </p:sp>
      <p:graphicFrame>
        <p:nvGraphicFramePr>
          <p:cNvPr id="6" name="Table 5"/>
          <p:cNvGraphicFramePr/>
          <p:nvPr/>
        </p:nvGraphicFramePr>
        <p:xfrm>
          <a:off x="186055" y="652145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接入口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vlan 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port1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vtep1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39065" y="1515110"/>
            <a:ext cx="11963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3. vtep1加上自己mac, ip, 然后发送广播vlanid为500的隧道邻居, vtep2, vtep3; vtep2, vtep3分别记录</a:t>
            </a:r>
            <a:endParaRPr lang="en-US" altLang="en-US" sz="1600"/>
          </a:p>
        </p:txBody>
      </p:sp>
      <p:graphicFrame>
        <p:nvGraphicFramePr>
          <p:cNvPr id="8" name="Table 7"/>
          <p:cNvGraphicFramePr/>
          <p:nvPr/>
        </p:nvGraphicFramePr>
        <p:xfrm>
          <a:off x="186055" y="193929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接入口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vlan 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vetp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--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vtep1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257810" y="2835910"/>
            <a:ext cx="11725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4. vtep2, vtep3解包, 然后发送给各自的vm, vm2丢弃, vm3响应; 并且写入自己的mac地址, 然后回传</a:t>
            </a:r>
            <a:endParaRPr lang="en-US" altLang="en-US"/>
          </a:p>
          <a:p>
            <a:r>
              <a:rPr lang="en-US" altLang="en-US"/>
              <a:t>5. vtep3接受数据并记录, 然后发送给vtep1</a:t>
            </a:r>
            <a:endParaRPr lang="en-US" altLang="en-US"/>
          </a:p>
        </p:txBody>
      </p:sp>
      <p:graphicFrame>
        <p:nvGraphicFramePr>
          <p:cNvPr id="11" name="Table 10"/>
          <p:cNvGraphicFramePr/>
          <p:nvPr/>
        </p:nvGraphicFramePr>
        <p:xfrm>
          <a:off x="186055" y="348107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接入口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vlan 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vetp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--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port3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vm3_mac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vm3_ip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vtep3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207010" y="4672965"/>
            <a:ext cx="1173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6. vtep1接受数据并记录, 然后根据mac表通过port1转发给vm1</a:t>
            </a:r>
            <a:endParaRPr lang="en-US" altLang="en-US"/>
          </a:p>
        </p:txBody>
      </p:sp>
      <p:graphicFrame>
        <p:nvGraphicFramePr>
          <p:cNvPr id="13" name="Table 12"/>
          <p:cNvGraphicFramePr/>
          <p:nvPr/>
        </p:nvGraphicFramePr>
        <p:xfrm>
          <a:off x="186055" y="5041265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接入口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vlan 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vetp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port1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vm1_ip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--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vm3_mac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vm3_ip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vtep3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210185"/>
            <a:ext cx="3272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路由器两个核心点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mac地址转发表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mac地址ip地址映射表</a:t>
            </a:r>
            <a:endParaRPr lang="en-US" alt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778000" y="1651000"/>
          <a:ext cx="8534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VLAN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TYPE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PORT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xx.de.ff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DYNAMIC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Fa0/2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xx.dd.ff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DYNAMIC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fa0/3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cc.dd.ff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DYNAMIC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fa0/3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778000" y="364998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mac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ip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xx.de.ff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192.168.1.12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xx.dd.ff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192.168.1.13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8265" y="202565"/>
            <a:ext cx="1187894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b="1"/>
              <a:t>cannel</a:t>
            </a:r>
            <a:endParaRPr lang="en-US" altLang="en-US" sz="2800" b="1"/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/>
              <a:t>calico作为网络策略控制器来安装</a:t>
            </a:r>
            <a:endParaRPr lang="en-US" altLang="en-US"/>
          </a:p>
          <a:p>
            <a:pPr marL="457200" indent="-457200" algn="l">
              <a:buFont typeface="Arial" panose="02080604020202020204" pitchFamily="34" charset="0"/>
              <a:buChar char="•"/>
            </a:pPr>
            <a:r>
              <a:rPr lang="en-US" altLang="en-US"/>
              <a:t>calico + flannel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安装文档: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@document: https://docs.projectcalico.org/v3.9/getting-started/kubernetes/installation/flannel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```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curl https://docs.projectcalico.org/v3.9/manifests/canal.yaml -O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POD_CIDR="&lt;your-pod-cidr&gt;" \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sed -i -e "s?10.244.0.0/16?$POD_CIDR?g" canal.yaml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kubectl apply -f canal.yaml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kubectl get pods -n kube-system #检查cannel的是否运行起来了</a:t>
            </a:r>
            <a:endParaRPr lang="en-US" altLang="en-US"/>
          </a:p>
          <a:p>
            <a:pPr indent="0" algn="l">
              <a:buNone/>
            </a:pPr>
            <a:r>
              <a:rPr lang="en-US" altLang="en-US"/>
              <a:t>```</a:t>
            </a:r>
            <a:endParaRPr lang="en-US" altLang="en-US"/>
          </a:p>
          <a:p>
            <a:pPr marL="457200" indent="-457200" algn="l">
              <a:buFont typeface="Arial" panose="02080604020202020204" pitchFamily="34" charset="0"/>
              <a:buChar char="•"/>
            </a:pPr>
            <a:endParaRPr lang="en-US" altLang="en-US" b="1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218055" y="2015490"/>
            <a:ext cx="1964055" cy="2326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43400" y="2750820"/>
            <a:ext cx="3742055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343400" y="3395345"/>
            <a:ext cx="3733800" cy="270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394200" y="2311400"/>
            <a:ext cx="340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egress: to, ports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4572000" y="3691255"/>
            <a:ext cx="324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ingress: from, ports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5760720" y="422910"/>
            <a:ext cx="2498090" cy="98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network policy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2585720" y="2200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12720" y="2327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39720" y="2454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66720" y="25819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>
            <a:off x="4160520" y="913765"/>
            <a:ext cx="1600200" cy="112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287520" y="1091565"/>
            <a:ext cx="131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 selector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25500" y="782955"/>
            <a:ext cx="143700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c1:192.168.1.2</a:t>
            </a:r>
            <a:endParaRPr lang="en-US" altLang="en-US" sz="1000"/>
          </a:p>
        </p:txBody>
      </p:sp>
      <p:sp>
        <p:nvSpPr>
          <p:cNvPr id="6" name="Rectangle 5"/>
          <p:cNvSpPr/>
          <p:nvPr/>
        </p:nvSpPr>
        <p:spPr>
          <a:xfrm>
            <a:off x="4667885" y="782955"/>
            <a:ext cx="143700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route1:172.17.17.5</a:t>
            </a:r>
            <a:endParaRPr lang="en-US" altLang="en-US" sz="1000"/>
          </a:p>
        </p:txBody>
      </p:sp>
      <p:sp>
        <p:nvSpPr>
          <p:cNvPr id="7" name="Rectangle 6"/>
          <p:cNvSpPr/>
          <p:nvPr/>
        </p:nvSpPr>
        <p:spPr>
          <a:xfrm>
            <a:off x="8535670" y="782955"/>
            <a:ext cx="143700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server:www.baidu.com</a:t>
            </a:r>
            <a:endParaRPr lang="en-US" altLang="en-US" sz="100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262505" y="1033780"/>
            <a:ext cx="2405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6104890" y="1033780"/>
            <a:ext cx="2430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771775" y="478155"/>
            <a:ext cx="1651635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s:</a:t>
            </a:r>
            <a:r>
              <a:rPr lang="en-US" altLang="en-US" sz="1000">
                <a:sym typeface="+mn-ea"/>
              </a:rPr>
              <a:t>192.168.1.2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/>
              <a:t>d:www.baidu.com</a:t>
            </a:r>
            <a:endParaRPr lang="en-US" altLang="en-US" sz="1000"/>
          </a:p>
        </p:txBody>
      </p:sp>
      <p:sp>
        <p:nvSpPr>
          <p:cNvPr id="11" name="Rectangle 10"/>
          <p:cNvSpPr/>
          <p:nvPr/>
        </p:nvSpPr>
        <p:spPr>
          <a:xfrm>
            <a:off x="6395085" y="478155"/>
            <a:ext cx="1651635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s:172.17.17.5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/>
              <a:t>d:www.baidu.com</a:t>
            </a:r>
            <a:endParaRPr lang="en-US" altLang="en-US" sz="1000"/>
          </a:p>
        </p:txBody>
      </p:sp>
      <p:sp>
        <p:nvSpPr>
          <p:cNvPr id="12" name="Text Box 11"/>
          <p:cNvSpPr txBox="1"/>
          <p:nvPr/>
        </p:nvSpPr>
        <p:spPr>
          <a:xfrm>
            <a:off x="4331970" y="1634490"/>
            <a:ext cx="206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SNAT:改变源地址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8346440" y="4566920"/>
            <a:ext cx="1815465" cy="501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real_server:10.14.1.110</a:t>
            </a:r>
            <a:endParaRPr lang="en-US" altLang="en-US" sz="1000"/>
          </a:p>
        </p:txBody>
      </p:sp>
      <p:cxnSp>
        <p:nvCxnSpPr>
          <p:cNvPr id="15" name="Straight Arrow Connector 14"/>
          <p:cNvCxnSpPr>
            <a:stCxn id="7" idx="2"/>
            <a:endCxn id="14" idx="0"/>
          </p:cNvCxnSpPr>
          <p:nvPr/>
        </p:nvCxnSpPr>
        <p:spPr>
          <a:xfrm>
            <a:off x="9254490" y="1284605"/>
            <a:ext cx="0" cy="328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805545" y="2584450"/>
            <a:ext cx="1651635" cy="488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s:172.17.17.5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/>
              <a:t>d:10.14.1.110</a:t>
            </a:r>
            <a:endParaRPr lang="en-US" altLang="en-US" sz="1000"/>
          </a:p>
        </p:txBody>
      </p:sp>
      <p:sp>
        <p:nvSpPr>
          <p:cNvPr id="18" name="Text Box 17"/>
          <p:cNvSpPr txBox="1"/>
          <p:nvPr/>
        </p:nvSpPr>
        <p:spPr>
          <a:xfrm>
            <a:off x="8251190" y="1811020"/>
            <a:ext cx="459740" cy="23926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DNAT:改变目标地址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407160" y="3444875"/>
            <a:ext cx="6427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Docker跨主机之间的通信</a:t>
            </a:r>
            <a:endParaRPr lang="en-US" altLang="en-US"/>
          </a:p>
          <a:p>
            <a:r>
              <a:rPr lang="en-US" altLang="en-US"/>
              <a:t>1.可以通过SNAT和DNAT来是实现;问题是效率比较低</a:t>
            </a:r>
            <a:endParaRPr lang="en-US" altLang="en-US"/>
          </a:p>
          <a:p>
            <a:r>
              <a:rPr lang="en-US" altLang="en-US"/>
              <a:t>2.可以通过桥接直接通信,即容器网卡直接关联在物理网卡上</a:t>
            </a:r>
            <a:endParaRPr lang="en-US" altLang="en-US"/>
          </a:p>
          <a:p>
            <a:r>
              <a:rPr lang="en-US" altLang="en-US"/>
              <a:t>3.叠加网络:overlay network</a:t>
            </a:r>
            <a:endParaRPr lang="en-US" altLang="en-US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118110"/>
            <a:ext cx="53168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允许所有的ingress</a:t>
            </a:r>
            <a:endParaRPr lang="en-US"/>
          </a:p>
          <a:p>
            <a:r>
              <a:rPr lang="en-US"/>
              <a:t>apiVersion: extensions/v1beta1</a:t>
            </a:r>
            <a:endParaRPr lang="en-US"/>
          </a:p>
          <a:p>
            <a:r>
              <a:rPr lang="en-US"/>
              <a:t>kind: NetworkPolicy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allow-all-access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podSelector:</a:t>
            </a:r>
            <a:endParaRPr lang="en-US"/>
          </a:p>
          <a:p>
            <a:r>
              <a:rPr lang="en-US"/>
              <a:t>    matchLabels:</a:t>
            </a:r>
            <a:endParaRPr lang="en-US"/>
          </a:p>
          <a:p>
            <a:r>
              <a:rPr lang="en-US"/>
              <a:t>      {}</a:t>
            </a:r>
            <a:endParaRPr lang="en-US"/>
          </a:p>
          <a:p>
            <a:r>
              <a:rPr lang="en-US"/>
              <a:t>  ingress:</a:t>
            </a:r>
            <a:endParaRPr lang="en-US"/>
          </a:p>
          <a:p>
            <a:r>
              <a:rPr lang="en-US"/>
              <a:t>  - {}</a:t>
            </a:r>
            <a:endParaRPr lang="en-US"/>
          </a:p>
          <a:p>
            <a:r>
              <a:rPr lang="en-US"/>
              <a:t>  policyTypes:</a:t>
            </a:r>
            <a:endParaRPr lang="en-US"/>
          </a:p>
          <a:p>
            <a:r>
              <a:rPr lang="en-US"/>
              <a:t>  - Ingress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58610" y="126365"/>
            <a:ext cx="53594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禁止所有的ingress</a:t>
            </a:r>
            <a:endParaRPr lang="en-US" altLang="en-US"/>
          </a:p>
          <a:p>
            <a:r>
              <a:rPr lang="en-US" altLang="en-US"/>
              <a:t>apiVersion: extensions/v1beta1</a:t>
            </a:r>
            <a:endParaRPr lang="en-US" altLang="en-US"/>
          </a:p>
          <a:p>
            <a:r>
              <a:rPr lang="en-US" altLang="en-US"/>
              <a:t>kind: NetworkPolicy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deny-all-access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podSelector:</a:t>
            </a:r>
            <a:endParaRPr lang="en-US" altLang="en-US"/>
          </a:p>
          <a:p>
            <a:r>
              <a:rPr lang="en-US" altLang="en-US"/>
              <a:t>    matchLabels:</a:t>
            </a:r>
            <a:endParaRPr lang="en-US" altLang="en-US"/>
          </a:p>
          <a:p>
            <a:r>
              <a:rPr lang="en-US" altLang="en-US"/>
              <a:t>      {}</a:t>
            </a:r>
            <a:endParaRPr lang="en-US" altLang="en-US"/>
          </a:p>
          <a:p>
            <a:r>
              <a:rPr lang="en-US" altLang="en-US"/>
              <a:t>  policyTypes:</a:t>
            </a:r>
            <a:endParaRPr lang="en-US" altLang="en-US"/>
          </a:p>
          <a:p>
            <a:r>
              <a:rPr lang="en-US" altLang="en-US"/>
              <a:t>  - Ingress</a:t>
            </a:r>
            <a:endParaRPr lang="en-US" altLang="en-US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1920" y="227965"/>
            <a:ext cx="39712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允许namespace{</a:t>
            </a:r>
            <a:r>
              <a:rPr lang="en-US">
                <a:sym typeface="+mn-ea"/>
              </a:rPr>
              <a:t>enviroment: develope</a:t>
            </a:r>
            <a:r>
              <a:rPr lang="en-US" altLang="en-US"/>
              <a:t>}可以访问TCP:80</a:t>
            </a:r>
            <a:endParaRPr lang="en-US"/>
          </a:p>
          <a:p>
            <a:r>
              <a:rPr lang="en-US"/>
              <a:t>apiVersion: extensions/v1beta1</a:t>
            </a:r>
            <a:endParaRPr lang="en-US"/>
          </a:p>
          <a:p>
            <a:r>
              <a:rPr lang="en-US"/>
              <a:t>kind: NetworkPolicy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allow-develope-namesapce-access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podSelector:</a:t>
            </a:r>
            <a:endParaRPr lang="en-US"/>
          </a:p>
          <a:p>
            <a:r>
              <a:rPr lang="en-US"/>
              <a:t>    matchLabels:</a:t>
            </a:r>
            <a:endParaRPr lang="en-US"/>
          </a:p>
          <a:p>
            <a:r>
              <a:rPr lang="en-US"/>
              <a:t>      {}</a:t>
            </a:r>
            <a:endParaRPr lang="en-US"/>
          </a:p>
          <a:p>
            <a:r>
              <a:rPr lang="en-US"/>
              <a:t>  ingress:</a:t>
            </a:r>
            <a:endParaRPr lang="en-US"/>
          </a:p>
          <a:p>
            <a:r>
              <a:rPr lang="en-US"/>
              <a:t>  - from:</a:t>
            </a:r>
            <a:endParaRPr lang="en-US"/>
          </a:p>
          <a:p>
            <a:r>
              <a:rPr lang="en-US"/>
              <a:t>    - namespaceSelector: </a:t>
            </a:r>
            <a:endParaRPr lang="en-US"/>
          </a:p>
          <a:p>
            <a:r>
              <a:rPr lang="en-US"/>
              <a:t>        matchLabels:</a:t>
            </a:r>
            <a:endParaRPr lang="en-US"/>
          </a:p>
          <a:p>
            <a:r>
              <a:rPr lang="en-US"/>
              <a:t>          enviroment: develope</a:t>
            </a:r>
            <a:endParaRPr lang="en-US"/>
          </a:p>
          <a:p>
            <a:r>
              <a:rPr lang="en-US"/>
              <a:t>    ports:</a:t>
            </a:r>
            <a:endParaRPr lang="en-US"/>
          </a:p>
          <a:p>
            <a:r>
              <a:rPr lang="en-US"/>
              <a:t>    - port: 80</a:t>
            </a:r>
            <a:endParaRPr lang="en-US"/>
          </a:p>
          <a:p>
            <a:r>
              <a:rPr lang="en-US"/>
              <a:t>      protocol: TCP</a:t>
            </a:r>
            <a:endParaRPr lang="en-US"/>
          </a:p>
          <a:p>
            <a:r>
              <a:rPr lang="en-US"/>
              <a:t>  policyTypes:</a:t>
            </a:r>
            <a:endParaRPr lang="en-US"/>
          </a:p>
          <a:p>
            <a:r>
              <a:rPr lang="en-US"/>
              <a:t>  - Ingress</a:t>
            </a:r>
            <a:endParaRPr lang="en-US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25855" y="2564765"/>
            <a:ext cx="99402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/>
              <a:t>调度器, 预选策略, 优选函数</a:t>
            </a:r>
            <a:endParaRPr lang="en-US" altLang="en-US" sz="440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Oval 6"/>
          <p:cNvSpPr/>
          <p:nvPr/>
        </p:nvSpPr>
        <p:spPr>
          <a:xfrm>
            <a:off x="1967230" y="12350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177665" y="1667510"/>
            <a:ext cx="1684020" cy="187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61010" y="3242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010" y="3369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010" y="3496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2010" y="3623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9010" y="3750310"/>
            <a:ext cx="1175385" cy="550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7" idx="6"/>
            <a:endCxn id="8" idx="1"/>
          </p:cNvCxnSpPr>
          <p:nvPr/>
        </p:nvCxnSpPr>
        <p:spPr>
          <a:xfrm>
            <a:off x="2881630" y="1692275"/>
            <a:ext cx="1296035" cy="910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2144395" y="2590165"/>
            <a:ext cx="2041525" cy="143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28610" y="1057910"/>
            <a:ext cx="1905000" cy="22434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11540" y="16922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8" idx="3"/>
            <a:endCxn id="17" idx="2"/>
          </p:cNvCxnSpPr>
          <p:nvPr/>
        </p:nvCxnSpPr>
        <p:spPr>
          <a:xfrm flipV="1">
            <a:off x="5861685" y="2149475"/>
            <a:ext cx="2649855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38810" y="473710"/>
            <a:ext cx="2150110" cy="611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675" y="5327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675" y="60693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310" y="15144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675" y="102362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310" y="19716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2310" y="24504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2310" y="29749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2310" y="348742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2310" y="399542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2310" y="45370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2310" y="50787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675" y="55613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84650" y="473710"/>
            <a:ext cx="2150110" cy="611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8150" y="5327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247515" y="60693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48150" y="15144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48150" y="24504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48150" y="29749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48150" y="50787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97775" y="473710"/>
            <a:ext cx="2150110" cy="611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61275" y="245046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61275" y="2974975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61275" y="5078730"/>
            <a:ext cx="202374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996295" y="2974975"/>
            <a:ext cx="111823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" idx="3"/>
            <a:endCxn id="19" idx="1"/>
          </p:cNvCxnSpPr>
          <p:nvPr/>
        </p:nvCxnSpPr>
        <p:spPr>
          <a:xfrm>
            <a:off x="2788920" y="3529965"/>
            <a:ext cx="13957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3"/>
            <a:endCxn id="32" idx="1"/>
          </p:cNvCxnSpPr>
          <p:nvPr/>
        </p:nvCxnSpPr>
        <p:spPr>
          <a:xfrm>
            <a:off x="6334760" y="3529965"/>
            <a:ext cx="1263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  <a:endCxn id="45" idx="1"/>
          </p:cNvCxnSpPr>
          <p:nvPr/>
        </p:nvCxnSpPr>
        <p:spPr>
          <a:xfrm flipV="1">
            <a:off x="9747885" y="3165475"/>
            <a:ext cx="1248410" cy="3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2806065" y="3166110"/>
            <a:ext cx="131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predicate</a:t>
            </a:r>
            <a:endParaRPr lang="en-US" altLang="en-US"/>
          </a:p>
        </p:txBody>
      </p:sp>
      <p:sp>
        <p:nvSpPr>
          <p:cNvPr id="52" name="Text Box 51"/>
          <p:cNvSpPr txBox="1"/>
          <p:nvPr/>
        </p:nvSpPr>
        <p:spPr>
          <a:xfrm>
            <a:off x="6373495" y="316611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priority</a:t>
            </a:r>
            <a:endParaRPr lang="en-US" altLang="en-US"/>
          </a:p>
        </p:txBody>
      </p:sp>
      <p:sp>
        <p:nvSpPr>
          <p:cNvPr id="53" name="Text Box 52"/>
          <p:cNvSpPr txBox="1"/>
          <p:nvPr/>
        </p:nvSpPr>
        <p:spPr>
          <a:xfrm>
            <a:off x="9875520" y="2937510"/>
            <a:ext cx="99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select</a:t>
            </a:r>
            <a:endParaRPr lang="en-US" altLang="en-US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4320" y="253365"/>
            <a:ext cx="67735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predicate: 结点预选</a:t>
            </a:r>
            <a:endParaRPr lang="en-US" altLang="en-US"/>
          </a:p>
          <a:p>
            <a:r>
              <a:rPr lang="en-US" altLang="en-US"/>
              <a:t>通过一系列规则将不符合条件的节点剔除掉</a:t>
            </a:r>
            <a:endParaRPr lang="en-US" altLang="en-US"/>
          </a:p>
          <a:p>
            <a:r>
              <a:rPr lang="en-US" altLang="en-US"/>
              <a:t>priority: 节点优选</a:t>
            </a:r>
            <a:endParaRPr lang="en-US" altLang="en-US"/>
          </a:p>
          <a:p>
            <a:r>
              <a:rPr lang="en-US" altLang="en-US"/>
              <a:t>将预选出来的节点进行优先级打分, 便于选出最合适的节点</a:t>
            </a:r>
            <a:endParaRPr lang="en-US" altLang="en-US"/>
          </a:p>
          <a:p>
            <a:r>
              <a:rPr lang="en-US" altLang="en-US"/>
              <a:t>select: 选择</a:t>
            </a:r>
            <a:endParaRPr lang="en-US" altLang="en-US"/>
          </a:p>
          <a:p>
            <a:r>
              <a:rPr lang="en-US" altLang="en-US"/>
              <a:t>挑选出优先级最高的节点, 如果有多个节点分数一致且优先级最高,则随机挑选一个即可</a:t>
            </a:r>
            <a:endParaRPr lang="en-US" altLang="en-US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120" y="160020"/>
            <a:ext cx="117094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en-US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个主要预选策略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CheckNodeCondition:检查是否可以在节点报告磁盘,网络不可用或未准备好的情况下将pod对象调度于其上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HostName: pod.spec.hostname属性是否与节点匹配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PodFitsHostPorts: pod.spec.containers.ports.hostPort是否可用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MatchNodeSelector: pod.spec.nodeSelector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NoDiskConflict: 检查pod请求的存储卷资源在此节点上是否可用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PodFitsResources: 检查节点是否有足够的资源(CPU, Memory和GPU等), 满足Pod对象的运行需求. 节点声明其资源可用容量, 而pod定义其需要的资源需求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PodToleratesNodeTaints: pod.spec.tolerations, 检查Pod是否能够接纳节点的污点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83210" y="3216910"/>
            <a:ext cx="1148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预选策略具有一票否决权利, 即一项不通过, 则节点被剔除</a:t>
            </a:r>
            <a:endParaRPr lang="en-US" altLang="en-US" b="1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4010" y="261620"/>
            <a:ext cx="116414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80604020202020204" pitchFamily="34" charset="0"/>
              <a:buNone/>
            </a:pPr>
            <a:r>
              <a:rPr lang="en-US" altLang="en-US" sz="3600" b="1"/>
              <a:t>7个主要优选函数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LeastRequestPriority: 空闲资源与节点容量的比值; (cpu((capacity-sum(requested)) * 10 / capacity)) + (memory((capacity-sum(requested)) * 10 / capacity)) / 2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BalancedResourceAllocation: 内存是CPU占用比例相近胜出, 资源使用均衡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NodePreferAvoidPodsPriority: 此优先级权重最高, 10000, 根据node的注解”scheduler.alpha.kubernetes.io/preferAvoidPods”来计算优选级; 节点无此注释, 得分10*10000. 若存在此注解,对于那些ReplicationController, ReplicaSet控制器的pod对象得分为0;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NodeAffinityPriority: 基于节点亲和性调度偏好的进行评估；根据pod定义的nodeselector进行匹配, 匹配的越多, 亲和性越高,得分越高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TaintTolerationPriority: 基于pod资源对节点污点容忍度进行优先级评估,匹配tolerations列表的条目越多, 得分越低, 说明节点的污点越多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SelectorSpreadPriority: 首先查看与这个Pod匹配的Service, ReplicationController, ReplicaSet和StatefulSet, 而后查找与这些选择匹配的现存Pod对象及其所在的节点,运行此类Pod越少的Node得分越高；尽量将同一标签选择器匹配到的Pod资源分配到不同的节点上运行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InterPodAffinityPriority: 遍历Pod亲和性条目, 权重+匹配度越高,得分越高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94665" y="5087620"/>
            <a:ext cx="11472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计算优先级得分, 以便于select环节选取最优node</a:t>
            </a:r>
            <a:endParaRPr lang="en-US" altLang="en-US" b="1"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7810" y="193675"/>
            <a:ext cx="115144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节点选择器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节点亲和性调度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spec.affinity.nodeAffinity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preferredDuringSchedulingIgnoredDuringExecution: priority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requiredDuringSchedulingIgnoredDuringExecution: predicate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spec.affinity.podAffinity: 根据规则把pod部署在选定的Pod相同的拓扑(域)上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pod.spec.affinity.podAntiAffinity.requiredDuringSchedulingIgnoredDuringExecution.topologykey: 划分为相同域的维度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spec.affinity.podAntiAffinity: 反亲和性:根据规则把pod部署在选定的Pod不同的拓扑上</a:t>
            </a:r>
            <a:endParaRPr lang="en-US" altLang="en-US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污点调度: pod.spec.tolerations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effect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NoSchedule: 影响调度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PreferNoSchedule: 可以容忍,但是最好不要有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NoExecute: 即影响调度,也影响现在存在的pod, 驱逐存在的不容忍的pod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operator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exists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equal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kubectl get node centos91 -o yaml|grep -A 3 taints #查看master的污点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9065" y="1049020"/>
            <a:ext cx="35223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 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affinity:</a:t>
            </a:r>
            <a:endParaRPr lang="en-US"/>
          </a:p>
          <a:p>
            <a:r>
              <a:rPr lang="en-US"/>
              <a:t>    nodeAffinity:</a:t>
            </a:r>
            <a:endParaRPr lang="en-US"/>
          </a:p>
          <a:p>
            <a:r>
              <a:rPr lang="en-US"/>
              <a:t>      preferredDuringSchedulingIgnoredDuringExecution:</a:t>
            </a:r>
            <a:endParaRPr lang="en-US"/>
          </a:p>
          <a:p>
            <a:r>
              <a:rPr lang="en-US"/>
              <a:t>      - preference:</a:t>
            </a:r>
            <a:endParaRPr lang="en-US"/>
          </a:p>
          <a:p>
            <a:r>
              <a:rPr lang="en-US"/>
              <a:t>          matchExpressions:</a:t>
            </a:r>
            <a:endParaRPr lang="en-US"/>
          </a:p>
          <a:p>
            <a:r>
              <a:rPr lang="en-US"/>
              <a:t>          - key: hostSystem</a:t>
            </a:r>
            <a:endParaRPr lang="en-US"/>
          </a:p>
          <a:p>
            <a:r>
              <a:rPr lang="en-US"/>
              <a:t>            operator: In</a:t>
            </a:r>
            <a:endParaRPr lang="en-US"/>
          </a:p>
          <a:p>
            <a:r>
              <a:rPr lang="en-US"/>
              <a:t>            values: ["ubuntu"]</a:t>
            </a:r>
            <a:endParaRPr lang="en-US"/>
          </a:p>
          <a:p>
            <a:r>
              <a:rPr lang="en-US"/>
              <a:t>        weight: 80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16120" y="1049020"/>
            <a:ext cx="736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kubectl label node node1 hostSystem=ubuntu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72720" y="58420"/>
            <a:ext cx="11845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node亲和性优选调度(满足条件优先调度)</a:t>
            </a:r>
            <a:endParaRPr lang="en-US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4000" y="125730"/>
            <a:ext cx="11489055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Cgroups作用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资源限制:对进程组使用的资源总额进行限制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优先级分配:可以分配cpu时间片及数量,硬盘io, 网络带宽大小,以实现优先级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资源统计:统计系统资源的使用量,比如cpu时长,内存用量等</a:t>
            </a:r>
            <a:endParaRPr lang="en-US" alt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000"/>
              <a:t>进程控制:进程挂起,恢复等操作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4945" y="2226945"/>
            <a:ext cx="11337290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cgroups架构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cgroup: Cgroups以cgroup为单位进行管理, 被管理的对象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task: 存放进程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hierarchy: cgroup树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subsystem: $ mount|grep memory#查看memory的subsystem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blkio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cpu:调度策略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cpuset: cpu使用核数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cpuact:</a:t>
            </a:r>
            <a:r>
              <a:rPr lang="en-US" altLang="en-US">
                <a:sym typeface="+mn-ea"/>
              </a:rPr>
              <a:t>统计cpu占用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devices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freezer: 挂起,恢复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memory:内存使用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net_cls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net_prio:网络流量的优先级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ns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983990" y="5189220"/>
            <a:ext cx="914400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C1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139815" y="5189220"/>
            <a:ext cx="914400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C2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218180" y="2475865"/>
            <a:ext cx="4582795" cy="1819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OVS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688205" y="1035685"/>
            <a:ext cx="1575435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物理网卡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983990" y="3884295"/>
            <a:ext cx="1006475" cy="410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tap接口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6047740" y="3884295"/>
            <a:ext cx="1006475" cy="4108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tap接口</a:t>
            </a:r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4836160" y="2476500"/>
            <a:ext cx="1280160" cy="403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Uplink接口</a:t>
            </a:r>
            <a:endParaRPr lang="en-US" altLang="en-US" sz="1400"/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5476240" y="1431925"/>
            <a:ext cx="0" cy="1044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4" idx="0"/>
          </p:cNvCxnSpPr>
          <p:nvPr/>
        </p:nvCxnSpPr>
        <p:spPr>
          <a:xfrm flipH="1">
            <a:off x="4441190" y="4295140"/>
            <a:ext cx="46355" cy="894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5" idx="0"/>
          </p:cNvCxnSpPr>
          <p:nvPr/>
        </p:nvCxnSpPr>
        <p:spPr>
          <a:xfrm>
            <a:off x="6551295" y="4295140"/>
            <a:ext cx="45720" cy="894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18180" y="3049270"/>
            <a:ext cx="1414780" cy="34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internal接口</a:t>
            </a:r>
            <a:endParaRPr lang="en-US" altLang="en-US" sz="1400"/>
          </a:p>
        </p:txBody>
      </p:sp>
      <p:sp>
        <p:nvSpPr>
          <p:cNvPr id="15" name="Rectangle 14"/>
          <p:cNvSpPr/>
          <p:nvPr/>
        </p:nvSpPr>
        <p:spPr>
          <a:xfrm>
            <a:off x="6630035" y="3049270"/>
            <a:ext cx="1170940" cy="345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VXLAN接口</a:t>
            </a:r>
            <a:endParaRPr lang="en-US" altLang="en-US" sz="1400"/>
          </a:p>
        </p:txBody>
      </p:sp>
      <p:sp>
        <p:nvSpPr>
          <p:cNvPr id="16" name="Text Box 15"/>
          <p:cNvSpPr txBox="1"/>
          <p:nvPr/>
        </p:nvSpPr>
        <p:spPr>
          <a:xfrm>
            <a:off x="210820" y="113665"/>
            <a:ext cx="11887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overlay工作原理, 参考地址:https://www.bilibili.com/video/av7501587?from=search&amp;seid=14190572023490393152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94640" y="1043940"/>
            <a:ext cx="2997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overlay:叠加网络,也叫做网络隧道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6116320" y="1985010"/>
            <a:ext cx="478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uplink:跨主机访问的收发接口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8028940" y="2880360"/>
            <a:ext cx="2434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数据报文通过VXLAN格式传递,VXLAN接口用于数据的封装与接封装</a:t>
            </a:r>
            <a:endParaRPr lang="en-US" altLang="en-US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57810" y="904875"/>
            <a:ext cx="37928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affinity:</a:t>
            </a:r>
            <a:endParaRPr lang="en-US"/>
          </a:p>
          <a:p>
            <a:r>
              <a:rPr lang="en-US"/>
              <a:t>    nodeAffinity:</a:t>
            </a:r>
            <a:endParaRPr lang="en-US"/>
          </a:p>
          <a:p>
            <a:r>
              <a:rPr lang="en-US"/>
              <a:t>      requiredDuringSchedulingIgnoredDuringExecution:</a:t>
            </a:r>
            <a:endParaRPr lang="en-US"/>
          </a:p>
          <a:p>
            <a:r>
              <a:rPr lang="en-US"/>
              <a:t>        nodeSelectorTerms:</a:t>
            </a:r>
            <a:endParaRPr lang="en-US"/>
          </a:p>
          <a:p>
            <a:r>
              <a:rPr lang="en-US"/>
              <a:t>        - matchExpressions:</a:t>
            </a:r>
            <a:endParaRPr lang="en-US"/>
          </a:p>
          <a:p>
            <a:r>
              <a:rPr lang="en-US"/>
              <a:t>          - key: hostSystem</a:t>
            </a:r>
            <a:endParaRPr lang="en-US"/>
          </a:p>
          <a:p>
            <a:r>
              <a:rPr lang="en-US"/>
              <a:t>            operator: In</a:t>
            </a:r>
            <a:endParaRPr lang="en-US"/>
          </a:p>
          <a:p>
            <a:r>
              <a:rPr lang="en-US"/>
              <a:t>            values: ["ubuntu"]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6520" y="134620"/>
            <a:ext cx="12005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node亲和性预选调度(不满足条件不调度)</a:t>
            </a:r>
            <a:endParaRPr lang="en-US" altLang="en-US" b="1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6375" y="1116965"/>
            <a:ext cx="40894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myapp-1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affinity:</a:t>
            </a:r>
            <a:endParaRPr lang="en-US"/>
          </a:p>
          <a:p>
            <a:r>
              <a:rPr lang="en-US"/>
              <a:t>    podAffinity:</a:t>
            </a:r>
            <a:endParaRPr lang="en-US"/>
          </a:p>
          <a:p>
            <a:r>
              <a:rPr lang="en-US"/>
              <a:t>      requiredDuringSchedulingIgnoredDuringExecution:</a:t>
            </a:r>
            <a:endParaRPr lang="en-US"/>
          </a:p>
          <a:p>
            <a:r>
              <a:rPr lang="en-US"/>
              <a:t>      - labelSelector:</a:t>
            </a:r>
            <a:endParaRPr lang="en-US"/>
          </a:p>
          <a:p>
            <a:r>
              <a:rPr lang="en-US"/>
              <a:t>          matchLabels:</a:t>
            </a:r>
            <a:endParaRPr lang="en-US"/>
          </a:p>
          <a:p>
            <a:r>
              <a:rPr lang="en-US"/>
              <a:t>            app: myapp</a:t>
            </a:r>
            <a:endParaRPr lang="en-US"/>
          </a:p>
          <a:p>
            <a:r>
              <a:rPr lang="en-US"/>
              <a:t>        topologyKey: kubernetes.io/hostname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73065" y="1116965"/>
            <a:ext cx="608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</a:t>
            </a:r>
            <a:r>
              <a:rPr lang="en-US"/>
              <a:t>kubectl label pod myapp app=myapp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47320" y="168910"/>
            <a:ext cx="1173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pod亲和性调度</a:t>
            </a:r>
            <a:endParaRPr lang="en-US" altLang="en-US" b="1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665" y="1532255"/>
            <a:ext cx="40474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myapp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myapp-1</a:t>
            </a:r>
            <a:endParaRPr lang="en-US"/>
          </a:p>
          <a:p>
            <a:r>
              <a:rPr lang="en-US"/>
              <a:t>    image: ikubernetes/myapp:v1</a:t>
            </a:r>
            <a:endParaRPr lang="en-US"/>
          </a:p>
          <a:p>
            <a:r>
              <a:rPr lang="en-US"/>
              <a:t>  tolerations:</a:t>
            </a:r>
            <a:endParaRPr lang="en-US"/>
          </a:p>
          <a:p>
            <a:r>
              <a:rPr lang="en-US"/>
              <a:t>  - effect: NoSchedule</a:t>
            </a:r>
            <a:endParaRPr lang="en-US"/>
          </a:p>
          <a:p>
            <a:r>
              <a:rPr lang="en-US"/>
              <a:t>    operator: Exists</a:t>
            </a:r>
            <a:endParaRPr lang="en-US"/>
          </a:p>
          <a:p>
            <a:r>
              <a:rPr lang="en-US"/>
              <a:t>    key: fucker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033010" y="1532255"/>
            <a:ext cx="6536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kubectl taint node node1 fucker=1:No</a:t>
            </a:r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9065" y="126365"/>
            <a:ext cx="1181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污点容忍性调度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033010" y="2158365"/>
            <a:ext cx="65360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node配置污点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NoSchedule: pod需要容忍污点,且effect为NoSchedule才能被调度到节点,否则不能被调度到节点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PreferNoSchedule: pod容忍可以被调度, pod不能容忍,也可以被调度到,但是优先级非常低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NoExecute: pod容忍污点,且effect为NoExecute才能被调度至此节点, 否则轻则不能被调度到,重则已经存在的pod会被驱逐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Pod配置tolerations</a:t>
            </a:r>
            <a:endParaRPr lang="en-US" altLang="en-US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5575" y="194310"/>
            <a:ext cx="5233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600"/>
              <a:t>资源需求和上限</a:t>
            </a:r>
            <a:endParaRPr lang="en-US" altLang="en-US" sz="3600"/>
          </a:p>
          <a:p>
            <a:pPr marL="571500" indent="-571500" algn="l">
              <a:buFont typeface="Arial" panose="02080604020202020204" pitchFamily="34" charset="0"/>
              <a:buChar char="•"/>
            </a:pPr>
            <a:r>
              <a:rPr lang="en-US" altLang="en-US"/>
              <a:t>需求: 最小资源消耗, pod.spec.containers.resources.requests</a:t>
            </a:r>
            <a:endParaRPr lang="en-US" altLang="en-US"/>
          </a:p>
          <a:p>
            <a:pPr marL="571500" indent="-571500" algn="l">
              <a:buFont typeface="Arial" panose="02080604020202020204" pitchFamily="34" charset="0"/>
              <a:buChar char="•"/>
            </a:pPr>
            <a:r>
              <a:rPr lang="en-US" altLang="en-US"/>
              <a:t>limit: 最大资源消耗, pod.spec.containers.resources.limits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489575" y="-635"/>
            <a:ext cx="65182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Pod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resource-request-demo</a:t>
            </a:r>
            <a:endParaRPr lang="en-US"/>
          </a:p>
          <a:p>
            <a:r>
              <a:rPr lang="en-US"/>
              <a:t>  labels:</a:t>
            </a:r>
            <a:endParaRPr lang="en-US"/>
          </a:p>
          <a:p>
            <a:r>
              <a:rPr lang="en-US"/>
              <a:t>    app: myapp</a:t>
            </a:r>
            <a:endParaRPr lang="en-US"/>
          </a:p>
          <a:p>
            <a:r>
              <a:rPr lang="en-US"/>
              <a:t>    tire: frontend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containers:</a:t>
            </a:r>
            <a:endParaRPr lang="en-US"/>
          </a:p>
          <a:p>
            <a:r>
              <a:rPr lang="en-US"/>
              <a:t>  - name: stress-n1</a:t>
            </a:r>
            <a:endParaRPr lang="en-US"/>
          </a:p>
          <a:p>
            <a:r>
              <a:rPr lang="en-US"/>
              <a:t>    image: ikubernetes/stress-ng</a:t>
            </a:r>
            <a:endParaRPr lang="en-US"/>
          </a:p>
          <a:p>
            <a:r>
              <a:rPr lang="en-US"/>
              <a:t>    command: ["/usr/bin/stress-ng", "-m 1", "-c 1", "--metrics-brief"]</a:t>
            </a:r>
            <a:endParaRPr lang="en-US"/>
          </a:p>
          <a:p>
            <a:r>
              <a:rPr lang="en-US"/>
              <a:t>    resources:</a:t>
            </a:r>
            <a:endParaRPr lang="en-US"/>
          </a:p>
          <a:p>
            <a:r>
              <a:rPr lang="en-US"/>
              <a:t>      requests:</a:t>
            </a:r>
            <a:endParaRPr lang="en-US"/>
          </a:p>
          <a:p>
            <a:r>
              <a:rPr lang="en-US"/>
              <a:t>        cpu: "200m"</a:t>
            </a:r>
            <a:endParaRPr lang="en-US"/>
          </a:p>
          <a:p>
            <a:r>
              <a:rPr lang="en-US"/>
              <a:t>        memory: "128Mi"</a:t>
            </a:r>
            <a:endParaRPr lang="en-US"/>
          </a:p>
          <a:p>
            <a:r>
              <a:rPr lang="en-US"/>
              <a:t>      limits:</a:t>
            </a:r>
            <a:endParaRPr lang="en-US"/>
          </a:p>
          <a:p>
            <a:r>
              <a:rPr lang="en-US"/>
              <a:t>        cpu: "500m "</a:t>
            </a:r>
            <a:endParaRPr lang="en-US"/>
          </a:p>
          <a:p>
            <a:r>
              <a:rPr lang="en-US"/>
              <a:t>        memory: "</a:t>
            </a:r>
            <a:r>
              <a:rPr lang="en-US" altLang="en-US"/>
              <a:t>512</a:t>
            </a:r>
            <a:r>
              <a:rPr lang="en-US"/>
              <a:t>Mi"</a:t>
            </a:r>
            <a:endParaRPr lang="en-US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9-29 00-14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164465"/>
            <a:ext cx="11557000" cy="20415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4810" y="2454910"/>
            <a:ext cx="1151445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cpu: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500m = 0.5核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1 = 1000m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由于我们cpu是4核, 故0.5cpu相当与1/8的量=13%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内存: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Ei, Pi, Ti, Gi, Mi, Ki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QOS: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Guranteed: 同时分配了cpu, memory的requests和limits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cpu requests=cpu limits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memory requests=memory limits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Burstable</a:t>
            </a:r>
            <a:r>
              <a:rPr lang="en-US" altLang="en-US">
                <a:sym typeface="+mn-ea"/>
              </a:rPr>
              <a:t>: 同时分配了cpu, memory的requests和limits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BestEffort: 没有任何一个容器设置了request或者limits级别</a:t>
            </a:r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19465" y="4554220"/>
            <a:ext cx="8255" cy="149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495665" y="4563110"/>
            <a:ext cx="35388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优先级递减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当资源不够用时, 优先分配给高优先级的pod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当资源不够用是, 优先杀死低优先级的pod</a:t>
            </a:r>
            <a:endParaRPr lang="en-US" altLang="en-US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780" y="159385"/>
            <a:ext cx="270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kubectl top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5358130" y="4973955"/>
            <a:ext cx="914400" cy="1614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53050" y="5378450"/>
            <a:ext cx="919480" cy="1197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kubelete</a:t>
            </a:r>
            <a:endParaRPr lang="en-US" altLang="en-US" sz="1200"/>
          </a:p>
        </p:txBody>
      </p:sp>
      <p:sp>
        <p:nvSpPr>
          <p:cNvPr id="20" name="Text Box 19"/>
          <p:cNvSpPr txBox="1"/>
          <p:nvPr/>
        </p:nvSpPr>
        <p:spPr>
          <a:xfrm>
            <a:off x="5399405" y="4993640"/>
            <a:ext cx="82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5400040" y="5471160"/>
            <a:ext cx="85153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cAdvisor</a:t>
            </a:r>
            <a:endParaRPr lang="en-US" altLang="en-US" sz="1200"/>
          </a:p>
        </p:txBody>
      </p:sp>
      <p:sp>
        <p:nvSpPr>
          <p:cNvPr id="22" name="Rectangle 21"/>
          <p:cNvSpPr/>
          <p:nvPr/>
        </p:nvSpPr>
        <p:spPr>
          <a:xfrm>
            <a:off x="7145655" y="4981575"/>
            <a:ext cx="914400" cy="1614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40575" y="5386070"/>
            <a:ext cx="919480" cy="1197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kubelete</a:t>
            </a:r>
            <a:endParaRPr lang="en-US" altLang="en-US" sz="1200"/>
          </a:p>
        </p:txBody>
      </p:sp>
      <p:sp>
        <p:nvSpPr>
          <p:cNvPr id="24" name="Text Box 23"/>
          <p:cNvSpPr txBox="1"/>
          <p:nvPr/>
        </p:nvSpPr>
        <p:spPr>
          <a:xfrm>
            <a:off x="7187565" y="4998085"/>
            <a:ext cx="82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7187565" y="5478780"/>
            <a:ext cx="85153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cAdvisor</a:t>
            </a:r>
            <a:endParaRPr lang="en-US" altLang="en-US" sz="1200"/>
          </a:p>
        </p:txBody>
      </p:sp>
      <p:sp>
        <p:nvSpPr>
          <p:cNvPr id="26" name="Rectangle 25"/>
          <p:cNvSpPr/>
          <p:nvPr/>
        </p:nvSpPr>
        <p:spPr>
          <a:xfrm>
            <a:off x="3283585" y="4993640"/>
            <a:ext cx="914400" cy="1614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8505" y="5398135"/>
            <a:ext cx="919480" cy="1197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kubelete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3324860" y="5013325"/>
            <a:ext cx="82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3325495" y="5490845"/>
            <a:ext cx="85153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cAdvisor</a:t>
            </a:r>
            <a:endParaRPr lang="en-US" altLang="en-US" sz="1200"/>
          </a:p>
        </p:txBody>
      </p:sp>
      <p:sp>
        <p:nvSpPr>
          <p:cNvPr id="30" name="Rectangle 29"/>
          <p:cNvSpPr/>
          <p:nvPr/>
        </p:nvSpPr>
        <p:spPr>
          <a:xfrm>
            <a:off x="3278505" y="413385"/>
            <a:ext cx="4735830" cy="434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24860" y="3449320"/>
            <a:ext cx="468947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Heapster(1.11以后废弃)</a:t>
            </a:r>
            <a:endParaRPr lang="en-US" altLang="en-US"/>
          </a:p>
        </p:txBody>
      </p:sp>
      <p:cxnSp>
        <p:nvCxnSpPr>
          <p:cNvPr id="32" name="Straight Arrow Connector 31"/>
          <p:cNvCxnSpPr>
            <a:stCxn id="31" idx="4"/>
            <a:endCxn id="29" idx="0"/>
          </p:cNvCxnSpPr>
          <p:nvPr/>
        </p:nvCxnSpPr>
        <p:spPr>
          <a:xfrm flipH="1">
            <a:off x="3751580" y="4363720"/>
            <a:ext cx="1918335" cy="1127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1" idx="0"/>
          </p:cNvCxnSpPr>
          <p:nvPr/>
        </p:nvCxnSpPr>
        <p:spPr>
          <a:xfrm>
            <a:off x="5661025" y="4360545"/>
            <a:ext cx="165100" cy="1110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5" idx="0"/>
          </p:cNvCxnSpPr>
          <p:nvPr/>
        </p:nvCxnSpPr>
        <p:spPr>
          <a:xfrm>
            <a:off x="5669280" y="4368800"/>
            <a:ext cx="1944370" cy="1109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427730" y="1028700"/>
            <a:ext cx="4437380" cy="775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Grafana</a:t>
            </a:r>
            <a:endParaRPr lang="en-US" altLang="en-US"/>
          </a:p>
        </p:txBody>
      </p:sp>
      <p:cxnSp>
        <p:nvCxnSpPr>
          <p:cNvPr id="37" name="Straight Arrow Connector 36"/>
          <p:cNvCxnSpPr>
            <a:stCxn id="35" idx="2"/>
            <a:endCxn id="31" idx="0"/>
          </p:cNvCxnSpPr>
          <p:nvPr/>
        </p:nvCxnSpPr>
        <p:spPr>
          <a:xfrm>
            <a:off x="5646420" y="3128645"/>
            <a:ext cx="23495" cy="32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6" idx="2"/>
            <a:endCxn id="35" idx="0"/>
          </p:cNvCxnSpPr>
          <p:nvPr/>
        </p:nvCxnSpPr>
        <p:spPr>
          <a:xfrm>
            <a:off x="5646420" y="1804670"/>
            <a:ext cx="0" cy="54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3417570" y="2352040"/>
            <a:ext cx="4453890" cy="77660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InfluxDB</a:t>
            </a:r>
            <a:endParaRPr lang="en-US" altLang="en-US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05" y="80010"/>
            <a:ext cx="10945495" cy="6038215"/>
          </a:xfrm>
        </p:spPr>
        <p:txBody>
          <a:bodyPr/>
          <a:p>
            <a:pPr marL="0" indent="0">
              <a:buNone/>
            </a:pPr>
            <a:r>
              <a:rPr lang="en-US" altLang="en-US" sz="1800"/>
              <a:t>部署InfluxDb</a:t>
            </a:r>
            <a:endParaRPr lang="en-US" altLang="en-US" sz="1800"/>
          </a:p>
          <a:p>
            <a:r>
              <a:rPr lang="en-US" altLang="en-US" sz="1800"/>
              <a:t>https://github.com/kubernetes-retired/heapster/blob/master/deploy/kube-config/influxdb/influxdb.yaml</a:t>
            </a:r>
            <a:endParaRPr lang="en-US" altLang="en-US" sz="1800"/>
          </a:p>
          <a:p>
            <a:r>
              <a:rPr lang="en-US" altLang="en-US" sz="1800"/>
              <a:t>持久存储</a:t>
            </a:r>
            <a:endParaRPr lang="en-US" altLang="en-US" sz="1800"/>
          </a:p>
          <a:p>
            <a:r>
              <a:rPr lang="en-US" altLang="en-US" sz="1800"/>
              <a:t>RBAC</a:t>
            </a:r>
            <a:endParaRPr lang="en-US" altLang="en-US" sz="1800"/>
          </a:p>
          <a:p>
            <a:r>
              <a:rPr lang="en-US" altLang="en-US" sz="1800"/>
              <a:t>$ kubectl logs heapster-598cfcfd59-8qg8w -n kube-system #查看日志</a:t>
            </a:r>
            <a:endParaRPr lang="en-US" altLang="en-US" sz="1800"/>
          </a:p>
          <a:p>
            <a:r>
              <a:rPr lang="en-US" altLang="en-US" sz="1800"/>
              <a:t>$ kubectl create clusterrolebinding heapster-heapster-binding --clusterrole=system:heapster --serviceaccount=kube-system:heapster #绑定clusterrole</a:t>
            </a:r>
            <a:endParaRPr lang="en-US" altLang="en-US" sz="1800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3980" y="159385"/>
            <a:ext cx="484187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apiVersion: extensions/v1beta1</a:t>
            </a:r>
            <a:endParaRPr lang="en-US" sz="1600"/>
          </a:p>
          <a:p>
            <a:r>
              <a:rPr lang="en-US" sz="1600"/>
              <a:t>kind: Deployment</a:t>
            </a:r>
            <a:endParaRPr lang="en-US" sz="1600"/>
          </a:p>
          <a:p>
            <a:r>
              <a:rPr lang="en-US" sz="1600"/>
              <a:t>metadata:</a:t>
            </a:r>
            <a:endParaRPr lang="en-US" sz="1600"/>
          </a:p>
          <a:p>
            <a:r>
              <a:rPr lang="en-US" sz="1600"/>
              <a:t>  name: monitoring-influxdb</a:t>
            </a:r>
            <a:endParaRPr lang="en-US" sz="1600"/>
          </a:p>
          <a:p>
            <a:r>
              <a:rPr lang="en-US" sz="1600"/>
              <a:t>  namespace: kube-system</a:t>
            </a:r>
            <a:endParaRPr lang="en-US" sz="1600"/>
          </a:p>
          <a:p>
            <a:r>
              <a:rPr lang="en-US" sz="1600"/>
              <a:t>spec:</a:t>
            </a:r>
            <a:endParaRPr lang="en-US" sz="1600"/>
          </a:p>
          <a:p>
            <a:r>
              <a:rPr lang="en-US" sz="1600"/>
              <a:t>  replicas: 1</a:t>
            </a:r>
            <a:endParaRPr lang="en-US" sz="1600"/>
          </a:p>
          <a:p>
            <a:r>
              <a:rPr lang="en-US" sz="1600"/>
              <a:t>  template:</a:t>
            </a:r>
            <a:endParaRPr lang="en-US" sz="1600"/>
          </a:p>
          <a:p>
            <a:r>
              <a:rPr lang="en-US" sz="1600"/>
              <a:t>    metadata:</a:t>
            </a:r>
            <a:endParaRPr lang="en-US" sz="1600"/>
          </a:p>
          <a:p>
            <a:r>
              <a:rPr lang="en-US" sz="1600"/>
              <a:t>      labels:</a:t>
            </a:r>
            <a:endParaRPr lang="en-US" sz="1600"/>
          </a:p>
          <a:p>
            <a:r>
              <a:rPr lang="en-US" sz="1600"/>
              <a:t>        task: monitoring</a:t>
            </a:r>
            <a:endParaRPr lang="en-US" sz="1600"/>
          </a:p>
          <a:p>
            <a:r>
              <a:rPr lang="en-US" sz="1600"/>
              <a:t>        k8s-app: influxdb</a:t>
            </a:r>
            <a:endParaRPr lang="en-US" sz="1600"/>
          </a:p>
          <a:p>
            <a:r>
              <a:rPr lang="en-US" sz="1600"/>
              <a:t>    spec:</a:t>
            </a:r>
            <a:endParaRPr lang="en-US" sz="1600"/>
          </a:p>
          <a:p>
            <a:r>
              <a:rPr lang="en-US" sz="1600"/>
              <a:t>      containers:</a:t>
            </a:r>
            <a:endParaRPr lang="en-US" sz="1600"/>
          </a:p>
          <a:p>
            <a:r>
              <a:rPr lang="en-US" sz="1600"/>
              <a:t>      - name: influxdb</a:t>
            </a:r>
            <a:endParaRPr lang="en-US" sz="1600"/>
          </a:p>
          <a:p>
            <a:r>
              <a:rPr lang="en-US" sz="1600"/>
              <a:t>        image: k8s.gcr.io/heapster-influxdb-amd64:v1.5.2</a:t>
            </a:r>
            <a:endParaRPr lang="en-US" sz="1600"/>
          </a:p>
          <a:p>
            <a:r>
              <a:rPr lang="en-US" sz="1600"/>
              <a:t>        volumeMounts:</a:t>
            </a:r>
            <a:endParaRPr lang="en-US" sz="1600"/>
          </a:p>
          <a:p>
            <a:r>
              <a:rPr lang="en-US" sz="1600"/>
              <a:t>        - mountPath: /data</a:t>
            </a:r>
            <a:endParaRPr lang="en-US" sz="1600"/>
          </a:p>
          <a:p>
            <a:r>
              <a:rPr lang="en-US" sz="1600"/>
              <a:t>          name: influxdb-storage</a:t>
            </a:r>
            <a:endParaRPr lang="en-US" sz="1600"/>
          </a:p>
          <a:p>
            <a:r>
              <a:rPr lang="en-US" sz="1600"/>
              <a:t>      volumes:</a:t>
            </a:r>
            <a:endParaRPr lang="en-US" sz="1600"/>
          </a:p>
          <a:p>
            <a:r>
              <a:rPr lang="en-US" sz="1600"/>
              <a:t>      - name: influxdb-storage</a:t>
            </a:r>
            <a:endParaRPr lang="en-US" sz="1600"/>
          </a:p>
          <a:p>
            <a:r>
              <a:rPr lang="en-US" sz="1600"/>
              <a:t>        emptyDir: {}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5425440" y="100330"/>
            <a:ext cx="639381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apiVersion: v1</a:t>
            </a:r>
            <a:endParaRPr lang="en-US"/>
          </a:p>
          <a:p>
            <a:r>
              <a:rPr lang="en-US">
                <a:sym typeface="+mn-ea"/>
              </a:rPr>
              <a:t>kind: Service</a:t>
            </a:r>
            <a:endParaRPr lang="en-US"/>
          </a:p>
          <a:p>
            <a:r>
              <a:rPr lang="en-US">
                <a:sym typeface="+mn-ea"/>
              </a:rPr>
              <a:t>metadata:</a:t>
            </a:r>
            <a:endParaRPr lang="en-US"/>
          </a:p>
          <a:p>
            <a:r>
              <a:rPr lang="en-US">
                <a:sym typeface="+mn-ea"/>
              </a:rPr>
              <a:t>  labels:</a:t>
            </a:r>
            <a:endParaRPr lang="en-US"/>
          </a:p>
          <a:p>
            <a:r>
              <a:rPr lang="en-US">
                <a:sym typeface="+mn-ea"/>
              </a:rPr>
              <a:t>    task: monitoring</a:t>
            </a:r>
            <a:endParaRPr lang="en-US"/>
          </a:p>
          <a:p>
            <a:r>
              <a:rPr lang="en-US">
                <a:sym typeface="+mn-ea"/>
              </a:rPr>
              <a:t>    # For use as a Cluster add-on (https://github.com/kubernetes/kubernetes/tree/master/cluster/addons)</a:t>
            </a:r>
            <a:endParaRPr lang="en-US"/>
          </a:p>
          <a:p>
            <a:r>
              <a:rPr lang="en-US">
                <a:sym typeface="+mn-ea"/>
              </a:rPr>
              <a:t>    # If you are NOT using this as an addon, you should comment out this line.</a:t>
            </a:r>
            <a:endParaRPr lang="en-US"/>
          </a:p>
          <a:p>
            <a:r>
              <a:rPr lang="en-US">
                <a:sym typeface="+mn-ea"/>
              </a:rPr>
              <a:t>    kubernetes.io/cluster-service: 'true'</a:t>
            </a:r>
            <a:endParaRPr lang="en-US"/>
          </a:p>
          <a:p>
            <a:r>
              <a:rPr lang="en-US">
                <a:sym typeface="+mn-ea"/>
              </a:rPr>
              <a:t>    kubernetes.io/name: monitoring-influxdb</a:t>
            </a:r>
            <a:endParaRPr lang="en-US"/>
          </a:p>
          <a:p>
            <a:r>
              <a:rPr lang="en-US">
                <a:sym typeface="+mn-ea"/>
              </a:rPr>
              <a:t>  name: monitoring-influxdb</a:t>
            </a:r>
            <a:endParaRPr lang="en-US"/>
          </a:p>
          <a:p>
            <a:r>
              <a:rPr lang="en-US">
                <a:sym typeface="+mn-ea"/>
              </a:rPr>
              <a:t>  namespace: kube-system</a:t>
            </a:r>
            <a:endParaRPr lang="en-US"/>
          </a:p>
          <a:p>
            <a:r>
              <a:rPr lang="en-US">
                <a:sym typeface="+mn-ea"/>
              </a:rPr>
              <a:t>spec:</a:t>
            </a:r>
            <a:endParaRPr lang="en-US"/>
          </a:p>
          <a:p>
            <a:r>
              <a:rPr lang="en-US">
                <a:sym typeface="+mn-ea"/>
              </a:rPr>
              <a:t>  ports:</a:t>
            </a:r>
            <a:endParaRPr lang="en-US"/>
          </a:p>
          <a:p>
            <a:r>
              <a:rPr lang="en-US">
                <a:sym typeface="+mn-ea"/>
              </a:rPr>
              <a:t>  - port: 8086</a:t>
            </a:r>
            <a:endParaRPr lang="en-US"/>
          </a:p>
          <a:p>
            <a:r>
              <a:rPr lang="en-US">
                <a:sym typeface="+mn-ea"/>
              </a:rPr>
              <a:t>    targetPort: 8086</a:t>
            </a:r>
            <a:endParaRPr lang="en-US"/>
          </a:p>
          <a:p>
            <a:r>
              <a:rPr lang="en-US">
                <a:sym typeface="+mn-ea"/>
              </a:rPr>
              <a:t>  selector:</a:t>
            </a:r>
            <a:endParaRPr lang="en-US"/>
          </a:p>
          <a:p>
            <a:r>
              <a:rPr lang="en-US">
                <a:sym typeface="+mn-ea"/>
              </a:rPr>
              <a:t>    k8s-app: influxdb</a:t>
            </a:r>
            <a:endParaRPr lang="en-US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435" y="41275"/>
            <a:ext cx="5524500" cy="6339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apiVersion: v1</a:t>
            </a:r>
            <a:endParaRPr lang="en-US" sz="1400"/>
          </a:p>
          <a:p>
            <a:r>
              <a:rPr lang="en-US" sz="1400"/>
              <a:t>kind: ServiceAccount</a:t>
            </a:r>
            <a:endParaRPr lang="en-US" sz="1400"/>
          </a:p>
          <a:p>
            <a:r>
              <a:rPr lang="en-US" sz="1400"/>
              <a:t>metadata:</a:t>
            </a:r>
            <a:endParaRPr lang="en-US" sz="1400"/>
          </a:p>
          <a:p>
            <a:r>
              <a:rPr lang="en-US" sz="1400"/>
              <a:t>  name: heapster</a:t>
            </a:r>
            <a:endParaRPr lang="en-US" sz="1400"/>
          </a:p>
          <a:p>
            <a:r>
              <a:rPr lang="en-US" sz="1400"/>
              <a:t>  namespace: kube-system</a:t>
            </a:r>
            <a:endParaRPr lang="en-US" sz="1400"/>
          </a:p>
          <a:p>
            <a:r>
              <a:rPr lang="en-US" sz="1400"/>
              <a:t>---</a:t>
            </a:r>
            <a:endParaRPr lang="en-US" sz="1400"/>
          </a:p>
          <a:p>
            <a:r>
              <a:rPr lang="en-US" sz="1400"/>
              <a:t>apiVersion: extensions/v1beta1</a:t>
            </a:r>
            <a:endParaRPr lang="en-US" sz="1400"/>
          </a:p>
          <a:p>
            <a:r>
              <a:rPr lang="en-US" sz="1400"/>
              <a:t>kind: Deployment</a:t>
            </a:r>
            <a:endParaRPr lang="en-US" sz="1400"/>
          </a:p>
          <a:p>
            <a:r>
              <a:rPr lang="en-US" sz="1400"/>
              <a:t>metadata:</a:t>
            </a:r>
            <a:endParaRPr lang="en-US" sz="1400"/>
          </a:p>
          <a:p>
            <a:r>
              <a:rPr lang="en-US" sz="1400"/>
              <a:t>  name: heapster</a:t>
            </a:r>
            <a:endParaRPr lang="en-US" sz="1400"/>
          </a:p>
          <a:p>
            <a:r>
              <a:rPr lang="en-US" sz="1400"/>
              <a:t>  namespace: kube-system</a:t>
            </a:r>
            <a:endParaRPr lang="en-US" sz="1400"/>
          </a:p>
          <a:p>
            <a:r>
              <a:rPr lang="en-US" sz="1400"/>
              <a:t>spec:</a:t>
            </a:r>
            <a:endParaRPr lang="en-US" sz="1400"/>
          </a:p>
          <a:p>
            <a:r>
              <a:rPr lang="en-US" sz="1400"/>
              <a:t>  replicas: 1</a:t>
            </a:r>
            <a:endParaRPr lang="en-US" sz="1400"/>
          </a:p>
          <a:p>
            <a:r>
              <a:rPr lang="en-US" sz="1400"/>
              <a:t>  template:</a:t>
            </a:r>
            <a:endParaRPr lang="en-US" sz="1400"/>
          </a:p>
          <a:p>
            <a:r>
              <a:rPr lang="en-US" sz="1400"/>
              <a:t>    metadata:</a:t>
            </a:r>
            <a:endParaRPr lang="en-US" sz="1400"/>
          </a:p>
          <a:p>
            <a:r>
              <a:rPr lang="en-US" sz="1400"/>
              <a:t>      labels:</a:t>
            </a:r>
            <a:endParaRPr lang="en-US" sz="1400"/>
          </a:p>
          <a:p>
            <a:r>
              <a:rPr lang="en-US" sz="1400"/>
              <a:t>        task: monitoring</a:t>
            </a:r>
            <a:endParaRPr lang="en-US" sz="1400"/>
          </a:p>
          <a:p>
            <a:r>
              <a:rPr lang="en-US" sz="1400"/>
              <a:t>        k8s-app: heapster</a:t>
            </a:r>
            <a:endParaRPr lang="en-US" sz="1400"/>
          </a:p>
          <a:p>
            <a:r>
              <a:rPr lang="en-US" sz="1400"/>
              <a:t>    spec:</a:t>
            </a:r>
            <a:endParaRPr lang="en-US" sz="1400"/>
          </a:p>
          <a:p>
            <a:r>
              <a:rPr lang="en-US" sz="1400"/>
              <a:t>      serviceAccountName: heapster</a:t>
            </a:r>
            <a:endParaRPr lang="en-US" sz="1400"/>
          </a:p>
          <a:p>
            <a:r>
              <a:rPr lang="en-US" sz="1400"/>
              <a:t>      containers:</a:t>
            </a:r>
            <a:endParaRPr lang="en-US" sz="1400"/>
          </a:p>
          <a:p>
            <a:r>
              <a:rPr lang="en-US" sz="1400"/>
              <a:t>      - name: heapster</a:t>
            </a:r>
            <a:endParaRPr lang="en-US" sz="1400"/>
          </a:p>
          <a:p>
            <a:r>
              <a:rPr lang="en-US" sz="1400"/>
              <a:t>        image: k8s.gcr.io/heapster-amd64:v1.5.4</a:t>
            </a:r>
            <a:endParaRPr lang="en-US" sz="1400"/>
          </a:p>
          <a:p>
            <a:r>
              <a:rPr lang="en-US" sz="1400"/>
              <a:t>        imagePullPolicy: IfNotPresent</a:t>
            </a:r>
            <a:endParaRPr lang="en-US" sz="1400"/>
          </a:p>
          <a:p>
            <a:r>
              <a:rPr lang="en-US" sz="1400"/>
              <a:t>        command:</a:t>
            </a:r>
            <a:endParaRPr lang="en-US" sz="1400"/>
          </a:p>
          <a:p>
            <a:r>
              <a:rPr lang="en-US" sz="1400"/>
              <a:t>        - /heapster</a:t>
            </a:r>
            <a:endParaRPr lang="en-US" sz="1400"/>
          </a:p>
          <a:p>
            <a:r>
              <a:rPr lang="en-US" sz="1400"/>
              <a:t>        - --source=kubernetes:https://kubernetes.default</a:t>
            </a:r>
            <a:endParaRPr lang="en-US" sz="1400"/>
          </a:p>
          <a:p>
            <a:r>
              <a:rPr lang="en-US" sz="1400"/>
              <a:t>        - --sink=influxdb:http://monitoring-influxdb.kube-system.svc:8086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6243320" y="134620"/>
            <a:ext cx="582041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apiVersion: v1</a:t>
            </a:r>
            <a:endParaRPr lang="en-US"/>
          </a:p>
          <a:p>
            <a:r>
              <a:rPr lang="en-US">
                <a:sym typeface="+mn-ea"/>
              </a:rPr>
              <a:t>kind: Service</a:t>
            </a:r>
            <a:endParaRPr lang="en-US"/>
          </a:p>
          <a:p>
            <a:r>
              <a:rPr lang="en-US">
                <a:sym typeface="+mn-ea"/>
              </a:rPr>
              <a:t>metadata:</a:t>
            </a:r>
            <a:endParaRPr lang="en-US"/>
          </a:p>
          <a:p>
            <a:r>
              <a:rPr lang="en-US">
                <a:sym typeface="+mn-ea"/>
              </a:rPr>
              <a:t>  labels:</a:t>
            </a:r>
            <a:endParaRPr lang="en-US"/>
          </a:p>
          <a:p>
            <a:r>
              <a:rPr lang="en-US">
                <a:sym typeface="+mn-ea"/>
              </a:rPr>
              <a:t>    task: monitoring</a:t>
            </a:r>
            <a:endParaRPr lang="en-US"/>
          </a:p>
          <a:p>
            <a:r>
              <a:rPr lang="en-US">
                <a:sym typeface="+mn-ea"/>
              </a:rPr>
              <a:t>    # For use as a Cluster add-on (https://github.com/kubernetes/kubernetes/tree/master/cluster/addons)</a:t>
            </a:r>
            <a:endParaRPr lang="en-US"/>
          </a:p>
          <a:p>
            <a:r>
              <a:rPr lang="en-US">
                <a:sym typeface="+mn-ea"/>
              </a:rPr>
              <a:t>    # If you are NOT using this as an addon, you should comment out this line.</a:t>
            </a:r>
            <a:endParaRPr lang="en-US"/>
          </a:p>
          <a:p>
            <a:r>
              <a:rPr lang="en-US">
                <a:sym typeface="+mn-ea"/>
              </a:rPr>
              <a:t>    kubernetes.io/cluster-service: 'true'</a:t>
            </a:r>
            <a:endParaRPr lang="en-US"/>
          </a:p>
          <a:p>
            <a:r>
              <a:rPr lang="en-US">
                <a:sym typeface="+mn-ea"/>
              </a:rPr>
              <a:t>    kubernetes.io/name: Heapster</a:t>
            </a:r>
            <a:endParaRPr lang="en-US"/>
          </a:p>
          <a:p>
            <a:r>
              <a:rPr lang="en-US">
                <a:sym typeface="+mn-ea"/>
              </a:rPr>
              <a:t>  name: heapster</a:t>
            </a:r>
            <a:endParaRPr lang="en-US"/>
          </a:p>
          <a:p>
            <a:r>
              <a:rPr lang="en-US">
                <a:sym typeface="+mn-ea"/>
              </a:rPr>
              <a:t>  namespace: kube-system</a:t>
            </a:r>
            <a:endParaRPr lang="en-US"/>
          </a:p>
          <a:p>
            <a:r>
              <a:rPr lang="en-US">
                <a:sym typeface="+mn-ea"/>
              </a:rPr>
              <a:t>spec:</a:t>
            </a:r>
            <a:endParaRPr lang="en-US"/>
          </a:p>
          <a:p>
            <a:r>
              <a:rPr lang="en-US">
                <a:sym typeface="+mn-ea"/>
              </a:rPr>
              <a:t>  ports:</a:t>
            </a:r>
            <a:endParaRPr lang="en-US"/>
          </a:p>
          <a:p>
            <a:r>
              <a:rPr lang="en-US">
                <a:sym typeface="+mn-ea"/>
              </a:rPr>
              <a:t>  - port: 80</a:t>
            </a:r>
            <a:endParaRPr lang="en-US"/>
          </a:p>
          <a:p>
            <a:r>
              <a:rPr lang="en-US">
                <a:sym typeface="+mn-ea"/>
              </a:rPr>
              <a:t>    targetPort: 8082</a:t>
            </a:r>
            <a:endParaRPr lang="en-US"/>
          </a:p>
          <a:p>
            <a:r>
              <a:rPr lang="en-US">
                <a:sym typeface="+mn-ea"/>
              </a:rPr>
              <a:t>  selector:</a:t>
            </a:r>
            <a:endParaRPr lang="en-US"/>
          </a:p>
          <a:p>
            <a:r>
              <a:rPr lang="en-US">
                <a:sym typeface="+mn-ea"/>
              </a:rPr>
              <a:t>    k8s-app: heapster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49530"/>
            <a:ext cx="5508625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apiVersion: extensions/v1beta1</a:t>
            </a:r>
            <a:endParaRPr lang="en-US" sz="1000"/>
          </a:p>
          <a:p>
            <a:r>
              <a:rPr lang="en-US" sz="1000"/>
              <a:t>kind: Deployment</a:t>
            </a:r>
            <a:endParaRPr lang="en-US" sz="1000"/>
          </a:p>
          <a:p>
            <a:r>
              <a:rPr lang="en-US" sz="1000"/>
              <a:t>metadata:</a:t>
            </a:r>
            <a:endParaRPr lang="en-US" sz="1000"/>
          </a:p>
          <a:p>
            <a:r>
              <a:rPr lang="en-US" sz="1000"/>
              <a:t>  name: monitoring-grafana</a:t>
            </a:r>
            <a:endParaRPr lang="en-US" sz="1000"/>
          </a:p>
          <a:p>
            <a:r>
              <a:rPr lang="en-US" sz="1000"/>
              <a:t>  namespace: kube-system</a:t>
            </a:r>
            <a:endParaRPr lang="en-US" sz="1000"/>
          </a:p>
          <a:p>
            <a:r>
              <a:rPr lang="en-US" sz="1000"/>
              <a:t>spec:</a:t>
            </a:r>
            <a:endParaRPr lang="en-US" sz="1000"/>
          </a:p>
          <a:p>
            <a:r>
              <a:rPr lang="en-US" sz="1000"/>
              <a:t>  replicas: 1</a:t>
            </a:r>
            <a:endParaRPr lang="en-US" sz="1000"/>
          </a:p>
          <a:p>
            <a:r>
              <a:rPr lang="en-US" sz="1000"/>
              <a:t>  template:</a:t>
            </a:r>
            <a:endParaRPr lang="en-US" sz="1000"/>
          </a:p>
          <a:p>
            <a:r>
              <a:rPr lang="en-US" sz="1000"/>
              <a:t>    metadata:</a:t>
            </a:r>
            <a:endParaRPr lang="en-US" sz="1000"/>
          </a:p>
          <a:p>
            <a:r>
              <a:rPr lang="en-US" sz="1000"/>
              <a:t>      labels:</a:t>
            </a:r>
            <a:endParaRPr lang="en-US" sz="1000"/>
          </a:p>
          <a:p>
            <a:r>
              <a:rPr lang="en-US" sz="1000"/>
              <a:t>        task: monitoring</a:t>
            </a:r>
            <a:endParaRPr lang="en-US" sz="1000"/>
          </a:p>
          <a:p>
            <a:r>
              <a:rPr lang="en-US" sz="1000"/>
              <a:t>        k8s-app: grafana</a:t>
            </a:r>
            <a:endParaRPr lang="en-US" sz="1000"/>
          </a:p>
          <a:p>
            <a:r>
              <a:rPr lang="en-US" sz="1000"/>
              <a:t>    spec:</a:t>
            </a:r>
            <a:endParaRPr lang="en-US" sz="1000"/>
          </a:p>
          <a:p>
            <a:r>
              <a:rPr lang="en-US" sz="1000"/>
              <a:t>      containers:</a:t>
            </a:r>
            <a:endParaRPr lang="en-US" sz="1000"/>
          </a:p>
          <a:p>
            <a:r>
              <a:rPr lang="en-US" sz="1000"/>
              <a:t>      - name: grafana</a:t>
            </a:r>
            <a:endParaRPr lang="en-US" sz="1000"/>
          </a:p>
          <a:p>
            <a:r>
              <a:rPr lang="en-US" sz="1000"/>
              <a:t>        image: k8s.gcr.io/heapster-grafana-amd64:v5.0.4</a:t>
            </a:r>
            <a:endParaRPr lang="en-US" sz="1000"/>
          </a:p>
          <a:p>
            <a:r>
              <a:rPr lang="en-US" sz="1000"/>
              <a:t>        ports:</a:t>
            </a:r>
            <a:endParaRPr lang="en-US" sz="1000"/>
          </a:p>
          <a:p>
            <a:r>
              <a:rPr lang="en-US" sz="1000"/>
              <a:t>        - containerPort: 3000</a:t>
            </a:r>
            <a:endParaRPr lang="en-US" sz="1000"/>
          </a:p>
          <a:p>
            <a:r>
              <a:rPr lang="en-US" sz="1000"/>
              <a:t>          protocol: TCP</a:t>
            </a:r>
            <a:endParaRPr lang="en-US" sz="1000"/>
          </a:p>
          <a:p>
            <a:r>
              <a:rPr lang="en-US" sz="1000"/>
              <a:t>        volumeMounts:</a:t>
            </a:r>
            <a:endParaRPr lang="en-US" sz="1000"/>
          </a:p>
          <a:p>
            <a:r>
              <a:rPr lang="en-US" sz="1000"/>
              <a:t>        - mountPath: /etc/ssl/certs</a:t>
            </a:r>
            <a:endParaRPr lang="en-US" sz="1000"/>
          </a:p>
          <a:p>
            <a:r>
              <a:rPr lang="en-US" sz="1000"/>
              <a:t>          name: ca-certificates</a:t>
            </a:r>
            <a:endParaRPr lang="en-US" sz="1000"/>
          </a:p>
          <a:p>
            <a:r>
              <a:rPr lang="en-US" sz="1000"/>
              <a:t>          readOnly: true</a:t>
            </a:r>
            <a:endParaRPr lang="en-US" sz="1000"/>
          </a:p>
          <a:p>
            <a:r>
              <a:rPr lang="en-US" sz="1000"/>
              <a:t>        - mountPath: /var</a:t>
            </a:r>
            <a:endParaRPr lang="en-US" sz="1000"/>
          </a:p>
          <a:p>
            <a:r>
              <a:rPr lang="en-US" sz="1000"/>
              <a:t>          name: grafana-storage</a:t>
            </a:r>
            <a:endParaRPr lang="en-US" sz="1000"/>
          </a:p>
          <a:p>
            <a:r>
              <a:rPr lang="en-US" sz="1000"/>
              <a:t>        env:</a:t>
            </a:r>
            <a:endParaRPr lang="en-US" sz="1000"/>
          </a:p>
          <a:p>
            <a:r>
              <a:rPr lang="en-US" sz="1000"/>
              <a:t>        - name: INFLUXDB_HOST</a:t>
            </a:r>
            <a:endParaRPr lang="en-US" sz="1000"/>
          </a:p>
          <a:p>
            <a:r>
              <a:rPr lang="en-US" sz="1000"/>
              <a:t>          value: monitoring-influxdb</a:t>
            </a:r>
            <a:endParaRPr lang="en-US" sz="1000"/>
          </a:p>
          <a:p>
            <a:r>
              <a:rPr lang="en-US" sz="1000"/>
              <a:t>        - name: GF_SERVER_HTTP_PORT</a:t>
            </a:r>
            <a:endParaRPr lang="en-US" sz="1000"/>
          </a:p>
          <a:p>
            <a:r>
              <a:rPr lang="en-US" sz="1000"/>
              <a:t>          value: "3000"</a:t>
            </a:r>
            <a:endParaRPr lang="en-US" sz="1000"/>
          </a:p>
          <a:p>
            <a:r>
              <a:rPr lang="en-US" sz="1000"/>
              <a:t>        - name: GF_AUTH_BASIC_ENABLED</a:t>
            </a:r>
            <a:endParaRPr lang="en-US" sz="1000"/>
          </a:p>
          <a:p>
            <a:r>
              <a:rPr lang="en-US" sz="1000"/>
              <a:t>          value: "false"</a:t>
            </a:r>
            <a:endParaRPr lang="en-US" sz="1000"/>
          </a:p>
          <a:p>
            <a:r>
              <a:rPr lang="en-US" sz="1000"/>
              <a:t>        - name: GF_AUTH_ANONYMOUS_ENABLED</a:t>
            </a:r>
            <a:endParaRPr lang="en-US" sz="1000"/>
          </a:p>
          <a:p>
            <a:r>
              <a:rPr lang="en-US" sz="1000"/>
              <a:t>          value: "true"</a:t>
            </a:r>
            <a:endParaRPr lang="en-US" sz="1000"/>
          </a:p>
          <a:p>
            <a:r>
              <a:rPr lang="en-US" sz="1000"/>
              <a:t>        - name: GF_AUTH_ANONYMOUS_ORG_ROLE</a:t>
            </a:r>
            <a:endParaRPr lang="en-US" sz="1000"/>
          </a:p>
          <a:p>
            <a:r>
              <a:rPr lang="en-US" sz="1000"/>
              <a:t>          value: Admin</a:t>
            </a:r>
            <a:endParaRPr lang="en-US" sz="1000"/>
          </a:p>
          <a:p>
            <a:r>
              <a:rPr lang="en-US" sz="1000"/>
              <a:t>        - name: GF_SERVER_ROOT_URL</a:t>
            </a:r>
            <a:endParaRPr lang="en-US" sz="1000"/>
          </a:p>
          <a:p>
            <a:r>
              <a:rPr lang="en-US" sz="1000"/>
              <a:t>          value: /</a:t>
            </a:r>
            <a:endParaRPr lang="en-US" sz="1000"/>
          </a:p>
          <a:p>
            <a:r>
              <a:rPr lang="en-US" sz="1000"/>
              <a:t>      volumes:</a:t>
            </a:r>
            <a:endParaRPr lang="en-US" sz="1000"/>
          </a:p>
          <a:p>
            <a:r>
              <a:rPr lang="en-US" sz="1000"/>
              <a:t>      - name: ca-certificates</a:t>
            </a:r>
            <a:endParaRPr lang="en-US" sz="1000"/>
          </a:p>
          <a:p>
            <a:r>
              <a:rPr lang="en-US" sz="1000"/>
              <a:t>        hostPath:</a:t>
            </a:r>
            <a:endParaRPr lang="en-US" sz="1000"/>
          </a:p>
          <a:p>
            <a:r>
              <a:rPr lang="en-US" sz="1000"/>
              <a:t>          path: /etc/ssl/certs</a:t>
            </a:r>
            <a:endParaRPr lang="en-US" sz="1000"/>
          </a:p>
          <a:p>
            <a:r>
              <a:rPr lang="en-US" sz="1000"/>
              <a:t>      - name: grafana-storage</a:t>
            </a:r>
            <a:endParaRPr lang="en-US" sz="1000"/>
          </a:p>
          <a:p>
            <a:r>
              <a:rPr lang="en-US" sz="1000"/>
              <a:t>        emptyDir: {}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7330" y="386715"/>
            <a:ext cx="509778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/>
              <a:t>overlay大致原理</a:t>
            </a:r>
            <a:endParaRPr lang="en-US" altLang="en-US" sz="2800"/>
          </a:p>
          <a:p>
            <a:r>
              <a:rPr lang="en-US" altLang="en-US"/>
              <a:t>1. ovs存储c1对应物理机1,c2对应物理机2的关系表</a:t>
            </a:r>
            <a:endParaRPr lang="en-US" altLang="en-US"/>
          </a:p>
          <a:p>
            <a:r>
              <a:rPr lang="en-US" altLang="en-US"/>
              <a:t>2. 当c1与c2通信的时候,通过查表得到目标主机在物理机2上面</a:t>
            </a:r>
            <a:endParaRPr lang="en-US" altLang="en-US"/>
          </a:p>
          <a:p>
            <a:r>
              <a:rPr lang="en-US" altLang="en-US"/>
              <a:t>3.通过XVLAN封装,将数据包封装成如下所示,那么同时知道物理机地址,与虚拟机地址,那么就可以通信了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用一个IP承载另外一个IP叫做隧道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592570" y="3723005"/>
            <a:ext cx="139001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c1:172.17.1.10</a:t>
            </a:r>
            <a:endParaRPr lang="en-US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8548370" y="3714750"/>
            <a:ext cx="14401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sym typeface="+mn-ea"/>
              </a:rPr>
              <a:t>c1:172.17.1.11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92570" y="2653030"/>
            <a:ext cx="1389380" cy="36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ovs(openvSwitch)</a:t>
            </a:r>
            <a:endParaRPr lang="en-US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8547735" y="2644775"/>
            <a:ext cx="1389380" cy="36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ovs(openvSwitch)</a:t>
            </a:r>
            <a:endParaRPr lang="en-US" altLang="en-US" sz="1000"/>
          </a:p>
        </p:txBody>
      </p:sp>
      <p:sp>
        <p:nvSpPr>
          <p:cNvPr id="10" name="Rectangle 9"/>
          <p:cNvSpPr/>
          <p:nvPr/>
        </p:nvSpPr>
        <p:spPr>
          <a:xfrm>
            <a:off x="6592570" y="1346835"/>
            <a:ext cx="1390015" cy="38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物理机1网卡</a:t>
            </a:r>
            <a:endParaRPr lang="en-US" altLang="en-US" sz="1600"/>
          </a:p>
        </p:txBody>
      </p:sp>
      <p:sp>
        <p:nvSpPr>
          <p:cNvPr id="11" name="Rectangle 10"/>
          <p:cNvSpPr/>
          <p:nvPr/>
        </p:nvSpPr>
        <p:spPr>
          <a:xfrm>
            <a:off x="8547100" y="1338580"/>
            <a:ext cx="1390015" cy="38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物理机2网卡</a:t>
            </a:r>
            <a:endParaRPr lang="en-US" altLang="en-US" sz="160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88125" y="479425"/>
            <a:ext cx="354711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0"/>
          </p:cNvCxnSpPr>
          <p:nvPr/>
        </p:nvCxnSpPr>
        <p:spPr>
          <a:xfrm>
            <a:off x="7279005" y="479425"/>
            <a:ext cx="8890" cy="8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37345" y="479425"/>
            <a:ext cx="8890" cy="867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7" idx="0"/>
          </p:cNvCxnSpPr>
          <p:nvPr/>
        </p:nvCxnSpPr>
        <p:spPr>
          <a:xfrm flipH="1">
            <a:off x="7287260" y="1730375"/>
            <a:ext cx="635" cy="9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236710" y="1722120"/>
            <a:ext cx="635" cy="922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5" idx="0"/>
          </p:cNvCxnSpPr>
          <p:nvPr/>
        </p:nvCxnSpPr>
        <p:spPr>
          <a:xfrm>
            <a:off x="7287260" y="3014980"/>
            <a:ext cx="635" cy="7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45600" y="3006725"/>
            <a:ext cx="635" cy="708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03630" y="5855335"/>
            <a:ext cx="7641590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20775" y="5880100"/>
            <a:ext cx="1490980" cy="38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s:物理机1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2687955" y="5871845"/>
            <a:ext cx="1490980" cy="387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d:物理机2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4254500" y="5871845"/>
            <a:ext cx="4457065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30700" y="5956300"/>
            <a:ext cx="1449070" cy="235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s:c1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5830570" y="5951855"/>
            <a:ext cx="1449070" cy="235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d:c2</a:t>
            </a:r>
            <a:endParaRPr lang="en-US" altLang="en-US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1290" y="142875"/>
            <a:ext cx="658812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ym typeface="+mn-ea"/>
              </a:rPr>
              <a:t>apiVersion: v1</a:t>
            </a:r>
            <a:endParaRPr lang="en-US" sz="1600"/>
          </a:p>
          <a:p>
            <a:r>
              <a:rPr lang="en-US" sz="1600">
                <a:sym typeface="+mn-ea"/>
              </a:rPr>
              <a:t>kind: Service</a:t>
            </a:r>
            <a:endParaRPr lang="en-US" sz="1600"/>
          </a:p>
          <a:p>
            <a:r>
              <a:rPr lang="en-US" sz="1600">
                <a:sym typeface="+mn-ea"/>
              </a:rPr>
              <a:t>metadata:</a:t>
            </a:r>
            <a:endParaRPr lang="en-US" sz="1600"/>
          </a:p>
          <a:p>
            <a:r>
              <a:rPr lang="en-US" sz="1600">
                <a:sym typeface="+mn-ea"/>
              </a:rPr>
              <a:t>  labels:</a:t>
            </a:r>
            <a:endParaRPr lang="en-US" sz="1600"/>
          </a:p>
          <a:p>
            <a:r>
              <a:rPr lang="en-US" sz="1600">
                <a:sym typeface="+mn-ea"/>
              </a:rPr>
              <a:t>    # For use as a Cluster add-on (https://github.com/kubernetes/kubernetes/tree/master/cluster/addons)</a:t>
            </a:r>
            <a:endParaRPr lang="en-US" sz="1600"/>
          </a:p>
          <a:p>
            <a:r>
              <a:rPr lang="en-US" sz="1600">
                <a:sym typeface="+mn-ea"/>
              </a:rPr>
              <a:t>    # If you are NOT using this as an addon, you should comment out this line.</a:t>
            </a:r>
            <a:endParaRPr lang="en-US" sz="1600"/>
          </a:p>
          <a:p>
            <a:r>
              <a:rPr lang="en-US" sz="1600">
                <a:sym typeface="+mn-ea"/>
              </a:rPr>
              <a:t>    kubernetes.io/cluster-service: 'true'</a:t>
            </a:r>
            <a:endParaRPr lang="en-US" sz="1600"/>
          </a:p>
          <a:p>
            <a:r>
              <a:rPr lang="en-US" sz="1600">
                <a:sym typeface="+mn-ea"/>
              </a:rPr>
              <a:t>    kubernetes.io/name: monitoring-grafana</a:t>
            </a:r>
            <a:endParaRPr lang="en-US" sz="1600"/>
          </a:p>
          <a:p>
            <a:r>
              <a:rPr lang="en-US" sz="1600">
                <a:sym typeface="+mn-ea"/>
              </a:rPr>
              <a:t>  name: monitoring-grafana</a:t>
            </a:r>
            <a:endParaRPr lang="en-US" sz="1600"/>
          </a:p>
          <a:p>
            <a:r>
              <a:rPr lang="en-US" sz="1600">
                <a:sym typeface="+mn-ea"/>
              </a:rPr>
              <a:t>  namespace: kube-system</a:t>
            </a:r>
            <a:endParaRPr lang="en-US" sz="1600"/>
          </a:p>
          <a:p>
            <a:r>
              <a:rPr lang="en-US" sz="1600">
                <a:sym typeface="+mn-ea"/>
              </a:rPr>
              <a:t>spec:</a:t>
            </a:r>
            <a:endParaRPr lang="en-US" sz="1600"/>
          </a:p>
          <a:p>
            <a:r>
              <a:rPr lang="en-US" sz="1600">
                <a:sym typeface="+mn-ea"/>
              </a:rPr>
              <a:t>  # In a production setup, we recommend accessing Grafana through an external Loadbalancer</a:t>
            </a:r>
            <a:endParaRPr lang="en-US" sz="1600"/>
          </a:p>
          <a:p>
            <a:r>
              <a:rPr lang="en-US" sz="1600">
                <a:sym typeface="+mn-ea"/>
              </a:rPr>
              <a:t>  # or through a public IP.</a:t>
            </a:r>
            <a:endParaRPr lang="en-US" sz="1600"/>
          </a:p>
          <a:p>
            <a:r>
              <a:rPr lang="en-US" sz="1600">
                <a:sym typeface="+mn-ea"/>
              </a:rPr>
              <a:t>  # type: LoadBalancer</a:t>
            </a:r>
            <a:endParaRPr lang="en-US" sz="1600"/>
          </a:p>
          <a:p>
            <a:r>
              <a:rPr lang="en-US" sz="1600">
                <a:sym typeface="+mn-ea"/>
              </a:rPr>
              <a:t>  # You could also use NodePort to expose the service at a randomly-generated port</a:t>
            </a:r>
            <a:endParaRPr lang="en-US" sz="1600"/>
          </a:p>
          <a:p>
            <a:r>
              <a:rPr lang="en-US" sz="1600">
                <a:sym typeface="+mn-ea"/>
              </a:rPr>
              <a:t>  # type: NodePort</a:t>
            </a:r>
            <a:endParaRPr lang="en-US" sz="1600"/>
          </a:p>
          <a:p>
            <a:r>
              <a:rPr lang="en-US" sz="1600">
                <a:sym typeface="+mn-ea"/>
              </a:rPr>
              <a:t>  ports:</a:t>
            </a:r>
            <a:endParaRPr lang="en-US" sz="1600"/>
          </a:p>
          <a:p>
            <a:r>
              <a:rPr lang="en-US" sz="1600">
                <a:sym typeface="+mn-ea"/>
              </a:rPr>
              <a:t>  - port: 80</a:t>
            </a:r>
            <a:endParaRPr lang="en-US" sz="1600"/>
          </a:p>
          <a:p>
            <a:r>
              <a:rPr lang="en-US" sz="1600">
                <a:sym typeface="+mn-ea"/>
              </a:rPr>
              <a:t>    targetPort: 3000</a:t>
            </a:r>
            <a:endParaRPr lang="en-US" sz="1600"/>
          </a:p>
          <a:p>
            <a:r>
              <a:rPr lang="en-US" sz="1600">
                <a:sym typeface="+mn-ea"/>
              </a:rPr>
              <a:t>  selector:</a:t>
            </a:r>
            <a:endParaRPr lang="en-US" sz="1600"/>
          </a:p>
          <a:p>
            <a:r>
              <a:rPr lang="en-US" sz="1600">
                <a:sym typeface="+mn-ea"/>
              </a:rPr>
              <a:t>    k8s-app: grafana</a:t>
            </a:r>
            <a:endParaRPr lang="en-US" sz="1600"/>
          </a:p>
          <a:p>
            <a:r>
              <a:rPr lang="en-US" sz="1600">
                <a:sym typeface="+mn-ea"/>
              </a:rPr>
              <a:t>  type: NodePort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75565"/>
            <a:ext cx="109658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资源指标: metrics-server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自定义指标: prometheus, k8s-prometheus-adapter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新一代架构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核心指标流水线: kubelete, metrics-server以及api-server共同组成；cpu累积使用率, 内存实时使用率, pod资源使用率, 容器磁盘占用率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监控指标流水线: 有系统收集各指标数据, 并提供给终端用户, HPA, 以及存储系统；包含了核心指标以及非核心指标, 非核心指标不能被k8s所理解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/apis/metrics.k8s.io/v1beta1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4716145" y="2917825"/>
            <a:ext cx="292735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kube-aggregate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3054985" y="4015740"/>
            <a:ext cx="292735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api-server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421120" y="4015740"/>
            <a:ext cx="292735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metrics-server</a:t>
            </a:r>
            <a:endParaRPr lang="en-US" altLang="en-US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4518660" y="3364865"/>
            <a:ext cx="1661160" cy="650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6150610" y="3356610"/>
            <a:ext cx="1734185" cy="659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16145" y="5433060"/>
            <a:ext cx="2927350" cy="447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自定义api-server</a:t>
            </a:r>
            <a:endParaRPr lang="en-US" alt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6167120" y="3373755"/>
            <a:ext cx="12700" cy="20593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13690" y="1167130"/>
            <a:ext cx="115652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安装metrics-server流程</a:t>
            </a:r>
            <a:endParaRPr lang="en-US" altLang="en-US"/>
          </a:p>
          <a:p>
            <a:r>
              <a:rPr lang="en-US" altLang="en-US"/>
              <a:t># 参考教程: https://blog.csdn.net/qq_37950254/article/details/89485754</a:t>
            </a:r>
            <a:endParaRPr lang="en-US" altLang="en-US"/>
          </a:p>
          <a:p>
            <a:r>
              <a:rPr lang="en-US" altLang="en-US"/>
              <a:t># https://github.com/kubernetes/kubernetes/tree/release-1.15/cluster/addons/metrics-server</a:t>
            </a:r>
            <a:endParaRPr lang="en-US" altLang="en-US"/>
          </a:p>
          <a:p>
            <a:r>
              <a:rPr lang="en-US" altLang="en-US"/>
              <a:t># 访问上诉网址,获取yaml文件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https://raw.githubusercontent.com/kubernetes/kubernetes/release-1.15/cluster/addons/metrics-server/auth-delegator.yaml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https://raw.githubusercontent.com/kubernetes/kubernetes/release-1.15/cluster/addons/metrics-server/auth-reader.yaml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https://raw.githubusercontent.com/kubernetes/kubernetes/release-1.15/cluster/addons/metrics-server/metrics-apiservice.yaml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https://raw.githubusercontent.com/kubernetes/kubernetes/release-1.15/cluster/addons/metrics-server/metrics-server-deployment.yaml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https://raw.githubusercontent.com/kubernetes/kubernetes/release-1.15/cluster/addons/metrics-server/metrics-server-service.yaml</a:t>
            </a:r>
            <a:endParaRPr lang="en-US" altLang="en-US"/>
          </a:p>
          <a:p>
            <a:r>
              <a:rPr lang="en-US" altLang="en-US"/>
              <a:t>$ wget https://raw.githubusercontent.com/kubernetes/kubernetes/release-1.15/cluster/addons/metrics-server/resource-reader.yaml</a:t>
            </a:r>
            <a:endParaRPr lang="en-US" altLang="en-US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193675"/>
            <a:ext cx="117335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下载metrics server所需要的相关镜像</a:t>
            </a:r>
            <a:endParaRPr lang="en-US"/>
          </a:p>
          <a:p>
            <a:r>
              <a:rPr lang="en-US"/>
              <a:t>#!/bin/bash</a:t>
            </a:r>
            <a:endParaRPr lang="en-US"/>
          </a:p>
          <a:p>
            <a:r>
              <a:rPr lang="en-US"/>
              <a:t>images=(</a:t>
            </a:r>
            <a:endParaRPr lang="en-US"/>
          </a:p>
          <a:p>
            <a:r>
              <a:rPr lang="en-US" altLang="en-US"/>
              <a:t>	metrics-server-amd64:v0.3.3</a:t>
            </a:r>
            <a:endParaRPr lang="en-US" altLang="en-US"/>
          </a:p>
          <a:p>
            <a:r>
              <a:rPr lang="en-US" altLang="en-US"/>
              <a:t>	addon-resizer:1.8.5</a:t>
            </a:r>
            <a:endParaRPr lang="en-US" altLang="en-US"/>
          </a:p>
          <a:p>
            <a:r>
              <a:rPr lang="en-US"/>
              <a:t>)</a:t>
            </a:r>
            <a:endParaRPr lang="en-US"/>
          </a:p>
          <a:p>
            <a:endParaRPr lang="en-US"/>
          </a:p>
          <a:p>
            <a:r>
              <a:rPr lang="en-US"/>
              <a:t>for imageName in ${images[@]} ; do</a:t>
            </a:r>
            <a:endParaRPr lang="en-US"/>
          </a:p>
          <a:p>
            <a:r>
              <a:rPr lang="en-US"/>
              <a:t>    docker pull registry.cn-hangzhou.aliyuncs.com/google_containers/$imageName</a:t>
            </a:r>
            <a:endParaRPr lang="en-US"/>
          </a:p>
          <a:p>
            <a:r>
              <a:rPr lang="en-US"/>
              <a:t>    docker tag registry.cn-hangzhou.aliyuncs.com/google_containers/$imageName k8s.gcr.io/$imageName</a:t>
            </a:r>
            <a:endParaRPr lang="en-US"/>
          </a:p>
          <a:p>
            <a:r>
              <a:rPr lang="en-US"/>
              <a:t>done</a:t>
            </a:r>
            <a:endParaRPr lang="en-US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8580" y="117475"/>
            <a:ext cx="1194435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打开resource-reader.yaml</a:t>
            </a:r>
            <a:endParaRPr lang="en-US" altLang="en-US"/>
          </a:p>
          <a:p>
            <a:r>
              <a:rPr lang="en-US" altLang="en-US"/>
              <a:t>  resources:</a:t>
            </a:r>
            <a:endParaRPr lang="en-US" altLang="en-US"/>
          </a:p>
          <a:p>
            <a:r>
              <a:rPr lang="en-US" altLang="en-US"/>
              <a:t>  - pods</a:t>
            </a:r>
            <a:endParaRPr lang="en-US" altLang="en-US"/>
          </a:p>
          <a:p>
            <a:r>
              <a:rPr lang="en-US" altLang="en-US"/>
              <a:t>  - nodes</a:t>
            </a:r>
            <a:endParaRPr lang="en-US" altLang="en-US"/>
          </a:p>
          <a:p>
            <a:r>
              <a:rPr lang="en-US" altLang="en-US"/>
              <a:t>  - nodes/stats #添加这行</a:t>
            </a:r>
            <a:endParaRPr lang="en-US" altLang="en-US"/>
          </a:p>
          <a:p>
            <a:r>
              <a:rPr lang="en-US" altLang="en-US"/>
              <a:t>  - namespaces</a:t>
            </a:r>
            <a:endParaRPr lang="en-US" altLang="en-US"/>
          </a:p>
          <a:p>
            <a:r>
              <a:rPr lang="en-US" altLang="en-US"/>
              <a:t># 打开metrics-server-deployment.yaml(修改两块内容)</a:t>
            </a:r>
            <a:endParaRPr lang="en-US" altLang="en-US"/>
          </a:p>
          <a:p>
            <a:r>
              <a:rPr lang="en-US" altLang="en-US"/>
              <a:t>        - /metrics-server</a:t>
            </a:r>
            <a:endParaRPr lang="en-US" altLang="en-US"/>
          </a:p>
          <a:p>
            <a:r>
              <a:rPr lang="en-US" altLang="en-US"/>
              <a:t>        - --metric-resolution=30s</a:t>
            </a:r>
            <a:endParaRPr lang="en-US" altLang="en-US"/>
          </a:p>
          <a:p>
            <a:r>
              <a:rPr lang="en-US" altLang="en-US"/>
              <a:t>        - --kubelet-insecure-tls #表示不验证kubelet API服务的HTTPS证书</a:t>
            </a:r>
            <a:endParaRPr lang="en-US" altLang="en-US"/>
          </a:p>
          <a:p>
            <a:r>
              <a:rPr lang="en-US" altLang="en-US"/>
              <a:t>        - --kubelet-preferred-address-types=InternalIP,Hostname,InternalDNS,ExternalDNS,ExternalIP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- /pod_nanny</a:t>
            </a:r>
            <a:endParaRPr lang="en-US" altLang="en-US"/>
          </a:p>
          <a:p>
            <a:r>
              <a:rPr lang="en-US" altLang="en-US"/>
              <a:t>          - --config-dir=/etc/config</a:t>
            </a:r>
            <a:endParaRPr lang="en-US" altLang="en-US"/>
          </a:p>
          <a:p>
            <a:r>
              <a:rPr lang="en-US" altLang="en-US"/>
              <a:t>          - --cpu=80m</a:t>
            </a:r>
            <a:endParaRPr lang="en-US" altLang="en-US"/>
          </a:p>
          <a:p>
            <a:r>
              <a:rPr lang="en-US" altLang="en-US"/>
              <a:t>          - --extra-cpu=0.5m</a:t>
            </a:r>
            <a:endParaRPr lang="en-US" altLang="en-US"/>
          </a:p>
          <a:p>
            <a:r>
              <a:rPr lang="en-US" altLang="en-US"/>
              <a:t>          - --memory=80Mi</a:t>
            </a:r>
            <a:endParaRPr lang="en-US" altLang="en-US"/>
          </a:p>
          <a:p>
            <a:r>
              <a:rPr lang="en-US" altLang="en-US"/>
              <a:t>          - --extra-memory=8Mi</a:t>
            </a:r>
            <a:endParaRPr lang="en-US" altLang="en-US"/>
          </a:p>
          <a:p>
            <a:r>
              <a:rPr lang="en-US" altLang="en-US"/>
              <a:t>          - --threshold=5</a:t>
            </a:r>
            <a:endParaRPr lang="en-US" altLang="en-US"/>
          </a:p>
          <a:p>
            <a:r>
              <a:rPr lang="en-US" altLang="en-US"/>
              <a:t>          - --deployment=metrics-server-v0.3.3</a:t>
            </a:r>
            <a:endParaRPr lang="en-US" altLang="en-US"/>
          </a:p>
          <a:p>
            <a:r>
              <a:rPr lang="en-US" altLang="en-US"/>
              <a:t>          - --container=metrics-server</a:t>
            </a:r>
            <a:endParaRPr lang="en-US" altLang="en-US"/>
          </a:p>
          <a:p>
            <a:r>
              <a:rPr lang="en-US" altLang="en-US"/>
              <a:t>          - --poll-period=300000</a:t>
            </a:r>
            <a:endParaRPr lang="en-US" altLang="en-US"/>
          </a:p>
          <a:p>
            <a:r>
              <a:rPr lang="en-US" altLang="en-US"/>
              <a:t>          - --estimator=exponential</a:t>
            </a:r>
            <a:endParaRPr lang="en-US" altLang="en-US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125730"/>
            <a:ext cx="11783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#查看效果</a:t>
            </a:r>
            <a:endParaRPr lang="en-US" altLang="en-US"/>
          </a:p>
          <a:p>
            <a:r>
              <a:rPr lang="en-US" altLang="en-US"/>
              <a:t>$ kubectl top nodes</a:t>
            </a:r>
            <a:endParaRPr lang="en-US" altLang="en-US"/>
          </a:p>
          <a:p>
            <a:r>
              <a:rPr lang="en-US" altLang="en-US"/>
              <a:t>$ kubectl top pods</a:t>
            </a:r>
            <a:endParaRPr lang="en-US" altLang="en-US"/>
          </a:p>
          <a:p>
            <a:r>
              <a:rPr lang="en-US" altLang="en-US"/>
              <a:t>$ kubectl proxy </a:t>
            </a:r>
            <a:endParaRPr lang="en-US" altLang="en-US"/>
          </a:p>
          <a:p>
            <a:r>
              <a:rPr lang="en-US" altLang="en-US"/>
              <a:t>$ curl http://localhost:8001/apis/metrics.k8s.io/v1beta1/nodes #不解这个地址是怎么得到的</a:t>
            </a:r>
            <a:endParaRPr lang="en-US" altLang="en-US"/>
          </a:p>
          <a:p>
            <a:r>
              <a:rPr lang="en-US" altLang="en-US"/>
              <a:t>$ curl http://localhost:8001/apis/metrics.k8s.io/v1beta1/pods</a:t>
            </a:r>
            <a:endParaRPr lang="en-US" altLang="en-US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58420"/>
            <a:ext cx="441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Prometheus架构图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11070" y="5060315"/>
            <a:ext cx="1273810" cy="1266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1070" y="5170170"/>
            <a:ext cx="1265555" cy="39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node_exporter</a:t>
            </a:r>
            <a:endParaRPr lang="en-US" altLang="en-US" sz="1000"/>
          </a:p>
        </p:txBody>
      </p:sp>
      <p:sp>
        <p:nvSpPr>
          <p:cNvPr id="7" name="Rectangle 6"/>
          <p:cNvSpPr/>
          <p:nvPr/>
        </p:nvSpPr>
        <p:spPr>
          <a:xfrm>
            <a:off x="3476625" y="3205480"/>
            <a:ext cx="4850765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  <a:p>
            <a:pPr algn="ctr"/>
            <a:r>
              <a:rPr lang="en-US" altLang="en-US"/>
              <a:t>prometheus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834890" y="3205480"/>
            <a:ext cx="2134235" cy="41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PromQL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484880" y="1282700"/>
            <a:ext cx="4850765" cy="962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custom metrics api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4834890" y="1922145"/>
            <a:ext cx="2134235" cy="33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k8s-prometheus-adapter</a:t>
            </a:r>
            <a:endParaRPr lang="en-US" altLang="en-US" sz="1200"/>
          </a:p>
        </p:txBody>
      </p:sp>
      <p:cxnSp>
        <p:nvCxnSpPr>
          <p:cNvPr id="12" name="Straight Arrow Connector 11"/>
          <p:cNvCxnSpPr>
            <a:stCxn id="11" idx="2"/>
            <a:endCxn id="8" idx="0"/>
          </p:cNvCxnSpPr>
          <p:nvPr/>
        </p:nvCxnSpPr>
        <p:spPr>
          <a:xfrm>
            <a:off x="5902325" y="2259965"/>
            <a:ext cx="0" cy="9455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3"/>
          </p:cNvCxnSpPr>
          <p:nvPr/>
        </p:nvCxnSpPr>
        <p:spPr>
          <a:xfrm flipH="1">
            <a:off x="3476625" y="4167505"/>
            <a:ext cx="2425700" cy="1200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70880" y="4911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97880" y="5038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24880" y="5165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51880" y="5292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78880" y="5419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5880" y="55460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7" idx="2"/>
            <a:endCxn id="14" idx="0"/>
          </p:cNvCxnSpPr>
          <p:nvPr/>
        </p:nvCxnSpPr>
        <p:spPr>
          <a:xfrm>
            <a:off x="5902325" y="4167505"/>
            <a:ext cx="325755" cy="743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1035"/>
            <a:ext cx="10515600" cy="1325563"/>
          </a:xfrm>
        </p:spPr>
        <p:txBody>
          <a:bodyPr/>
          <a:p>
            <a:r>
              <a:rPr lang="en-US" altLang="en-US"/>
              <a:t>资源指标API及自定义指标API</a:t>
            </a:r>
            <a:endParaRPr lang="en-US" altLang="en-US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218440"/>
            <a:ext cx="119443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/>
              <a:t>HELM</a:t>
            </a:r>
            <a:endParaRPr lang="en-US" altLang="en-US" sz="4400"/>
          </a:p>
        </p:txBody>
      </p:sp>
      <p:sp>
        <p:nvSpPr>
          <p:cNvPr id="5" name="Can 4"/>
          <p:cNvSpPr/>
          <p:nvPr/>
        </p:nvSpPr>
        <p:spPr>
          <a:xfrm>
            <a:off x="295910" y="1812925"/>
            <a:ext cx="2202815" cy="232854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56565" y="1922780"/>
            <a:ext cx="204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ChartRegistery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56565" y="2428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3565" y="2555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0565" y="2682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7565" y="2809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565" y="2936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3310" y="305498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Chart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3037840" y="1812925"/>
            <a:ext cx="2244090" cy="2327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30550" y="1948180"/>
            <a:ext cx="2117090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HELM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3130550" y="2936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Chart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4213860" y="293624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Chart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7052945" y="1466850"/>
            <a:ext cx="5060950" cy="5272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368280" y="1534795"/>
            <a:ext cx="166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 cluster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7120255" y="2513330"/>
            <a:ext cx="1586230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Tiller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7129145" y="3677285"/>
            <a:ext cx="157670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 server</a:t>
            </a:r>
            <a:endParaRPr lang="en-US" altLang="en-US"/>
          </a:p>
        </p:txBody>
      </p:sp>
      <p:sp>
        <p:nvSpPr>
          <p:cNvPr id="21" name="Folded Corner 20"/>
          <p:cNvSpPr/>
          <p:nvPr/>
        </p:nvSpPr>
        <p:spPr>
          <a:xfrm>
            <a:off x="10005695" y="2971800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release</a:t>
            </a:r>
            <a:endParaRPr lang="en-US" altLang="en-US" sz="1400"/>
          </a:p>
        </p:txBody>
      </p:sp>
      <p:sp>
        <p:nvSpPr>
          <p:cNvPr id="27" name="Folded Corner 26"/>
          <p:cNvSpPr/>
          <p:nvPr/>
        </p:nvSpPr>
        <p:spPr>
          <a:xfrm>
            <a:off x="10005695" y="4082415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release</a:t>
            </a:r>
            <a:endParaRPr lang="en-US" sz="1400"/>
          </a:p>
        </p:txBody>
      </p:sp>
      <p:sp>
        <p:nvSpPr>
          <p:cNvPr id="28" name="Folded Corner 27"/>
          <p:cNvSpPr/>
          <p:nvPr/>
        </p:nvSpPr>
        <p:spPr>
          <a:xfrm>
            <a:off x="10005695" y="5215890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release</a:t>
            </a:r>
            <a:endParaRPr lang="en-US" sz="1400"/>
          </a:p>
        </p:txBody>
      </p:sp>
      <p:cxnSp>
        <p:nvCxnSpPr>
          <p:cNvPr id="29" name="Straight Arrow Connector 28"/>
          <p:cNvCxnSpPr>
            <a:stCxn id="5" idx="4"/>
            <a:endCxn id="14" idx="1"/>
          </p:cNvCxnSpPr>
          <p:nvPr/>
        </p:nvCxnSpPr>
        <p:spPr>
          <a:xfrm flipV="1">
            <a:off x="2498725" y="2230755"/>
            <a:ext cx="631825" cy="74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2"/>
            <a:endCxn id="15" idx="0"/>
          </p:cNvCxnSpPr>
          <p:nvPr/>
        </p:nvCxnSpPr>
        <p:spPr>
          <a:xfrm flipH="1">
            <a:off x="3587750" y="2513330"/>
            <a:ext cx="601345" cy="4229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  <a:endCxn id="16" idx="0"/>
          </p:cNvCxnSpPr>
          <p:nvPr/>
        </p:nvCxnSpPr>
        <p:spPr>
          <a:xfrm>
            <a:off x="4189095" y="2513330"/>
            <a:ext cx="481965" cy="4229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19" idx="1"/>
          </p:cNvCxnSpPr>
          <p:nvPr/>
        </p:nvCxnSpPr>
        <p:spPr>
          <a:xfrm>
            <a:off x="5247640" y="2230755"/>
            <a:ext cx="1872615" cy="497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2"/>
            <a:endCxn id="20" idx="0"/>
          </p:cNvCxnSpPr>
          <p:nvPr/>
        </p:nvCxnSpPr>
        <p:spPr>
          <a:xfrm>
            <a:off x="7913370" y="2943225"/>
            <a:ext cx="4445" cy="734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3"/>
            <a:endCxn id="21" idx="1"/>
          </p:cNvCxnSpPr>
          <p:nvPr/>
        </p:nvCxnSpPr>
        <p:spPr>
          <a:xfrm flipV="1">
            <a:off x="8705850" y="3429000"/>
            <a:ext cx="1299845" cy="45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3"/>
            <a:endCxn id="27" idx="1"/>
          </p:cNvCxnSpPr>
          <p:nvPr/>
        </p:nvCxnSpPr>
        <p:spPr>
          <a:xfrm>
            <a:off x="8705850" y="3879850"/>
            <a:ext cx="1299845" cy="659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1"/>
          </p:cNvCxnSpPr>
          <p:nvPr/>
        </p:nvCxnSpPr>
        <p:spPr>
          <a:xfrm>
            <a:off x="8706485" y="3879850"/>
            <a:ext cx="1299210" cy="1793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161290" y="4385945"/>
            <a:ext cx="67062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Chart: 运行应用的清单文件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ChartRegistery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Release: Chart实例化之后部署的pod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Chart -&gt; config -&gt; Release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Tiller: Helm的server, 同时调用apiserver交互, 操作集群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Helm: 客户端, 管理本地Chart,拉取远端Chart, 与Tiller进行交互, 发送Chart, 实例安装, 查询, 卸载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4945" y="260985"/>
            <a:ext cx="1191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vlan(virtual local area network): 同一个vlan可以相互通信,不同的vlan之间不能通信</a:t>
            </a:r>
            <a:endParaRPr lang="en-US" altLang="en-US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125730"/>
            <a:ext cx="117081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RBAC配置示例 :</a:t>
            </a:r>
            <a:r>
              <a:rPr lang="en-US"/>
              <a:t>https://github.com/helm/helm/blob/master/docs/rbac.md</a:t>
            </a:r>
            <a:endParaRPr lang="en-US"/>
          </a:p>
          <a:p>
            <a:endParaRPr lang="en-US"/>
          </a:p>
          <a:p>
            <a:r>
              <a:rPr lang="en-US" altLang="en-US"/>
              <a:t># HELM 部署</a:t>
            </a:r>
            <a:endParaRPr lang="en-US" altLang="en-US"/>
          </a:p>
          <a:p>
            <a:r>
              <a:rPr lang="en-US" altLang="en-US"/>
              <a:t># https://github.com/helm/helm/releases选择一个合适的版本下载</a:t>
            </a:r>
            <a:endParaRPr lang="en-US" altLang="en-US"/>
          </a:p>
          <a:p>
            <a:r>
              <a:rPr lang="en-US" altLang="en-US"/>
              <a:t># 解压缩得到一个helm可以执行文件</a:t>
            </a:r>
            <a:endParaRPr lang="en-US" altLang="en-US"/>
          </a:p>
          <a:p>
            <a:r>
              <a:rPr lang="en-US" altLang="en-US"/>
              <a:t># 创建rbac相关的serviceaccount 以及clusterrolebinding</a:t>
            </a:r>
            <a:endParaRPr lang="en-US" altLang="en-US"/>
          </a:p>
          <a:p>
            <a:r>
              <a:rPr lang="en-US" altLang="en-US"/>
              <a:t>$ helm init --service-account tiller #创建tiller pod, 由于墙的原因一般会pull image 失败</a:t>
            </a:r>
            <a:endParaRPr lang="en-US" altLang="en-US"/>
          </a:p>
          <a:p>
            <a:r>
              <a:rPr lang="en-US" altLang="en-US"/>
              <a:t>$ docker search tiller:v2.14.2 #根据提示我们知道pull的2.14.2, 所有查找这个版本的镜像</a:t>
            </a:r>
            <a:endParaRPr lang="en-US" altLang="en-US"/>
          </a:p>
          <a:p>
            <a:r>
              <a:rPr lang="en-US" altLang="en-US"/>
              <a:t>$ docker pull aguncn/helm-tiller</a:t>
            </a:r>
            <a:endParaRPr lang="en-US" altLang="en-US"/>
          </a:p>
          <a:p>
            <a:r>
              <a:rPr lang="en-US" altLang="en-US"/>
              <a:t>$ docker tag aguncn/helm-tiller gcr.io/kubernetes-helm/tiller:v2.14.2</a:t>
            </a:r>
            <a:endParaRPr lang="en-US" altLang="en-US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159385"/>
            <a:ext cx="668909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创建service account, 以及绑定到cluster-admin</a:t>
            </a:r>
            <a:endParaRPr lang="en-US"/>
          </a:p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ServiceAccount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tiller</a:t>
            </a:r>
            <a:endParaRPr lang="en-US"/>
          </a:p>
          <a:p>
            <a:r>
              <a:rPr lang="en-US"/>
              <a:t>  namespace: kube-system</a:t>
            </a:r>
            <a:endParaRPr lang="en-US"/>
          </a:p>
          <a:p>
            <a:r>
              <a:rPr lang="en-US"/>
              <a:t>---</a:t>
            </a:r>
            <a:endParaRPr lang="en-US"/>
          </a:p>
          <a:p>
            <a:r>
              <a:rPr lang="en-US"/>
              <a:t>apiVersion: rbac.authorization.k8s.io/v1</a:t>
            </a:r>
            <a:endParaRPr lang="en-US"/>
          </a:p>
          <a:p>
            <a:r>
              <a:rPr lang="en-US"/>
              <a:t>kind: ClusterRoleBinding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tiller</a:t>
            </a:r>
            <a:endParaRPr lang="en-US"/>
          </a:p>
          <a:p>
            <a:r>
              <a:rPr lang="en-US"/>
              <a:t>roleRef:</a:t>
            </a:r>
            <a:endParaRPr lang="en-US"/>
          </a:p>
          <a:p>
            <a:r>
              <a:rPr lang="en-US"/>
              <a:t>  apiGroup: rbac.authorization.k8s.io</a:t>
            </a:r>
            <a:endParaRPr lang="en-US"/>
          </a:p>
          <a:p>
            <a:r>
              <a:rPr lang="en-US"/>
              <a:t>  kind: ClusterRole</a:t>
            </a:r>
            <a:endParaRPr lang="en-US"/>
          </a:p>
          <a:p>
            <a:r>
              <a:rPr lang="en-US"/>
              <a:t>  name: cluster-admin</a:t>
            </a:r>
            <a:endParaRPr lang="en-US"/>
          </a:p>
          <a:p>
            <a:r>
              <a:rPr lang="en-US"/>
              <a:t>subjects:</a:t>
            </a:r>
            <a:endParaRPr lang="en-US"/>
          </a:p>
          <a:p>
            <a:r>
              <a:rPr lang="en-US"/>
              <a:t>  - kind: ServiceAccount</a:t>
            </a:r>
            <a:endParaRPr lang="en-US"/>
          </a:p>
          <a:p>
            <a:r>
              <a:rPr lang="en-US"/>
              <a:t>    name: tiller</a:t>
            </a:r>
            <a:endParaRPr lang="en-US"/>
          </a:p>
          <a:p>
            <a:r>
              <a:rPr lang="en-US"/>
              <a:t>    namespace: kube-system</a:t>
            </a:r>
            <a:endParaRPr lang="en-US"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890" y="176530"/>
            <a:ext cx="1185164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# https://hub.kubeapps.com/ #官方认定的charts站点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$ helm install --name my-release stable/redis</a:t>
            </a:r>
            <a:endParaRPr lang="en-US" altLang="en-US"/>
          </a:p>
          <a:p>
            <a:r>
              <a:rPr lang="en-US" altLang="en-US">
                <a:sym typeface="+mn-ea"/>
              </a:rPr>
              <a:t>$ helm delete my-release</a:t>
            </a:r>
            <a:endParaRPr lang="en-US" altLang="en-US"/>
          </a:p>
          <a:p>
            <a:r>
              <a:rPr lang="en-US" altLang="en-US">
                <a:sym typeface="+mn-ea"/>
              </a:rPr>
              <a:t>$ helm install stable/redis --set master.persistence.size=1Gi,slave.persistence.size=1Gi,global.storageClass=gluster-storage-class --name my-redis #遇到一个问题, 查看P114, 一个heketi的问题排查</a:t>
            </a:r>
            <a:endParaRPr lang="en-US" altLang="en-US"/>
          </a:p>
          <a:p>
            <a:r>
              <a:rPr lang="en-US" altLang="en-US">
                <a:sym typeface="+mn-ea"/>
              </a:rPr>
              <a:t>$ kubectl delete pvc redis-data-helm-redis-test-master-0 redis-data-helm-redis-test-slave-0 # pv和pvc在delete以后不会被删除</a:t>
            </a:r>
            <a:endParaRPr lang="en-US" altLang="en-US"/>
          </a:p>
          <a:p>
            <a:endParaRPr lang="en-US"/>
          </a:p>
          <a:p>
            <a:r>
              <a:rPr lang="en-US" altLang="en-US"/>
              <a:t>release管理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upgrade/rollout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intall/delete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list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history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status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chart管理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fetch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create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inspect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verify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package</a:t>
            </a:r>
            <a:endParaRPr lang="en-US" altLang="en-US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5725" y="168275"/>
            <a:ext cx="119945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helm 相关文件都在~/.helm路径下, 比如~/.helm/cache/archive, 存放了包的文件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/root/.helm/cache/archive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tar xvf redis.xxx.tar.gz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cd redis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tree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vim values.yaml #查看values.yaml的配置文件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$ cd templates #查看模板文件, 模板文件的值从values.yaml里面读取</a:t>
            </a:r>
            <a:endParaRPr lang="en-US" altLang="en-US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4145" y="176530"/>
            <a:ext cx="118097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Chart 配置清单的模板</a:t>
            </a:r>
            <a:endParaRPr lang="en-US" altLang="en-US"/>
          </a:p>
          <a:p>
            <a:r>
              <a:rPr lang="en-US" altLang="en-US"/>
              <a:t>Chart定义教材: https://helm.sh/docs/developing_charts/#charts</a:t>
            </a:r>
            <a:endParaRPr lang="en-US" altLang="en-US"/>
          </a:p>
          <a:p>
            <a:r>
              <a:rPr lang="en-US" altLang="en-US"/>
              <a:t>https://helm.sh/docs/chart_template_guide/#the-chart-template-developer-s-guide</a:t>
            </a:r>
            <a:endParaRPr lang="en-US" altLang="en-US"/>
          </a:p>
          <a:p>
            <a:r>
              <a:rPr lang="en-US" altLang="en-US"/>
              <a:t>https://www.cnblogs.com/DaweiJ/articles/8779256.html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$ helm create myapp #创建一个myapp chart模板</a:t>
            </a:r>
            <a:endParaRPr lang="en-US" altLang="en-US"/>
          </a:p>
          <a:p>
            <a:r>
              <a:rPr lang="en-US" altLang="en-US"/>
              <a:t>查看myapp里面相关的信息</a:t>
            </a:r>
            <a:endParaRPr lang="en-US" altLang="en-US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2080" y="218440"/>
            <a:ext cx="11927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EFK: 日志统一收集平台, 在k8s集群上是非常必须的一个功能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elasticsearch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logstash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fluentd, Filebeat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988060" y="2621915"/>
            <a:ext cx="2125345" cy="3197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31570" y="2749550"/>
            <a:ext cx="1779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1864995" y="4850130"/>
            <a:ext cx="116776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logstash</a:t>
            </a:r>
            <a:endParaRPr lang="en-US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4454525" y="3117850"/>
            <a:ext cx="196024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logstash server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199755" y="1140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8326755" y="1267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453755" y="1394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580755" y="1521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8707755" y="1648460"/>
            <a:ext cx="2412365" cy="1180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elasticsearch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7" idx="6"/>
            <a:endCxn id="8" idx="1"/>
          </p:cNvCxnSpPr>
          <p:nvPr/>
        </p:nvCxnSpPr>
        <p:spPr>
          <a:xfrm flipV="1">
            <a:off x="3032760" y="3575050"/>
            <a:ext cx="1421765" cy="173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6414770" y="1731010"/>
            <a:ext cx="1784985" cy="1844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695700" y="4554220"/>
            <a:ext cx="237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可以加消息队列</a:t>
            </a:r>
            <a:endParaRPr lang="en-US" altLang="en-US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3200" y="66675"/>
            <a:ext cx="11885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日志存储在: /var/log /var/log/containers</a:t>
            </a:r>
            <a:endParaRPr lang="en-US" altLang="en-US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6835" y="109220"/>
            <a:ext cx="11995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CI: Continuous Intergration: 持续集成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CD: Continuous Deployment: 持续部署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CD: </a:t>
            </a:r>
            <a:endParaRPr lang="en-US" altLang="en-US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10-03 22-03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390525"/>
            <a:ext cx="9591675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465830" y="4664075"/>
            <a:ext cx="443674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Core Infrastruction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465830" y="4070985"/>
            <a:ext cx="215836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Network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684520" y="4070985"/>
            <a:ext cx="221805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Storage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465830" y="3453765"/>
            <a:ext cx="443674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kubernetes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465830" y="2869565"/>
            <a:ext cx="4436745" cy="500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containers workload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2880360" y="2868930"/>
            <a:ext cx="527050" cy="2295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879725" y="2954655"/>
            <a:ext cx="459740" cy="215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log system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296160" y="2851150"/>
            <a:ext cx="527050" cy="2295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295525" y="2936875"/>
            <a:ext cx="459740" cy="2159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monitor system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295525" y="2353310"/>
            <a:ext cx="1111885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load balance</a:t>
            </a:r>
            <a:endParaRPr lang="en-US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3465830" y="2353310"/>
            <a:ext cx="145923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build</a:t>
            </a:r>
            <a:endParaRPr lang="en-US" altLang="en-US" sz="1400"/>
          </a:p>
          <a:p>
            <a:pPr algn="ctr"/>
            <a:r>
              <a:rPr lang="en-US" altLang="en-US" sz="1400"/>
              <a:t>atuo</a:t>
            </a:r>
            <a:endParaRPr lang="en-US" altLang="en-US" sz="1400"/>
          </a:p>
        </p:txBody>
      </p:sp>
      <p:sp>
        <p:nvSpPr>
          <p:cNvPr id="15" name="Rectangle 14"/>
          <p:cNvSpPr/>
          <p:nvPr/>
        </p:nvSpPr>
        <p:spPr>
          <a:xfrm>
            <a:off x="5048885" y="2353310"/>
            <a:ext cx="1450340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release</a:t>
            </a:r>
            <a:endParaRPr lang="en-US" altLang="en-US" sz="1400"/>
          </a:p>
          <a:p>
            <a:pPr algn="ctr"/>
            <a:r>
              <a:rPr lang="en-US" altLang="en-US" sz="1400"/>
              <a:t>atuo</a:t>
            </a:r>
            <a:endParaRPr lang="en-US" altLang="en-US" sz="1400"/>
          </a:p>
        </p:txBody>
      </p:sp>
      <p:sp>
        <p:nvSpPr>
          <p:cNvPr id="16" name="Rectangle 15"/>
          <p:cNvSpPr/>
          <p:nvPr/>
        </p:nvSpPr>
        <p:spPr>
          <a:xfrm>
            <a:off x="6605270" y="2353310"/>
            <a:ext cx="1297305" cy="40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artifact</a:t>
            </a:r>
            <a:endParaRPr lang="en-US" altLang="en-US" sz="1400"/>
          </a:p>
          <a:p>
            <a:pPr algn="ctr"/>
            <a:r>
              <a:rPr lang="en-US" altLang="en-US" sz="1400"/>
              <a:t>factory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7962265" y="2353310"/>
            <a:ext cx="465455" cy="2827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900670" y="2421255"/>
            <a:ext cx="459740" cy="270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image registry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8529955" y="2353310"/>
            <a:ext cx="465455" cy="28276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8459470" y="2395855"/>
            <a:ext cx="459740" cy="272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provision configuration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295525" y="5282565"/>
            <a:ext cx="669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PAAS:openshift</a:t>
            </a:r>
            <a:endParaRPr lang="en-US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9850" y="78105"/>
            <a:ext cx="118160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手动模拟容器网卡工作原理</a:t>
            </a:r>
            <a:endParaRPr lang="en-US" altLang="en-US"/>
          </a:p>
          <a:p>
            <a:r>
              <a:rPr lang="en-US" altLang="en-US"/>
              <a:t>ip netns:网络命名空间管理</a:t>
            </a:r>
            <a:endParaRPr lang="en-US" altLang="en-US"/>
          </a:p>
          <a:p>
            <a:r>
              <a:rPr lang="en-US" altLang="en-US"/>
              <a:t>1. ip netns add r1 #创建一个命名空间</a:t>
            </a:r>
            <a:endParaRPr lang="en-US" altLang="en-US"/>
          </a:p>
          <a:p>
            <a:r>
              <a:rPr lang="en-US" altLang="en-US"/>
              <a:t>2. ip netns list #查看创建的命名空间</a:t>
            </a:r>
            <a:endParaRPr lang="en-US" altLang="en-US"/>
          </a:p>
          <a:p>
            <a:r>
              <a:rPr lang="en-US" altLang="en-US"/>
              <a:t>3. ip netns exec r1 ifconfig -a #在r1空间上执行ifconfig -a命令</a:t>
            </a:r>
            <a:endParaRPr lang="en-US" altLang="en-US"/>
          </a:p>
          <a:p>
            <a:r>
              <a:rPr lang="en-US" altLang="en-US"/>
              <a:t>ip link:网络设备管理</a:t>
            </a:r>
            <a:endParaRPr lang="en-US" altLang="en-US"/>
          </a:p>
          <a:p>
            <a:r>
              <a:rPr lang="en-US" altLang="en-US"/>
              <a:t>1. ip link add name veth1.1 type veth peer name veth1.2 #创建一对虚拟网卡</a:t>
            </a:r>
            <a:endParaRPr lang="en-US" altLang="en-US"/>
          </a:p>
          <a:p>
            <a:r>
              <a:rPr lang="en-US" altLang="en-US"/>
              <a:t>2. ip link show #查看刚刚创建的网卡对</a:t>
            </a:r>
            <a:endParaRPr lang="en-US" altLang="en-US"/>
          </a:p>
          <a:p>
            <a:r>
              <a:rPr lang="en-US" altLang="en-US"/>
              <a:t>3. ip link set veth1.2 netns r1 #将虚拟网卡veth1.2放入r1里面</a:t>
            </a:r>
            <a:endParaRPr lang="en-US" altLang="en-US"/>
          </a:p>
          <a:p>
            <a:r>
              <a:rPr lang="en-US" altLang="en-US"/>
              <a:t>4. ip netns exec r1 ip link set veth1.2 name eth0 #将veth1.2改名为eth0</a:t>
            </a:r>
            <a:endParaRPr lang="en-US" altLang="en-US"/>
          </a:p>
          <a:p>
            <a:r>
              <a:rPr lang="en-US" altLang="en-US"/>
              <a:t>5. ifconfig veth1.1 172.17.3.1/24 up #启动veth1.1</a:t>
            </a:r>
            <a:endParaRPr lang="en-US" altLang="en-US"/>
          </a:p>
          <a:p>
            <a:r>
              <a:rPr lang="en-US" altLang="en-US"/>
              <a:t>6. ip netns exec r1 ifconfig eth0 172.17.3.2/24 up #启动r1中eth0</a:t>
            </a:r>
            <a:endParaRPr lang="en-US" altLang="en-US"/>
          </a:p>
          <a:p>
            <a:r>
              <a:rPr lang="en-US" altLang="en-US"/>
              <a:t>7. ping 172.17.3.2 #测试网络是否可用</a:t>
            </a:r>
            <a:endParaRPr lang="en-US" altLang="en-US"/>
          </a:p>
          <a:p>
            <a:r>
              <a:rPr lang="en-US" altLang="en-US"/>
              <a:t>8. iptables -t nat -A POSTROUTING -s 172.17.3.0/24 -j MASQUERADE #配置nat转发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3675" y="4582160"/>
            <a:ext cx="101841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sz="1400"/>
              <a:t>docker network</a:t>
            </a:r>
            <a:endParaRPr lang="en-US" altLang="en-US" sz="1400"/>
          </a:p>
          <a:p>
            <a:pPr algn="l"/>
            <a:r>
              <a:rPr lang="en-US" altLang="en-US" sz="1400"/>
              <a:t>1. docker network ls #显示docker创建的网络</a:t>
            </a:r>
            <a:endParaRPr lang="en-US" altLang="en-US" sz="1400"/>
          </a:p>
          <a:p>
            <a:pPr algn="l"/>
            <a:r>
              <a:rPr lang="en-US" altLang="en-US" sz="1400"/>
              <a:t>2. docker network create -d bridge --subnet “</a:t>
            </a:r>
            <a:r>
              <a:rPr lang="en-US" altLang="en-US" sz="1400">
                <a:sym typeface="+mn-ea"/>
              </a:rPr>
              <a:t>172.17.10.0/24</a:t>
            </a:r>
            <a:r>
              <a:rPr lang="en-US" altLang="en-US" sz="1400"/>
              <a:t>” --gateway “172.17.10.1” mybr0 #创建虚拟网络接口</a:t>
            </a:r>
            <a:endParaRPr lang="en-US" altLang="en-US" sz="1400"/>
          </a:p>
          <a:p>
            <a:pPr algn="l"/>
            <a:r>
              <a:rPr lang="en-US" altLang="en-US" sz="1400"/>
              <a:t>3. docker run --name xxx --net mybr0 #设置docker使用mybr0网络接口</a:t>
            </a:r>
            <a:endParaRPr lang="en-US" alt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278130" y="5804535"/>
            <a:ext cx="587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/proc/sys/net/ipv4/, 该目标存放网络管理一下重要参数</a:t>
            </a:r>
            <a:endParaRPr lang="en-US" altLang="en-US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2865" y="168910"/>
            <a:ext cx="11861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master 高可用: master 多主机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kubernetes federation: 多个k8s集群, 合并成一个使用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Priority Class: pod 优先级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limit range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PSP: POD 安全策略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Security Context: pod安全策略</a:t>
            </a:r>
            <a:endParaRPr lang="en-US" altLang="en-US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6690" y="286385"/>
            <a:ext cx="1175067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>
                <a:sym typeface="+mn-ea"/>
              </a:rPr>
              <a:t>拓展阅读, k8s网络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k8s网络设计原则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每个pod都要拥有独立的ip, Pod内容器共享这个ip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集群内所有的Pod都在一个直接联通的扁平的网络中, 可以用ip直接通信, 容器之间无需NAT就可以互相访问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CNI两个功能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一个用来将网络接口加入到指定网络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另一个用来将其移除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要求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为每个Pod分配不冲突的IP地址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所有Pod之间能够通信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方案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calico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calnel(flannel + calico网络策略)</a:t>
            </a:r>
            <a:endParaRPr lang="en-US" altLang="en-US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Rectangle 10"/>
          <p:cNvSpPr/>
          <p:nvPr/>
        </p:nvSpPr>
        <p:spPr>
          <a:xfrm>
            <a:off x="3037205" y="2715895"/>
            <a:ext cx="6908800" cy="3719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8580" y="100330"/>
            <a:ext cx="119024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Pod中的网络</a:t>
            </a:r>
            <a:endParaRPr lang="en-US" altLang="en-US"/>
          </a:p>
          <a:p>
            <a:r>
              <a:rPr lang="en-US" altLang="en-US"/>
              <a:t>pod内容器网络是共享的, 同一个pod内所有contianers共享一个网络名称空间(网络设备, 网络栈, 端口等)</a:t>
            </a:r>
            <a:endParaRPr lang="en-US" altLang="en-US"/>
          </a:p>
          <a:p>
            <a:r>
              <a:rPr lang="en-US" altLang="en-US"/>
              <a:t>每个pod在创建时,都会创建一个pause容器, 该容器为pod的基础容器, 为pod内其他容器提供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network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IPC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PID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实现方式: $ docker run --network=container:pause #使用container:pause的网络空间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99460" y="3296920"/>
            <a:ext cx="6462395" cy="2987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27425" y="3787140"/>
            <a:ext cx="6055995" cy="2361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29355" y="4301490"/>
            <a:ext cx="5685790" cy="1712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95470" y="47009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pause</a:t>
            </a:r>
            <a:endParaRPr lang="en-US" altLang="en-US" sz="1200"/>
          </a:p>
        </p:txBody>
      </p:sp>
      <p:sp>
        <p:nvSpPr>
          <p:cNvPr id="9" name="Oval 8"/>
          <p:cNvSpPr/>
          <p:nvPr/>
        </p:nvSpPr>
        <p:spPr>
          <a:xfrm>
            <a:off x="7913370" y="47002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busybox</a:t>
            </a:r>
            <a:endParaRPr lang="en-US" altLang="en-US" sz="1400"/>
          </a:p>
        </p:txBody>
      </p:sp>
      <p:sp>
        <p:nvSpPr>
          <p:cNvPr id="10" name="Oval 9"/>
          <p:cNvSpPr/>
          <p:nvPr/>
        </p:nvSpPr>
        <p:spPr>
          <a:xfrm>
            <a:off x="6156960" y="47009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nginx</a:t>
            </a:r>
            <a:endParaRPr lang="en-US" altLang="en-US" sz="1200"/>
          </a:p>
        </p:txBody>
      </p:sp>
      <p:sp>
        <p:nvSpPr>
          <p:cNvPr id="12" name="Text Box 11"/>
          <p:cNvSpPr txBox="1"/>
          <p:nvPr/>
        </p:nvSpPr>
        <p:spPr>
          <a:xfrm>
            <a:off x="3788410" y="390525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network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3560445" y="3415665"/>
            <a:ext cx="159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IPC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282315" y="2808605"/>
            <a:ext cx="162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PID</a:t>
            </a:r>
            <a:endParaRPr lang="en-US" altLang="en-US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66675"/>
            <a:ext cx="54737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Flannel网络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VxLAN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host gateway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VxLan + host gateway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 b="1"/>
              <a:t>设计思想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为每个node节点分配一个网段, 使node之间不重复, Pod之间直接可以通信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利用etcd存储整个集群的网络配置, 根据配置记录集群使用网络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在每个node运行一个flannel的pod作为agent, 它会从api-server获取这个node的网络, 这个node所有pod的网络ip都将从中分配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cat /run/flannel/subnet.env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```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FLANNEL_NETWORK=10.244.0.0/16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FLANNEL_SUBNET=10.244.2.1/24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FLANNEL_MTU=1450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FLANNEL_IPMASQ=true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406640" y="447040"/>
            <a:ext cx="3636010" cy="6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10.244.0.0/16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032500" y="2115820"/>
            <a:ext cx="183007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10.244.0.0/24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188325" y="2115820"/>
            <a:ext cx="183007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10.244.1.0/24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18750" y="2115820"/>
            <a:ext cx="183007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10.244.2.0/24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32500" y="2606040"/>
            <a:ext cx="1830705" cy="175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0318115" y="2606040"/>
            <a:ext cx="1830705" cy="175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node2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188325" y="2606040"/>
            <a:ext cx="1830705" cy="1754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node1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6947535" y="1062990"/>
            <a:ext cx="2277110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9103360" y="1062990"/>
            <a:ext cx="121285" cy="105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9229090" y="1078865"/>
            <a:ext cx="2004695" cy="1036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9380" y="75565"/>
            <a:ext cx="11792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Pod之间相互访问</a:t>
            </a:r>
            <a:endParaRPr lang="en-US" altLang="en-US" b="1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flanneId将本机获取的Subnet以及用于主机间通信的Public IP通过etcd存储起来, 需要时发送给相应模块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Flannel利用backend机制(vxlan, udp), 跨主机转发容器流量, 完成容器间通信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06730" y="1922145"/>
            <a:ext cx="3803650" cy="4563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0095" y="220916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pod1</a:t>
            </a:r>
            <a:endParaRPr lang="en-US" altLang="en-US" sz="1400"/>
          </a:p>
        </p:txBody>
      </p:sp>
      <p:sp>
        <p:nvSpPr>
          <p:cNvPr id="8" name="Oval 7"/>
          <p:cNvSpPr/>
          <p:nvPr/>
        </p:nvSpPr>
        <p:spPr>
          <a:xfrm>
            <a:off x="2439670" y="220916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pod2</a:t>
            </a:r>
            <a:endParaRPr lang="en-US" altLang="en-US" sz="1400"/>
          </a:p>
        </p:txBody>
      </p:sp>
      <p:sp>
        <p:nvSpPr>
          <p:cNvPr id="9" name="Rectangle 8"/>
          <p:cNvSpPr/>
          <p:nvPr/>
        </p:nvSpPr>
        <p:spPr>
          <a:xfrm>
            <a:off x="1156335" y="3669030"/>
            <a:ext cx="1569085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cni0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308735" y="3576320"/>
            <a:ext cx="514350" cy="17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10105" y="3576320"/>
            <a:ext cx="514350" cy="17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6335" y="4841240"/>
            <a:ext cx="1569085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flannel.1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3164205" y="4039870"/>
            <a:ext cx="1021080" cy="455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flanneld</a:t>
            </a:r>
            <a:endParaRPr lang="en-US" altLang="en-US" sz="1400"/>
          </a:p>
        </p:txBody>
      </p:sp>
      <p:sp>
        <p:nvSpPr>
          <p:cNvPr id="15" name="Rectangle 14"/>
          <p:cNvSpPr/>
          <p:nvPr/>
        </p:nvSpPr>
        <p:spPr>
          <a:xfrm>
            <a:off x="3164205" y="4841240"/>
            <a:ext cx="122301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eth0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1217295" y="3123565"/>
            <a:ext cx="348615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1" idx="0"/>
          </p:cNvCxnSpPr>
          <p:nvPr/>
        </p:nvCxnSpPr>
        <p:spPr>
          <a:xfrm flipH="1">
            <a:off x="2367280" y="3123565"/>
            <a:ext cx="52959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3" idx="0"/>
          </p:cNvCxnSpPr>
          <p:nvPr/>
        </p:nvCxnSpPr>
        <p:spPr>
          <a:xfrm>
            <a:off x="1941195" y="4141470"/>
            <a:ext cx="0" cy="699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1957705" y="4267835"/>
            <a:ext cx="1206500" cy="565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>
          <a:xfrm>
            <a:off x="2725420" y="5077460"/>
            <a:ext cx="4387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95870" y="1922145"/>
            <a:ext cx="4149725" cy="4563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942705" y="220916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pod1</a:t>
            </a:r>
            <a:endParaRPr lang="en-US" altLang="en-US" sz="1400"/>
          </a:p>
        </p:txBody>
      </p:sp>
      <p:sp>
        <p:nvSpPr>
          <p:cNvPr id="23" name="Oval 22"/>
          <p:cNvSpPr/>
          <p:nvPr/>
        </p:nvSpPr>
        <p:spPr>
          <a:xfrm>
            <a:off x="10622280" y="220916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pod2</a:t>
            </a:r>
            <a:endParaRPr lang="en-US" altLang="en-US" sz="1400"/>
          </a:p>
        </p:txBody>
      </p:sp>
      <p:sp>
        <p:nvSpPr>
          <p:cNvPr id="24" name="Rectangle 23"/>
          <p:cNvSpPr/>
          <p:nvPr/>
        </p:nvSpPr>
        <p:spPr>
          <a:xfrm>
            <a:off x="9338945" y="3669030"/>
            <a:ext cx="1569085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cni0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9491345" y="3576320"/>
            <a:ext cx="514350" cy="17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92715" y="3576320"/>
            <a:ext cx="514350" cy="176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339580" y="4824730"/>
            <a:ext cx="1569085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flannel.1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7702550" y="4141470"/>
            <a:ext cx="1021080" cy="455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flanneld</a:t>
            </a:r>
            <a:endParaRPr lang="en-US" altLang="en-US" sz="1400"/>
          </a:p>
        </p:txBody>
      </p:sp>
      <p:sp>
        <p:nvSpPr>
          <p:cNvPr id="29" name="Rectangle 28"/>
          <p:cNvSpPr/>
          <p:nvPr/>
        </p:nvSpPr>
        <p:spPr>
          <a:xfrm>
            <a:off x="7500620" y="4832985"/>
            <a:ext cx="1223010" cy="480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eth0</a:t>
            </a:r>
            <a:endParaRPr lang="en-US" altLang="en-US"/>
          </a:p>
        </p:txBody>
      </p:sp>
      <p:cxnSp>
        <p:nvCxnSpPr>
          <p:cNvPr id="30" name="Straight Arrow Connector 29"/>
          <p:cNvCxnSpPr>
            <a:stCxn id="22" idx="4"/>
            <a:endCxn id="25" idx="0"/>
          </p:cNvCxnSpPr>
          <p:nvPr/>
        </p:nvCxnSpPr>
        <p:spPr>
          <a:xfrm>
            <a:off x="9399905" y="3123565"/>
            <a:ext cx="348615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  <a:endCxn id="26" idx="0"/>
          </p:cNvCxnSpPr>
          <p:nvPr/>
        </p:nvCxnSpPr>
        <p:spPr>
          <a:xfrm flipH="1">
            <a:off x="10549890" y="3123565"/>
            <a:ext cx="529590" cy="45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  <a:endCxn id="27" idx="0"/>
          </p:cNvCxnSpPr>
          <p:nvPr/>
        </p:nvCxnSpPr>
        <p:spPr>
          <a:xfrm>
            <a:off x="10123805" y="4141470"/>
            <a:ext cx="635" cy="68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</p:cNvCxnSpPr>
          <p:nvPr/>
        </p:nvCxnSpPr>
        <p:spPr>
          <a:xfrm>
            <a:off x="8723630" y="4369435"/>
            <a:ext cx="1391285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  <a:endCxn id="29" idx="3"/>
          </p:cNvCxnSpPr>
          <p:nvPr/>
        </p:nvCxnSpPr>
        <p:spPr>
          <a:xfrm flipH="1">
            <a:off x="8723630" y="5060950"/>
            <a:ext cx="61595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3"/>
            <a:endCxn id="29" idx="1"/>
          </p:cNvCxnSpPr>
          <p:nvPr/>
        </p:nvCxnSpPr>
        <p:spPr>
          <a:xfrm flipV="1">
            <a:off x="4387215" y="5073650"/>
            <a:ext cx="3113405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4766945" y="2479675"/>
            <a:ext cx="2353310" cy="83502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4" idx="3"/>
            <a:endCxn id="38" idx="2"/>
          </p:cNvCxnSpPr>
          <p:nvPr/>
        </p:nvCxnSpPr>
        <p:spPr>
          <a:xfrm flipV="1">
            <a:off x="4185285" y="2897505"/>
            <a:ext cx="581660" cy="1370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1"/>
            <a:endCxn id="38" idx="4"/>
          </p:cNvCxnSpPr>
          <p:nvPr/>
        </p:nvCxnSpPr>
        <p:spPr>
          <a:xfrm flipH="1" flipV="1">
            <a:off x="7120255" y="2897505"/>
            <a:ext cx="582295" cy="147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4497070" y="5575300"/>
            <a:ext cx="293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Flannel架构图</a:t>
            </a:r>
            <a:endParaRPr lang="en-US" altLang="en-US" b="1"/>
          </a:p>
        </p:txBody>
      </p:sp>
      <p:sp>
        <p:nvSpPr>
          <p:cNvPr id="42" name="Text Box 41"/>
          <p:cNvSpPr txBox="1"/>
          <p:nvPr/>
        </p:nvSpPr>
        <p:spPr>
          <a:xfrm>
            <a:off x="566420" y="6030595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node1</a:t>
            </a:r>
            <a:endParaRPr lang="en-US" altLang="en-US"/>
          </a:p>
        </p:txBody>
      </p:sp>
      <p:sp>
        <p:nvSpPr>
          <p:cNvPr id="43" name="Text Box 42"/>
          <p:cNvSpPr txBox="1"/>
          <p:nvPr/>
        </p:nvSpPr>
        <p:spPr>
          <a:xfrm>
            <a:off x="7702550" y="6030595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node2</a:t>
            </a:r>
            <a:endParaRPr lang="en-US" altLang="en-US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9545" y="134620"/>
            <a:ext cx="11826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Cni0</a:t>
            </a:r>
            <a:r>
              <a:rPr lang="en-US" altLang="en-US"/>
              <a:t>: 网桥设备, 每创建一个pod, 都会创建一堆Veth Pair, 其中一端是pod的eth0, 另外一断在cni0网桥上的端口, pod从网卡eth0发出的流量都要经过cni0网桥设备的端口</a:t>
            </a:r>
            <a:endParaRPr lang="en-US" altLang="en-US"/>
          </a:p>
          <a:p>
            <a:r>
              <a:rPr lang="en-US" altLang="en-US" b="1"/>
              <a:t>Flannel.1</a:t>
            </a:r>
            <a:r>
              <a:rPr lang="en-US" altLang="en-US"/>
              <a:t>:overlay网络设备, 处理vxlan报文的(封装, 解封装)</a:t>
            </a:r>
            <a:endParaRPr lang="en-US" altLang="en-US"/>
          </a:p>
          <a:p>
            <a:r>
              <a:rPr lang="en-US" altLang="en-US" b="1"/>
              <a:t>Flanneld</a:t>
            </a:r>
            <a:r>
              <a:rPr lang="en-US" altLang="en-US"/>
              <a:t>:flannel在每个node上运行的pod, 它会为所在node从集群获取网段, node上所有Pod的ip都将从这里分配</a:t>
            </a:r>
            <a:endParaRPr lang="en-US" altLang="en-US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2090" y="159385"/>
            <a:ext cx="117500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通信流程: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Pod产生数据, pod根据路由, 发送到cni0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cni0根据节点路由表, 将数据发送给隧道设备flannel.1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flannel.1查看数据包的目的ip, 从flanneld获得对隧道必要的信息, 封装数据包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flannel.1将数据包发送到对端设备, node的网卡收到数据包, 发现为overlay数据包, 解开外层封装, 并发送内层封装到Flannel.1设备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Flannel.1设备查看数据包, 根据路由表匹配, 将数据发送给cni0设备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cni0匹配路由表, 发送数据给网桥上对应的端口, 即对应的pod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$ route -n #查看路由表, 路由转发, GateWay + User Iface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69545" y="4293235"/>
            <a:ext cx="11835130" cy="1982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646410" y="42932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10748010" y="4706620"/>
            <a:ext cx="108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ICMP</a:t>
            </a:r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52155" y="43186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52155" y="4697730"/>
            <a:ext cx="2302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423910" y="432943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8377555" y="4815840"/>
            <a:ext cx="2268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SRC: Pod1 IP</a:t>
            </a:r>
            <a:endParaRPr lang="en-US" altLang="en-US"/>
          </a:p>
          <a:p>
            <a:r>
              <a:rPr lang="en-US" altLang="en-US"/>
              <a:t>DST: Pod3 IP</a:t>
            </a:r>
            <a:endParaRPr lang="en-US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087110" y="43059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91555" y="4697730"/>
            <a:ext cx="2260600" cy="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80505" y="4293235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MAC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6137275" y="4883785"/>
            <a:ext cx="2164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SRC:  Pod1 Flanneld的mac</a:t>
            </a:r>
            <a:endParaRPr lang="en-US" altLang="en-US"/>
          </a:p>
          <a:p>
            <a:r>
              <a:rPr lang="en-US" altLang="en-US"/>
              <a:t>DST:Pod3 </a:t>
            </a:r>
            <a:r>
              <a:rPr lang="en-US" altLang="en-US">
                <a:sym typeface="+mn-ea"/>
              </a:rPr>
              <a:t>Flanneld的mac</a:t>
            </a:r>
            <a:endParaRPr lang="en-US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919345" y="42932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19345" y="4706620"/>
            <a:ext cx="107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VXLAN</a:t>
            </a:r>
            <a:endParaRPr lang="en-US" alt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3705225" y="42932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3705225" y="469773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UDP</a:t>
            </a:r>
            <a:endParaRPr lang="en-US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917065" y="4305935"/>
            <a:ext cx="0" cy="195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9545" y="4706620"/>
            <a:ext cx="3542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2030095" y="4338320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414655" y="4338320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MAC</a:t>
            </a:r>
            <a:endParaRPr lang="en-US" altLang="en-US"/>
          </a:p>
        </p:txBody>
      </p:sp>
      <p:sp>
        <p:nvSpPr>
          <p:cNvPr id="26" name="Text Box 25"/>
          <p:cNvSpPr txBox="1"/>
          <p:nvPr/>
        </p:nvSpPr>
        <p:spPr>
          <a:xfrm>
            <a:off x="1966595" y="4866640"/>
            <a:ext cx="1636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node1的ip, node2的ip</a:t>
            </a:r>
            <a:endParaRPr lang="en-US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212090" y="4866640"/>
            <a:ext cx="1636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node1的mac, node2的mac</a:t>
            </a:r>
            <a:endParaRPr lang="en-US" altLang="en-US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745" y="176530"/>
            <a:ext cx="117424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Pod1 -&gt; Pod3的过程</a:t>
            </a:r>
            <a:endParaRPr lang="en-US" altLang="en-US"/>
          </a:p>
          <a:p>
            <a:r>
              <a:rPr lang="en-US" altLang="en-US"/>
              <a:t>1. pod1 -&gt; cni0, 根据路由表的gateway</a:t>
            </a:r>
            <a:endParaRPr lang="en-US" altLang="en-US"/>
          </a:p>
          <a:p>
            <a:r>
              <a:rPr lang="en-US" altLang="en-US"/>
              <a:t>2. cni0-&gt;flannel.1, 根据路由表的Use Iface</a:t>
            </a:r>
            <a:endParaRPr lang="en-US" altLang="en-US"/>
          </a:p>
          <a:p>
            <a:r>
              <a:rPr lang="en-US" altLang="en-US"/>
              <a:t>3. flannel.1 会从flanneld对方网段的flanneld的mac地址, 打包封装, 交由eth0发送出去</a:t>
            </a:r>
            <a:endParaRPr lang="en-US" altLang="en-US"/>
          </a:p>
          <a:p>
            <a:r>
              <a:rPr lang="en-US" altLang="en-US"/>
              <a:t>4. 对方eth0接受到数据,更具端口号识别这是一个vxlan的包, 剥离外层封装, 交给flannel.1</a:t>
            </a:r>
            <a:endParaRPr lang="en-US" altLang="en-US"/>
          </a:p>
          <a:p>
            <a:r>
              <a:rPr lang="en-US" altLang="en-US"/>
              <a:t>5. flannel.1得到数据包根据路由表转发给cni0</a:t>
            </a:r>
            <a:endParaRPr lang="en-US" altLang="en-US"/>
          </a:p>
          <a:p>
            <a:r>
              <a:rPr lang="en-US" altLang="en-US"/>
              <a:t>6. cni0首先通过ARP查找出ip地址对应的MAC地址</a:t>
            </a:r>
            <a:endParaRPr lang="en-US" altLang="en-US"/>
          </a:p>
          <a:p>
            <a:r>
              <a:rPr lang="en-US" altLang="en-US"/>
              <a:t>7. 将流量转发给Mac地址所在的eth0网的对应的Veth Pair端口</a:t>
            </a:r>
            <a:endParaRPr lang="en-US" altLang="en-US"/>
          </a:p>
          <a:p>
            <a:r>
              <a:rPr lang="en-US" altLang="en-US"/>
              <a:t>8. Veth Pair端口接收到流量, 直接流量注入到Pod的eth0网卡上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61290" y="3120390"/>
            <a:ext cx="1196975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Flannel后端封装策略</a:t>
            </a:r>
            <a:endParaRPr lang="en-US" altLang="en-US"/>
          </a:p>
          <a:p>
            <a:r>
              <a:rPr lang="en-US" altLang="en-US"/>
              <a:t>1. vxlan</a:t>
            </a:r>
            <a:endParaRPr lang="en-US" altLang="en-US"/>
          </a:p>
          <a:p>
            <a:pPr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可以跨网段转发</a:t>
            </a:r>
            <a:endParaRPr lang="en-US" altLang="en-US">
              <a:sym typeface="+mn-ea"/>
            </a:endParaRPr>
          </a:p>
          <a:p>
            <a:pPr lvl="2" indent="-285750">
              <a:buFont typeface="Arial" panose="02080604020202020204" pitchFamily="34" charset="0"/>
              <a:buChar char="•"/>
            </a:pPr>
            <a:r>
              <a:rPr lang="en-US" altLang="en-US"/>
              <a:t>可以实现网络隔离</a:t>
            </a:r>
            <a:endParaRPr lang="en-US" altLang="en-US"/>
          </a:p>
          <a:p>
            <a:r>
              <a:rPr lang="en-US" altLang="en-US"/>
              <a:t>2. hostGateway, 就是在node上增加route, 通过route转发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效率高, 简单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所有的node必须要在同一个子网中, 不能跨网段</a:t>
            </a:r>
            <a:endParaRPr lang="en-US" altLang="en-US"/>
          </a:p>
          <a:p>
            <a:pPr lvl="0" indent="0">
              <a:buFont typeface="Arial" panose="02080604020202020204" pitchFamily="34" charset="0"/>
              <a:buNone/>
            </a:pPr>
            <a:r>
              <a:rPr lang="en-US" altLang="en-US"/>
              <a:t>3. UDP: vxlan就是一种特殊的UDP, 不同在于, VxLan可以通过VxLan header来切分出Virtual lan, 虚拟局域网, UDP就是没有Vxlan header而已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可以跨网段转发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不能实现网络隔离</a:t>
            </a:r>
            <a:endParaRPr lang="en-US" altLang="en-US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134620"/>
            <a:ext cx="11683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2. 构建stateful redis-cluster集群</a:t>
            </a:r>
            <a:endParaRPr lang="en-US" altLang="en-US"/>
          </a:p>
          <a:p>
            <a:r>
              <a:rPr lang="en-US" altLang="en-US">
                <a:sym typeface="+mn-ea"/>
              </a:rPr>
              <a:t>3. prometheus学习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4. 灰度, 蓝绿, 金丝雀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218440"/>
            <a:ext cx="116325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k8s上非常重要的相关技术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flannel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calico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fluentd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promethus, metric-server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elasticsearch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istio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gluster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heketi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envoy/nginx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DEVOPS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CI:持续集成</a:t>
            </a:r>
            <a:endParaRPr lang="en-US" altLang="en-US"/>
          </a:p>
          <a:p>
            <a:pPr lvl="1"/>
            <a:r>
              <a:rPr lang="en-US" altLang="en-US"/>
              <a:t>开发</a:t>
            </a:r>
            <a:endParaRPr lang="en-US" altLang="en-US"/>
          </a:p>
          <a:p>
            <a:pPr lvl="1"/>
            <a:r>
              <a:rPr lang="en-US" altLang="en-US"/>
              <a:t>测试</a:t>
            </a:r>
            <a:endParaRPr lang="en-US" altLang="en-US"/>
          </a:p>
          <a:p>
            <a:r>
              <a:rPr lang="en-US" altLang="en-US"/>
              <a:t>CD:持续交付</a:t>
            </a:r>
            <a:endParaRPr lang="en-US" altLang="en-US"/>
          </a:p>
          <a:p>
            <a:r>
              <a:rPr lang="en-US" altLang="en-US"/>
              <a:t>CD:持续部署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K8S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自动装箱</a:t>
            </a:r>
            <a:endParaRPr lang="en-US" altLang="en-US"/>
          </a:p>
          <a:p>
            <a:r>
              <a:rPr lang="en-US" altLang="en-US"/>
              <a:t>自我修复</a:t>
            </a:r>
            <a:endParaRPr lang="en-US" altLang="en-US"/>
          </a:p>
          <a:p>
            <a:r>
              <a:rPr lang="en-US" altLang="en-US"/>
              <a:t>水平扩展</a:t>
            </a:r>
            <a:endParaRPr lang="en-US" altLang="en-US"/>
          </a:p>
          <a:p>
            <a:r>
              <a:rPr lang="en-US" altLang="en-US"/>
              <a:t>服务发现</a:t>
            </a:r>
            <a:endParaRPr lang="en-US" altLang="en-US"/>
          </a:p>
          <a:p>
            <a:r>
              <a:rPr lang="en-US" altLang="en-US"/>
              <a:t>负载均衡</a:t>
            </a:r>
            <a:endParaRPr lang="en-US" altLang="en-US"/>
          </a:p>
          <a:p>
            <a:r>
              <a:rPr lang="en-US" altLang="en-US"/>
              <a:t>自动发布与回滚</a:t>
            </a:r>
            <a:endParaRPr lang="en-US" altLang="en-US"/>
          </a:p>
          <a:p>
            <a:r>
              <a:rPr lang="en-US" altLang="en-US"/>
              <a:t>密钥和配置管理</a:t>
            </a:r>
            <a:endParaRPr lang="en-US" altLang="en-US"/>
          </a:p>
          <a:p>
            <a:r>
              <a:rPr lang="en-US" altLang="en-US"/>
              <a:t>存储编排</a:t>
            </a:r>
            <a:endParaRPr lang="en-US" altLang="en-US"/>
          </a:p>
          <a:p>
            <a:r>
              <a:rPr lang="en-US" altLang="en-US"/>
              <a:t>批量处理执行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5972810"/>
          </a:xfrm>
        </p:spPr>
        <p:txBody>
          <a:bodyPr/>
          <a:p>
            <a:r>
              <a:rPr lang="en-US" altLang="en-US"/>
              <a:t>结构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108835" y="196532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46630" y="2091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335" y="2218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6094095" y="1329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21095" y="1456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48095" y="1583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5095" y="1710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02095" y="1837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29095" y="1964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6095" y="2091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83095" y="2218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10095" y="2345055"/>
            <a:ext cx="1081405" cy="1452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nodes</a:t>
            </a:r>
            <a:endParaRPr lang="en-US" altLang="en-US"/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3507740" y="1965325"/>
            <a:ext cx="2523490" cy="97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87420" y="2983230"/>
            <a:ext cx="3604260" cy="74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355"/>
          </a:xfrm>
        </p:spPr>
        <p:txBody>
          <a:bodyPr/>
          <a:p>
            <a:r>
              <a:rPr lang="en-US" altLang="en-US"/>
              <a:t>master</a:t>
            </a:r>
            <a:endParaRPr lang="en-US" altLang="en-US"/>
          </a:p>
          <a:p>
            <a:pPr lvl="1"/>
            <a:r>
              <a:rPr lang="en-US" altLang="en-US"/>
              <a:t>多master为了高可用</a:t>
            </a:r>
            <a:endParaRPr lang="en-US" altLang="en-US"/>
          </a:p>
          <a:p>
            <a:pPr lvl="1"/>
            <a:r>
              <a:rPr lang="en-US" altLang="en-US"/>
              <a:t>组件</a:t>
            </a:r>
            <a:endParaRPr lang="en-US" altLang="en-US"/>
          </a:p>
          <a:p>
            <a:pPr lvl="2"/>
            <a:r>
              <a:rPr lang="en-US" altLang="en-US"/>
              <a:t>api server</a:t>
            </a:r>
            <a:endParaRPr lang="en-US" altLang="en-US"/>
          </a:p>
          <a:p>
            <a:pPr lvl="2"/>
            <a:r>
              <a:rPr lang="en-US" altLang="en-US"/>
              <a:t>node schedule:容器调度器</a:t>
            </a:r>
            <a:endParaRPr lang="en-US" altLang="en-US"/>
          </a:p>
          <a:p>
            <a:pPr lvl="2"/>
            <a:r>
              <a:rPr lang="en-US" altLang="en-US"/>
              <a:t>controller管理监控nodes</a:t>
            </a:r>
            <a:endParaRPr lang="en-US" altLang="en-US"/>
          </a:p>
          <a:p>
            <a:pPr lvl="2"/>
            <a:r>
              <a:rPr lang="en-US" altLang="en-US"/>
              <a:t>controller manager管理监控controller</a:t>
            </a:r>
            <a:endParaRPr lang="en-US" altLang="en-US"/>
          </a:p>
          <a:p>
            <a:pPr lvl="2"/>
            <a:r>
              <a:rPr lang="en-US" altLang="en-US"/>
              <a:t>etcd</a:t>
            </a:r>
            <a:endParaRPr lang="en-US" altLang="en-US"/>
          </a:p>
          <a:p>
            <a:pPr lvl="0"/>
            <a:r>
              <a:rPr lang="en-US" altLang="en-US"/>
              <a:t>node</a:t>
            </a:r>
            <a:endParaRPr lang="en-US" altLang="en-US"/>
          </a:p>
          <a:p>
            <a:pPr lvl="1"/>
            <a:r>
              <a:rPr lang="en-US" altLang="en-US"/>
              <a:t>kubelet:与master通信</a:t>
            </a:r>
            <a:endParaRPr lang="en-US" altLang="en-US"/>
          </a:p>
          <a:p>
            <a:pPr lvl="1"/>
            <a:r>
              <a:rPr lang="en-US" altLang="en-US"/>
              <a:t>容器引擎:docker</a:t>
            </a:r>
            <a:endParaRPr lang="en-US" altLang="en-US"/>
          </a:p>
          <a:p>
            <a:pPr lvl="1"/>
            <a:r>
              <a:rPr lang="en-US" altLang="en-US"/>
              <a:t>kube-proxy</a:t>
            </a:r>
            <a:endParaRPr lang="en-US" altLang="en-US"/>
          </a:p>
          <a:p>
            <a:pPr lvl="1"/>
            <a:r>
              <a:rPr lang="en-US" altLang="en-US"/>
              <a:t>pod</a:t>
            </a:r>
            <a:endParaRPr lang="en-US" altLang="en-US"/>
          </a:p>
          <a:p>
            <a:pPr lvl="1"/>
            <a:r>
              <a:rPr lang="en-US" altLang="en-US"/>
              <a:t>fluentd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5755005" y="412115"/>
            <a:ext cx="6316980" cy="155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79970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controller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8603615" y="73469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controllermanager</a:t>
            </a:r>
            <a:endParaRPr lang="en-US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10964545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674225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 server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184265" y="73215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53985" y="3537585"/>
            <a:ext cx="4154170" cy="2665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94370" y="3959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kubelete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8294370" y="518096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10772775" y="3959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9549130" y="3959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9549130" y="518096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fluentd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5470"/>
            <a:ext cx="10515600" cy="5591810"/>
          </a:xfrm>
        </p:spPr>
        <p:txBody>
          <a:bodyPr/>
          <a:p>
            <a:r>
              <a:rPr lang="en-US" altLang="en-US"/>
              <a:t>pod:kubernetes最小管理单元,一个pod由一个或多个container组成(一般一个POD由一个</a:t>
            </a:r>
            <a:r>
              <a:rPr lang="en-US" altLang="en-US">
                <a:sym typeface="+mn-ea"/>
              </a:rPr>
              <a:t>container</a:t>
            </a:r>
            <a:r>
              <a:rPr lang="en-US" altLang="en-US"/>
              <a:t>组成),一个pod就像一个虚拟机,他们共享:</a:t>
            </a:r>
            <a:endParaRPr lang="en-US" altLang="en-US"/>
          </a:p>
          <a:p>
            <a:pPr lvl="1"/>
            <a:r>
              <a:rPr lang="en-US" altLang="en-US"/>
              <a:t>NETWORK</a:t>
            </a:r>
            <a:endParaRPr lang="en-US" altLang="en-US"/>
          </a:p>
          <a:p>
            <a:pPr lvl="1"/>
            <a:r>
              <a:rPr lang="en-US" altLang="en-US"/>
              <a:t>IPC</a:t>
            </a:r>
            <a:endParaRPr lang="en-US" altLang="en-US"/>
          </a:p>
          <a:p>
            <a:pPr lvl="1"/>
            <a:r>
              <a:rPr lang="en-US" altLang="en-US"/>
              <a:t>UTS</a:t>
            </a:r>
            <a:endParaRPr lang="en-US" altLang="en-US"/>
          </a:p>
          <a:p>
            <a:pPr lvl="1"/>
            <a:r>
              <a:rPr lang="en-US" altLang="en-US"/>
              <a:t>存储卷</a:t>
            </a:r>
            <a:endParaRPr lang="en-US" altLang="en-US"/>
          </a:p>
          <a:p>
            <a:pPr lvl="0"/>
            <a:r>
              <a:rPr lang="en-US" altLang="en-US"/>
              <a:t>隔离</a:t>
            </a:r>
            <a:endParaRPr lang="en-US" altLang="en-US"/>
          </a:p>
          <a:p>
            <a:pPr lvl="1"/>
            <a:r>
              <a:rPr lang="en-US" altLang="en-US"/>
              <a:t>USER</a:t>
            </a:r>
            <a:endParaRPr lang="en-US" altLang="en-US"/>
          </a:p>
          <a:p>
            <a:pPr lvl="1"/>
            <a:r>
              <a:rPr lang="en-US" altLang="en-US"/>
              <a:t>MOUNT</a:t>
            </a:r>
            <a:endParaRPr lang="en-US" altLang="en-US"/>
          </a:p>
          <a:p>
            <a:pPr lvl="1"/>
            <a:r>
              <a:rPr lang="en-US" altLang="en-US"/>
              <a:t>PID</a:t>
            </a:r>
            <a:endParaRPr lang="en-US" altLang="en-US"/>
          </a:p>
          <a:p>
            <a:pPr lvl="0"/>
            <a:r>
              <a:rPr lang="en-US" altLang="en-US"/>
              <a:t>Label: key-value</a:t>
            </a:r>
            <a:endParaRPr lang="en-US" altLang="en-US"/>
          </a:p>
          <a:p>
            <a:pPr lvl="0"/>
            <a:r>
              <a:rPr lang="en-US" altLang="en-US"/>
              <a:t>Label Selector</a:t>
            </a:r>
            <a:endParaRPr lang="en-US" altLang="en-US"/>
          </a:p>
        </p:txBody>
      </p:sp>
      <p:sp>
        <p:nvSpPr>
          <p:cNvPr id="4" name="Oval 3"/>
          <p:cNvSpPr/>
          <p:nvPr/>
        </p:nvSpPr>
        <p:spPr>
          <a:xfrm>
            <a:off x="5045075" y="1796415"/>
            <a:ext cx="5014595" cy="24066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2320" y="2484755"/>
            <a:ext cx="868045" cy="827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container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953885" y="2485390"/>
            <a:ext cx="975360" cy="826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container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247380" y="2485390"/>
            <a:ext cx="880110" cy="8261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ym typeface="+mn-ea"/>
              </a:rPr>
              <a:t>container</a:t>
            </a:r>
            <a:endParaRPr lang="en-US" altLang="en-US"/>
          </a:p>
        </p:txBody>
      </p:sp>
      <p:sp>
        <p:nvSpPr>
          <p:cNvPr id="8" name="Can 7"/>
          <p:cNvSpPr/>
          <p:nvPr/>
        </p:nvSpPr>
        <p:spPr>
          <a:xfrm>
            <a:off x="6906260" y="4095750"/>
            <a:ext cx="1292860" cy="49847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存储卷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7675"/>
            <a:ext cx="10515600" cy="5729605"/>
          </a:xfrm>
        </p:spPr>
        <p:txBody>
          <a:bodyPr/>
          <a:p>
            <a:r>
              <a:rPr lang="en-US" altLang="en-US"/>
              <a:t>pod类型</a:t>
            </a:r>
            <a:endParaRPr lang="en-US" altLang="en-US"/>
          </a:p>
          <a:p>
            <a:pPr lvl="1"/>
            <a:r>
              <a:rPr lang="en-US" altLang="en-US"/>
              <a:t>自主式pod</a:t>
            </a:r>
            <a:endParaRPr lang="en-US" altLang="en-US"/>
          </a:p>
          <a:p>
            <a:pPr lvl="1"/>
            <a:r>
              <a:rPr lang="en-US" altLang="en-US"/>
              <a:t>管理器管理的pod</a:t>
            </a:r>
            <a:endParaRPr lang="en-US" altLang="en-US"/>
          </a:p>
          <a:p>
            <a:pPr lvl="2"/>
            <a:r>
              <a:rPr lang="en-US" altLang="en-US"/>
              <a:t>replication controller</a:t>
            </a:r>
            <a:endParaRPr lang="en-US" altLang="en-US"/>
          </a:p>
          <a:p>
            <a:pPr lvl="3"/>
            <a:r>
              <a:rPr lang="en-US" altLang="en-US"/>
              <a:t>滚动和回滚更新</a:t>
            </a:r>
            <a:endParaRPr lang="en-US" altLang="en-US"/>
          </a:p>
          <a:p>
            <a:pPr lvl="3"/>
            <a:r>
              <a:rPr lang="en-US" altLang="en-US"/>
              <a:t>有pod宕机,会根据需求创建新的pod</a:t>
            </a:r>
            <a:endParaRPr lang="en-US" altLang="en-US"/>
          </a:p>
          <a:p>
            <a:pPr lvl="2"/>
            <a:r>
              <a:rPr lang="en-US" altLang="en-US"/>
              <a:t>replicaSet(副本集)</a:t>
            </a:r>
            <a:endParaRPr lang="en-US" altLang="en-US"/>
          </a:p>
          <a:p>
            <a:pPr lvl="2"/>
            <a:r>
              <a:rPr lang="en-US" altLang="en-US"/>
              <a:t>deployment:管理无状态pod</a:t>
            </a:r>
            <a:endParaRPr lang="en-US" altLang="en-US"/>
          </a:p>
          <a:p>
            <a:pPr lvl="3"/>
            <a:r>
              <a:rPr lang="en-US" altLang="en-US"/>
              <a:t>HPA:水平pod自动伸缩控制器</a:t>
            </a:r>
            <a:endParaRPr lang="en-US" altLang="en-US"/>
          </a:p>
          <a:p>
            <a:pPr lvl="2"/>
            <a:r>
              <a:rPr lang="en-US" altLang="en-US"/>
              <a:t>statefulSet:管理有状态pod</a:t>
            </a:r>
            <a:endParaRPr lang="en-US" altLang="en-US"/>
          </a:p>
          <a:p>
            <a:pPr lvl="2"/>
            <a:r>
              <a:rPr lang="en-US" altLang="en-US"/>
              <a:t>DaemonSet</a:t>
            </a:r>
            <a:endParaRPr lang="en-US" altLang="en-US"/>
          </a:p>
          <a:p>
            <a:pPr lvl="2"/>
            <a:r>
              <a:rPr lang="en-US" altLang="en-US"/>
              <a:t>job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5890" y="184785"/>
            <a:ext cx="63779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一个hierarchy可以附加一个或多个subsystem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一个subsystem只能附加到一个hierarchy上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一个进程可以不同的hierarchy的cgroup中,但是不能在同一个hierarchy的不同cgroup中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进程fork出来的子进程集成父进程的cgroup关系,同时子进程可以移到其他cgroup上去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204710" y="115443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62800" y="30289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9980930" y="30289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297420" y="123888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8073390" y="190563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082280" y="240411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7613650" y="160591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7358380" y="184467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05115" y="89344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7947025" y="64071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772775" y="64071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507855" y="89344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9701530" y="125603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5678170" y="454215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80735" y="459676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cpu_memory_cg_2</a:t>
            </a:r>
            <a:endParaRPr lang="en-US" altLang="en-US" sz="1600"/>
          </a:p>
        </p:txBody>
      </p:sp>
      <p:sp>
        <p:nvSpPr>
          <p:cNvPr id="24" name="Rectangle 23"/>
          <p:cNvSpPr/>
          <p:nvPr/>
        </p:nvSpPr>
        <p:spPr>
          <a:xfrm>
            <a:off x="6656705" y="526351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6665595" y="576199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26" name="Elbow Connector 25"/>
          <p:cNvCxnSpPr>
            <a:endCxn id="24" idx="1"/>
          </p:cNvCxnSpPr>
          <p:nvPr/>
        </p:nvCxnSpPr>
        <p:spPr>
          <a:xfrm rot="5400000" flipV="1">
            <a:off x="6196965" y="496379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5" idx="1"/>
          </p:cNvCxnSpPr>
          <p:nvPr/>
        </p:nvCxnSpPr>
        <p:spPr>
          <a:xfrm rot="5400000" flipV="1">
            <a:off x="5941695" y="520255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8192135" y="4613910"/>
            <a:ext cx="2176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hierarchy2</a:t>
            </a:r>
            <a:endParaRPr lang="en-US" altLang="en-US" sz="1600"/>
          </a:p>
        </p:txBody>
      </p:sp>
      <p:sp>
        <p:nvSpPr>
          <p:cNvPr id="29" name="Rectangle 28"/>
          <p:cNvSpPr/>
          <p:nvPr/>
        </p:nvSpPr>
        <p:spPr>
          <a:xfrm>
            <a:off x="237490" y="455358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0200" y="469836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cpu_memory_cg_1</a:t>
            </a:r>
            <a:endParaRPr lang="en-US" altLang="en-US" sz="1600"/>
          </a:p>
        </p:txBody>
      </p:sp>
      <p:sp>
        <p:nvSpPr>
          <p:cNvPr id="31" name="Rectangle 30"/>
          <p:cNvSpPr/>
          <p:nvPr/>
        </p:nvSpPr>
        <p:spPr>
          <a:xfrm>
            <a:off x="1106170" y="536511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1115060" y="586359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33" name="Elbow Connector 32"/>
          <p:cNvCxnSpPr>
            <a:endCxn id="31" idx="1"/>
          </p:cNvCxnSpPr>
          <p:nvPr/>
        </p:nvCxnSpPr>
        <p:spPr>
          <a:xfrm rot="5400000" flipV="1">
            <a:off x="646430" y="506539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32" idx="1"/>
          </p:cNvCxnSpPr>
          <p:nvPr/>
        </p:nvCxnSpPr>
        <p:spPr>
          <a:xfrm rot="5400000" flipV="1">
            <a:off x="391160" y="530415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2734310" y="471551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hierarchy1</a:t>
            </a:r>
            <a:endParaRPr lang="en-US" altLang="en-US" sz="1600"/>
          </a:p>
        </p:txBody>
      </p:sp>
      <p:sp>
        <p:nvSpPr>
          <p:cNvPr id="36" name="Rectangle 35"/>
          <p:cNvSpPr/>
          <p:nvPr/>
        </p:nvSpPr>
        <p:spPr>
          <a:xfrm>
            <a:off x="3730625" y="3029585"/>
            <a:ext cx="2783205" cy="421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cxnSp>
        <p:nvCxnSpPr>
          <p:cNvPr id="37" name="Straight Arrow Connector 36"/>
          <p:cNvCxnSpPr>
            <a:stCxn id="36" idx="2"/>
            <a:endCxn id="29" idx="0"/>
          </p:cNvCxnSpPr>
          <p:nvPr/>
        </p:nvCxnSpPr>
        <p:spPr>
          <a:xfrm flipH="1">
            <a:off x="2582545" y="3451225"/>
            <a:ext cx="2540000" cy="1102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2" idx="0"/>
          </p:cNvCxnSpPr>
          <p:nvPr/>
        </p:nvCxnSpPr>
        <p:spPr>
          <a:xfrm>
            <a:off x="5104130" y="3449320"/>
            <a:ext cx="2919095" cy="109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805170" y="3858260"/>
            <a:ext cx="2099945" cy="3625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not allowed</a:t>
            </a:r>
            <a:endParaRPr lang="en-US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5130"/>
            <a:ext cx="10515600" cy="5772150"/>
          </a:xfrm>
        </p:spPr>
        <p:txBody>
          <a:bodyPr/>
          <a:p>
            <a:r>
              <a:rPr lang="en-US" altLang="en-US"/>
              <a:t>HPA(horizontal pod autoscaler): 按需管理pod,自动伸缩,水平自动伸缩扩展pod管理器;HPA通过注册中心自动发现pod, 这个中间注册中心叫做:service,通过注册中心自动伸缩pod</a:t>
            </a:r>
            <a:endParaRPr lang="en-US" altLang="en-US"/>
          </a:p>
          <a:p>
            <a:pPr lvl="1"/>
            <a:r>
              <a:rPr lang="en-US" altLang="en-US"/>
              <a:t>自动创建出来的pod,是全新的pod, 网络地址是会改变的, 这个时候需要服务发现组建</a:t>
            </a:r>
            <a:endParaRPr lang="en-US" altLang="en-US"/>
          </a:p>
          <a:p>
            <a:pPr lvl="1"/>
            <a:r>
              <a:rPr lang="en-US" altLang="en-US"/>
              <a:t>新建的pod要立马注册到service组件中</a:t>
            </a:r>
            <a:endParaRPr lang="en-US" altLang="en-US"/>
          </a:p>
          <a:p>
            <a:pPr lvl="1"/>
            <a:r>
              <a:rPr lang="en-US" altLang="en-US"/>
              <a:t>service组件会不断与pod之前保持心跳,来确保每个pod能用</a:t>
            </a:r>
            <a:endParaRPr lang="en-US" altLang="en-US"/>
          </a:p>
          <a:p>
            <a:r>
              <a:rPr lang="en-US" altLang="en-US"/>
              <a:t>service组件(自动发现服务组件):</a:t>
            </a:r>
            <a:endParaRPr lang="en-US" altLang="en-US"/>
          </a:p>
          <a:p>
            <a:pPr lvl="1"/>
            <a:r>
              <a:rPr lang="en-US" altLang="en-US"/>
              <a:t>iptables:DNAT</a:t>
            </a:r>
            <a:endParaRPr lang="en-US" altLang="en-US"/>
          </a:p>
          <a:p>
            <a:pPr lvl="1"/>
            <a:r>
              <a:rPr lang="en-US" altLang="en-US"/>
              <a:t>ipvs(新版使用这个)</a:t>
            </a:r>
            <a:endParaRPr lang="en-US" altLang="en-US"/>
          </a:p>
          <a:p>
            <a:pPr lvl="1"/>
            <a:r>
              <a:rPr lang="en-US" altLang="en-US"/>
              <a:t>service通过标签选择器来关联pod(label)</a:t>
            </a:r>
            <a:endParaRPr lang="en-US" altLang="en-US"/>
          </a:p>
          <a:p>
            <a:pPr lvl="0"/>
            <a:r>
              <a:rPr lang="en-US" altLang="en-US"/>
              <a:t>addon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" name="Rectangle 61"/>
          <p:cNvSpPr/>
          <p:nvPr/>
        </p:nvSpPr>
        <p:spPr>
          <a:xfrm>
            <a:off x="628015" y="1482090"/>
            <a:ext cx="5728335" cy="4356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55495" y="639445"/>
            <a:ext cx="1870075" cy="438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kubectl(user commands)</a:t>
            </a:r>
            <a:endParaRPr lang="en-US" altLang="en-US" sz="1200"/>
          </a:p>
        </p:txBody>
      </p:sp>
      <p:sp>
        <p:nvSpPr>
          <p:cNvPr id="5" name="Rectangle 4"/>
          <p:cNvSpPr/>
          <p:nvPr/>
        </p:nvSpPr>
        <p:spPr>
          <a:xfrm>
            <a:off x="1263650" y="2037715"/>
            <a:ext cx="3883025" cy="212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55495" y="1911985"/>
            <a:ext cx="1870710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authentication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364615" y="2105660"/>
            <a:ext cx="66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API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218180" y="2944495"/>
            <a:ext cx="1802765" cy="969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REST(controllers, services, pod...)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364615" y="2944495"/>
            <a:ext cx="1423670" cy="96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 actuator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515110" y="4556760"/>
            <a:ext cx="88963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2110" y="4683760"/>
            <a:ext cx="88963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69110" y="4810760"/>
            <a:ext cx="88963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4556760"/>
            <a:ext cx="180213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controller manager</a:t>
            </a:r>
            <a:endParaRPr lang="en-US" altLang="en-US"/>
          </a:p>
        </p:txBody>
      </p:sp>
      <p:sp>
        <p:nvSpPr>
          <p:cNvPr id="15" name="Can 14"/>
          <p:cNvSpPr/>
          <p:nvPr/>
        </p:nvSpPr>
        <p:spPr>
          <a:xfrm>
            <a:off x="4460875" y="5101590"/>
            <a:ext cx="1777365" cy="62357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4" idx="2"/>
            <a:endCxn id="7" idx="0"/>
          </p:cNvCxnSpPr>
          <p:nvPr/>
        </p:nvCxnSpPr>
        <p:spPr>
          <a:xfrm>
            <a:off x="2990850" y="1077595"/>
            <a:ext cx="0" cy="8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2"/>
            <a:endCxn id="9" idx="0"/>
          </p:cNvCxnSpPr>
          <p:nvPr/>
        </p:nvCxnSpPr>
        <p:spPr>
          <a:xfrm rot="5400000" flipV="1">
            <a:off x="3203575" y="2027555"/>
            <a:ext cx="704215" cy="11290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9" idx="1"/>
          </p:cNvCxnSpPr>
          <p:nvPr/>
        </p:nvCxnSpPr>
        <p:spPr>
          <a:xfrm>
            <a:off x="2788285" y="3429000"/>
            <a:ext cx="429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</p:cNvCxnSpPr>
          <p:nvPr/>
        </p:nvCxnSpPr>
        <p:spPr>
          <a:xfrm flipV="1">
            <a:off x="1960245" y="3916680"/>
            <a:ext cx="2151380" cy="64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10" idx="2"/>
          </p:cNvCxnSpPr>
          <p:nvPr/>
        </p:nvCxnSpPr>
        <p:spPr>
          <a:xfrm flipV="1">
            <a:off x="1960245" y="3912870"/>
            <a:ext cx="116205" cy="64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9" idx="2"/>
          </p:cNvCxnSpPr>
          <p:nvPr/>
        </p:nvCxnSpPr>
        <p:spPr>
          <a:xfrm flipV="1">
            <a:off x="4081145" y="3913505"/>
            <a:ext cx="38735" cy="64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20945" y="3916680"/>
            <a:ext cx="367665" cy="12242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93255" y="2788920"/>
            <a:ext cx="4902835" cy="3858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0767060" y="288988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7110730" y="2940050"/>
            <a:ext cx="1338580" cy="488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kubelete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8871585" y="2940050"/>
            <a:ext cx="1896110" cy="488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7068820" y="3630930"/>
            <a:ext cx="4735195" cy="2766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0683875" y="3728720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7270750" y="4283710"/>
            <a:ext cx="1178560" cy="204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7659370" y="4406265"/>
            <a:ext cx="74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33" name="Rectangle 32"/>
          <p:cNvSpPr/>
          <p:nvPr/>
        </p:nvSpPr>
        <p:spPr>
          <a:xfrm>
            <a:off x="7363460" y="485330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36" name="Rectangle 35"/>
          <p:cNvSpPr/>
          <p:nvPr/>
        </p:nvSpPr>
        <p:spPr>
          <a:xfrm>
            <a:off x="7363460" y="534606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37" name="Rectangle 36"/>
          <p:cNvSpPr/>
          <p:nvPr/>
        </p:nvSpPr>
        <p:spPr>
          <a:xfrm>
            <a:off x="7363460" y="5838190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38" name="Rectangle 37"/>
          <p:cNvSpPr/>
          <p:nvPr/>
        </p:nvSpPr>
        <p:spPr>
          <a:xfrm>
            <a:off x="8871585" y="4283075"/>
            <a:ext cx="1178560" cy="204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498455" y="4283710"/>
            <a:ext cx="1178560" cy="2041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980805" y="534606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1" name="Rectangle 40"/>
          <p:cNvSpPr/>
          <p:nvPr/>
        </p:nvSpPr>
        <p:spPr>
          <a:xfrm>
            <a:off x="8980805" y="485330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2" name="Rectangle 41"/>
          <p:cNvSpPr/>
          <p:nvPr/>
        </p:nvSpPr>
        <p:spPr>
          <a:xfrm>
            <a:off x="10607040" y="485330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3" name="Rectangle 42"/>
          <p:cNvSpPr/>
          <p:nvPr/>
        </p:nvSpPr>
        <p:spPr>
          <a:xfrm>
            <a:off x="8980805" y="5838190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4" name="Rectangle 43"/>
          <p:cNvSpPr/>
          <p:nvPr/>
        </p:nvSpPr>
        <p:spPr>
          <a:xfrm>
            <a:off x="10607675" y="5838190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10607675" y="5346065"/>
            <a:ext cx="960755" cy="429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container</a:t>
            </a:r>
            <a:endParaRPr lang="en-US" altLang="en-US" sz="1200"/>
          </a:p>
        </p:txBody>
      </p:sp>
      <p:sp>
        <p:nvSpPr>
          <p:cNvPr id="46" name="Text Box 45"/>
          <p:cNvSpPr txBox="1"/>
          <p:nvPr/>
        </p:nvSpPr>
        <p:spPr>
          <a:xfrm>
            <a:off x="9126220" y="4406265"/>
            <a:ext cx="81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47" name="Text Box 46"/>
          <p:cNvSpPr txBox="1"/>
          <p:nvPr/>
        </p:nvSpPr>
        <p:spPr>
          <a:xfrm>
            <a:off x="10683875" y="4406265"/>
            <a:ext cx="815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48" name="Curved Connector 47"/>
          <p:cNvCxnSpPr>
            <a:stCxn id="9" idx="3"/>
            <a:endCxn id="27" idx="1"/>
          </p:cNvCxnSpPr>
          <p:nvPr/>
        </p:nvCxnSpPr>
        <p:spPr>
          <a:xfrm flipV="1">
            <a:off x="5020945" y="3184525"/>
            <a:ext cx="2089785" cy="244475"/>
          </a:xfrm>
          <a:prstGeom prst="curvedConnector3">
            <a:avLst>
              <a:gd name="adj1" fmla="val 5001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2"/>
            <a:endCxn id="31" idx="0"/>
          </p:cNvCxnSpPr>
          <p:nvPr/>
        </p:nvCxnSpPr>
        <p:spPr>
          <a:xfrm>
            <a:off x="7780020" y="3429000"/>
            <a:ext cx="80010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2"/>
            <a:endCxn id="38" idx="0"/>
          </p:cNvCxnSpPr>
          <p:nvPr/>
        </p:nvCxnSpPr>
        <p:spPr>
          <a:xfrm>
            <a:off x="7780020" y="3429000"/>
            <a:ext cx="1680845" cy="85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7" idx="2"/>
            <a:endCxn id="39" idx="0"/>
          </p:cNvCxnSpPr>
          <p:nvPr/>
        </p:nvCxnSpPr>
        <p:spPr>
          <a:xfrm>
            <a:off x="7780020" y="3429000"/>
            <a:ext cx="3307715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31" idx="0"/>
          </p:cNvCxnSpPr>
          <p:nvPr/>
        </p:nvCxnSpPr>
        <p:spPr>
          <a:xfrm flipH="1">
            <a:off x="7860030" y="3429000"/>
            <a:ext cx="1959610" cy="85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436100" y="3428365"/>
            <a:ext cx="34544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9" idx="0"/>
          </p:cNvCxnSpPr>
          <p:nvPr/>
        </p:nvCxnSpPr>
        <p:spPr>
          <a:xfrm>
            <a:off x="9773285" y="3444875"/>
            <a:ext cx="1314450" cy="838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305040" y="1911985"/>
            <a:ext cx="4262755" cy="581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firewall</a:t>
            </a:r>
            <a:endParaRPr lang="en-US" altLang="en-US"/>
          </a:p>
        </p:txBody>
      </p:sp>
      <p:sp>
        <p:nvSpPr>
          <p:cNvPr id="59" name="Rectangle 58"/>
          <p:cNvSpPr/>
          <p:nvPr/>
        </p:nvSpPr>
        <p:spPr>
          <a:xfrm>
            <a:off x="8324215" y="504190"/>
            <a:ext cx="1886585" cy="477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internet</a:t>
            </a:r>
            <a:endParaRPr lang="en-US" altLang="en-US"/>
          </a:p>
        </p:txBody>
      </p:sp>
      <p:cxnSp>
        <p:nvCxnSpPr>
          <p:cNvPr id="60" name="Straight Arrow Connector 59"/>
          <p:cNvCxnSpPr>
            <a:stCxn id="59" idx="2"/>
            <a:endCxn id="58" idx="0"/>
          </p:cNvCxnSpPr>
          <p:nvPr/>
        </p:nvCxnSpPr>
        <p:spPr>
          <a:xfrm>
            <a:off x="9267825" y="981710"/>
            <a:ext cx="168910" cy="93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2"/>
            <a:endCxn id="28" idx="0"/>
          </p:cNvCxnSpPr>
          <p:nvPr/>
        </p:nvCxnSpPr>
        <p:spPr>
          <a:xfrm>
            <a:off x="9436735" y="2493010"/>
            <a:ext cx="382905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732790" y="1600200"/>
            <a:ext cx="172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master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75335" y="715010"/>
            <a:ext cx="111975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核心组件</a:t>
            </a:r>
            <a:endParaRPr lang="en-US" altLang="en-US"/>
          </a:p>
          <a:p>
            <a:r>
              <a:rPr lang="en-US" altLang="en-US"/>
              <a:t>1. etcd保存了整个集群的状态；</a:t>
            </a:r>
            <a:endParaRPr lang="en-US" altLang="en-US"/>
          </a:p>
          <a:p>
            <a:r>
              <a:rPr lang="en-US" altLang="en-US"/>
              <a:t>2. apiserver提供了资源操作的唯一入口，并提供认证、授权、访问控制、API注册和发现等机制；</a:t>
            </a:r>
            <a:endParaRPr lang="en-US" altLang="en-US"/>
          </a:p>
          <a:p>
            <a:r>
              <a:rPr lang="en-US" altLang="en-US"/>
              <a:t>3. controller manager负责维护集群的状态，比如故障检测、自动扩展、滚动更新等；</a:t>
            </a:r>
            <a:endParaRPr lang="en-US" altLang="en-US"/>
          </a:p>
          <a:p>
            <a:r>
              <a:rPr lang="en-US" altLang="en-US"/>
              <a:t>4. scheduler负责资源的调度，按照预定的调度策略将Pod调度到相应的机器上；</a:t>
            </a:r>
            <a:endParaRPr lang="en-US" altLang="en-US"/>
          </a:p>
          <a:p>
            <a:r>
              <a:rPr lang="en-US" altLang="en-US"/>
              <a:t>5. kubelet负责维护容器的生命周期，同时也负责Volume（CVI）和网络（CNI）的管理；</a:t>
            </a:r>
            <a:endParaRPr lang="en-US" altLang="en-US"/>
          </a:p>
          <a:p>
            <a:r>
              <a:rPr lang="en-US" altLang="en-US"/>
              <a:t>6. Container runtime负责镜像管理以及Pod和容器的真正运行（CRI）；</a:t>
            </a:r>
            <a:endParaRPr lang="en-US" altLang="en-US"/>
          </a:p>
          <a:p>
            <a:r>
              <a:rPr lang="en-US" altLang="en-US"/>
              <a:t>7. kube-proxy负责为Service提供cluster内部的服务发现和负载均衡；</a:t>
            </a:r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75335" y="3588385"/>
            <a:ext cx="611759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/>
              <a:t>addons</a:t>
            </a:r>
            <a:endParaRPr lang="en-US" altLang="en-US"/>
          </a:p>
          <a:p>
            <a:pPr algn="l"/>
            <a:r>
              <a:rPr lang="en-US" altLang="en-US"/>
              <a:t>1. kube-dns负责为整个集群提供DNS服务</a:t>
            </a:r>
            <a:endParaRPr lang="en-US" altLang="en-US"/>
          </a:p>
          <a:p>
            <a:pPr algn="l"/>
            <a:r>
              <a:rPr lang="en-US" altLang="en-US"/>
              <a:t>2. Ingress Controller为服务提供外网入口</a:t>
            </a:r>
            <a:endParaRPr lang="en-US" altLang="en-US"/>
          </a:p>
          <a:p>
            <a:pPr algn="l"/>
            <a:r>
              <a:rPr lang="en-US" altLang="en-US"/>
              <a:t>3. Heapster提供资源监控</a:t>
            </a:r>
            <a:endParaRPr lang="en-US" altLang="en-US"/>
          </a:p>
          <a:p>
            <a:pPr algn="l"/>
            <a:r>
              <a:rPr lang="en-US" altLang="en-US"/>
              <a:t>4. Dashboard提供GUI</a:t>
            </a:r>
            <a:endParaRPr lang="en-US" altLang="en-US"/>
          </a:p>
          <a:p>
            <a:pPr algn="l"/>
            <a:r>
              <a:rPr lang="en-US" altLang="en-US"/>
              <a:t>5. Federation提供跨可用区的集群</a:t>
            </a:r>
            <a:endParaRPr lang="en-US" altLang="en-US"/>
          </a:p>
          <a:p>
            <a:pPr algn="l"/>
            <a:r>
              <a:rPr lang="en-US" altLang="en-US"/>
              <a:t>6. Fluentd-elasticsearch提供集群日志采集、存储与查询</a:t>
            </a: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ctagon 3"/>
          <p:cNvSpPr/>
          <p:nvPr/>
        </p:nvSpPr>
        <p:spPr>
          <a:xfrm>
            <a:off x="8300720" y="1123950"/>
            <a:ext cx="914400" cy="91440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client</a:t>
            </a:r>
            <a:endParaRPr lang="en-US" alt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8037830" y="2788285"/>
            <a:ext cx="1449070" cy="302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7514590" y="42710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9352280" y="42710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8437880" y="42710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>
            <a:off x="8754110" y="2038350"/>
            <a:ext cx="8255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7971790" y="3091180"/>
            <a:ext cx="79057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>
            <a:off x="8762365" y="3091180"/>
            <a:ext cx="1327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8762365" y="3091180"/>
            <a:ext cx="10471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876915" y="1566545"/>
            <a:ext cx="640080" cy="2291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集群dns解析器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5" idx="3"/>
            <a:endCxn id="15" idx="1"/>
          </p:cNvCxnSpPr>
          <p:nvPr/>
        </p:nvCxnSpPr>
        <p:spPr>
          <a:xfrm flipV="1">
            <a:off x="9486900" y="2712720"/>
            <a:ext cx="1390015" cy="227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5" idx="1"/>
          </p:cNvCxnSpPr>
          <p:nvPr/>
        </p:nvCxnSpPr>
        <p:spPr>
          <a:xfrm>
            <a:off x="8947150" y="2038350"/>
            <a:ext cx="1929765" cy="67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54330" y="479425"/>
            <a:ext cx="6452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client 知道service的域名, 通过dns走dns解析器得到sevice的ip地址</a:t>
            </a:r>
            <a:endParaRPr lang="en-US" altLang="en-US"/>
          </a:p>
          <a:p>
            <a:r>
              <a:rPr lang="en-US" altLang="en-US"/>
              <a:t>2. client 通过访问service, service会DNAT到后面的真实的pod上去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 rot="2640000">
            <a:off x="9297670" y="3496945"/>
            <a:ext cx="735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label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 rot="1140000">
            <a:off x="9324975" y="2088515"/>
            <a:ext cx="13887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service  hostname</a:t>
            </a:r>
            <a:endParaRPr lang="en-US" altLang="en-US"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2839720" y="311785"/>
            <a:ext cx="7053580" cy="6064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3365" y="131445"/>
            <a:ext cx="348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NMT(Nginx+Tomcat+Mysql)</a:t>
            </a:r>
            <a:endParaRPr lang="en-US" altLang="en-US"/>
          </a:p>
        </p:txBody>
      </p:sp>
      <p:sp>
        <p:nvSpPr>
          <p:cNvPr id="6" name="Can 5"/>
          <p:cNvSpPr/>
          <p:nvPr/>
        </p:nvSpPr>
        <p:spPr>
          <a:xfrm>
            <a:off x="4526280" y="4955540"/>
            <a:ext cx="1007110" cy="413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mysql</a:t>
            </a:r>
            <a:endParaRPr lang="en-US" altLang="en-US"/>
          </a:p>
        </p:txBody>
      </p:sp>
      <p:sp>
        <p:nvSpPr>
          <p:cNvPr id="7" name="Can 6"/>
          <p:cNvSpPr/>
          <p:nvPr/>
        </p:nvSpPr>
        <p:spPr>
          <a:xfrm>
            <a:off x="6773545" y="4955540"/>
            <a:ext cx="1007110" cy="413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660390" y="4955540"/>
            <a:ext cx="1007110" cy="4133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1925" y="4264025"/>
            <a:ext cx="17087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5252720" y="4492625"/>
            <a:ext cx="843915" cy="510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6074410" y="4520565"/>
            <a:ext cx="89535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7" idx="1"/>
          </p:cNvCxnSpPr>
          <p:nvPr/>
        </p:nvCxnSpPr>
        <p:spPr>
          <a:xfrm>
            <a:off x="6096635" y="4492625"/>
            <a:ext cx="1180465" cy="462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exagon 12"/>
          <p:cNvSpPr/>
          <p:nvPr/>
        </p:nvSpPr>
        <p:spPr>
          <a:xfrm>
            <a:off x="4676775" y="2865755"/>
            <a:ext cx="106172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Tomcat</a:t>
            </a:r>
            <a:endParaRPr lang="en-US" altLang="en-US"/>
          </a:p>
        </p:txBody>
      </p:sp>
      <p:sp>
        <p:nvSpPr>
          <p:cNvPr id="14" name="Hexagon 13"/>
          <p:cNvSpPr/>
          <p:nvPr/>
        </p:nvSpPr>
        <p:spPr>
          <a:xfrm>
            <a:off x="5795010" y="2886710"/>
            <a:ext cx="106172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6856730" y="2865755"/>
            <a:ext cx="1061720" cy="9144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>
            <a:off x="5388610" y="3766820"/>
            <a:ext cx="708025" cy="49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6096635" y="3801110"/>
            <a:ext cx="189230" cy="46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 flipH="1">
            <a:off x="6096635" y="3783965"/>
            <a:ext cx="1247775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93005" y="2352675"/>
            <a:ext cx="2396490" cy="28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5371465" y="2632710"/>
            <a:ext cx="81978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84265" y="2623820"/>
            <a:ext cx="84455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209665" y="2632710"/>
            <a:ext cx="1134745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ctagon 24"/>
          <p:cNvSpPr/>
          <p:nvPr/>
        </p:nvSpPr>
        <p:spPr>
          <a:xfrm>
            <a:off x="4745990" y="1183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Nginx</a:t>
            </a:r>
            <a:endParaRPr lang="en-US" altLang="en-US"/>
          </a:p>
        </p:txBody>
      </p:sp>
      <p:sp>
        <p:nvSpPr>
          <p:cNvPr id="26" name="Octagon 25"/>
          <p:cNvSpPr/>
          <p:nvPr/>
        </p:nvSpPr>
        <p:spPr>
          <a:xfrm>
            <a:off x="6576695" y="1183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ctagon 26"/>
          <p:cNvSpPr/>
          <p:nvPr/>
        </p:nvSpPr>
        <p:spPr>
          <a:xfrm>
            <a:off x="5662295" y="1183640"/>
            <a:ext cx="914400" cy="914400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0" idx="0"/>
          </p:cNvCxnSpPr>
          <p:nvPr/>
        </p:nvCxnSpPr>
        <p:spPr>
          <a:xfrm>
            <a:off x="5201920" y="2115820"/>
            <a:ext cx="989330" cy="23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108065" y="2099310"/>
            <a:ext cx="8255" cy="270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099810" y="2115820"/>
            <a:ext cx="871855" cy="220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5400000">
            <a:off x="3090545" y="1971675"/>
            <a:ext cx="217614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4331335" y="1633220"/>
            <a:ext cx="387985" cy="4908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</p:cNvCxnSpPr>
          <p:nvPr/>
        </p:nvCxnSpPr>
        <p:spPr>
          <a:xfrm flipV="1">
            <a:off x="4331335" y="1658620"/>
            <a:ext cx="1319530" cy="465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2920" y="1667510"/>
            <a:ext cx="226949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69565" y="1743710"/>
            <a:ext cx="363855" cy="88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39720" y="3114675"/>
            <a:ext cx="393065" cy="788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6" idx="3"/>
            <a:endCxn id="31" idx="2"/>
          </p:cNvCxnSpPr>
          <p:nvPr/>
        </p:nvCxnSpPr>
        <p:spPr>
          <a:xfrm flipV="1">
            <a:off x="3233420" y="2124075"/>
            <a:ext cx="793115" cy="59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3"/>
            <a:endCxn id="31" idx="2"/>
          </p:cNvCxnSpPr>
          <p:nvPr/>
        </p:nvCxnSpPr>
        <p:spPr>
          <a:xfrm flipV="1">
            <a:off x="3232785" y="2124075"/>
            <a:ext cx="793750" cy="1384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ame 39"/>
          <p:cNvSpPr/>
          <p:nvPr/>
        </p:nvSpPr>
        <p:spPr>
          <a:xfrm>
            <a:off x="8034655" y="4156075"/>
            <a:ext cx="52578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1" name="Frame 40"/>
          <p:cNvSpPr/>
          <p:nvPr/>
        </p:nvSpPr>
        <p:spPr>
          <a:xfrm>
            <a:off x="8391525" y="2336165"/>
            <a:ext cx="52578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42" name="Frame 41"/>
          <p:cNvSpPr/>
          <p:nvPr/>
        </p:nvSpPr>
        <p:spPr>
          <a:xfrm>
            <a:off x="8034655" y="1455420"/>
            <a:ext cx="525780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>
          <a:xfrm flipH="1" flipV="1">
            <a:off x="5701665" y="1582420"/>
            <a:ext cx="2332990" cy="215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1"/>
          </p:cNvCxnSpPr>
          <p:nvPr/>
        </p:nvCxnSpPr>
        <p:spPr>
          <a:xfrm flipH="1" flipV="1">
            <a:off x="6604000" y="1594485"/>
            <a:ext cx="1430655" cy="203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496810" y="1616710"/>
            <a:ext cx="516255" cy="1606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1"/>
            <a:endCxn id="13" idx="5"/>
          </p:cNvCxnSpPr>
          <p:nvPr/>
        </p:nvCxnSpPr>
        <p:spPr>
          <a:xfrm flipH="1">
            <a:off x="5509895" y="2679065"/>
            <a:ext cx="2881630" cy="186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4" idx="5"/>
          </p:cNvCxnSpPr>
          <p:nvPr/>
        </p:nvCxnSpPr>
        <p:spPr>
          <a:xfrm flipH="1">
            <a:off x="6628130" y="2649220"/>
            <a:ext cx="174879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6" idx="5"/>
          </p:cNvCxnSpPr>
          <p:nvPr/>
        </p:nvCxnSpPr>
        <p:spPr>
          <a:xfrm flipH="1">
            <a:off x="7689850" y="2691765"/>
            <a:ext cx="687070" cy="1739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1"/>
          </p:cNvCxnSpPr>
          <p:nvPr/>
        </p:nvCxnSpPr>
        <p:spPr>
          <a:xfrm flipH="1">
            <a:off x="5244465" y="4498975"/>
            <a:ext cx="2790190" cy="487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1"/>
          </p:cNvCxnSpPr>
          <p:nvPr/>
        </p:nvCxnSpPr>
        <p:spPr>
          <a:xfrm flipH="1">
            <a:off x="6379210" y="4498975"/>
            <a:ext cx="1655445" cy="512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251065" y="4520565"/>
            <a:ext cx="77025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325120" y="815340"/>
            <a:ext cx="302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C:Controller</a:t>
            </a:r>
            <a:endParaRPr lang="en-US" altLang="en-US"/>
          </a:p>
        </p:txBody>
      </p:sp>
      <p:sp>
        <p:nvSpPr>
          <p:cNvPr id="54" name="Text Box 53"/>
          <p:cNvSpPr txBox="1"/>
          <p:nvPr/>
        </p:nvSpPr>
        <p:spPr>
          <a:xfrm>
            <a:off x="232410" y="1565910"/>
            <a:ext cx="2345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三要素</a:t>
            </a:r>
            <a:endParaRPr lang="en-US" altLang="en-US"/>
          </a:p>
          <a:p>
            <a:r>
              <a:rPr lang="en-US" altLang="en-US"/>
              <a:t>1.POD</a:t>
            </a:r>
            <a:endParaRPr lang="en-US" altLang="en-US"/>
          </a:p>
          <a:p>
            <a:r>
              <a:rPr lang="en-US" altLang="en-US"/>
              <a:t>2.Controller</a:t>
            </a:r>
            <a:endParaRPr lang="en-US" altLang="en-US"/>
          </a:p>
          <a:p>
            <a:r>
              <a:rPr lang="en-US" altLang="en-US"/>
              <a:t>3.Service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le 15"/>
          <p:cNvSpPr/>
          <p:nvPr/>
        </p:nvSpPr>
        <p:spPr>
          <a:xfrm>
            <a:off x="4053205" y="1532255"/>
            <a:ext cx="7002145" cy="4487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10045" y="1387475"/>
            <a:ext cx="1515110" cy="39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物理机节点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7056755" y="2852420"/>
            <a:ext cx="1168400" cy="39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7463155" y="4063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90155" y="4190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17155" y="4317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844155" y="4444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71155" y="4571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098155" y="4698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25155" y="48253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26" name="Straight Arrow Connector 25"/>
          <p:cNvCxnSpPr>
            <a:stCxn id="17" idx="2"/>
            <a:endCxn id="18" idx="0"/>
          </p:cNvCxnSpPr>
          <p:nvPr/>
        </p:nvCxnSpPr>
        <p:spPr>
          <a:xfrm>
            <a:off x="7467600" y="1785620"/>
            <a:ext cx="17335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0"/>
          </p:cNvCxnSpPr>
          <p:nvPr/>
        </p:nvCxnSpPr>
        <p:spPr>
          <a:xfrm>
            <a:off x="7640955" y="3250565"/>
            <a:ext cx="2794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342265" y="1590675"/>
            <a:ext cx="231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3个网络,都不一样</a:t>
            </a:r>
            <a:endParaRPr lang="en-US" altLang="en-US"/>
          </a:p>
          <a:p>
            <a:r>
              <a:rPr lang="en-US" altLang="en-US"/>
              <a:t>1.物理机网络</a:t>
            </a:r>
            <a:endParaRPr lang="en-US" altLang="en-US"/>
          </a:p>
          <a:p>
            <a:r>
              <a:rPr lang="en-US" altLang="en-US"/>
              <a:t>2.service网络</a:t>
            </a:r>
            <a:endParaRPr lang="en-US" altLang="en-US"/>
          </a:p>
          <a:p>
            <a:r>
              <a:rPr lang="en-US" altLang="en-US"/>
              <a:t>3.pod网络</a:t>
            </a: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2120" y="638810"/>
            <a:ext cx="115506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几个问题:</a:t>
            </a:r>
            <a:endParaRPr lang="en-US" altLang="en-US"/>
          </a:p>
          <a:p>
            <a:r>
              <a:rPr lang="en-US" altLang="en-US"/>
              <a:t>1.同一个pod内多个容器间通信</a:t>
            </a:r>
            <a:endParaRPr lang="en-US" altLang="en-US"/>
          </a:p>
          <a:p>
            <a:r>
              <a:rPr lang="en-US" altLang="en-US"/>
              <a:t>2.跨pod的容器通信</a:t>
            </a:r>
            <a:endParaRPr lang="en-US" altLang="en-US"/>
          </a:p>
          <a:p>
            <a:r>
              <a:rPr lang="en-US" altLang="en-US"/>
              <a:t>3.pod与service通信</a:t>
            </a:r>
            <a:endParaRPr lang="en-US" altLang="en-US"/>
          </a:p>
          <a:p>
            <a:r>
              <a:rPr lang="en-US" altLang="en-US"/>
              <a:t>service存在与每个物理机上的ipvs或者iptables, 这样,service就可以与pod之间进行通信</a:t>
            </a:r>
            <a:endParaRPr lang="en-US" altLang="en-US"/>
          </a:p>
          <a:p>
            <a:r>
              <a:rPr lang="en-US" altLang="en-US"/>
              <a:t>service只不过是主机的iptables规则,docker0桥,每个宿主机上都要有规则</a:t>
            </a:r>
            <a:endParaRPr lang="en-US" altLang="en-US"/>
          </a:p>
          <a:p>
            <a:r>
              <a:rPr lang="en-US" altLang="en-US"/>
              <a:t>某个容器试图去访问service地址时, 他应该把请求送给网关, 一般是docker0桥的地址</a:t>
            </a:r>
            <a:endParaRPr lang="en-US" altLang="en-US"/>
          </a:p>
          <a:p>
            <a:r>
              <a:rPr lang="en-US" altLang="en-US"/>
              <a:t>docker0桥通过检查iptables规则,就知道service地址在哪里了</a:t>
            </a:r>
            <a:endParaRPr lang="en-US" altLang="en-US"/>
          </a:p>
          <a:p>
            <a:r>
              <a:rPr lang="en-US" altLang="en-US"/>
              <a:t>如果pod发生了改变,靠标签选择器来反映,让service知道</a:t>
            </a:r>
            <a:endParaRPr lang="en-US" altLang="en-US"/>
          </a:p>
          <a:p>
            <a:r>
              <a:rPr lang="en-US" altLang="en-US"/>
              <a:t>service怎么改变所有节点上的相关规则呢?</a:t>
            </a:r>
            <a:endParaRPr lang="en-US" altLang="en-US"/>
          </a:p>
          <a:p>
            <a:r>
              <a:rPr lang="en-US" altLang="en-US"/>
              <a:t>kube-proxy,运行在node节点上,负责与api-server进行通信,每个pod发生改变的时候,这个结果需要保存在api-server中;</a:t>
            </a:r>
            <a:endParaRPr lang="en-US" altLang="en-US"/>
          </a:p>
          <a:p>
            <a:r>
              <a:rPr lang="en-US" altLang="en-US"/>
              <a:t>kube-proxy管理service</a:t>
            </a:r>
            <a:endParaRPr lang="en-US" altLang="en-US"/>
          </a:p>
          <a:p>
            <a:r>
              <a:rPr lang="en-US" altLang="en-US"/>
              <a:t>api-server需要存储整个集群各个节点的状态信息,master 的数据存在etcd上面,共享存储, 所有状态信息全部存储在etcd上,所以etcd需要高可用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354320" y="270510"/>
            <a:ext cx="328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overlay network</a:t>
            </a: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Rectangle 18"/>
          <p:cNvSpPr/>
          <p:nvPr/>
        </p:nvSpPr>
        <p:spPr>
          <a:xfrm>
            <a:off x="6233795" y="1530985"/>
            <a:ext cx="447040" cy="61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Heptagon 19"/>
          <p:cNvSpPr/>
          <p:nvPr/>
        </p:nvSpPr>
        <p:spPr>
          <a:xfrm>
            <a:off x="5652135" y="3030855"/>
            <a:ext cx="914400" cy="914400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21" name="Heptagon 20"/>
          <p:cNvSpPr/>
          <p:nvPr/>
        </p:nvSpPr>
        <p:spPr>
          <a:xfrm>
            <a:off x="6453505" y="4565015"/>
            <a:ext cx="914400" cy="914400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22" name="Heptagon 21"/>
          <p:cNvSpPr/>
          <p:nvPr/>
        </p:nvSpPr>
        <p:spPr>
          <a:xfrm>
            <a:off x="7305040" y="3141980"/>
            <a:ext cx="914400" cy="914400"/>
          </a:xfrm>
          <a:prstGeom prst="hep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23" name="Rectangle 22"/>
          <p:cNvSpPr/>
          <p:nvPr/>
        </p:nvSpPr>
        <p:spPr>
          <a:xfrm>
            <a:off x="6360795" y="1657985"/>
            <a:ext cx="447040" cy="615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469380" y="1784985"/>
            <a:ext cx="581660" cy="1017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master, apiserver</a:t>
            </a:r>
            <a:endParaRPr lang="en-US" altLang="en-US" sz="1200"/>
          </a:p>
        </p:txBody>
      </p:sp>
      <p:cxnSp>
        <p:nvCxnSpPr>
          <p:cNvPr id="25" name="Straight Arrow Connector 24"/>
          <p:cNvCxnSpPr>
            <a:stCxn id="20" idx="1"/>
            <a:endCxn id="22" idx="4"/>
          </p:cNvCxnSpPr>
          <p:nvPr/>
        </p:nvCxnSpPr>
        <p:spPr>
          <a:xfrm>
            <a:off x="6566535" y="3618865"/>
            <a:ext cx="738505" cy="1111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1"/>
            <a:endCxn id="21" idx="6"/>
          </p:cNvCxnSpPr>
          <p:nvPr/>
        </p:nvCxnSpPr>
        <p:spPr>
          <a:xfrm>
            <a:off x="6566535" y="3618865"/>
            <a:ext cx="344170" cy="9461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4"/>
          </p:cNvCxnSpPr>
          <p:nvPr/>
        </p:nvCxnSpPr>
        <p:spPr>
          <a:xfrm flipV="1">
            <a:off x="6916420" y="3729990"/>
            <a:ext cx="388620" cy="826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0" idx="0"/>
          </p:cNvCxnSpPr>
          <p:nvPr/>
        </p:nvCxnSpPr>
        <p:spPr>
          <a:xfrm flipH="1">
            <a:off x="6475730" y="2802255"/>
            <a:ext cx="284480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538220" y="1384935"/>
            <a:ext cx="1305560" cy="3800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00905" y="1838325"/>
            <a:ext cx="243840" cy="1272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kubenet</a:t>
            </a:r>
            <a:endParaRPr lang="en-US" altLang="en-US" sz="1000"/>
          </a:p>
        </p:txBody>
      </p:sp>
      <p:sp>
        <p:nvSpPr>
          <p:cNvPr id="31" name="Rectangle 30"/>
          <p:cNvSpPr/>
          <p:nvPr/>
        </p:nvSpPr>
        <p:spPr>
          <a:xfrm>
            <a:off x="4700905" y="3338830"/>
            <a:ext cx="243840" cy="1875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kube-proxy</a:t>
            </a:r>
            <a:endParaRPr lang="en-US" altLang="en-US" sz="900"/>
          </a:p>
        </p:txBody>
      </p:sp>
      <p:cxnSp>
        <p:nvCxnSpPr>
          <p:cNvPr id="32" name="Straight Arrow Connector 31"/>
          <p:cNvCxnSpPr>
            <a:stCxn id="30" idx="3"/>
            <a:endCxn id="24" idx="1"/>
          </p:cNvCxnSpPr>
          <p:nvPr/>
        </p:nvCxnSpPr>
        <p:spPr>
          <a:xfrm flipV="1">
            <a:off x="4944745" y="2293620"/>
            <a:ext cx="1524635" cy="180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1"/>
            <a:endCxn id="31" idx="3"/>
          </p:cNvCxnSpPr>
          <p:nvPr/>
        </p:nvCxnSpPr>
        <p:spPr>
          <a:xfrm flipH="1">
            <a:off x="4944745" y="2293620"/>
            <a:ext cx="1524635" cy="19831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5585" y="210185"/>
            <a:ext cx="30753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master</a:t>
            </a:r>
            <a:endParaRPr lang="en-US" altLang="en-US"/>
          </a:p>
          <a:p>
            <a:r>
              <a:rPr lang="en-US" altLang="en-US"/>
              <a:t>2. node</a:t>
            </a:r>
            <a:endParaRPr lang="en-US" altLang="en-US"/>
          </a:p>
          <a:p>
            <a:r>
              <a:rPr lang="en-US" altLang="en-US"/>
              <a:t>3. etcd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4582795" y="2308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09795" y="2435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36795" y="25622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master</a:t>
            </a:r>
            <a:endParaRPr lang="en-US" altLang="en-US"/>
          </a:p>
        </p:txBody>
      </p:sp>
      <p:sp>
        <p:nvSpPr>
          <p:cNvPr id="11" name="Can 10"/>
          <p:cNvSpPr/>
          <p:nvPr/>
        </p:nvSpPr>
        <p:spPr>
          <a:xfrm>
            <a:off x="4321175" y="4658360"/>
            <a:ext cx="914400" cy="7035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12" name="Can 11"/>
          <p:cNvSpPr/>
          <p:nvPr/>
        </p:nvSpPr>
        <p:spPr>
          <a:xfrm>
            <a:off x="4895215" y="5678170"/>
            <a:ext cx="914400" cy="7035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5570855" y="4583430"/>
            <a:ext cx="914400" cy="70358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4778375" y="5361940"/>
            <a:ext cx="574040" cy="316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5299075" y="5287010"/>
            <a:ext cx="728980" cy="357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4"/>
            <a:endCxn id="13" idx="2"/>
          </p:cNvCxnSpPr>
          <p:nvPr/>
        </p:nvCxnSpPr>
        <p:spPr>
          <a:xfrm flipV="1">
            <a:off x="5235575" y="4935220"/>
            <a:ext cx="335280" cy="749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1"/>
          </p:cNvCxnSpPr>
          <p:nvPr/>
        </p:nvCxnSpPr>
        <p:spPr>
          <a:xfrm flipH="1">
            <a:off x="4778375" y="3476625"/>
            <a:ext cx="515620" cy="1181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851775" y="2131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978775" y="2258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105775" y="2385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232775" y="2512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359775" y="2639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486775" y="2766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613775" y="2893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740775" y="3020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8867775" y="31470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994775" y="3274060"/>
            <a:ext cx="2657475" cy="28778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9258935" y="3437255"/>
            <a:ext cx="2080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cxnSp>
        <p:nvCxnSpPr>
          <p:cNvPr id="29" name="Straight Arrow Connector 28"/>
          <p:cNvCxnSpPr>
            <a:stCxn id="10" idx="3"/>
            <a:endCxn id="27" idx="1"/>
          </p:cNvCxnSpPr>
          <p:nvPr/>
        </p:nvCxnSpPr>
        <p:spPr>
          <a:xfrm>
            <a:off x="5751195" y="3019425"/>
            <a:ext cx="3243580" cy="1693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89755" y="2205990"/>
            <a:ext cx="7480935" cy="347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8343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038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373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64170" y="235077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83430" y="354076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3730" y="354076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0380" y="3540760"/>
            <a:ext cx="914400" cy="779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28905" y="90170"/>
            <a:ext cx="11933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CNI:container network interface, 容器网络接口, 主要遵守这个接口即可</a:t>
            </a:r>
            <a:endParaRPr lang="en-US" altLang="en-US"/>
          </a:p>
          <a:p>
            <a:r>
              <a:rPr lang="en-US" altLang="en-US"/>
              <a:t>1.Flannel:网络配置(容易)</a:t>
            </a:r>
            <a:endParaRPr lang="en-US" altLang="en-US"/>
          </a:p>
          <a:p>
            <a:r>
              <a:rPr lang="en-US" altLang="en-US"/>
              <a:t>2.calico:网络配置+网络策略(复杂)</a:t>
            </a:r>
            <a:endParaRPr lang="en-US" altLang="en-US"/>
          </a:p>
          <a:p>
            <a:r>
              <a:rPr lang="en-US" altLang="en-US"/>
              <a:t>3.calnel:网络配置+网络策略(</a:t>
            </a:r>
            <a:r>
              <a:rPr lang="en-US" altLang="en-US">
                <a:sym typeface="+mn-ea"/>
              </a:rPr>
              <a:t>Flannel+ calico</a:t>
            </a:r>
            <a:r>
              <a:rPr lang="en-US" altLang="en-US"/>
              <a:t>)</a:t>
            </a:r>
            <a:endParaRPr lang="en-US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380865" y="3242945"/>
            <a:ext cx="7464425" cy="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85460" y="2198370"/>
            <a:ext cx="33655" cy="347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389755" y="1700530"/>
            <a:ext cx="745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k8s网络命名空间隔离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280035" y="2941955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125" y="2090420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056255" y="2090420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72745" y="3026410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1148715" y="3693160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1157605" y="4191635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688975" y="3393440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433705" y="3632200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0440" y="2680970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1022350" y="2428240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848100" y="2428240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2680970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76855" y="3043555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7188200" y="286639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46290" y="201485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9964420" y="201485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9373870" y="294195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373870" y="3637280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9373870" y="4191635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888605" y="260540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</p:cNvCxnSpPr>
          <p:nvPr/>
        </p:nvCxnSpPr>
        <p:spPr>
          <a:xfrm flipH="1">
            <a:off x="7930515" y="235267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756265" y="235267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491345" y="260540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7290435" y="2954655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cxnSp>
        <p:nvCxnSpPr>
          <p:cNvPr id="31" name="Elbow Connector 30"/>
          <p:cNvCxnSpPr>
            <a:endCxn id="21" idx="3"/>
          </p:cNvCxnSpPr>
          <p:nvPr/>
        </p:nvCxnSpPr>
        <p:spPr>
          <a:xfrm rot="5400000">
            <a:off x="10702290" y="3430270"/>
            <a:ext cx="463550" cy="269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22" idx="3"/>
          </p:cNvCxnSpPr>
          <p:nvPr/>
        </p:nvCxnSpPr>
        <p:spPr>
          <a:xfrm rot="5400000">
            <a:off x="10425430" y="3712210"/>
            <a:ext cx="1017270" cy="269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63820" y="3642995"/>
            <a:ext cx="1585595" cy="278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process1</a:t>
            </a:r>
            <a:endParaRPr lang="en-US" altLang="en-US"/>
          </a:p>
        </p:txBody>
      </p:sp>
      <p:sp>
        <p:nvSpPr>
          <p:cNvPr id="34" name="Rectangle 33"/>
          <p:cNvSpPr/>
          <p:nvPr/>
        </p:nvSpPr>
        <p:spPr>
          <a:xfrm>
            <a:off x="3155950" y="3693160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3155950" y="419163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7458075" y="419163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7458075" y="364299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1" idx="3"/>
            <a:endCxn id="34" idx="1"/>
          </p:cNvCxnSpPr>
          <p:nvPr/>
        </p:nvCxnSpPr>
        <p:spPr>
          <a:xfrm>
            <a:off x="2574290" y="385318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591435" y="4356100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1"/>
            <a:endCxn id="38" idx="3"/>
          </p:cNvCxnSpPr>
          <p:nvPr/>
        </p:nvCxnSpPr>
        <p:spPr>
          <a:xfrm flipH="1">
            <a:off x="8723630" y="3797300"/>
            <a:ext cx="650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723630" y="4356100"/>
            <a:ext cx="6502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3" idx="1"/>
            <a:endCxn id="34" idx="3"/>
          </p:cNvCxnSpPr>
          <p:nvPr/>
        </p:nvCxnSpPr>
        <p:spPr>
          <a:xfrm rot="10800000" flipV="1">
            <a:off x="4421505" y="3782060"/>
            <a:ext cx="742315" cy="71120"/>
          </a:xfrm>
          <a:prstGeom prst="curvedConnector3">
            <a:avLst>
              <a:gd name="adj1" fmla="val 499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35" idx="3"/>
          </p:cNvCxnSpPr>
          <p:nvPr/>
        </p:nvCxnSpPr>
        <p:spPr>
          <a:xfrm rot="10800000" flipV="1">
            <a:off x="4421505" y="3778250"/>
            <a:ext cx="716915" cy="573405"/>
          </a:xfrm>
          <a:prstGeom prst="curvedConnector3">
            <a:avLst>
              <a:gd name="adj1" fmla="val 499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3" idx="3"/>
            <a:endCxn id="38" idx="1"/>
          </p:cNvCxnSpPr>
          <p:nvPr/>
        </p:nvCxnSpPr>
        <p:spPr>
          <a:xfrm>
            <a:off x="6749415" y="3782060"/>
            <a:ext cx="708660" cy="2095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23435" y="3962400"/>
            <a:ext cx="337185" cy="2997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X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8-20 00-01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1471295"/>
            <a:ext cx="10943590" cy="39147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955" y="287020"/>
            <a:ext cx="1204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kubernetes网络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108700" y="665480"/>
            <a:ext cx="4911725" cy="1449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70955" y="1416685"/>
            <a:ext cx="2126615" cy="553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370955" y="721995"/>
            <a:ext cx="2126615" cy="469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controller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757920" y="721995"/>
            <a:ext cx="2193925" cy="469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schedule</a:t>
            </a:r>
            <a:endParaRPr lang="en-US" altLang="en-US"/>
          </a:p>
        </p:txBody>
      </p:sp>
      <p:sp>
        <p:nvSpPr>
          <p:cNvPr id="8" name="Can 7"/>
          <p:cNvSpPr/>
          <p:nvPr/>
        </p:nvSpPr>
        <p:spPr>
          <a:xfrm>
            <a:off x="8757920" y="1494790"/>
            <a:ext cx="2193925" cy="39624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etcd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108700" y="2964815"/>
            <a:ext cx="3818255" cy="1490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70955" y="3217545"/>
            <a:ext cx="2125980" cy="435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kubelete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370955" y="3874770"/>
            <a:ext cx="2125980" cy="4514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docker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8757920" y="3217545"/>
            <a:ext cx="1038225" cy="434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proxy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10076815" y="2947035"/>
            <a:ext cx="943610" cy="150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757920" y="3967480"/>
            <a:ext cx="80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10146030" y="3285490"/>
            <a:ext cx="80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</a:t>
            </a:r>
            <a:endParaRPr lang="en-US" altLang="en-US"/>
          </a:p>
        </p:txBody>
      </p:sp>
      <p:cxnSp>
        <p:nvCxnSpPr>
          <p:cNvPr id="17" name="Straight Arrow Connector 16"/>
          <p:cNvCxnSpPr>
            <a:stCxn id="6" idx="2"/>
            <a:endCxn id="5" idx="0"/>
          </p:cNvCxnSpPr>
          <p:nvPr/>
        </p:nvCxnSpPr>
        <p:spPr>
          <a:xfrm>
            <a:off x="7434580" y="1191260"/>
            <a:ext cx="0" cy="225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2"/>
          </p:cNvCxnSpPr>
          <p:nvPr/>
        </p:nvCxnSpPr>
        <p:spPr>
          <a:xfrm flipV="1">
            <a:off x="7447915" y="1191260"/>
            <a:ext cx="2407285" cy="180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2"/>
          </p:cNvCxnSpPr>
          <p:nvPr/>
        </p:nvCxnSpPr>
        <p:spPr>
          <a:xfrm flipV="1">
            <a:off x="8497570" y="1692910"/>
            <a:ext cx="26035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0" idx="0"/>
          </p:cNvCxnSpPr>
          <p:nvPr/>
        </p:nvCxnSpPr>
        <p:spPr>
          <a:xfrm flipH="1">
            <a:off x="7433945" y="1969770"/>
            <a:ext cx="635" cy="1247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12" idx="0"/>
          </p:cNvCxnSpPr>
          <p:nvPr/>
        </p:nvCxnSpPr>
        <p:spPr>
          <a:xfrm>
            <a:off x="7434580" y="1969770"/>
            <a:ext cx="1842770" cy="1247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n 21"/>
          <p:cNvSpPr/>
          <p:nvPr/>
        </p:nvSpPr>
        <p:spPr>
          <a:xfrm>
            <a:off x="6108700" y="4927600"/>
            <a:ext cx="4912360" cy="58991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>
              <a:sym typeface="+mn-ea"/>
            </a:endParaRPr>
          </a:p>
          <a:p>
            <a:pPr algn="ctr"/>
            <a:r>
              <a:rPr lang="en-US" altLang="en-US">
                <a:sym typeface="+mn-ea"/>
              </a:rPr>
              <a:t>docker registry</a:t>
            </a:r>
            <a:endParaRPr lang="en-US" altLang="en-US"/>
          </a:p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1"/>
            <a:endCxn id="9" idx="2"/>
          </p:cNvCxnSpPr>
          <p:nvPr/>
        </p:nvCxnSpPr>
        <p:spPr>
          <a:xfrm flipH="1" flipV="1">
            <a:off x="8018145" y="4455160"/>
            <a:ext cx="546735" cy="472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 flipV="1">
            <a:off x="8526145" y="4455160"/>
            <a:ext cx="2022475" cy="447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0"/>
          </p:cNvCxnSpPr>
          <p:nvPr/>
        </p:nvCxnSpPr>
        <p:spPr>
          <a:xfrm>
            <a:off x="7456170" y="1979295"/>
            <a:ext cx="3092450" cy="9677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19-08-24 21-39-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414020"/>
            <a:ext cx="11798935" cy="599694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altLang="en-US"/>
              <a:t>安装kubernetes及简单应用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9090" y="564515"/>
            <a:ext cx="117398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ubuntu安装kubernetes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#按装制定版本的docker https://blog.csdn.net/liqi_q/article/details/83030737</a:t>
            </a:r>
            <a:endParaRPr lang="en-US" altLang="en-US"/>
          </a:p>
          <a:p>
            <a:r>
              <a:rPr lang="en-US" altLang="en-US"/>
              <a:t># 安装指南 https://juejin.im/post/5b8a4536e51d4538c545645c</a:t>
            </a:r>
            <a:endParaRPr lang="en-US" altLang="en-US"/>
          </a:p>
          <a:p>
            <a:r>
              <a:rPr lang="en-US" altLang="en-US"/>
              <a:t># 安装 kubeadm, kubelet and kubectl</a:t>
            </a:r>
            <a:endParaRPr lang="en-US" altLang="en-US"/>
          </a:p>
          <a:p>
            <a:r>
              <a:rPr lang="en-US" altLang="en-US"/>
              <a:t>cat &lt;&lt;EOF &gt; /etc/yum.repos.d/kubernetes.repo</a:t>
            </a:r>
            <a:endParaRPr lang="en-US" altLang="en-US"/>
          </a:p>
          <a:p>
            <a:r>
              <a:rPr lang="en-US" altLang="en-US"/>
              <a:t>[kubernetes]</a:t>
            </a:r>
            <a:endParaRPr lang="en-US" altLang="en-US"/>
          </a:p>
          <a:p>
            <a:r>
              <a:rPr lang="en-US" altLang="en-US"/>
              <a:t>name=Kubernetes</a:t>
            </a:r>
            <a:endParaRPr lang="en-US" altLang="en-US"/>
          </a:p>
          <a:p>
            <a:r>
              <a:rPr lang="en-US" altLang="en-US"/>
              <a:t>baseurl=http://mirrors.aliyun.com/kubernetes/yum/repos/kubernetes-el7-x86_64</a:t>
            </a:r>
            <a:endParaRPr lang="en-US" altLang="en-US"/>
          </a:p>
          <a:p>
            <a:r>
              <a:rPr lang="en-US" altLang="en-US"/>
              <a:t>enabled=1</a:t>
            </a:r>
            <a:endParaRPr lang="en-US" altLang="en-US"/>
          </a:p>
          <a:p>
            <a:r>
              <a:rPr lang="en-US" altLang="en-US"/>
              <a:t>gpgcheck=0</a:t>
            </a:r>
            <a:endParaRPr lang="en-US" altLang="en-US"/>
          </a:p>
          <a:p>
            <a:r>
              <a:rPr lang="en-US" altLang="en-US"/>
              <a:t>repo_gpgcheck=0</a:t>
            </a:r>
            <a:endParaRPr lang="en-US" altLang="en-US"/>
          </a:p>
          <a:p>
            <a:r>
              <a:rPr lang="en-US" altLang="en-US"/>
              <a:t>gpgkey=http://mirrors.aliyun.com/kubernetes/yum/doc/yum-key.gpg</a:t>
            </a:r>
            <a:endParaRPr lang="en-US" altLang="en-US"/>
          </a:p>
          <a:p>
            <a:r>
              <a:rPr lang="en-US" altLang="en-US"/>
              <a:t>        http://mirrors.aliyun.com/kubernetes/yum/doc/rpm-package-key.gpg</a:t>
            </a:r>
            <a:endParaRPr lang="en-US" altLang="en-US"/>
          </a:p>
          <a:p>
            <a:r>
              <a:rPr lang="en-US" altLang="en-US"/>
              <a:t>EOF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setenforce 0</a:t>
            </a:r>
            <a:endParaRPr lang="en-US" altLang="en-US"/>
          </a:p>
          <a:p>
            <a:r>
              <a:rPr lang="en-US" altLang="en-US"/>
              <a:t>yum install -y kubelet kubeadm kubectl --disableexcludes=kubernetes</a:t>
            </a:r>
            <a:endParaRPr lang="en-US" altLang="en-US"/>
          </a:p>
          <a:p>
            <a:r>
              <a:rPr lang="en-US" altLang="en-US"/>
              <a:t>systemctl enable kubelet &amp;&amp; systemctl start kubelet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14020" y="436880"/>
            <a:ext cx="1091501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# centos7安装指南 https://blog.51cto.com/caiyuanji/2240546?source=dra</a:t>
            </a:r>
            <a:endParaRPr lang="en-US" altLang="en-US" sz="1400"/>
          </a:p>
          <a:p>
            <a:r>
              <a:rPr lang="en-US" altLang="en-US" sz="1400"/>
              <a:t># https://juejin.im/post/5b8a4536e51d4538c545645c</a:t>
            </a:r>
            <a:endParaRPr lang="en-US" altLang="en-US" sz="1400"/>
          </a:p>
          <a:p>
            <a:r>
              <a:rPr lang="en-US" altLang="en-US" sz="1400"/>
              <a:t>#</a:t>
            </a:r>
            <a:r>
              <a:rPr lang="en-US" altLang="en-US" sz="1400">
                <a:sym typeface="+mn-ea"/>
              </a:rPr>
              <a:t>安装指定版的docker</a:t>
            </a:r>
            <a:endParaRPr lang="en-US" altLang="en-US" sz="1400">
              <a:sym typeface="+mn-ea"/>
            </a:endParaRPr>
          </a:p>
          <a:p>
            <a:r>
              <a:rPr lang="en-US" altLang="en-US" sz="1400"/>
              <a:t>yum install -y yum-utils device-mapper-persistent-data lvm2</a:t>
            </a:r>
            <a:endParaRPr lang="en-US" altLang="en-US" sz="1400">
              <a:sym typeface="+mn-ea"/>
            </a:endParaRPr>
          </a:p>
          <a:p>
            <a:r>
              <a:rPr lang="en-US" altLang="en-US" sz="1400"/>
              <a:t>yum-config-manager --add-repo http://mirrors.aliyun.com/docker-ce/linux/centos/docker-ce.repo</a:t>
            </a:r>
            <a:endParaRPr lang="en-US" altLang="en-US" sz="1400"/>
          </a:p>
          <a:p>
            <a:r>
              <a:rPr lang="en-US" altLang="en-US" sz="1400"/>
              <a:t>yum list docker-ce --showduplicates | sort -r</a:t>
            </a:r>
            <a:endParaRPr lang="en-US" altLang="en-US" sz="1400"/>
          </a:p>
          <a:p>
            <a:r>
              <a:rPr lang="en-US" altLang="en-US" sz="1400"/>
              <a:t>yum install docker-ce-18.06.3.ce-3.el7 -y</a:t>
            </a:r>
            <a:endParaRPr lang="en-US" altLang="en-US" sz="1400"/>
          </a:p>
          <a:p>
            <a:r>
              <a:rPr lang="en-US" altLang="en-US" sz="1400"/>
              <a:t>systemctl start docker</a:t>
            </a:r>
            <a:endParaRPr lang="en-US" altLang="en-US" sz="1400"/>
          </a:p>
          <a:p>
            <a:r>
              <a:rPr lang="en-US" altLang="en-US" sz="1400"/>
              <a:t>#安装kubernets相关</a:t>
            </a:r>
            <a:endParaRPr lang="en-US" altLang="en-US" sz="1400"/>
          </a:p>
          <a:p>
            <a:r>
              <a:rPr lang="en-US" altLang="en-US" sz="1400"/>
              <a:t>cat &lt;&lt;EOF &gt; /etc/yum.repos.d/kubernetes.repo</a:t>
            </a:r>
            <a:endParaRPr lang="en-US" altLang="en-US" sz="1400"/>
          </a:p>
          <a:p>
            <a:r>
              <a:rPr lang="en-US" altLang="en-US" sz="1400"/>
              <a:t>[kubernetes]</a:t>
            </a:r>
            <a:endParaRPr lang="en-US" altLang="en-US" sz="1400"/>
          </a:p>
          <a:p>
            <a:r>
              <a:rPr lang="en-US" altLang="en-US" sz="1400"/>
              <a:t>name=Kubernetes</a:t>
            </a:r>
            <a:endParaRPr lang="en-US" altLang="en-US" sz="1400"/>
          </a:p>
          <a:p>
            <a:r>
              <a:rPr lang="en-US" altLang="en-US" sz="1400"/>
              <a:t>baseurl=https://mirrors.aliyun.com/kubernetes/yum/repos/kubernetes-el7-x86_64</a:t>
            </a:r>
            <a:endParaRPr lang="en-US" altLang="en-US" sz="1400"/>
          </a:p>
          <a:p>
            <a:r>
              <a:rPr lang="en-US" altLang="en-US" sz="1400"/>
              <a:t>enabled=1</a:t>
            </a:r>
            <a:endParaRPr lang="en-US" altLang="en-US" sz="1400"/>
          </a:p>
          <a:p>
            <a:r>
              <a:rPr lang="en-US" altLang="en-US" sz="1400"/>
              <a:t>gpgcheck=1</a:t>
            </a:r>
            <a:endParaRPr lang="en-US" altLang="en-US" sz="1400"/>
          </a:p>
          <a:p>
            <a:r>
              <a:rPr lang="en-US" altLang="en-US" sz="1400"/>
              <a:t>repo_gpgcheck=1</a:t>
            </a:r>
            <a:endParaRPr lang="en-US" altLang="en-US" sz="1400"/>
          </a:p>
          <a:p>
            <a:r>
              <a:rPr lang="en-US" altLang="en-US" sz="1400"/>
              <a:t>gpgkey=https://mirrors.aliyun.com/kubernetes/yum/doc/yum-key.gpg https://mirrors.aliyun.com/kubernetes/yum/doc/rpm-package-key.gpg</a:t>
            </a:r>
            <a:endParaRPr lang="en-US" altLang="en-US" sz="1400"/>
          </a:p>
          <a:p>
            <a:r>
              <a:rPr lang="en-US" altLang="en-US" sz="1400"/>
              <a:t>EOF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# Set SELinux in permissive mode (effectively disabling it)</a:t>
            </a:r>
            <a:endParaRPr lang="en-US" altLang="en-US" sz="1400"/>
          </a:p>
          <a:p>
            <a:r>
              <a:rPr lang="en-US" altLang="en-US" sz="1400"/>
              <a:t>setenforce 0</a:t>
            </a:r>
            <a:endParaRPr lang="en-US" altLang="en-US" sz="1400"/>
          </a:p>
          <a:p>
            <a:r>
              <a:rPr lang="en-US" altLang="en-US" sz="1400"/>
              <a:t>sed -i 's/^SELINUX=enforcing$/SELINUX=permissive/' /etc/selinux/config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yum install -y kubelet kubeadm kubectl --disableexcludes=kubernetes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2110" y="598170"/>
            <a:ext cx="114890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# 检查需要那些镜像</a:t>
            </a:r>
            <a:endParaRPr lang="en-US" altLang="en-US" sz="1400"/>
          </a:p>
          <a:p>
            <a:r>
              <a:rPr lang="en-US" altLang="en-US" sz="1400"/>
              <a:t>kubeadm config images list</a:t>
            </a:r>
            <a:endParaRPr lang="en-US" altLang="en-US" sz="1400"/>
          </a:p>
          <a:p>
            <a:r>
              <a:rPr lang="en-US" altLang="en-US" sz="1400"/>
              <a:t># 下载相关镜像</a:t>
            </a:r>
            <a:endParaRPr lang="en-US" altLang="en-US" sz="1400"/>
          </a:p>
          <a:p>
            <a:r>
              <a:rPr lang="en-US" altLang="en-US" sz="1400"/>
              <a:t>#!/bin/bash</a:t>
            </a:r>
            <a:endParaRPr lang="en-US" altLang="en-US" sz="1400"/>
          </a:p>
          <a:p>
            <a:r>
              <a:rPr lang="en-US" altLang="en-US" sz="1400"/>
              <a:t>images=(</a:t>
            </a:r>
            <a:endParaRPr lang="en-US" altLang="en-US" sz="1400"/>
          </a:p>
          <a:p>
            <a:r>
              <a:rPr lang="en-US" altLang="en-US" sz="1400"/>
              <a:t>    kube-apiserver:v1.15.3</a:t>
            </a:r>
            <a:endParaRPr lang="en-US" altLang="en-US" sz="1400"/>
          </a:p>
          <a:p>
            <a:r>
              <a:rPr lang="en-US" altLang="en-US" sz="1400"/>
              <a:t>    kube-controller-manager:v1.15.3</a:t>
            </a:r>
            <a:endParaRPr lang="en-US" altLang="en-US" sz="1400"/>
          </a:p>
          <a:p>
            <a:r>
              <a:rPr lang="en-US" altLang="en-US" sz="1400"/>
              <a:t>    kube-scheduler:v1.15.3</a:t>
            </a:r>
            <a:endParaRPr lang="en-US" altLang="en-US" sz="1400"/>
          </a:p>
          <a:p>
            <a:r>
              <a:rPr lang="en-US" altLang="en-US" sz="1400"/>
              <a:t>    kube-proxy:v1.15.3</a:t>
            </a:r>
            <a:endParaRPr lang="en-US" altLang="en-US" sz="1400"/>
          </a:p>
          <a:p>
            <a:r>
              <a:rPr lang="en-US" altLang="en-US" sz="1400"/>
              <a:t>    pause:3.1</a:t>
            </a:r>
            <a:endParaRPr lang="en-US" altLang="en-US" sz="1400"/>
          </a:p>
          <a:p>
            <a:r>
              <a:rPr lang="en-US" altLang="en-US" sz="1400"/>
              <a:t>    etcd:3.3.10</a:t>
            </a:r>
            <a:endParaRPr lang="en-US" altLang="en-US" sz="1400"/>
          </a:p>
          <a:p>
            <a:r>
              <a:rPr lang="en-US" altLang="en-US" sz="1400"/>
              <a:t>    coredns:1.3.1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    pause-amd64:3.1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    kubernetes-dashboard-amd64:v1.10.0</a:t>
            </a:r>
            <a:endParaRPr lang="en-US" altLang="en-US" sz="1400"/>
          </a:p>
          <a:p>
            <a:r>
              <a:rPr lang="en-US" altLang="en-US" sz="1400"/>
              <a:t>    heapster-amd64:v1.5.4</a:t>
            </a:r>
            <a:endParaRPr lang="en-US" altLang="en-US" sz="1400"/>
          </a:p>
          <a:p>
            <a:r>
              <a:rPr lang="en-US" altLang="en-US" sz="1400"/>
              <a:t>    heapster-grafana-amd64:v5.0.4</a:t>
            </a:r>
            <a:endParaRPr lang="en-US" altLang="en-US" sz="1400"/>
          </a:p>
          <a:p>
            <a:r>
              <a:rPr lang="en-US" altLang="en-US" sz="1400"/>
              <a:t>    heapster-influxdb-amd64:v1.5.2</a:t>
            </a:r>
            <a:endParaRPr lang="en-US" altLang="en-US" sz="1400"/>
          </a:p>
          <a:p>
            <a:r>
              <a:rPr lang="en-US" altLang="en-US" sz="1400"/>
              <a:t>)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for imageName in ${images[@]} ; do</a:t>
            </a:r>
            <a:endParaRPr lang="en-US" altLang="en-US" sz="1400"/>
          </a:p>
          <a:p>
            <a:r>
              <a:rPr lang="en-US" altLang="en-US" sz="1400"/>
              <a:t>    docker pull registry.cn-hangzhou.aliyuncs.com/google_containers/$imageName</a:t>
            </a:r>
            <a:endParaRPr lang="en-US" altLang="en-US" sz="1400"/>
          </a:p>
          <a:p>
            <a:r>
              <a:rPr lang="en-US" altLang="en-US" sz="1400"/>
              <a:t>    docker tag registry.cn-hangzhou.aliyuncs.com/google_containers/$imageName k8s.gcr.io/$imageName</a:t>
            </a:r>
            <a:endParaRPr lang="en-US" altLang="en-US" sz="1400"/>
          </a:p>
          <a:p>
            <a:r>
              <a:rPr lang="en-US" altLang="en-US" sz="1400"/>
              <a:t>done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3680" y="404495"/>
            <a:ext cx="117246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确保`/proc/sys/net/bridge/bridge-nf-call-ip6tables`, `/proc/sys/net/bridge/bridge-nf-call-iptables`都是1</a:t>
            </a:r>
            <a:endParaRPr lang="en-US" altLang="en-US"/>
          </a:p>
          <a:p>
            <a:r>
              <a:rPr lang="en-US" altLang="en-US"/>
              <a:t>2. `rpm -ql kubelet`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/etc/kubernetes/manifests</a:t>
            </a:r>
            <a:endParaRPr lang="en-US" altLang="en-US"/>
          </a:p>
          <a:p>
            <a:r>
              <a:rPr lang="en-US" altLang="en-US"/>
              <a:t>/etc/sysconfig/kubelet</a:t>
            </a:r>
            <a:endParaRPr lang="en-US" altLang="en-US"/>
          </a:p>
          <a:p>
            <a:r>
              <a:rPr lang="en-US" altLang="en-US"/>
              <a:t>/usr/bin/kubelet</a:t>
            </a:r>
            <a:endParaRPr lang="en-US" altLang="en-US"/>
          </a:p>
          <a:p>
            <a:r>
              <a:rPr lang="en-US" altLang="en-US"/>
              <a:t>/usr/lib/systemd/system/kubelet.service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3.`systemctl enable docker`</a:t>
            </a:r>
            <a:endParaRPr lang="en-US" altLang="en-US"/>
          </a:p>
          <a:p>
            <a:r>
              <a:rPr lang="en-US" altLang="en-US"/>
              <a:t>4.关闭firewalld</a:t>
            </a:r>
            <a:endParaRPr lang="en-US" altLang="en-US"/>
          </a:p>
          <a:p>
            <a:r>
              <a:rPr lang="en-US" altLang="en-US"/>
              <a:t>5.vim /etc/sysconfig/kubelete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KUBELET_EXTRA_ARGS="--fail-swap-on=false --cgroup-driver=cgroupfs"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>
                <a:sym typeface="+mn-ea"/>
              </a:rPr>
              <a:t>`systemctl daemon-reload &amp;&amp; systemctl enable kubelet`</a:t>
            </a: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26440" y="361950"/>
            <a:ext cx="1121854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启动master</a:t>
            </a:r>
            <a:endParaRPr lang="en-US" altLang="en-US"/>
          </a:p>
          <a:p>
            <a:r>
              <a:rPr lang="en-US" altLang="en-US"/>
              <a:t>systemctl stop firewalld &amp;&amp; systemctl disable firewalld</a:t>
            </a:r>
            <a:endParaRPr lang="en-US" altLang="en-US"/>
          </a:p>
          <a:p>
            <a:r>
              <a:rPr lang="en-US" altLang="en-US">
                <a:sym typeface="+mn-ea"/>
              </a:rPr>
              <a:t>kubeadm init --pod-network-cidr=10.244.0.0/16 --service-cidr=10.96.0.0/12 </a:t>
            </a:r>
            <a:endParaRPr lang="en-US" altLang="en-US"/>
          </a:p>
          <a:p>
            <a:r>
              <a:rPr lang="en-US" altLang="en-US"/>
              <a:t>cd ~</a:t>
            </a:r>
            <a:endParaRPr lang="en-US" altLang="en-US"/>
          </a:p>
          <a:p>
            <a:r>
              <a:rPr lang="en-US" altLang="en-US"/>
              <a:t>mkdir .kube</a:t>
            </a:r>
            <a:endParaRPr lang="en-US" altLang="en-US"/>
          </a:p>
          <a:p>
            <a:r>
              <a:rPr lang="en-US" altLang="en-US"/>
              <a:t>cp -i /etc/kubernetes/admin.conf .kube/config</a:t>
            </a:r>
            <a:endParaRPr lang="en-US" altLang="en-US"/>
          </a:p>
          <a:p>
            <a:r>
              <a:rPr lang="en-US" altLang="en-US"/>
              <a:t>kubectl get cs</a:t>
            </a:r>
            <a:endParaRPr lang="en-US" altLang="en-US"/>
          </a:p>
          <a:p>
            <a:r>
              <a:rPr lang="en-US" altLang="en-US"/>
              <a:t>kubectl get ns</a:t>
            </a:r>
            <a:endParaRPr lang="en-US" altLang="en-US"/>
          </a:p>
          <a:p>
            <a:r>
              <a:rPr lang="en-US" altLang="en-US"/>
              <a:t>kubectl get nodes</a:t>
            </a:r>
            <a:endParaRPr lang="en-US" altLang="en-US"/>
          </a:p>
          <a:p>
            <a:r>
              <a:rPr lang="en-US" altLang="en-US"/>
              <a:t>#安装flannel</a:t>
            </a:r>
            <a:endParaRPr lang="en-US" altLang="en-US"/>
          </a:p>
          <a:p>
            <a:r>
              <a:rPr lang="en-US" altLang="en-US"/>
              <a:t>wget https://raw.githubusercontent.com/coreos/flannel/master/Documentation/kube-flannel.yml</a:t>
            </a:r>
            <a:endParaRPr lang="en-US" altLang="en-US"/>
          </a:p>
          <a:p>
            <a:r>
              <a:rPr lang="en-US" altLang="en-US"/>
              <a:t>ls kube-flannel.yml</a:t>
            </a:r>
            <a:endParaRPr lang="en-US" altLang="en-US"/>
          </a:p>
          <a:p>
            <a:r>
              <a:rPr lang="en-US" altLang="en-US"/>
              <a:t>kubectl apply -f kube-flannel.yml</a:t>
            </a:r>
            <a:endParaRPr lang="en-US" altLang="en-US"/>
          </a:p>
          <a:p>
            <a:r>
              <a:rPr lang="en-US" altLang="en-US"/>
              <a:t># 查看是否ready</a:t>
            </a:r>
            <a:endParaRPr lang="en-US" altLang="en-US"/>
          </a:p>
          <a:p>
            <a:r>
              <a:rPr lang="en-US" altLang="en-US"/>
              <a:t>kubectl get nodes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252730"/>
            <a:ext cx="117252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# node</a:t>
            </a:r>
            <a:endParaRPr lang="en-US" altLang="en-US">
              <a:sym typeface="+mn-ea"/>
            </a:endParaRPr>
          </a:p>
          <a:p>
            <a:r>
              <a:rPr lang="en-US" altLang="en-US"/>
              <a:t>hostnamectl set-hostname node1 #改主机名</a:t>
            </a:r>
            <a:endParaRPr lang="en-US" altLang="en-US"/>
          </a:p>
          <a:p>
            <a:r>
              <a:rPr lang="en-US" altLang="en-US"/>
              <a:t>echo “127.0.0.1 node1” &gt;&gt; /etc/hosts</a:t>
            </a:r>
            <a:endParaRPr lang="en-US" altLang="en-US"/>
          </a:p>
          <a:p>
            <a:r>
              <a:rPr lang="en-US" altLang="en-US">
                <a:sym typeface="+mn-ea"/>
              </a:rPr>
              <a:t>`KUBELET_EXTRA_ARGS="--fail-swap-on=false --cgroup-driver=systemd"`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journalctl -xefu kubelet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systemctl status kubelet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systemctl status firewalld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systemctl daemon-reload &amp;&amp; systemctl enable kubelet</a:t>
            </a:r>
            <a:endParaRPr lang="en-US" altLang="en-US"/>
          </a:p>
          <a:p>
            <a:r>
              <a:rPr lang="en-US" altLang="en-US">
                <a:sym typeface="+mn-ea"/>
              </a:rPr>
              <a:t>systemctl stop firewalld &amp;&amp; systemctl disable firewalld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kubeadm join 192.168.1.91:6443 --token j12g0i.r1qa2obfazek6j8m --discovery-token-ca-cert-hash sha256:3e07649df07f13c60d239f31fba5affe459a08ce232cd63b757c915bede47e03</a:t>
            </a:r>
            <a:endParaRPr lang="en-US" altLang="en-US"/>
          </a:p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20345" y="4091305"/>
            <a:ext cx="11430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查看</a:t>
            </a:r>
            <a:endParaRPr lang="en-US" altLang="en-US"/>
          </a:p>
          <a:p>
            <a:r>
              <a:rPr lang="en-US" altLang="en-US"/>
              <a:t>kubectl get nodes</a:t>
            </a:r>
            <a:endParaRPr lang="en-US" altLang="en-US"/>
          </a:p>
          <a:p>
            <a:r>
              <a:rPr lang="en-US" altLang="en-US"/>
              <a:t>kubectl get pods -n kube-system</a:t>
            </a:r>
            <a:endParaRPr lang="en-US" altLang="en-US"/>
          </a:p>
          <a:p>
            <a:r>
              <a:rPr lang="en-US" altLang="en-US"/>
              <a:t>kubectl get pods -n kube-system -o wide</a:t>
            </a:r>
            <a:endParaRPr lang="en-US" altLang="en-US"/>
          </a:p>
          <a:p>
            <a:r>
              <a:rPr lang="en-US" altLang="en-US"/>
              <a:t>kubectl get service -n kube-system #查看系统service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1570355" y="2824480"/>
            <a:ext cx="4690110" cy="1965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8445" y="1972945"/>
            <a:ext cx="1577340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346575" y="1972945"/>
            <a:ext cx="1619885" cy="337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memory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1663065" y="2908935"/>
            <a:ext cx="2210435" cy="362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cpu_memory_cg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439035" y="3575685"/>
            <a:ext cx="1425575" cy="32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cgroup1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2447925" y="4074160"/>
            <a:ext cx="1425575" cy="328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cgroup2</a:t>
            </a:r>
            <a:endParaRPr lang="en-US" altLang="en-US"/>
          </a:p>
        </p:txBody>
      </p:sp>
      <p:cxnSp>
        <p:nvCxnSpPr>
          <p:cNvPr id="13" name="Elbow Connector 12"/>
          <p:cNvCxnSpPr>
            <a:endCxn id="11" idx="1"/>
          </p:cNvCxnSpPr>
          <p:nvPr/>
        </p:nvCxnSpPr>
        <p:spPr>
          <a:xfrm rot="5400000" flipV="1">
            <a:off x="1979295" y="3275965"/>
            <a:ext cx="464185" cy="4552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2" idx="1"/>
          </p:cNvCxnSpPr>
          <p:nvPr/>
        </p:nvCxnSpPr>
        <p:spPr>
          <a:xfrm rot="5400000" flipV="1">
            <a:off x="1724025" y="3514725"/>
            <a:ext cx="983615" cy="46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0760" y="2563495"/>
            <a:ext cx="298577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2"/>
          </p:cNvCxnSpPr>
          <p:nvPr/>
        </p:nvCxnSpPr>
        <p:spPr>
          <a:xfrm flipH="1">
            <a:off x="2312670" y="2310765"/>
            <a:ext cx="4445" cy="244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138420" y="2310765"/>
            <a:ext cx="5715" cy="27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73500" y="2563495"/>
            <a:ext cx="8255" cy="287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067175" y="2926080"/>
            <a:ext cx="2083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cgroup hierarchy</a:t>
            </a:r>
            <a:endParaRPr lang="en-US" altLang="en-US" sz="1600"/>
          </a:p>
        </p:txBody>
      </p:sp>
      <p:sp>
        <p:nvSpPr>
          <p:cNvPr id="34" name="Rectangle 33"/>
          <p:cNvSpPr/>
          <p:nvPr/>
        </p:nvSpPr>
        <p:spPr>
          <a:xfrm>
            <a:off x="4446270" y="3575685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446270" y="4074160"/>
            <a:ext cx="1265555" cy="31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tasks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11" idx="3"/>
            <a:endCxn id="34" idx="1"/>
          </p:cNvCxnSpPr>
          <p:nvPr/>
        </p:nvCxnSpPr>
        <p:spPr>
          <a:xfrm>
            <a:off x="3864610" y="373570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881755" y="4238625"/>
            <a:ext cx="5816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" idx="1"/>
            <a:endCxn id="34" idx="3"/>
          </p:cNvCxnSpPr>
          <p:nvPr/>
        </p:nvCxnSpPr>
        <p:spPr>
          <a:xfrm rot="10800000" flipV="1">
            <a:off x="5711825" y="3166745"/>
            <a:ext cx="741680" cy="5689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453505" y="2981325"/>
            <a:ext cx="3020060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Parent process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453505" y="4074160"/>
            <a:ext cx="3020060" cy="370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children process</a:t>
            </a:r>
            <a:endParaRPr lang="en-US" altLang="en-US"/>
          </a:p>
        </p:txBody>
      </p:sp>
      <p:cxnSp>
        <p:nvCxnSpPr>
          <p:cNvPr id="9" name="Curved Connector 8"/>
          <p:cNvCxnSpPr>
            <a:stCxn id="5" idx="1"/>
            <a:endCxn id="34" idx="3"/>
          </p:cNvCxnSpPr>
          <p:nvPr/>
        </p:nvCxnSpPr>
        <p:spPr>
          <a:xfrm rot="10800000">
            <a:off x="5711825" y="3735705"/>
            <a:ext cx="741680" cy="5238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7963535" y="3352165"/>
            <a:ext cx="0" cy="721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2255" y="294640"/>
            <a:ext cx="1181798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service:10.96.0.0/12</a:t>
            </a:r>
            <a:endParaRPr lang="en-US" altLang="en-US"/>
          </a:p>
          <a:p>
            <a:r>
              <a:rPr lang="en-US" altLang="en-US"/>
              <a:t># pod:10.244.0.0/16</a:t>
            </a:r>
            <a:endParaRPr lang="en-US" altLang="en-US"/>
          </a:p>
          <a:p>
            <a:r>
              <a:rPr lang="en-US" altLang="en-US"/>
              <a:t>kubectl cluster-info #集群信息</a:t>
            </a:r>
            <a:endParaRPr lang="en-US" altLang="en-US"/>
          </a:p>
          <a:p>
            <a:r>
              <a:rPr lang="en-US" altLang="en-US"/>
              <a:t>kubectl run nginx-deploy --image=nginx --port=80 --replicas=1 --dry-run=true</a:t>
            </a:r>
            <a:endParaRPr lang="en-US" altLang="en-US"/>
          </a:p>
          <a:p>
            <a:r>
              <a:rPr lang="en-US" altLang="en-US">
                <a:sym typeface="+mn-ea"/>
              </a:rPr>
              <a:t>kubectl run nginx-deploy --image=nginx --port=80 --replicas=1</a:t>
            </a:r>
            <a:endParaRPr lang="en-US" altLang="en-US"/>
          </a:p>
          <a:p>
            <a:r>
              <a:rPr lang="en-US" altLang="en-US">
                <a:sym typeface="+mn-ea"/>
              </a:rPr>
              <a:t>kubectl get pods -n kube-system -o wide</a:t>
            </a:r>
            <a:endParaRPr lang="en-US" altLang="en-US"/>
          </a:p>
          <a:p>
            <a:r>
              <a:rPr lang="en-US" altLang="en-US"/>
              <a:t>kubectl expose #暴露服务</a:t>
            </a:r>
            <a:endParaRPr lang="en-US" altLang="en-US"/>
          </a:p>
          <a:p>
            <a:r>
              <a:rPr lang="en-US" altLang="en-US"/>
              <a:t>kubectl expose deployment nginx-deploy --name=nginx --port=80 --target-port=80 --protocol=TCP</a:t>
            </a:r>
            <a:endParaRPr lang="en-US" altLang="en-US"/>
          </a:p>
          <a:p>
            <a:r>
              <a:rPr lang="en-US" altLang="en-US"/>
              <a:t>kubectl get services</a:t>
            </a:r>
            <a:endParaRPr lang="en-US" altLang="en-US"/>
          </a:p>
          <a:p>
            <a:r>
              <a:rPr lang="en-US" altLang="en-US"/>
              <a:t>curl 10.101.202.42</a:t>
            </a:r>
            <a:endParaRPr lang="en-US" altLang="en-US"/>
          </a:p>
          <a:p>
            <a:r>
              <a:rPr lang="en-US" altLang="en-US"/>
              <a:t># 查看系统提供的service</a:t>
            </a:r>
            <a:endParaRPr lang="en-US" altLang="en-US"/>
          </a:p>
          <a:p>
            <a:r>
              <a:rPr lang="en-US" altLang="en-US"/>
              <a:t>kubectl get service -n kube-system</a:t>
            </a:r>
            <a:endParaRPr lang="en-US" altLang="en-US"/>
          </a:p>
          <a:p>
            <a:r>
              <a:rPr lang="en-US" altLang="en-US"/>
              <a:t># 通过服务名来访问服务,这里的服务名是nginx, 通过系统提供的dns service</a:t>
            </a:r>
            <a:endParaRPr lang="en-US" altLang="en-US"/>
          </a:p>
          <a:p>
            <a:r>
              <a:rPr lang="en-US" altLang="en-US"/>
              <a:t>dig -t A nginx @10.96.0.10</a:t>
            </a:r>
            <a:endParaRPr lang="en-US" altLang="en-US"/>
          </a:p>
          <a:p>
            <a:r>
              <a:rPr lang="en-US" altLang="en-US"/>
              <a:t>dig -t A nginx.default.svc.cluster.local @10.96.0.10</a:t>
            </a:r>
            <a:endParaRPr lang="en-US" altLang="en-US"/>
          </a:p>
          <a:p>
            <a:r>
              <a:rPr lang="en-US" altLang="en-US"/>
              <a:t># run一个客户端POD</a:t>
            </a:r>
            <a:endParaRPr lang="en-US" altLang="en-US"/>
          </a:p>
          <a:p>
            <a:r>
              <a:rPr lang="en-US" altLang="en-US"/>
              <a:t>kubectl run client --image=busybox --replicas=1 -it --restart=Never</a:t>
            </a:r>
            <a:endParaRPr lang="en-US" altLang="en-US"/>
          </a:p>
          <a:p>
            <a:r>
              <a:rPr lang="en-US" altLang="en-US"/>
              <a:t>kubectl get pods -o wide #查看pod</a:t>
            </a:r>
            <a:endParaRPr lang="en-US" altLang="en-US"/>
          </a:p>
          <a:p>
            <a:r>
              <a:rPr lang="en-US" altLang="en-US"/>
              <a:t># 进入client中查看dns解析服务器</a:t>
            </a:r>
            <a:endParaRPr lang="en-US" altLang="en-US"/>
          </a:p>
          <a:p>
            <a:r>
              <a:rPr lang="en-US" altLang="en-US"/>
              <a:t>cat /etc/resolv.conf</a:t>
            </a:r>
            <a:endParaRPr lang="en-US" altLang="en-US"/>
          </a:p>
          <a:p>
            <a:r>
              <a:rPr lang="en-US" altLang="en-US"/>
              <a:t>kubectl describe service nginx #查看service nginx的描述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05765" y="421005"/>
            <a:ext cx="113626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/>
              <a:t>```</a:t>
            </a:r>
            <a:endParaRPr lang="en-US" altLang="en-US"/>
          </a:p>
          <a:p>
            <a:pPr algn="l"/>
            <a:r>
              <a:rPr lang="en-US" altLang="en-US"/>
              <a:t>kubectl get pods --show-labels #查看pods及标签</a:t>
            </a:r>
            <a:endParaRPr lang="en-US" altLang="en-US"/>
          </a:p>
          <a:p>
            <a:pPr algn="l"/>
            <a:r>
              <a:rPr lang="en-US" altLang="en-US"/>
              <a:t>kubectl edit service nginx #编辑nginx相关信息</a:t>
            </a:r>
            <a:endParaRPr lang="en-US" altLang="en-US"/>
          </a:p>
          <a:p>
            <a:pPr algn="l"/>
            <a:r>
              <a:rPr lang="en-US" altLang="en-US"/>
              <a:t>kubectl delete service nginx #删除nginx service</a:t>
            </a:r>
            <a:endParaRPr lang="en-US" altLang="en-US"/>
          </a:p>
          <a:p>
            <a:pPr algn="l"/>
            <a:r>
              <a:rPr lang="en-US" altLang="en-US"/>
              <a:t>kubectl get deployment #查看系统里面的deployment</a:t>
            </a:r>
            <a:endParaRPr lang="en-US" altLang="en-US"/>
          </a:p>
          <a:p>
            <a:pPr algn="l"/>
            <a:r>
              <a:rPr lang="en-US" altLang="en-US"/>
              <a:t>kubectl expose deployment nginx-deploy --name=webserver --port=80 --target-port=80</a:t>
            </a:r>
            <a:endParaRPr lang="en-US" altLang="en-US"/>
          </a:p>
          <a:p>
            <a:pPr algn="l"/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520055" y="2578735"/>
            <a:ext cx="2479675" cy="328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4790440" y="475805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8092440" y="475805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6370320" y="475805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5247640" y="2907665"/>
            <a:ext cx="1512570" cy="1850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6760210" y="2976880"/>
            <a:ext cx="67310" cy="1781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0"/>
          </p:cNvCxnSpPr>
          <p:nvPr/>
        </p:nvCxnSpPr>
        <p:spPr>
          <a:xfrm>
            <a:off x="6760210" y="2907665"/>
            <a:ext cx="1789430" cy="1850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700000">
            <a:off x="6915150" y="3537585"/>
            <a:ext cx="1915160" cy="320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通过labels查找pod</a:t>
            </a:r>
            <a:endParaRPr lang="en-US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4675" y="277495"/>
            <a:ext cx="1125283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get pods -w #监控着查看pods相关信息</a:t>
            </a:r>
            <a:endParaRPr lang="en-US" altLang="en-US"/>
          </a:p>
          <a:p>
            <a:r>
              <a:rPr lang="en-US" altLang="en-US"/>
              <a:t>kubectl run myapp --image=ikubernetes/myapp:v1  --replicas=2 #创建一个myapp deployment</a:t>
            </a:r>
            <a:endParaRPr lang="en-US" altLang="en-US"/>
          </a:p>
          <a:p>
            <a:r>
              <a:rPr lang="en-US" altLang="en-US"/>
              <a:t>kubectl expose deployment myapp --name=myapp --port=80 #将myapp发布成一个myapp的服务</a:t>
            </a:r>
            <a:endParaRPr lang="en-US" altLang="en-US"/>
          </a:p>
          <a:p>
            <a:r>
              <a:rPr lang="en-US" altLang="en-US"/>
              <a:t>kubectl describe pod </a:t>
            </a:r>
            <a:r>
              <a:rPr lang="en-US" altLang="en-US">
                <a:sym typeface="+mn-ea"/>
              </a:rPr>
              <a:t>nginx-deploy-59f5f764bb-n5vjx</a:t>
            </a:r>
            <a:r>
              <a:rPr lang="en-US" altLang="en-US"/>
              <a:t> #查看pod的描述</a:t>
            </a:r>
            <a:endParaRPr lang="en-US" altLang="en-US"/>
          </a:p>
          <a:p>
            <a:r>
              <a:rPr lang="en-US" altLang="en-US"/>
              <a:t>kubectl exec </a:t>
            </a:r>
            <a:r>
              <a:rPr lang="en-US" altLang="en-US">
                <a:sym typeface="+mn-ea"/>
              </a:rPr>
              <a:t>nginx-deploy-59f5f764bb-n5vjx -c nginx-deploye -it /bin/bash #进去容器的交互页面</a:t>
            </a:r>
            <a:endParaRPr lang="en-US" altLang="en-US">
              <a:sym typeface="+mn-ea"/>
            </a:endParaRPr>
          </a:p>
          <a:p>
            <a:r>
              <a:rPr lang="en-US" altLang="en-US"/>
              <a:t>kubectl scale --replicas=4 deployment myapp</a:t>
            </a:r>
            <a:r>
              <a:rPr lang="en-US" altLang="en-US">
                <a:sym typeface="+mn-ea"/>
              </a:rPr>
              <a:t> #将myapp扩展到4个pod</a:t>
            </a:r>
            <a:endParaRPr lang="en-US" altLang="en-US">
              <a:sym typeface="+mn-ea"/>
            </a:endParaRPr>
          </a:p>
          <a:p>
            <a:r>
              <a:rPr lang="en-US" altLang="en-US"/>
              <a:t>kubectl describe deployment myapp</a:t>
            </a:r>
            <a:r>
              <a:rPr lang="en-US" altLang="en-US">
                <a:sym typeface="+mn-ea"/>
              </a:rPr>
              <a:t> #查看myapp的描述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get pods</a:t>
            </a:r>
            <a:endParaRPr lang="en-US" altLang="en-US">
              <a:sym typeface="+mn-ea"/>
            </a:endParaRPr>
          </a:p>
          <a:p>
            <a:r>
              <a:rPr lang="en-US" altLang="en-US"/>
              <a:t>kubectl scale --replicas=1 deployment myapp</a:t>
            </a:r>
            <a:r>
              <a:rPr lang="en-US" altLang="en-US">
                <a:sym typeface="+mn-ea"/>
              </a:rPr>
              <a:t> #将myapp缩减到1个pod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scale --replicas=4 deployment myapp #将myapp扩展到4个pod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set image deployment myapp myapp=ikubernetes/myapp:v2 #pod升级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kubectl rollout status deployment myapp #查看升级状态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busybox client上检查升级状态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####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while [ "1" == "1" ]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do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wget -O - -q myapp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	sleep 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done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######</a:t>
            </a:r>
            <a:endParaRPr lang="en-US" altLang="en-US">
              <a:sym typeface="+mn-ea"/>
            </a:endParaRPr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9565" y="218440"/>
            <a:ext cx="110166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rollout undo deployment myapp #回滚</a:t>
            </a:r>
            <a:endParaRPr lang="en-US" altLang="en-US"/>
          </a:p>
          <a:p>
            <a:r>
              <a:rPr lang="en-US" altLang="en-US"/>
              <a:t>kubectl rollout history deployment myapp #查看vision历史</a:t>
            </a:r>
            <a:endParaRPr lang="en-US" altLang="en-US"/>
          </a:p>
          <a:p>
            <a:r>
              <a:rPr lang="en-US" altLang="en-US"/>
              <a:t>kubectl rollout undo deployment myapp --to-revision=1 #回滚到指定的vision</a:t>
            </a:r>
            <a:endParaRPr lang="en-US" altLang="en-US"/>
          </a:p>
          <a:p>
            <a:r>
              <a:rPr lang="en-US" altLang="en-US"/>
              <a:t>#发布服务到集群外</a:t>
            </a:r>
            <a:endParaRPr lang="en-US" altLang="en-US"/>
          </a:p>
          <a:p>
            <a:r>
              <a:rPr lang="en-US" altLang="en-US"/>
              <a:t>kubectl edit service myapp</a:t>
            </a:r>
            <a:endParaRPr lang="en-US" altLang="en-US"/>
          </a:p>
          <a:p>
            <a:r>
              <a:rPr lang="en-US" altLang="en-US"/>
              <a:t>`type:CluterIp`=&gt;`type:NodePort`</a:t>
            </a:r>
            <a:endParaRPr lang="en-US" altLang="en-US"/>
          </a:p>
          <a:p>
            <a:r>
              <a:rPr lang="en-US" altLang="en-US"/>
              <a:t># node节点</a:t>
            </a:r>
            <a:endParaRPr lang="en-US" altLang="en-US"/>
          </a:p>
          <a:p>
            <a:r>
              <a:rPr lang="en-US" altLang="en-US"/>
              <a:t>iptables -t nat -Lnv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kubectl get ns/namespace #获取名称空间啊</a:t>
            </a:r>
            <a:endParaRPr lang="en-US" altLang="en-US"/>
          </a:p>
          <a:p>
            <a:r>
              <a:rPr lang="en-US" altLang="en-US"/>
              <a:t>kubectl create namespace/ns dev</a:t>
            </a:r>
            <a:endParaRPr lang="en-US" altLang="en-US"/>
          </a:p>
          <a:p>
            <a:r>
              <a:rPr lang="en-US" altLang="en-US"/>
              <a:t>kubeclt delete ns dev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45" y="2583815"/>
            <a:ext cx="10515600" cy="1325563"/>
          </a:xfrm>
        </p:spPr>
        <p:txBody>
          <a:bodyPr/>
          <a:p>
            <a:pPr algn="ctr"/>
            <a:r>
              <a:rPr lang="en-US" altLang="en-US"/>
              <a:t>自主式POD资源清单配置</a:t>
            </a: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1310" y="252730"/>
            <a:ext cx="114636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RESTFUL API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1. GET 2. POST 3. PUT 4. DELETE</a:t>
            </a:r>
            <a:endParaRPr lang="en-US" altLang="en-US"/>
          </a:p>
          <a:p>
            <a:r>
              <a:rPr lang="en-US" altLang="en-US"/>
              <a:t>资源:对象</a:t>
            </a:r>
            <a:endParaRPr lang="en-US" altLang="en-US"/>
          </a:p>
          <a:p>
            <a:r>
              <a:rPr lang="en-US" altLang="en-US"/>
              <a:t>1. workload: Pod, Deployment, Replication Controller, replicaSet, StatefulSet ..</a:t>
            </a:r>
            <a:endParaRPr lang="en-US" altLang="en-US"/>
          </a:p>
          <a:p>
            <a:r>
              <a:rPr lang="en-US" altLang="en-US"/>
              <a:t>2. 服务发现及负载均衡: Service, Ingress</a:t>
            </a:r>
            <a:endParaRPr lang="en-US" altLang="en-US"/>
          </a:p>
          <a:p>
            <a:r>
              <a:rPr lang="en-US" altLang="en-US"/>
              <a:t>3. 配置与存储: Volume, CSI</a:t>
            </a:r>
            <a:endParaRPr lang="en-US" altLang="en-US"/>
          </a:p>
          <a:p>
            <a:r>
              <a:rPr lang="en-US" altLang="en-US"/>
              <a:t>4. 集群资源: 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namespace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node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ClusterRole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...</a:t>
            </a:r>
            <a:endParaRPr lang="en-US" altLang="en-US"/>
          </a:p>
          <a:p>
            <a:pPr lvl="0" indent="0" algn="l">
              <a:buNone/>
            </a:pPr>
            <a:r>
              <a:rPr lang="en-US" altLang="en-US"/>
              <a:t>5. 元资源类型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HPA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PodTemplate</a:t>
            </a:r>
            <a:endParaRPr lang="en-US" altLang="en-US"/>
          </a:p>
          <a:p>
            <a:pPr marL="742950" lvl="1" indent="-285750" algn="l">
              <a:buFont typeface="Arial" panose="02080604020202020204" pitchFamily="34" charset="0"/>
              <a:buChar char="•"/>
            </a:pPr>
            <a:r>
              <a:rPr lang="en-US" altLang="en-US"/>
              <a:t>LimitRange</a:t>
            </a:r>
            <a:endParaRPr lang="en-US" altLang="en-US"/>
          </a:p>
          <a:p>
            <a:pPr lvl="0" indent="0" algn="l"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33730" y="522605"/>
            <a:ext cx="1119378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 sz="2400"/>
              <a:t># 查看pod的配置清单,以yaml信息显示</a:t>
            </a:r>
            <a:endParaRPr lang="en-US" altLang="en-US" sz="2400"/>
          </a:p>
          <a:p>
            <a:r>
              <a:rPr lang="en-US" altLang="en-US" sz="2400"/>
              <a:t>kubectl get pod myapp-84cd4b7f95-cd2hm -o yaml</a:t>
            </a:r>
            <a:endParaRPr lang="en-US" altLang="en-US" sz="2400"/>
          </a:p>
          <a:p>
            <a:r>
              <a:rPr lang="en-US" altLang="en-US" sz="2400"/>
              <a:t>kubectl get pod myqpp -o json</a:t>
            </a:r>
            <a:endParaRPr lang="en-US" altLang="en-US" sz="2400"/>
          </a:p>
          <a:p>
            <a:r>
              <a:rPr lang="en-US" altLang="en-US" sz="2400"/>
              <a:t>```</a:t>
            </a:r>
            <a:endParaRPr lang="en-US" altLang="en-US" sz="2400"/>
          </a:p>
          <a:p>
            <a:r>
              <a:rPr lang="en-US" altLang="en-US" sz="2400"/>
              <a:t>创建资源: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apiserver之接受json格式的资源定义;</a:t>
            </a:r>
            <a:endParaRPr lang="en-US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2400"/>
              <a:t>yaml格式给到apiserver, apiserver会把转化成json, 然后提交</a:t>
            </a:r>
            <a:endParaRPr lang="en-US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320040"/>
            <a:ext cx="1166622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None/>
            </a:pPr>
            <a:r>
              <a:rPr lang="en-US" altLang="en-US" sz="1400">
                <a:sym typeface="+mn-ea"/>
              </a:rPr>
              <a:t>```</a:t>
            </a:r>
            <a:endParaRPr lang="en-US" altLang="en-US" sz="1400"/>
          </a:p>
          <a:p>
            <a:pPr lvl="0" indent="0">
              <a:buNone/>
            </a:pPr>
            <a:r>
              <a:rPr lang="en-US" altLang="en-US" sz="1400">
                <a:sym typeface="+mn-ea"/>
              </a:rPr>
              <a:t>kubectl explain pod #查看pod所需要的字段</a:t>
            </a:r>
            <a:endParaRPr lang="en-US" altLang="en-US" sz="1400"/>
          </a:p>
          <a:p>
            <a:pPr lvl="0" indent="0">
              <a:buNone/>
            </a:pPr>
            <a:r>
              <a:rPr lang="en-US" altLang="en-US" sz="1400">
                <a:sym typeface="+mn-ea"/>
              </a:rPr>
              <a:t>kubectl explain pod.spec #查看spec</a:t>
            </a:r>
            <a:endParaRPr lang="en-US" altLang="en-US" sz="1400"/>
          </a:p>
          <a:p>
            <a:pPr lvl="0" indent="0">
              <a:buNone/>
            </a:pPr>
            <a:r>
              <a:rPr altLang="en-US" sz="1400">
                <a:sym typeface="+mn-ea"/>
              </a:rPr>
              <a:t>kubectl explain pod.spec.shareProcessNamespace</a:t>
            </a:r>
            <a:endParaRPr altLang="en-US" sz="1400">
              <a:sym typeface="+mn-ea"/>
            </a:endParaRPr>
          </a:p>
          <a:p>
            <a:pPr lvl="0" indent="0">
              <a:buNone/>
            </a:pPr>
            <a:r>
              <a:rPr lang="en-US" sz="1400">
                <a:sym typeface="+mn-ea"/>
              </a:rPr>
              <a:t>...</a:t>
            </a:r>
            <a:endParaRPr altLang="en-US" sz="1400">
              <a:sym typeface="+mn-ea"/>
            </a:endParaRPr>
          </a:p>
          <a:p>
            <a:pPr lvl="0" indent="0">
              <a:buNone/>
            </a:pPr>
            <a:r>
              <a:rPr lang="en-US" altLang="en-US" sz="1400">
                <a:sym typeface="+mn-ea"/>
              </a:rPr>
              <a:t>```</a:t>
            </a:r>
            <a:endParaRPr lang="en-US" altLang="en-US">
              <a:sym typeface="+mn-ea"/>
            </a:endParaRPr>
          </a:p>
          <a:p>
            <a:pPr lvl="0" indent="0">
              <a:buNone/>
            </a:pPr>
            <a:endParaRPr lang="en-US" altLang="en-US"/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myapp.yaml</a:t>
            </a:r>
            <a:endParaRPr lang="en-US" altLang="en-US" sz="1200"/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```</a:t>
            </a:r>
            <a:endParaRPr lang="en-US" altLang="en-US" sz="1200"/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apiVersion: v1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kind: Pod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metadata: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name: myapp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namespace: default 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labels: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  app: myapp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  tier: frontend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spec: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containers: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- name: myapp1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image: ikubernetes/myapp:v1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- name: myapp2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      image: ikubernetes/myapp:v1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 sz="1200">
                <a:sym typeface="+mn-ea"/>
              </a:rPr>
              <a:t>```</a:t>
            </a:r>
            <a:endParaRPr lang="en-US" altLang="en-US" sz="1200">
              <a:sym typeface="+mn-ea"/>
            </a:endParaRPr>
          </a:p>
          <a:p>
            <a:pPr lvl="0" indent="0">
              <a:buNone/>
            </a:pPr>
            <a:r>
              <a:rPr lang="en-US" altLang="en-US"/>
              <a:t>$ kubectl create -f myapp.yaml</a:t>
            </a:r>
            <a:endParaRPr lang="en-US" altLang="en-US"/>
          </a:p>
          <a:p>
            <a:pPr lvl="0" indent="0">
              <a:buNone/>
            </a:pPr>
            <a:r>
              <a:rPr lang="en-US" altLang="en-US"/>
              <a:t>$ kubectl logs myapp busybox #查看容器运行的日志</a:t>
            </a:r>
            <a:endParaRPr lang="en-US" altLang="en-US"/>
          </a:p>
          <a:p>
            <a:pPr lvl="0" indent="0">
              <a:buNone/>
            </a:pPr>
            <a:r>
              <a:rPr lang="en-US" altLang="en-US"/>
              <a:t>$ kubectl delete -f myapp.yaml #删除pod</a:t>
            </a:r>
            <a:endParaRPr lang="en-US" altLang="en-US"/>
          </a:p>
          <a:p>
            <a:pPr lvl="0" indent="0">
              <a:buNone/>
            </a:pPr>
            <a:r>
              <a:rPr lang="en-US" altLang="en-US">
                <a:sym typeface="+mn-ea"/>
              </a:rPr>
              <a:t>$ kubectl exec myapp -c myapp1 -it /bin/sh #容器命令行</a:t>
            </a: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2565" y="311150"/>
            <a:ext cx="11514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 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313055" y="302895"/>
            <a:ext cx="116071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>
                <a:sym typeface="+mn-ea"/>
              </a:rPr>
              <a:t>资源配置清单: $ kubectl get pod myapp -o json #查看配置清单相关</a:t>
            </a:r>
            <a:endParaRPr lang="en-US" altLang="en-US" sz="16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apiVersion: kubectl api-versions获取apiVersion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kind:资源类别</a:t>
            </a:r>
            <a:endParaRPr lang="en-US" altLang="en-US" sz="16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metadata:元数据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name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namespace(kubernetes级别的概念,不是linux的namespace)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annotations: 资源注解,和labels定义差不多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selfLink:/api/GROUP/VERSION/namespaces/NAMESPACE/TYPE/NAME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labels</a:t>
            </a:r>
            <a:endParaRPr lang="en-US" altLang="en-US" sz="16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spec: 用户期望的状态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nodeSelector:节点选择器</a:t>
            </a:r>
            <a:endParaRPr lang="en-US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nodeName:直接运行在指定节点上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restartPolicy:重启策略</a:t>
            </a:r>
            <a:endParaRPr lang="en-US" altLang="en-US" sz="1600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Awalys</a:t>
            </a:r>
            <a:endParaRPr lang="en-US" altLang="en-US" sz="1600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Never</a:t>
            </a:r>
            <a:endParaRPr lang="en-US" altLang="en-US" sz="1600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600">
                <a:sym typeface="+mn-ea"/>
              </a:rPr>
              <a:t>OnFailure:失败时重启</a:t>
            </a:r>
            <a:endParaRPr lang="en-US" altLang="en-US" sz="1600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 sz="1600"/>
          </a:p>
          <a:p>
            <a:pPr marL="1200150" lvl="2" indent="-285750">
              <a:buFont typeface="Arial" panose="02080604020202020204" pitchFamily="34" charset="0"/>
              <a:buChar char="•"/>
            </a:pPr>
            <a:endParaRPr lang="en-US" altLang="en-US" sz="1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25" y="140335"/>
            <a:ext cx="11659870" cy="4747895"/>
          </a:xfrm>
        </p:spPr>
        <p:txBody>
          <a:bodyPr>
            <a:normAutofit lnSpcReduction="20000"/>
          </a:bodyPr>
          <a:p>
            <a:pPr lvl="1"/>
            <a:r>
              <a:rPr lang="en-US" altLang="en-US" sz="1365">
                <a:sym typeface="+mn-ea"/>
              </a:rPr>
              <a:t>containers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name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image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imagePullPolicy: allways(总是到registry拉取镜像, lastest), never(不管本地有没有都不去远端拉取), ifNotPresent(本地没有就去远端拉取)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ports:&lt;object[]&gt;容器内暴露的端口的相关的信息,这种暴露是说明暴露端口的相关的信息,与端口暴露与否无关,让用户知道,container那些端口有什么服务</a:t>
            </a:r>
            <a:endParaRPr lang="en-US" altLang="en-US" sz="1365">
              <a:sym typeface="+mn-ea"/>
            </a:endParaRPr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containerPort:容器端口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hostIP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hostPort:节点端口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name</a:t>
            </a:r>
            <a:endParaRPr lang="en-US" altLang="en-US" sz="1365"/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protocol:TCP/UDP/SCTP</a:t>
            </a:r>
            <a:endParaRPr lang="en-US" altLang="en-US" sz="1365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args&lt;string[]&gt;</a:t>
            </a:r>
            <a:endParaRPr lang="en-US" altLang="en-US" sz="1365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command&lt;string[]&gt;</a:t>
            </a:r>
            <a:endParaRPr lang="en-US" altLang="en-US" sz="1365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lifecicyle</a:t>
            </a:r>
            <a:endParaRPr lang="en-US" altLang="en-US" sz="1365">
              <a:sym typeface="+mn-ea"/>
            </a:endParaRPr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225">
                <a:sym typeface="+mn-ea"/>
              </a:rPr>
              <a:t>preStop</a:t>
            </a:r>
            <a:endParaRPr lang="en-US" altLang="en-US" sz="1225">
              <a:sym typeface="+mn-ea"/>
            </a:endParaRPr>
          </a:p>
          <a:p>
            <a:pPr marL="1657350" lvl="3" indent="-285750">
              <a:buFont typeface="Arial" panose="02080604020202020204" pitchFamily="34" charset="0"/>
              <a:buChar char="•"/>
            </a:pPr>
            <a:r>
              <a:rPr lang="en-US" altLang="en-US" sz="1225">
                <a:sym typeface="+mn-ea"/>
              </a:rPr>
              <a:t>postStart</a:t>
            </a:r>
            <a:endParaRPr lang="en-US" altLang="en-US" sz="122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livenessProbe</a:t>
            </a:r>
            <a:endParaRPr lang="en-US" altLang="en-US" sz="1365">
              <a:sym typeface="+mn-ea"/>
            </a:endParaRPr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 sz="1365">
                <a:sym typeface="+mn-ea"/>
              </a:rPr>
              <a:t>readinessProbe</a:t>
            </a:r>
            <a:endParaRPr lang="en-US" altLang="en-US" sz="1365">
              <a:sym typeface="+mn-ea"/>
            </a:endParaRPr>
          </a:p>
          <a:p>
            <a:r>
              <a:rPr lang="en-US" altLang="en-US" sz="1600">
                <a:sym typeface="+mn-ea"/>
              </a:rPr>
              <a:t>status: 当前状态, status无限向spec靠近</a:t>
            </a:r>
            <a:endParaRPr lang="en-US" altLang="en-US" sz="1600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5100" y="184150"/>
            <a:ext cx="1184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AUFS(advance 联合文件系统)</a:t>
            </a:r>
            <a:endParaRPr lang="en-US" altLang="en-US" b="1"/>
          </a:p>
        </p:txBody>
      </p:sp>
      <p:sp>
        <p:nvSpPr>
          <p:cNvPr id="6" name="Rectangle 5"/>
          <p:cNvSpPr/>
          <p:nvPr/>
        </p:nvSpPr>
        <p:spPr>
          <a:xfrm>
            <a:off x="8189595" y="6170295"/>
            <a:ext cx="3819525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image2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8189595" y="5525135"/>
            <a:ext cx="3819525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image1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8189595" y="4904105"/>
            <a:ext cx="3819525" cy="562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container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2390" y="813435"/>
            <a:ext cx="119951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mkdir image1 image2 container</a:t>
            </a:r>
            <a:endParaRPr lang="en-US" altLang="en-US"/>
          </a:p>
          <a:p>
            <a:r>
              <a:rPr lang="en-US" altLang="en-US"/>
              <a:t>$ echo image1 &gt; image1/001 &amp;&amp; </a:t>
            </a:r>
            <a:r>
              <a:rPr lang="en-US" altLang="en-US">
                <a:sym typeface="+mn-ea"/>
              </a:rPr>
              <a:t>echo image1 &gt; image1/002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echo image2 &gt; image2/002 &amp;&amp; echo image2 &gt; image1/003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默认模式就是copy on write, image1 可以读写的, image2是copy on write, write到image1中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mount -t aufs -o br=./image1:./image2 none ./container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ls container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001 002 003 # image2/002 被image1的002覆盖了, 所以 `cat continer/002` 显示image1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echo “container” &gt;&gt; container/001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image01/001也会被修改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echo “container” &gt;&gt; container/003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image02/003不会被修改, copy image02/003 -&gt; image01/003 , 同时修改image01/003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以只读模式mount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mount -t aufs -o br=./image01=ro:./image02=ro none ./container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读写模式mount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mount -t aufs -o br=./image01=rw:./image02=rw none ./container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16965" y="1685290"/>
          <a:ext cx="43180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/>
                <a:gridCol w="22352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DockerFile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Kubernetes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Entrypoint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command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args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584190" y="1685290"/>
            <a:ext cx="6044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没定义command, args, 则使用Entrypoint+Cmd</a:t>
            </a:r>
            <a:endParaRPr lang="en-US" altLang="en-US"/>
          </a:p>
          <a:p>
            <a:r>
              <a:rPr lang="en-US" altLang="en-US"/>
              <a:t>2. 没定义args, 则运行command</a:t>
            </a:r>
            <a:endParaRPr lang="en-US" altLang="en-US"/>
          </a:p>
          <a:p>
            <a:r>
              <a:rPr lang="en-US" altLang="en-US"/>
              <a:t>3. 没定义command, 则使用Entrypoint+args</a:t>
            </a:r>
            <a:endParaRPr lang="en-US" altLang="en-US"/>
          </a:p>
          <a:p>
            <a:r>
              <a:rPr lang="en-US" altLang="en-US"/>
              <a:t>4. 定义command+args, 则使用command+args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22630" y="632460"/>
            <a:ext cx="10746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command, args, 与dockerfile对比</a:t>
            </a:r>
            <a:endParaRPr lang="en-US" altLang="en-US" sz="3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nodeSelector, nodeName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32130" y="1897380"/>
            <a:ext cx="113963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/>
              <a:t>```</a:t>
            </a:r>
            <a:endParaRPr lang="en-US" altLang="en-US" sz="1600"/>
          </a:p>
          <a:p>
            <a:r>
              <a:rPr lang="en-US" altLang="en-US" sz="1600"/>
              <a:t># 将该Pod配置到</a:t>
            </a:r>
            <a:r>
              <a:rPr lang="en-US" altLang="en-US" sz="1600">
                <a:sym typeface="+mn-ea"/>
              </a:rPr>
              <a:t>kubernetes.io/hostname: localhost.localdomain的机器上</a:t>
            </a:r>
            <a:endParaRPr lang="en-US" altLang="en-US" sz="1600"/>
          </a:p>
          <a:p>
            <a:r>
              <a:rPr lang="en-US" altLang="en-US" sz="1600"/>
              <a:t>apiVersion: v1</a:t>
            </a:r>
            <a:endParaRPr lang="en-US" altLang="en-US" sz="1600"/>
          </a:p>
          <a:p>
            <a:r>
              <a:rPr lang="en-US" altLang="en-US" sz="1600"/>
              <a:t>kind: Pod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  name: myapp</a:t>
            </a:r>
            <a:endParaRPr lang="en-US" altLang="en-US" sz="1600"/>
          </a:p>
          <a:p>
            <a:r>
              <a:rPr lang="en-US" altLang="en-US" sz="1600"/>
              <a:t>    namespace: default </a:t>
            </a:r>
            <a:endParaRPr lang="en-US" altLang="en-US" sz="1600"/>
          </a:p>
          <a:p>
            <a:r>
              <a:rPr lang="en-US" altLang="en-US" sz="1600"/>
              <a:t>    labels:</a:t>
            </a:r>
            <a:endParaRPr lang="en-US" altLang="en-US" sz="1600"/>
          </a:p>
          <a:p>
            <a:r>
              <a:rPr lang="en-US" altLang="en-US" sz="1600"/>
              <a:t>        app: myapp</a:t>
            </a:r>
            <a:endParaRPr lang="en-US" altLang="en-US" sz="1600"/>
          </a:p>
          <a:p>
            <a:r>
              <a:rPr lang="en-US" altLang="en-US" sz="1600"/>
              <a:t>        tier: frontend</a:t>
            </a:r>
            <a:endParaRPr lang="en-US" altLang="en-US" sz="1600"/>
          </a:p>
          <a:p>
            <a:r>
              <a:rPr lang="en-US" altLang="en-US" sz="1600"/>
              <a:t>        hello: fucker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  containers:</a:t>
            </a:r>
            <a:endParaRPr lang="en-US" altLang="en-US" sz="1600"/>
          </a:p>
          <a:p>
            <a:r>
              <a:rPr lang="en-US" altLang="en-US" sz="1600"/>
              <a:t>    - name: myapp1</a:t>
            </a:r>
            <a:endParaRPr lang="en-US" altLang="en-US" sz="1600"/>
          </a:p>
          <a:p>
            <a:r>
              <a:rPr lang="en-US" altLang="en-US" sz="1600"/>
              <a:t>      image: ikubernetes/myapp:v1</a:t>
            </a:r>
            <a:endParaRPr lang="en-US" altLang="en-US" sz="1600"/>
          </a:p>
          <a:p>
            <a:r>
              <a:rPr lang="en-US" altLang="en-US" sz="1600"/>
              <a:t>    nodeSelector:</a:t>
            </a:r>
            <a:endParaRPr lang="en-US" altLang="en-US" sz="1600"/>
          </a:p>
          <a:p>
            <a:r>
              <a:rPr lang="en-US" altLang="en-US" sz="1600"/>
              <a:t>      kubernetes.io/hostname: localhost.localdomain</a:t>
            </a:r>
            <a:endParaRPr lang="en-US" altLang="en-US" sz="1600"/>
          </a:p>
          <a:p>
            <a:r>
              <a:rPr lang="en-US" altLang="en-US" sz="1600"/>
              <a:t>```</a:t>
            </a:r>
            <a:endParaRPr lang="en-US" altLang="en-US" sz="1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75590" y="1593850"/>
            <a:ext cx="1164082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$ kubectl get pods -l app=myapp,tire=frontend --show-labels #标签选择器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  <a:p>
            <a:r>
              <a:rPr lang="en-US" altLang="en-US" sz="1400"/>
              <a:t>  # -l 选项也适用</a:t>
            </a:r>
            <a:endParaRPr lang="en-US" altLang="en-US" sz="1400"/>
          </a:p>
          <a:p>
            <a:r>
              <a:rPr lang="en-US" altLang="en-US" sz="1400"/>
              <a:t>  # Update pod 'foo' with the label 'unhealthy' and the value 'true'.</a:t>
            </a:r>
            <a:endParaRPr lang="en-US" altLang="en-US" sz="1400"/>
          </a:p>
          <a:p>
            <a:r>
              <a:rPr lang="en-US" altLang="en-US" sz="1400"/>
              <a:t>  kubectl label pods foo unhealthy=true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pod 'foo' with the label 'status' and the value 'unhealthy', overwriting any existing value.</a:t>
            </a:r>
            <a:endParaRPr lang="en-US" altLang="en-US" sz="1400"/>
          </a:p>
          <a:p>
            <a:r>
              <a:rPr lang="en-US" altLang="en-US" sz="1400"/>
              <a:t>  kubectl label --overwrite pods foo status=unhealthy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all pods in the namespace</a:t>
            </a:r>
            <a:endParaRPr lang="en-US" altLang="en-US" sz="1400"/>
          </a:p>
          <a:p>
            <a:r>
              <a:rPr lang="en-US" altLang="en-US" sz="1400"/>
              <a:t>  kubectl label pods --all status=unhealthy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a pod identified by the type and name in "pod.json"</a:t>
            </a:r>
            <a:endParaRPr lang="en-US" altLang="en-US" sz="1400"/>
          </a:p>
          <a:p>
            <a:r>
              <a:rPr lang="en-US" altLang="en-US" sz="1400"/>
              <a:t>  kubectl label -f pod.json status=unhealthy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pod 'foo' only if the resource is unchanged from version 1.</a:t>
            </a:r>
            <a:endParaRPr lang="en-US" altLang="en-US" sz="1400"/>
          </a:p>
          <a:p>
            <a:r>
              <a:rPr lang="en-US" altLang="en-US" sz="1400"/>
              <a:t>  kubectl label pods foo status=unhealthy --resource-version=1</a:t>
            </a:r>
            <a:endParaRPr lang="en-US" altLang="en-US" sz="1400"/>
          </a:p>
          <a:p>
            <a:r>
              <a:rPr lang="en-US" altLang="en-US" sz="1400"/>
              <a:t>  </a:t>
            </a:r>
            <a:endParaRPr lang="en-US" altLang="en-US" sz="1400"/>
          </a:p>
          <a:p>
            <a:r>
              <a:rPr lang="en-US" altLang="en-US" sz="1400"/>
              <a:t>  # Update pod 'foo' by removing a label named 'bar' if it exists.</a:t>
            </a:r>
            <a:endParaRPr lang="en-US" altLang="en-US" sz="1400"/>
          </a:p>
          <a:p>
            <a:r>
              <a:rPr lang="en-US" altLang="en-US" sz="1400"/>
              <a:t>  # Does not require the --overwrite flag.</a:t>
            </a:r>
            <a:endParaRPr lang="en-US" altLang="en-US" sz="1400"/>
          </a:p>
          <a:p>
            <a:r>
              <a:rPr lang="en-US" altLang="en-US" sz="1400"/>
              <a:t>  kubectl label pods foo bar-</a:t>
            </a:r>
            <a:endParaRPr lang="en-US" altLang="en-US" sz="1400"/>
          </a:p>
          <a:p>
            <a:r>
              <a:rPr lang="en-US" altLang="en-US" sz="1400"/>
              <a:t>```</a:t>
            </a:r>
            <a:endParaRPr lang="en-US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72110" y="269875"/>
            <a:ext cx="11624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/>
              <a:t>标签选择器, 标签管理</a:t>
            </a:r>
            <a:endParaRPr lang="en-US" altLang="en-US" sz="4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4615" y="242570"/>
            <a:ext cx="120859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run myapp --image=ikubernetes/myapp:v1 --replicas=4</a:t>
            </a:r>
            <a:endParaRPr lang="en-US" altLang="en-US"/>
          </a:p>
          <a:p>
            <a:r>
              <a:rPr lang="en-US" altLang="en-US"/>
              <a:t>kubectl get pods --show-labels</a:t>
            </a:r>
            <a:endParaRPr lang="en-US" altLang="en-US"/>
          </a:p>
          <a:p>
            <a:r>
              <a:rPr lang="en-US" altLang="en-US"/>
              <a:t># attachment</a:t>
            </a:r>
            <a:endParaRPr lang="en-US" altLang="en-US"/>
          </a:p>
          <a:p>
            <a:r>
              <a:rPr lang="en-US" altLang="en-US"/>
              <a:t>kubectl label pods johnny=nicolas -l run=myapp</a:t>
            </a:r>
            <a:endParaRPr lang="en-US" altLang="en-US"/>
          </a:p>
          <a:p>
            <a:r>
              <a:rPr lang="en-US" altLang="en-US"/>
              <a:t># update</a:t>
            </a:r>
            <a:endParaRPr lang="en-US" altLang="en-US"/>
          </a:p>
          <a:p>
            <a:r>
              <a:rPr lang="en-US" altLang="en-US"/>
              <a:t>kubectl label --overwrite pods johnny=wesley -l johnny=nicolas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615" y="2681605"/>
            <a:ext cx="115557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标签选择器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等值关系 =, ==, !=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集合关系 in, notin</a:t>
            </a:r>
            <a:endParaRPr lang="en-US" altLang="en-US"/>
          </a:p>
          <a:p>
            <a:pPr lvl="0" indent="0">
              <a:buFont typeface="Arial" panose="02080604020202020204" pitchFamily="34" charset="0"/>
              <a:buNone/>
            </a:pPr>
            <a:endParaRPr lang="en-US" altLang="en-US"/>
          </a:p>
          <a:p>
            <a:pPr lvl="0" indent="0">
              <a:buFont typeface="Arial" panose="02080604020202020204" pitchFamily="34" charset="0"/>
              <a:buNone/>
            </a:pPr>
            <a:r>
              <a:rPr lang="en-US" altLang="en-US"/>
              <a:t>内嵌字段使用标签选择器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matchLabels:直接给定键值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matchExpressions:基于表达式来使用标签选择器{key:”key1”, operator:”=”, values:[v1, v2, ...]}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In, NotIn, values必须为非空列表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Exists, NotExists, values必须为空列表</a:t>
            </a:r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52805" y="834390"/>
            <a:ext cx="10730230" cy="39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52805" y="102870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818765" y="101981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574145" y="91059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69950" y="1576705"/>
            <a:ext cx="598805" cy="28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init c1</a:t>
            </a:r>
            <a:endParaRPr lang="en-US" altLang="en-US" sz="900"/>
          </a:p>
        </p:txBody>
      </p:sp>
      <p:sp>
        <p:nvSpPr>
          <p:cNvPr id="10" name="Rectangle 9"/>
          <p:cNvSpPr/>
          <p:nvPr/>
        </p:nvSpPr>
        <p:spPr>
          <a:xfrm>
            <a:off x="1468755" y="1974215"/>
            <a:ext cx="759460" cy="28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init c2</a:t>
            </a:r>
            <a:endParaRPr lang="en-US" altLang="en-US" sz="900"/>
          </a:p>
        </p:txBody>
      </p:sp>
      <p:sp>
        <p:nvSpPr>
          <p:cNvPr id="11" name="Rectangle 10"/>
          <p:cNvSpPr/>
          <p:nvPr/>
        </p:nvSpPr>
        <p:spPr>
          <a:xfrm>
            <a:off x="2228215" y="2370455"/>
            <a:ext cx="598805" cy="28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900"/>
              <a:t>init c3</a:t>
            </a:r>
            <a:endParaRPr lang="en-US" altLang="en-US" sz="900"/>
          </a:p>
        </p:txBody>
      </p:sp>
      <p:sp>
        <p:nvSpPr>
          <p:cNvPr id="12" name="Rectangle 11"/>
          <p:cNvSpPr/>
          <p:nvPr/>
        </p:nvSpPr>
        <p:spPr>
          <a:xfrm>
            <a:off x="2818130" y="2994025"/>
            <a:ext cx="8756015" cy="413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main container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2818130" y="3466465"/>
            <a:ext cx="1273810" cy="303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post start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10300335" y="2657475"/>
            <a:ext cx="1273810" cy="3035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600"/>
              <a:t>pre stop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4091940" y="1349375"/>
            <a:ext cx="124015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liveness probe</a:t>
            </a:r>
            <a:endParaRPr lang="en-US" altLang="en-US" sz="1000"/>
          </a:p>
        </p:txBody>
      </p:sp>
      <p:sp>
        <p:nvSpPr>
          <p:cNvPr id="16" name="Rectangle 15"/>
          <p:cNvSpPr/>
          <p:nvPr/>
        </p:nvSpPr>
        <p:spPr>
          <a:xfrm>
            <a:off x="4091940" y="1974215"/>
            <a:ext cx="124015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readiness probe</a:t>
            </a:r>
            <a:endParaRPr lang="en-US" altLang="en-US" sz="100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083685" y="1019810"/>
            <a:ext cx="8255" cy="562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852805" y="142875"/>
            <a:ext cx="3103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/>
              <a:t>容器的生命周期</a:t>
            </a:r>
            <a:endParaRPr lang="en-US" altLang="en-US" sz="32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2255" y="252730"/>
            <a:ext cx="116916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pod生命周期中的重要行为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初始化容器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post start, pre stop钩子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容器探测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liveness probe: 探测容器是否存活；一旦不存活根据restartPolicy来决定怎么重启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执行指定命令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向指定服务发TCP请求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向指定http服务发送 get请求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readiness probe: 探测容器中的主要进程是否就绪,可以对外提供服务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执行指定命令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向指定服务发TCP请求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向指定http服务发送 get请求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44780" y="4723130"/>
            <a:ext cx="11902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优雅结束: 先发送terminate信息,让服务标注结束,此时服务不再接收请求,并且给这个过程设置一段时长,过了这个时长,如果服务还没有结束,则发送kill信号,强行终止</a:t>
            </a: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345" y="227330"/>
            <a:ext cx="11708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explain pod.spec.container.readinessProbe #就绪探测</a:t>
            </a:r>
            <a:endParaRPr lang="en-US" altLang="en-US"/>
          </a:p>
          <a:p>
            <a:r>
              <a:rPr lang="en-US" altLang="en-US"/>
              <a:t>$ kubectl explain pod.spec.container.livenessProbe #存活探测</a:t>
            </a:r>
            <a:endParaRPr lang="en-US" altLang="en-US"/>
          </a:p>
          <a:p>
            <a:r>
              <a:rPr lang="en-US" altLang="en-US"/>
              <a:t>$ kubectl explain pod.spec.container.lifecycle #生命周期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21310" y="1332230"/>
            <a:ext cx="116243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livenessProbe(三种探针只要定义一种即可)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exec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httpGet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tcpSocket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failureThreshold: 失败几次后认为失败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successThreshold:成功几次后认为成功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initialDelaySeconds: 容器启动完成后,等待多少秒开始探测,因为刚初始化完就立马探测,可能还没有就绪,探测就会失败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periodSeconds:探测周期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timeoutSeconds: 探测超时时长规定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readinessProbe: 就绪性探测, 就绪性探测完成后, contanier提供的服务才能通过pod关联到service上, 不然不能关联到service上; 如果不做readinessProbe, 那么会导致很多用户的请求失败</a:t>
            </a:r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53035" y="193675"/>
            <a:ext cx="118344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lifecycle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postStart: 容器被创建后执行的命令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exec</a:t>
            </a:r>
            <a:endParaRPr lang="en-US" altLang="en-US">
              <a:sym typeface="+mn-ea"/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httpGet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tcpSocket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preStop: 容器停止前执行的命令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5745" y="328295"/>
            <a:ext cx="11826240" cy="6308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 sz="1600"/>
              <a:t># exec探针</a:t>
            </a:r>
            <a:endParaRPr lang="en-US" altLang="en-US" sz="1600"/>
          </a:p>
          <a:p>
            <a:r>
              <a:rPr lang="en-US" altLang="en-US" sz="1600"/>
              <a:t>apiVersion: v1</a:t>
            </a:r>
            <a:endParaRPr lang="en-US" altLang="en-US" sz="1600"/>
          </a:p>
          <a:p>
            <a:r>
              <a:rPr lang="en-US" altLang="en-US" sz="1600"/>
              <a:t>kind: Pod </a:t>
            </a:r>
            <a:endParaRPr lang="en-US" altLang="en-US" sz="1600"/>
          </a:p>
          <a:p>
            <a:r>
              <a:rPr lang="en-US" altLang="en-US" sz="1600"/>
              <a:t>metadata:</a:t>
            </a:r>
            <a:endParaRPr lang="en-US" altLang="en-US" sz="1600"/>
          </a:p>
          <a:p>
            <a:r>
              <a:rPr lang="en-US" altLang="en-US" sz="1600"/>
              <a:t>  name: myapp</a:t>
            </a:r>
            <a:endParaRPr lang="en-US" altLang="en-US" sz="1600"/>
          </a:p>
          <a:p>
            <a:r>
              <a:rPr lang="en-US" altLang="en-US" sz="1600"/>
              <a:t>  namespace: default </a:t>
            </a:r>
            <a:endParaRPr lang="en-US" altLang="en-US" sz="1600"/>
          </a:p>
          <a:p>
            <a:r>
              <a:rPr lang="en-US" altLang="en-US" sz="1600"/>
              <a:t>  labels:</a:t>
            </a:r>
            <a:endParaRPr lang="en-US" altLang="en-US" sz="1600"/>
          </a:p>
          <a:p>
            <a:r>
              <a:rPr lang="en-US" altLang="en-US" sz="1600"/>
              <a:t>    app: myapp</a:t>
            </a:r>
            <a:endParaRPr lang="en-US" altLang="en-US" sz="1600"/>
          </a:p>
          <a:p>
            <a:r>
              <a:rPr lang="en-US" altLang="en-US" sz="1600"/>
              <a:t>    tier: frontend</a:t>
            </a:r>
            <a:endParaRPr lang="en-US" altLang="en-US" sz="1600"/>
          </a:p>
          <a:p>
            <a:r>
              <a:rPr lang="en-US" altLang="en-US" sz="1600"/>
              <a:t>    hello: fucker</a:t>
            </a:r>
            <a:endParaRPr lang="en-US" altLang="en-US" sz="1600"/>
          </a:p>
          <a:p>
            <a:r>
              <a:rPr lang="en-US" altLang="en-US" sz="1600"/>
              <a:t>spec:</a:t>
            </a:r>
            <a:endParaRPr lang="en-US" altLang="en-US" sz="1600"/>
          </a:p>
          <a:p>
            <a:r>
              <a:rPr lang="en-US" altLang="en-US" sz="1600"/>
              <a:t>  containers:</a:t>
            </a:r>
            <a:endParaRPr lang="en-US" altLang="en-US" sz="1600"/>
          </a:p>
          <a:p>
            <a:r>
              <a:rPr lang="en-US" altLang="en-US" sz="1600"/>
              <a:t>  - name: myapp1</a:t>
            </a:r>
            <a:endParaRPr lang="en-US" altLang="en-US" sz="1600"/>
          </a:p>
          <a:p>
            <a:r>
              <a:rPr lang="en-US" altLang="en-US" sz="1600"/>
              <a:t>    image: ikubernetes/myapp:v1</a:t>
            </a:r>
            <a:endParaRPr lang="en-US" altLang="en-US" sz="1600"/>
          </a:p>
          <a:p>
            <a:r>
              <a:rPr lang="en-US" altLang="en-US" sz="1600"/>
              <a:t>    command: ["/bin/sh"]</a:t>
            </a:r>
            <a:endParaRPr lang="en-US" altLang="en-US" sz="1600"/>
          </a:p>
          <a:p>
            <a:r>
              <a:rPr lang="en-US" altLang="en-US" sz="1600"/>
              <a:t>    args: ["-c", "touch /tmp/test_cc; sleep 20; rm -f /tmp/test_cc"]</a:t>
            </a:r>
            <a:endParaRPr lang="en-US" altLang="en-US" sz="1600"/>
          </a:p>
          <a:p>
            <a:r>
              <a:rPr lang="en-US" altLang="en-US" sz="1600"/>
              <a:t>    livenessProbe:</a:t>
            </a:r>
            <a:endParaRPr lang="en-US" altLang="en-US" sz="1600"/>
          </a:p>
          <a:p>
            <a:r>
              <a:rPr lang="en-US" altLang="en-US" sz="1600"/>
              <a:t>      exec:</a:t>
            </a:r>
            <a:endParaRPr lang="en-US" altLang="en-US" sz="1600"/>
          </a:p>
          <a:p>
            <a:r>
              <a:rPr lang="en-US" altLang="en-US" sz="1600"/>
              <a:t>        command:</a:t>
            </a:r>
            <a:endParaRPr lang="en-US" altLang="en-US" sz="1600"/>
          </a:p>
          <a:p>
            <a:r>
              <a:rPr lang="en-US" altLang="en-US" sz="1600"/>
              <a:t>        - "test -e /tmp/test_cc"</a:t>
            </a:r>
            <a:endParaRPr lang="en-US" altLang="en-US" sz="1600"/>
          </a:p>
          <a:p>
            <a:r>
              <a:rPr lang="en-US" altLang="en-US" sz="1600"/>
              <a:t>  restartPolicy: OnFailure</a:t>
            </a:r>
            <a:endParaRPr lang="en-US" altLang="en-US" sz="1600"/>
          </a:p>
          <a:p>
            <a:r>
              <a:rPr lang="en-US" altLang="en-US" sz="1600"/>
              <a:t>  nodeSelector:</a:t>
            </a:r>
            <a:endParaRPr lang="en-US" altLang="en-US" sz="1600"/>
          </a:p>
          <a:p>
            <a:r>
              <a:rPr lang="en-US" altLang="en-US" sz="1600"/>
              <a:t>    kubernetes.io/hostname: node1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3075" y="201930"/>
            <a:ext cx="1144714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</a:t>
            </a:r>
            <a:r>
              <a:rPr lang="en-US" altLang="en-US">
                <a:sym typeface="+mn-ea"/>
              </a:rPr>
              <a:t>liveness-http-get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Pod 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liveness-http-get</a:t>
            </a:r>
            <a:endParaRPr lang="en-US" altLang="en-US"/>
          </a:p>
          <a:p>
            <a:r>
              <a:rPr lang="en-US" altLang="en-US"/>
              <a:t>  namespace: default </a:t>
            </a:r>
            <a:endParaRPr lang="en-US" altLang="en-US"/>
          </a:p>
          <a:p>
            <a:r>
              <a:rPr lang="en-US" altLang="en-US"/>
              <a:t>  labels:</a:t>
            </a:r>
            <a:endParaRPr lang="en-US" altLang="en-US"/>
          </a:p>
          <a:p>
            <a:r>
              <a:rPr lang="en-US" altLang="en-US"/>
              <a:t>    app: liveness-http-get</a:t>
            </a:r>
            <a:endParaRPr lang="en-US" altLang="en-US"/>
          </a:p>
          <a:p>
            <a:r>
              <a:rPr lang="en-US" altLang="en-US"/>
              <a:t>    tier: frontend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containers:</a:t>
            </a:r>
            <a:endParaRPr lang="en-US" altLang="en-US"/>
          </a:p>
          <a:p>
            <a:r>
              <a:rPr lang="en-US" altLang="en-US"/>
              <a:t>  - name: liveness-http-get</a:t>
            </a:r>
            <a:endParaRPr lang="en-US" altLang="en-US"/>
          </a:p>
          <a:p>
            <a:r>
              <a:rPr lang="en-US" altLang="en-US"/>
              <a:t>    image: ikubernetes/myapp:v1</a:t>
            </a:r>
            <a:endParaRPr lang="en-US" altLang="en-US"/>
          </a:p>
          <a:p>
            <a:r>
              <a:rPr lang="en-US" altLang="en-US"/>
              <a:t>    ports:</a:t>
            </a:r>
            <a:endParaRPr lang="en-US" altLang="en-US"/>
          </a:p>
          <a:p>
            <a:r>
              <a:rPr lang="en-US" altLang="en-US"/>
              <a:t>    - name: health-check</a:t>
            </a:r>
            <a:endParaRPr lang="en-US" altLang="en-US"/>
          </a:p>
          <a:p>
            <a:r>
              <a:rPr lang="en-US" altLang="en-US"/>
              <a:t>      containerPort: 80</a:t>
            </a:r>
            <a:endParaRPr lang="en-US" altLang="en-US"/>
          </a:p>
          <a:p>
            <a:r>
              <a:rPr lang="en-US" altLang="en-US"/>
              <a:t>    livenessProbe:</a:t>
            </a:r>
            <a:endParaRPr lang="en-US" altLang="en-US"/>
          </a:p>
          <a:p>
            <a:r>
              <a:rPr lang="en-US" altLang="en-US"/>
              <a:t>      httpGet: </a:t>
            </a:r>
            <a:endParaRPr lang="en-US" altLang="en-US"/>
          </a:p>
          <a:p>
            <a:r>
              <a:rPr lang="en-US" altLang="en-US"/>
              <a:t>        port: health-check</a:t>
            </a:r>
            <a:endParaRPr lang="en-US" altLang="en-US"/>
          </a:p>
          <a:p>
            <a:r>
              <a:rPr lang="en-US" altLang="en-US"/>
              <a:t>        path: /index.html</a:t>
            </a:r>
            <a:endParaRPr lang="en-US" altLang="en-US"/>
          </a:p>
          <a:p>
            <a:r>
              <a:rPr lang="en-US" altLang="en-US"/>
              <a:t>      initialDelaySeconds: 5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6565" y="134620"/>
            <a:ext cx="282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Docker Registery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62255" y="758825"/>
            <a:ext cx="6183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yum info docker-registry</a:t>
            </a:r>
            <a:endParaRPr lang="en-US" altLang="en-US"/>
          </a:p>
          <a:p>
            <a:r>
              <a:rPr lang="en-US" altLang="en-US"/>
              <a:t>$ yum install docker-registry -y</a:t>
            </a:r>
            <a:endParaRPr lang="en-US" altLang="en-US"/>
          </a:p>
          <a:p>
            <a:r>
              <a:rPr lang="en-US" altLang="en-US"/>
              <a:t>$ rpm -ql docker-registry</a:t>
            </a:r>
            <a:endParaRPr lang="en-US" altLang="en-US"/>
          </a:p>
          <a:p>
            <a:r>
              <a:rPr lang="en-US" altLang="en-US"/>
              <a:t>$ systemctl start docker-distribution #centos</a:t>
            </a:r>
            <a:endParaRPr lang="en-US" altLang="en-US"/>
          </a:p>
          <a:p>
            <a:r>
              <a:rPr lang="en-US" altLang="en-US"/>
              <a:t>$ systemctl start docker-registry #ubuntu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77800" y="243840"/>
            <a:ext cx="1191133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</a:t>
            </a:r>
            <a:r>
              <a:rPr lang="en-US" altLang="en-US">
                <a:sym typeface="+mn-ea"/>
              </a:rPr>
              <a:t>readiness-http-get probe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Pod 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readiness-http-get</a:t>
            </a:r>
            <a:endParaRPr lang="en-US" altLang="en-US"/>
          </a:p>
          <a:p>
            <a:r>
              <a:rPr lang="en-US" altLang="en-US"/>
              <a:t>  namespace: default </a:t>
            </a:r>
            <a:endParaRPr lang="en-US" altLang="en-US"/>
          </a:p>
          <a:p>
            <a:r>
              <a:rPr lang="en-US" altLang="en-US"/>
              <a:t>  labels:</a:t>
            </a:r>
            <a:endParaRPr lang="en-US" altLang="en-US"/>
          </a:p>
          <a:p>
            <a:r>
              <a:rPr lang="en-US" altLang="en-US"/>
              <a:t>    app: readiness-http-get</a:t>
            </a:r>
            <a:endParaRPr lang="en-US" altLang="en-US"/>
          </a:p>
          <a:p>
            <a:r>
              <a:rPr lang="en-US" altLang="en-US"/>
              <a:t>    tier: frontend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containers:</a:t>
            </a:r>
            <a:endParaRPr lang="en-US" altLang="en-US"/>
          </a:p>
          <a:p>
            <a:r>
              <a:rPr lang="en-US" altLang="en-US"/>
              <a:t>  - name: readiness-http-get</a:t>
            </a:r>
            <a:endParaRPr lang="en-US" altLang="en-US"/>
          </a:p>
          <a:p>
            <a:r>
              <a:rPr lang="en-US" altLang="en-US"/>
              <a:t>    image: ikubernetes/myapp:v1</a:t>
            </a:r>
            <a:endParaRPr lang="en-US" altLang="en-US"/>
          </a:p>
          <a:p>
            <a:r>
              <a:rPr lang="en-US" altLang="en-US"/>
              <a:t>    ports:</a:t>
            </a:r>
            <a:endParaRPr lang="en-US" altLang="en-US"/>
          </a:p>
          <a:p>
            <a:r>
              <a:rPr lang="en-US" altLang="en-US"/>
              <a:t>    - name: health-check</a:t>
            </a:r>
            <a:endParaRPr lang="en-US" altLang="en-US"/>
          </a:p>
          <a:p>
            <a:r>
              <a:rPr lang="en-US" altLang="en-US"/>
              <a:t>      containerPort: 80</a:t>
            </a:r>
            <a:endParaRPr lang="en-US" altLang="en-US"/>
          </a:p>
          <a:p>
            <a:r>
              <a:rPr lang="en-US" altLang="en-US"/>
              <a:t>    readinessProbe:</a:t>
            </a:r>
            <a:endParaRPr lang="en-US" altLang="en-US"/>
          </a:p>
          <a:p>
            <a:r>
              <a:rPr lang="en-US" altLang="en-US"/>
              <a:t>      httpGet: </a:t>
            </a:r>
            <a:endParaRPr lang="en-US" altLang="en-US"/>
          </a:p>
          <a:p>
            <a:r>
              <a:rPr lang="en-US" altLang="en-US"/>
              <a:t>        port: health-check</a:t>
            </a:r>
            <a:endParaRPr lang="en-US" altLang="en-US"/>
          </a:p>
          <a:p>
            <a:r>
              <a:rPr lang="en-US" altLang="en-US"/>
              <a:t>        path: /index.html</a:t>
            </a:r>
            <a:endParaRPr lang="en-US" altLang="en-US"/>
          </a:p>
          <a:p>
            <a:r>
              <a:rPr lang="en-US" altLang="en-US"/>
              <a:t>      initialDelaySeconds: 5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5745" y="269240"/>
            <a:ext cx="118179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post start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Pod 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post-start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containers:</a:t>
            </a:r>
            <a:endParaRPr lang="en-US" altLang="en-US"/>
          </a:p>
          <a:p>
            <a:r>
              <a:rPr lang="en-US" altLang="en-US"/>
              <a:t>  - name: post-start</a:t>
            </a:r>
            <a:endParaRPr lang="en-US" altLang="en-US"/>
          </a:p>
          <a:p>
            <a:r>
              <a:rPr lang="en-US" altLang="en-US"/>
              <a:t>    image: ikubernetes/myapp:v1</a:t>
            </a:r>
            <a:endParaRPr lang="en-US" altLang="en-US"/>
          </a:p>
          <a:p>
            <a:r>
              <a:rPr lang="en-US" altLang="en-US"/>
              <a:t>    imagePullPolicy: IfNotPresent</a:t>
            </a:r>
            <a:endParaRPr lang="en-US" altLang="en-US"/>
          </a:p>
          <a:p>
            <a:r>
              <a:rPr lang="en-US" altLang="en-US"/>
              <a:t>    lifecycle:</a:t>
            </a:r>
            <a:endParaRPr lang="en-US" altLang="en-US"/>
          </a:p>
          <a:p>
            <a:r>
              <a:rPr lang="en-US" altLang="en-US"/>
              <a:t>      postStart:</a:t>
            </a:r>
            <a:endParaRPr lang="en-US" altLang="en-US"/>
          </a:p>
          <a:p>
            <a:r>
              <a:rPr lang="en-US" altLang="en-US"/>
              <a:t>        exec:</a:t>
            </a:r>
            <a:endParaRPr lang="en-US" altLang="en-US"/>
          </a:p>
          <a:p>
            <a:r>
              <a:rPr lang="en-US" altLang="en-US"/>
              <a:t>          command:</a:t>
            </a:r>
            <a:endParaRPr lang="en-US" altLang="en-US"/>
          </a:p>
          <a:p>
            <a:r>
              <a:rPr lang="en-US" altLang="en-US"/>
              <a:t>          - "/bin/sh"</a:t>
            </a:r>
            <a:endParaRPr lang="en-US" altLang="en-US"/>
          </a:p>
          <a:p>
            <a:r>
              <a:rPr lang="en-US" altLang="en-US"/>
              <a:t>          - "-c"</a:t>
            </a:r>
            <a:endParaRPr lang="en-US" altLang="en-US"/>
          </a:p>
          <a:p>
            <a:r>
              <a:rPr lang="en-US" altLang="en-US"/>
              <a:t>          - "touch fucker"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600" y="302895"/>
            <a:ext cx="11758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状态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pending: 没有满足条件的node时候,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running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failed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succeed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unknow: 当pod所处的node的kubelet程序出问题的时候, 联系不上了</a:t>
            </a:r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4165" y="2512695"/>
            <a:ext cx="111518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600"/>
              <a:t>pod控制器</a:t>
            </a:r>
            <a:endParaRPr lang="en-US" altLang="en-US" sz="66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8310" y="260985"/>
            <a:ext cx="61829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replication controller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replicaSet(rs):replication controller升级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deployment: 通过控制replicaSet来控制pod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滚动更新,回滚:控制更新粒度和策略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daemonSet:在集群的每个节点上都运行一个pod副本,比如fluend日志收集pod, 每个节点都要运行且只运行一个；也可以在集群的部分节点上都运行一个pod副本, 通过标签选择器选择节点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job: 一次性运行, 任务完成即可结束退出</a:t>
            </a:r>
            <a:endParaRPr lang="en-US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altLang="en-US"/>
              <a:t>cronJob:周期性运行, 周期性开始结束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statefulSet:管理有状态pod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redis cluster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mysql主从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zookeeper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833870" y="379095"/>
            <a:ext cx="3061970" cy="38296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44690" y="573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71690" y="700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98690" y="827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25690" y="954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52690" y="1081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79690" y="1208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06690" y="133540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8935720" y="3566795"/>
            <a:ext cx="892810" cy="574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fluend</a:t>
            </a:r>
            <a:endParaRPr lang="en-US" altLang="en-US" sz="1400"/>
          </a:p>
        </p:txBody>
      </p:sp>
      <p:sp>
        <p:nvSpPr>
          <p:cNvPr id="14" name="Cube 13"/>
          <p:cNvSpPr/>
          <p:nvPr/>
        </p:nvSpPr>
        <p:spPr>
          <a:xfrm>
            <a:off x="11158855" y="3312795"/>
            <a:ext cx="685800" cy="895985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es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13" idx="3"/>
            <a:endCxn id="14" idx="2"/>
          </p:cNvCxnSpPr>
          <p:nvPr/>
        </p:nvCxnSpPr>
        <p:spPr>
          <a:xfrm flipV="1">
            <a:off x="9828530" y="3846830"/>
            <a:ext cx="133032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4"/>
            <a:endCxn id="13" idx="0"/>
          </p:cNvCxnSpPr>
          <p:nvPr/>
        </p:nvCxnSpPr>
        <p:spPr>
          <a:xfrm>
            <a:off x="8263890" y="2249805"/>
            <a:ext cx="1118235" cy="1316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3710" y="227330"/>
            <a:ext cx="4454525" cy="6062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ReplicaSet: $ kubectl explain rs</a:t>
            </a:r>
            <a:endParaRPr lang="en-US" altLang="en-US"/>
          </a:p>
          <a:p>
            <a:r>
              <a:rPr lang="en-US" altLang="en-US" sz="1000"/>
              <a:t>```</a:t>
            </a:r>
            <a:endParaRPr lang="en-US" altLang="en-US" sz="1000"/>
          </a:p>
          <a:p>
            <a:r>
              <a:rPr lang="en-US" altLang="en-US" sz="1000"/>
              <a:t>apiVersion: apps/v1</a:t>
            </a:r>
            <a:endParaRPr lang="en-US" altLang="en-US" sz="1000"/>
          </a:p>
          <a:p>
            <a:r>
              <a:rPr lang="en-US" altLang="en-US" sz="1000"/>
              <a:t>kind: ReplicaSet</a:t>
            </a:r>
            <a:endParaRPr lang="en-US" altLang="en-US" sz="1000"/>
          </a:p>
          <a:p>
            <a:r>
              <a:rPr lang="en-US" altLang="en-US" sz="1000"/>
              <a:t>metadata:</a:t>
            </a:r>
            <a:endParaRPr lang="en-US" altLang="en-US" sz="1000"/>
          </a:p>
          <a:p>
            <a:r>
              <a:rPr lang="en-US" altLang="en-US" sz="1000"/>
              <a:t>  name: rs-demo</a:t>
            </a:r>
            <a:endParaRPr lang="en-US" altLang="en-US" sz="1000"/>
          </a:p>
          <a:p>
            <a:r>
              <a:rPr lang="en-US" altLang="en-US" sz="1000"/>
              <a:t>  namespace: default</a:t>
            </a:r>
            <a:endParaRPr lang="en-US" altLang="en-US" sz="1000"/>
          </a:p>
          <a:p>
            <a:r>
              <a:rPr lang="en-US" altLang="en-US" sz="1000"/>
              <a:t>spec:</a:t>
            </a:r>
            <a:endParaRPr lang="en-US" altLang="en-US" sz="1000"/>
          </a:p>
          <a:p>
            <a:r>
              <a:rPr lang="en-US" altLang="en-US" sz="1000"/>
              <a:t>  replicas: 2</a:t>
            </a:r>
            <a:endParaRPr lang="en-US" altLang="en-US" sz="1000"/>
          </a:p>
          <a:p>
            <a:r>
              <a:rPr lang="en-US" altLang="en-US" sz="1000"/>
              <a:t>  selector:</a:t>
            </a:r>
            <a:endParaRPr lang="en-US" altLang="en-US" sz="1000"/>
          </a:p>
          <a:p>
            <a:r>
              <a:rPr lang="en-US" altLang="en-US" sz="1000"/>
              <a:t>    matchLabels:  </a:t>
            </a:r>
            <a:endParaRPr lang="en-US" altLang="en-US" sz="1000"/>
          </a:p>
          <a:p>
            <a:r>
              <a:rPr lang="en-US" altLang="en-US" sz="1000"/>
              <a:t>      run: rs-demo</a:t>
            </a:r>
            <a:endParaRPr lang="en-US" altLang="en-US" sz="1000"/>
          </a:p>
          <a:p>
            <a:r>
              <a:rPr lang="en-US" altLang="en-US" sz="1000"/>
              <a:t>      type: demo</a:t>
            </a:r>
            <a:endParaRPr lang="en-US" altLang="en-US" sz="1000"/>
          </a:p>
          <a:p>
            <a:r>
              <a:rPr lang="en-US" altLang="en-US" sz="1000"/>
              <a:t>  template:</a:t>
            </a:r>
            <a:endParaRPr lang="en-US" altLang="en-US" sz="1000"/>
          </a:p>
          <a:p>
            <a:r>
              <a:rPr lang="en-US" altLang="en-US" sz="1000"/>
              <a:t>    metadata:</a:t>
            </a:r>
            <a:endParaRPr lang="en-US" altLang="en-US" sz="1000"/>
          </a:p>
          <a:p>
            <a:r>
              <a:rPr lang="en-US" altLang="en-US" sz="1000"/>
              <a:t>      labels:</a:t>
            </a:r>
            <a:endParaRPr lang="en-US" altLang="en-US" sz="1000"/>
          </a:p>
          <a:p>
            <a:r>
              <a:rPr lang="en-US" altLang="en-US" sz="1000"/>
              <a:t>        run: rs-demo</a:t>
            </a:r>
            <a:endParaRPr lang="en-US" altLang="en-US" sz="1000"/>
          </a:p>
          <a:p>
            <a:r>
              <a:rPr lang="en-US" altLang="en-US" sz="1000"/>
              <a:t>        type: demo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containers:</a:t>
            </a:r>
            <a:endParaRPr lang="en-US" altLang="en-US" sz="1000"/>
          </a:p>
          <a:p>
            <a:r>
              <a:rPr lang="en-US" altLang="en-US" sz="1000"/>
              <a:t>      - name: rs-demo-myapp</a:t>
            </a:r>
            <a:endParaRPr lang="en-US" altLang="en-US" sz="1000"/>
          </a:p>
          <a:p>
            <a:r>
              <a:rPr lang="en-US" altLang="en-US" sz="1000"/>
              <a:t>        image: ikubernetes/myapp:v1</a:t>
            </a:r>
            <a:endParaRPr lang="en-US" altLang="en-US" sz="1000"/>
          </a:p>
          <a:p>
            <a:r>
              <a:rPr lang="en-US" altLang="en-US" sz="1000"/>
              <a:t>        ports:</a:t>
            </a:r>
            <a:endParaRPr lang="en-US" altLang="en-US" sz="1000"/>
          </a:p>
          <a:p>
            <a:r>
              <a:rPr lang="en-US" altLang="en-US" sz="1000"/>
              <a:t>        - containerPort: 80</a:t>
            </a:r>
            <a:endParaRPr lang="en-US" altLang="en-US" sz="1000"/>
          </a:p>
          <a:p>
            <a:r>
              <a:rPr lang="en-US" altLang="en-US" sz="1000"/>
              <a:t>          name: myapp-80 </a:t>
            </a:r>
            <a:endParaRPr lang="en-US" altLang="en-US" sz="1000"/>
          </a:p>
          <a:p>
            <a:r>
              <a:rPr lang="en-US" altLang="en-US" sz="1000"/>
              <a:t>        livenessProbe:</a:t>
            </a:r>
            <a:endParaRPr lang="en-US" altLang="en-US" sz="1000"/>
          </a:p>
          <a:p>
            <a:r>
              <a:rPr lang="en-US" altLang="en-US" sz="1000"/>
              <a:t>          exec:</a:t>
            </a:r>
            <a:endParaRPr lang="en-US" altLang="en-US" sz="1000"/>
          </a:p>
          <a:p>
            <a:r>
              <a:rPr lang="en-US" altLang="en-US" sz="1000"/>
              <a:t>            command:</a:t>
            </a:r>
            <a:endParaRPr lang="en-US" altLang="en-US" sz="1000"/>
          </a:p>
          <a:p>
            <a:r>
              <a:rPr lang="en-US" altLang="en-US" sz="1000"/>
              <a:t>            - "/bin/sh"</a:t>
            </a:r>
            <a:endParaRPr lang="en-US" altLang="en-US" sz="1000"/>
          </a:p>
          <a:p>
            <a:r>
              <a:rPr lang="en-US" altLang="en-US" sz="1000"/>
              <a:t>            - "-c"</a:t>
            </a:r>
            <a:endParaRPr lang="en-US" altLang="en-US" sz="1000"/>
          </a:p>
          <a:p>
            <a:r>
              <a:rPr lang="en-US" altLang="en-US" sz="1000"/>
              <a:t>            - "ps aux"</a:t>
            </a:r>
            <a:endParaRPr lang="en-US" altLang="en-US" sz="1000"/>
          </a:p>
          <a:p>
            <a:r>
              <a:rPr lang="en-US" altLang="en-US" sz="1000"/>
              <a:t>          initialDelaySeconds: 5</a:t>
            </a:r>
            <a:endParaRPr lang="en-US" altLang="en-US" sz="1000"/>
          </a:p>
          <a:p>
            <a:r>
              <a:rPr lang="en-US" altLang="en-US" sz="1000"/>
              <a:t>        readinessProbe:</a:t>
            </a:r>
            <a:endParaRPr lang="en-US" altLang="en-US" sz="1000"/>
          </a:p>
          <a:p>
            <a:r>
              <a:rPr lang="en-US" altLang="en-US" sz="1000"/>
              <a:t>          httpGet:</a:t>
            </a:r>
            <a:endParaRPr lang="en-US" altLang="en-US" sz="1000"/>
          </a:p>
          <a:p>
            <a:r>
              <a:rPr lang="en-US" altLang="en-US" sz="1000"/>
              <a:t>            port: myapp-80</a:t>
            </a:r>
            <a:endParaRPr lang="en-US" altLang="en-US" sz="1000"/>
          </a:p>
          <a:p>
            <a:r>
              <a:rPr lang="en-US" altLang="en-US" sz="1000"/>
              <a:t>            path: /index.html</a:t>
            </a:r>
            <a:endParaRPr lang="en-US" altLang="en-US" sz="1000"/>
          </a:p>
          <a:p>
            <a:r>
              <a:rPr lang="en-US" altLang="en-US" sz="1000"/>
              <a:t>          initialDelaySeconds: 10</a:t>
            </a:r>
            <a:endParaRPr lang="en-US" altLang="en-US" sz="1000"/>
          </a:p>
          <a:p>
            <a:r>
              <a:rPr lang="en-US" altLang="en-US" sz="1000"/>
              <a:t>```</a:t>
            </a:r>
            <a:endParaRPr lang="en-US" altLang="en-US" sz="1000"/>
          </a:p>
        </p:txBody>
      </p:sp>
      <p:sp>
        <p:nvSpPr>
          <p:cNvPr id="5" name="Rectangle 4"/>
          <p:cNvSpPr/>
          <p:nvPr/>
        </p:nvSpPr>
        <p:spPr>
          <a:xfrm>
            <a:off x="6005195" y="227330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6005195" y="12738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6919595" y="127381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6462395" y="522605"/>
            <a:ext cx="2794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6490335" y="522605"/>
            <a:ext cx="88646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89875" y="227330"/>
            <a:ext cx="2632075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15" name="Straight Arrow Connector 14"/>
          <p:cNvCxnSpPr>
            <a:stCxn id="14" idx="2"/>
            <a:endCxn id="6" idx="0"/>
          </p:cNvCxnSpPr>
          <p:nvPr/>
        </p:nvCxnSpPr>
        <p:spPr>
          <a:xfrm flipH="1">
            <a:off x="6462395" y="522605"/>
            <a:ext cx="274383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22820" y="497205"/>
            <a:ext cx="1872615" cy="767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91225" y="2590165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20" name="Oval 19"/>
          <p:cNvSpPr/>
          <p:nvPr/>
        </p:nvSpPr>
        <p:spPr>
          <a:xfrm>
            <a:off x="599122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21" name="Oval 20"/>
          <p:cNvSpPr/>
          <p:nvPr/>
        </p:nvSpPr>
        <p:spPr>
          <a:xfrm>
            <a:off x="690562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2"/>
            <a:endCxn id="20" idx="0"/>
          </p:cNvCxnSpPr>
          <p:nvPr/>
        </p:nvCxnSpPr>
        <p:spPr>
          <a:xfrm flipH="1">
            <a:off x="6448425" y="2885440"/>
            <a:ext cx="2794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  <a:endCxn id="21" idx="0"/>
          </p:cNvCxnSpPr>
          <p:nvPr/>
        </p:nvCxnSpPr>
        <p:spPr>
          <a:xfrm>
            <a:off x="6476365" y="2885440"/>
            <a:ext cx="886460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833995" y="2564765"/>
            <a:ext cx="195834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25" name="Straight Arrow Connector 24"/>
          <p:cNvCxnSpPr>
            <a:stCxn id="24" idx="2"/>
            <a:endCxn id="20" idx="0"/>
          </p:cNvCxnSpPr>
          <p:nvPr/>
        </p:nvCxnSpPr>
        <p:spPr>
          <a:xfrm flipH="1">
            <a:off x="6448425" y="2860040"/>
            <a:ext cx="2364740" cy="77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7322820" y="2860040"/>
            <a:ext cx="1490345" cy="78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35596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29" name="Oval 28"/>
          <p:cNvSpPr/>
          <p:nvPr/>
        </p:nvSpPr>
        <p:spPr>
          <a:xfrm>
            <a:off x="9270365" y="36366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0" name="Rectangle 29"/>
          <p:cNvSpPr/>
          <p:nvPr/>
        </p:nvSpPr>
        <p:spPr>
          <a:xfrm>
            <a:off x="10353040" y="2590165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cxnSp>
        <p:nvCxnSpPr>
          <p:cNvPr id="31" name="Straight Arrow Connector 30"/>
          <p:cNvCxnSpPr>
            <a:stCxn id="30" idx="2"/>
            <a:endCxn id="28" idx="0"/>
          </p:cNvCxnSpPr>
          <p:nvPr/>
        </p:nvCxnSpPr>
        <p:spPr>
          <a:xfrm flipH="1">
            <a:off x="8813165" y="2885440"/>
            <a:ext cx="20250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2"/>
            <a:endCxn id="29" idx="0"/>
          </p:cNvCxnSpPr>
          <p:nvPr/>
        </p:nvCxnSpPr>
        <p:spPr>
          <a:xfrm flipH="1">
            <a:off x="9727565" y="2885440"/>
            <a:ext cx="11106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 flipH="1">
            <a:off x="8813165" y="2867660"/>
            <a:ext cx="254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15705" y="2867660"/>
            <a:ext cx="91122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05195" y="4876165"/>
            <a:ext cx="195834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36" name="Oval 35"/>
          <p:cNvSpPr/>
          <p:nvPr/>
        </p:nvSpPr>
        <p:spPr>
          <a:xfrm>
            <a:off x="6527165" y="59480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7" name="Oval 36"/>
          <p:cNvSpPr/>
          <p:nvPr/>
        </p:nvSpPr>
        <p:spPr>
          <a:xfrm>
            <a:off x="7441565" y="59480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8" name="Rectangle 37"/>
          <p:cNvSpPr/>
          <p:nvPr/>
        </p:nvSpPr>
        <p:spPr>
          <a:xfrm>
            <a:off x="8524240" y="4901565"/>
            <a:ext cx="970280" cy="295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cxnSp>
        <p:nvCxnSpPr>
          <p:cNvPr id="39" name="Straight Arrow Connector 38"/>
          <p:cNvCxnSpPr>
            <a:stCxn id="38" idx="2"/>
            <a:endCxn id="36" idx="0"/>
          </p:cNvCxnSpPr>
          <p:nvPr/>
        </p:nvCxnSpPr>
        <p:spPr>
          <a:xfrm flipH="1">
            <a:off x="6984365" y="5196840"/>
            <a:ext cx="20250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2"/>
            <a:endCxn id="37" idx="0"/>
          </p:cNvCxnSpPr>
          <p:nvPr/>
        </p:nvCxnSpPr>
        <p:spPr>
          <a:xfrm flipH="1">
            <a:off x="7898765" y="5196840"/>
            <a:ext cx="1110615" cy="75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0"/>
          </p:cNvCxnSpPr>
          <p:nvPr/>
        </p:nvCxnSpPr>
        <p:spPr>
          <a:xfrm flipH="1">
            <a:off x="6984365" y="5179060"/>
            <a:ext cx="2540" cy="76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86905" y="5179060"/>
            <a:ext cx="911225" cy="758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150485" y="277495"/>
            <a:ext cx="459740" cy="5871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en-US"/>
              <a:t>蓝绿部署升级图</a:t>
            </a:r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83845" y="210185"/>
            <a:ext cx="11624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200"/>
              <a:t>deployement:建立在rs基础上,管理pod</a:t>
            </a:r>
            <a:endParaRPr lang="en-US" altLang="en-US" sz="3200"/>
          </a:p>
        </p:txBody>
      </p:sp>
      <p:sp>
        <p:nvSpPr>
          <p:cNvPr id="5" name="Rectangle 4"/>
          <p:cNvSpPr/>
          <p:nvPr/>
        </p:nvSpPr>
        <p:spPr>
          <a:xfrm>
            <a:off x="1848485" y="4521200"/>
            <a:ext cx="116395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Deployment</a:t>
            </a:r>
            <a:endParaRPr lang="en-US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1376045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649855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sp>
        <p:nvSpPr>
          <p:cNvPr id="8" name="Oval 7"/>
          <p:cNvSpPr/>
          <p:nvPr/>
        </p:nvSpPr>
        <p:spPr>
          <a:xfrm>
            <a:off x="1376045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11" name="Oval 10"/>
          <p:cNvSpPr/>
          <p:nvPr/>
        </p:nvSpPr>
        <p:spPr>
          <a:xfrm>
            <a:off x="3204845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12" name="Oval 11"/>
          <p:cNvSpPr/>
          <p:nvPr/>
        </p:nvSpPr>
        <p:spPr>
          <a:xfrm>
            <a:off x="2290445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cxnSp>
        <p:nvCxnSpPr>
          <p:cNvPr id="13" name="Curved Connector 12"/>
          <p:cNvCxnSpPr>
            <a:stCxn id="5" idx="0"/>
            <a:endCxn id="6" idx="2"/>
          </p:cNvCxnSpPr>
          <p:nvPr/>
        </p:nvCxnSpPr>
        <p:spPr>
          <a:xfrm rot="16200000" flipV="1">
            <a:off x="1884998" y="3975418"/>
            <a:ext cx="494030" cy="597535"/>
          </a:xfrm>
          <a:prstGeom prst="curvedConnector3">
            <a:avLst>
              <a:gd name="adj1" fmla="val 50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7" idx="2"/>
          </p:cNvCxnSpPr>
          <p:nvPr/>
        </p:nvCxnSpPr>
        <p:spPr>
          <a:xfrm flipV="1">
            <a:off x="2413635" y="4027170"/>
            <a:ext cx="693420" cy="476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6" idx="0"/>
            <a:endCxn id="8" idx="4"/>
          </p:cNvCxnSpPr>
          <p:nvPr/>
        </p:nvCxnSpPr>
        <p:spPr>
          <a:xfrm rot="16200000">
            <a:off x="1501775" y="3202305"/>
            <a:ext cx="66294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12" idx="4"/>
          </p:cNvCxnSpPr>
          <p:nvPr/>
        </p:nvCxnSpPr>
        <p:spPr>
          <a:xfrm flipV="1">
            <a:off x="1848485" y="2870835"/>
            <a:ext cx="899160" cy="654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1" idx="4"/>
          </p:cNvCxnSpPr>
          <p:nvPr/>
        </p:nvCxnSpPr>
        <p:spPr>
          <a:xfrm flipV="1">
            <a:off x="1831340" y="2870835"/>
            <a:ext cx="1830705" cy="654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38420" y="4521200"/>
            <a:ext cx="116395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Deployment</a:t>
            </a:r>
            <a:endParaRPr lang="en-US" altLang="en-US" sz="1200"/>
          </a:p>
        </p:txBody>
      </p:sp>
      <p:sp>
        <p:nvSpPr>
          <p:cNvPr id="19" name="Rectangle 18"/>
          <p:cNvSpPr/>
          <p:nvPr/>
        </p:nvSpPr>
        <p:spPr>
          <a:xfrm>
            <a:off x="466598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593979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466598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sp>
        <p:nvSpPr>
          <p:cNvPr id="22" name="Oval 21"/>
          <p:cNvSpPr/>
          <p:nvPr/>
        </p:nvSpPr>
        <p:spPr>
          <a:xfrm>
            <a:off x="649478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23" name="Oval 22"/>
          <p:cNvSpPr/>
          <p:nvPr/>
        </p:nvSpPr>
        <p:spPr>
          <a:xfrm>
            <a:off x="558038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pod:v1</a:t>
            </a:r>
            <a:endParaRPr lang="en-US" altLang="en-US" sz="1000"/>
          </a:p>
        </p:txBody>
      </p:sp>
      <p:cxnSp>
        <p:nvCxnSpPr>
          <p:cNvPr id="24" name="Curved Connector 23"/>
          <p:cNvCxnSpPr>
            <a:stCxn id="18" idx="0"/>
            <a:endCxn id="19" idx="2"/>
          </p:cNvCxnSpPr>
          <p:nvPr/>
        </p:nvCxnSpPr>
        <p:spPr>
          <a:xfrm rot="16200000" flipV="1">
            <a:off x="5174933" y="3975418"/>
            <a:ext cx="494030" cy="597535"/>
          </a:xfrm>
          <a:prstGeom prst="curvedConnector3">
            <a:avLst>
              <a:gd name="adj1" fmla="val 50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0" idx="2"/>
          </p:cNvCxnSpPr>
          <p:nvPr/>
        </p:nvCxnSpPr>
        <p:spPr>
          <a:xfrm flipV="1">
            <a:off x="5703570" y="4027170"/>
            <a:ext cx="693420" cy="476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9" idx="0"/>
            <a:endCxn id="21" idx="4"/>
          </p:cNvCxnSpPr>
          <p:nvPr/>
        </p:nvCxnSpPr>
        <p:spPr>
          <a:xfrm rot="16200000">
            <a:off x="4791710" y="3202305"/>
            <a:ext cx="662940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23" idx="4"/>
          </p:cNvCxnSpPr>
          <p:nvPr/>
        </p:nvCxnSpPr>
        <p:spPr>
          <a:xfrm flipV="1">
            <a:off x="5138420" y="2870835"/>
            <a:ext cx="899160" cy="6546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0" idx="0"/>
            <a:endCxn id="22" idx="4"/>
          </p:cNvCxnSpPr>
          <p:nvPr/>
        </p:nvCxnSpPr>
        <p:spPr>
          <a:xfrm rot="16200000">
            <a:off x="6343015" y="2924810"/>
            <a:ext cx="662940" cy="5549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639810" y="4521200"/>
            <a:ext cx="1163955" cy="56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Deployment</a:t>
            </a:r>
            <a:endParaRPr lang="en-US" altLang="en-US" sz="1200"/>
          </a:p>
        </p:txBody>
      </p:sp>
      <p:sp>
        <p:nvSpPr>
          <p:cNvPr id="31" name="Rectangle 30"/>
          <p:cNvSpPr/>
          <p:nvPr/>
        </p:nvSpPr>
        <p:spPr>
          <a:xfrm>
            <a:off x="816737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rs1</a:t>
            </a:r>
            <a:endParaRPr lang="en-US" altLang="en-US"/>
          </a:p>
        </p:txBody>
      </p:sp>
      <p:sp>
        <p:nvSpPr>
          <p:cNvPr id="32" name="Rectangle 31"/>
          <p:cNvSpPr/>
          <p:nvPr/>
        </p:nvSpPr>
        <p:spPr>
          <a:xfrm>
            <a:off x="9441180" y="3533775"/>
            <a:ext cx="914400" cy="493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rs2</a:t>
            </a:r>
            <a:endParaRPr lang="en-US" altLang="en-US"/>
          </a:p>
        </p:txBody>
      </p:sp>
      <p:sp>
        <p:nvSpPr>
          <p:cNvPr id="33" name="Oval 32"/>
          <p:cNvSpPr/>
          <p:nvPr/>
        </p:nvSpPr>
        <p:spPr>
          <a:xfrm>
            <a:off x="816737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4" name="Oval 33"/>
          <p:cNvSpPr/>
          <p:nvPr/>
        </p:nvSpPr>
        <p:spPr>
          <a:xfrm>
            <a:off x="999617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sp>
        <p:nvSpPr>
          <p:cNvPr id="35" name="Oval 34"/>
          <p:cNvSpPr/>
          <p:nvPr/>
        </p:nvSpPr>
        <p:spPr>
          <a:xfrm>
            <a:off x="9081770" y="1956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pod:v2</a:t>
            </a:r>
            <a:endParaRPr lang="en-US" altLang="en-US" sz="1000"/>
          </a:p>
        </p:txBody>
      </p:sp>
      <p:cxnSp>
        <p:nvCxnSpPr>
          <p:cNvPr id="36" name="Curved Connector 35"/>
          <p:cNvCxnSpPr>
            <a:stCxn id="30" idx="0"/>
            <a:endCxn id="31" idx="2"/>
          </p:cNvCxnSpPr>
          <p:nvPr/>
        </p:nvCxnSpPr>
        <p:spPr>
          <a:xfrm rot="16200000" flipV="1">
            <a:off x="8676323" y="3975418"/>
            <a:ext cx="494030" cy="597535"/>
          </a:xfrm>
          <a:prstGeom prst="curvedConnector3">
            <a:avLst>
              <a:gd name="adj1" fmla="val 500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endCxn id="32" idx="2"/>
          </p:cNvCxnSpPr>
          <p:nvPr/>
        </p:nvCxnSpPr>
        <p:spPr>
          <a:xfrm flipV="1">
            <a:off x="9204960" y="4027170"/>
            <a:ext cx="693420" cy="4768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2" idx="0"/>
            <a:endCxn id="34" idx="4"/>
          </p:cNvCxnSpPr>
          <p:nvPr/>
        </p:nvCxnSpPr>
        <p:spPr>
          <a:xfrm rot="16200000">
            <a:off x="9844405" y="2924810"/>
            <a:ext cx="662940" cy="5549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35" idx="4"/>
          </p:cNvCxnSpPr>
          <p:nvPr/>
        </p:nvCxnSpPr>
        <p:spPr>
          <a:xfrm rot="16200000" flipV="1">
            <a:off x="9389745" y="3019425"/>
            <a:ext cx="654685" cy="3568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endCxn id="33" idx="4"/>
          </p:cNvCxnSpPr>
          <p:nvPr/>
        </p:nvCxnSpPr>
        <p:spPr>
          <a:xfrm rot="10800000">
            <a:off x="8624570" y="2870835"/>
            <a:ext cx="1271270" cy="6292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490" y="117475"/>
            <a:ext cx="483362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apiVersion: extensions/v1beta1</a:t>
            </a:r>
            <a:endParaRPr lang="en-US" altLang="en-US" sz="1200"/>
          </a:p>
          <a:p>
            <a:r>
              <a:rPr lang="en-US" altLang="en-US" sz="1200"/>
              <a:t>kind: Deployment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deployment-demo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replicas: 4</a:t>
            </a:r>
            <a:endParaRPr lang="en-US" altLang="en-US" sz="1200"/>
          </a:p>
          <a:p>
            <a:r>
              <a:rPr lang="en-US" altLang="en-US" sz="1200"/>
              <a:t>  selector:</a:t>
            </a:r>
            <a:endParaRPr lang="en-US" altLang="en-US" sz="1200"/>
          </a:p>
          <a:p>
            <a:r>
              <a:rPr lang="en-US" altLang="en-US" sz="1200"/>
              <a:t>    matchLabels:</a:t>
            </a:r>
            <a:endParaRPr lang="en-US" altLang="en-US" sz="1200"/>
          </a:p>
          <a:p>
            <a:r>
              <a:rPr lang="en-US" altLang="en-US" sz="1200"/>
              <a:t>      app: deployment-demo</a:t>
            </a:r>
            <a:endParaRPr lang="en-US" altLang="en-US" sz="1200"/>
          </a:p>
          <a:p>
            <a:r>
              <a:rPr lang="en-US" altLang="en-US" sz="1200"/>
              <a:t>      type: demo</a:t>
            </a:r>
            <a:endParaRPr lang="en-US" altLang="en-US" sz="1200"/>
          </a:p>
          <a:p>
            <a:r>
              <a:rPr lang="en-US" altLang="en-US" sz="1200"/>
              <a:t>  template:</a:t>
            </a:r>
            <a:endParaRPr lang="en-US" altLang="en-US" sz="1200"/>
          </a:p>
          <a:p>
            <a:r>
              <a:rPr lang="en-US" altLang="en-US" sz="1200"/>
              <a:t>    metadata:</a:t>
            </a:r>
            <a:endParaRPr lang="en-US" altLang="en-US" sz="1200"/>
          </a:p>
          <a:p>
            <a:r>
              <a:rPr lang="en-US" altLang="en-US" sz="1200"/>
              <a:t>      labels:</a:t>
            </a:r>
            <a:endParaRPr lang="en-US" altLang="en-US" sz="1200"/>
          </a:p>
          <a:p>
            <a:r>
              <a:rPr lang="en-US" altLang="en-US" sz="1200"/>
              <a:t>        app: deployment-demo</a:t>
            </a:r>
            <a:endParaRPr lang="en-US" altLang="en-US" sz="1200"/>
          </a:p>
          <a:p>
            <a:r>
              <a:rPr lang="en-US" altLang="en-US" sz="1200"/>
              <a:t>        type: demo</a:t>
            </a:r>
            <a:endParaRPr lang="en-US" altLang="en-US" sz="1200"/>
          </a:p>
          <a:p>
            <a:r>
              <a:rPr lang="en-US" altLang="en-US" sz="1200"/>
              <a:t>    spec:</a:t>
            </a:r>
            <a:endParaRPr lang="en-US" altLang="en-US" sz="1200"/>
          </a:p>
          <a:p>
            <a:r>
              <a:rPr lang="en-US" altLang="en-US" sz="1200"/>
              <a:t>      containers:</a:t>
            </a:r>
            <a:endParaRPr lang="en-US" altLang="en-US" sz="1200"/>
          </a:p>
          <a:p>
            <a:r>
              <a:rPr lang="en-US" altLang="en-US" sz="1200"/>
              <a:t>      - name: deployment-demo-container</a:t>
            </a:r>
            <a:endParaRPr lang="en-US" altLang="en-US" sz="1200"/>
          </a:p>
          <a:p>
            <a:r>
              <a:rPr lang="en-US" altLang="en-US" sz="1200"/>
              <a:t>        image: ikubernetes/myapp:v1</a:t>
            </a:r>
            <a:endParaRPr lang="en-US" altLang="en-US" sz="1200"/>
          </a:p>
          <a:p>
            <a:r>
              <a:rPr lang="en-US" altLang="en-US" sz="1200"/>
              <a:t>        ports:</a:t>
            </a:r>
            <a:endParaRPr lang="en-US" altLang="en-US" sz="1200"/>
          </a:p>
          <a:p>
            <a:r>
              <a:rPr lang="en-US" altLang="en-US" sz="1200"/>
              <a:t>        - name: port-80</a:t>
            </a:r>
            <a:endParaRPr lang="en-US" altLang="en-US" sz="1200"/>
          </a:p>
          <a:p>
            <a:r>
              <a:rPr lang="en-US" altLang="en-US" sz="1200"/>
              <a:t>          containerPort: 80</a:t>
            </a:r>
            <a:endParaRPr lang="en-US" altLang="en-US" sz="1200"/>
          </a:p>
          <a:p>
            <a:r>
              <a:rPr lang="en-US" altLang="en-US" sz="1200"/>
              <a:t>        readinessProbe:</a:t>
            </a:r>
            <a:endParaRPr lang="en-US" altLang="en-US" sz="1200"/>
          </a:p>
          <a:p>
            <a:r>
              <a:rPr lang="en-US" altLang="en-US" sz="1200"/>
              <a:t>          httpGet:</a:t>
            </a:r>
            <a:endParaRPr lang="en-US" altLang="en-US" sz="1200"/>
          </a:p>
          <a:p>
            <a:r>
              <a:rPr lang="en-US" altLang="en-US" sz="1200"/>
              <a:t>            path: /index.html</a:t>
            </a:r>
            <a:endParaRPr lang="en-US" altLang="en-US" sz="1200"/>
          </a:p>
          <a:p>
            <a:r>
              <a:rPr lang="en-US" altLang="en-US" sz="1200"/>
              <a:t>            port: port-80</a:t>
            </a:r>
            <a:endParaRPr lang="en-US" altLang="en-US" sz="1200"/>
          </a:p>
          <a:p>
            <a:r>
              <a:rPr lang="en-US" altLang="en-US" sz="1200"/>
              <a:t>          initialDelaySeconds: 10</a:t>
            </a:r>
            <a:endParaRPr lang="en-US" altLang="en-US" sz="1200"/>
          </a:p>
          <a:p>
            <a:r>
              <a:rPr lang="en-US" altLang="en-US" sz="1200"/>
              <a:t>          periodSeconds: 3</a:t>
            </a:r>
            <a:endParaRPr lang="en-US" altLang="en-US" sz="1200"/>
          </a:p>
          <a:p>
            <a:r>
              <a:rPr lang="en-US" altLang="en-US" sz="1200"/>
              <a:t>  strategy:</a:t>
            </a:r>
            <a:endParaRPr lang="en-US" altLang="en-US" sz="1200"/>
          </a:p>
          <a:p>
            <a:r>
              <a:rPr lang="en-US" altLang="en-US" sz="1200"/>
              <a:t>    type: RollingUpdate</a:t>
            </a:r>
            <a:endParaRPr lang="en-US" altLang="en-US" sz="1200"/>
          </a:p>
          <a:p>
            <a:r>
              <a:rPr lang="en-US" altLang="en-US" sz="1200"/>
              <a:t>    rollingUpdate:</a:t>
            </a:r>
            <a:endParaRPr lang="en-US" altLang="en-US" sz="1200"/>
          </a:p>
          <a:p>
            <a:r>
              <a:rPr lang="en-US" altLang="en-US" sz="1200"/>
              <a:t>      maxSurge: 25% </a:t>
            </a:r>
            <a:endParaRPr lang="en-US" altLang="en-US" sz="1200"/>
          </a:p>
          <a:p>
            <a:r>
              <a:rPr lang="en-US" altLang="en-US" sz="1200"/>
              <a:t>      maxUnavailable: 25%</a:t>
            </a:r>
            <a:endParaRPr lang="en-US" altLang="en-US" sz="1200"/>
          </a:p>
          <a:p>
            <a:endParaRPr lang="en-US" alt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3916045" y="83820"/>
            <a:ext cx="81813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apply -f deployment-demo.yaml</a:t>
            </a:r>
            <a:endParaRPr lang="en-US" altLang="en-US"/>
          </a:p>
          <a:p>
            <a:r>
              <a:rPr lang="en-US" altLang="en-US"/>
              <a:t>$ kubectl get deployment -w</a:t>
            </a:r>
            <a:endParaRPr lang="en-US" altLang="en-US"/>
          </a:p>
          <a:p>
            <a:r>
              <a:rPr lang="en-US" altLang="en-US"/>
              <a:t>$ kubectl get pods --show-labels</a:t>
            </a:r>
            <a:endParaRPr lang="en-US" altLang="en-US"/>
          </a:p>
          <a:p>
            <a:r>
              <a:rPr lang="en-US" altLang="en-US"/>
              <a:t>$ kubectl get replicaSet --show-labels</a:t>
            </a:r>
            <a:endParaRPr lang="en-US" altLang="en-US"/>
          </a:p>
          <a:p>
            <a:r>
              <a:rPr lang="en-US" altLang="en-US"/>
              <a:t># 直接更新deployment-demo.yaml, 再配合使用apply, 即可更新</a:t>
            </a:r>
            <a:endParaRPr lang="en-US" altLang="en-US"/>
          </a:p>
          <a:p>
            <a:r>
              <a:rPr lang="en-US" altLang="en-US"/>
              <a:t>$ kubectl rollout history deployment deployment-demo #查看历史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kubectl rollout undo deployment demployment-demo --to-revision=1 #回滚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patch deployment deployment-demo -p '{“spec”:{“replicas”:2}}' #修改replicas 为2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scale deployment deployment-demo replicas=2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edit deployment deployment-demo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rollout status deployment deployment-demo #监控更新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kubectl set image # 更新镜像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3035" y="260985"/>
            <a:ext cx="116998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kubectl explain deployment.spec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replicas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selector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strategy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rollingUpdate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maxSurge: 数字或者百分比, 表示最大可以多多少</a:t>
            </a:r>
            <a:endParaRPr lang="en-US" altLang="en-US"/>
          </a:p>
          <a:p>
            <a:pPr marL="1200150" lvl="2" indent="-285750">
              <a:buFont typeface="Arial" panose="02080604020202020204" pitchFamily="34" charset="0"/>
              <a:buChar char="•"/>
            </a:pPr>
            <a:r>
              <a:rPr lang="en-US" altLang="en-US"/>
              <a:t>maxUnavilable: </a:t>
            </a:r>
            <a:r>
              <a:rPr lang="en-US" altLang="en-US">
                <a:sym typeface="+mn-ea"/>
              </a:rPr>
              <a:t>数字或者百分比, 表示最大可以少多少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type: Recreate, RollingUpdate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template #类似pod的信息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metadata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spec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revisionHistoryLimit: 表示保存几个版本</a:t>
            </a:r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53560" y="151765"/>
            <a:ext cx="53828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DaemonSet: 让集群的每个节点,或者指定选择的节点, 运行且只运行一个pod, 每个DaemonSet运行多少个pod由有多少台机器决定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daemonSet.spec.template.spec.nodeSelector可以作为结点选择器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pod.spec.hostNetwork # pod直接使用物理机节点网络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>
                <a:sym typeface="+mn-ea"/>
              </a:rPr>
              <a:t>$ curl -i 192.168.1.92</a:t>
            </a:r>
            <a:endParaRPr lang="en-US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80035" y="151765"/>
            <a:ext cx="326390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```</a:t>
            </a:r>
            <a:endParaRPr lang="en-US" altLang="en-US" sz="1200"/>
          </a:p>
          <a:p>
            <a:r>
              <a:rPr lang="en-US" altLang="en-US" sz="1200"/>
              <a:t>kind: DaemonSet</a:t>
            </a:r>
            <a:endParaRPr lang="en-US" altLang="en-US" sz="1200"/>
          </a:p>
          <a:p>
            <a:r>
              <a:rPr lang="en-US" altLang="en-US" sz="1200"/>
              <a:t>metadata:</a:t>
            </a:r>
            <a:endParaRPr lang="en-US" altLang="en-US" sz="1200"/>
          </a:p>
          <a:p>
            <a:r>
              <a:rPr lang="en-US" altLang="en-US" sz="1200"/>
              <a:t>  name: daemon-set-demo</a:t>
            </a:r>
            <a:endParaRPr lang="en-US" altLang="en-US" sz="1200"/>
          </a:p>
          <a:p>
            <a:r>
              <a:rPr lang="en-US" altLang="en-US" sz="1200"/>
              <a:t>  namespace: default</a:t>
            </a:r>
            <a:endParaRPr lang="en-US" altLang="en-US" sz="1200"/>
          </a:p>
          <a:p>
            <a:r>
              <a:rPr lang="en-US" altLang="en-US" sz="1200"/>
              <a:t>spec:</a:t>
            </a:r>
            <a:endParaRPr lang="en-US" altLang="en-US" sz="1200"/>
          </a:p>
          <a:p>
            <a:r>
              <a:rPr lang="en-US" altLang="en-US" sz="1200"/>
              <a:t>  selector:</a:t>
            </a:r>
            <a:endParaRPr lang="en-US" altLang="en-US" sz="1200"/>
          </a:p>
          <a:p>
            <a:r>
              <a:rPr lang="en-US" altLang="en-US" sz="1200"/>
              <a:t>    matchLabels:</a:t>
            </a:r>
            <a:endParaRPr lang="en-US" altLang="en-US" sz="1200"/>
          </a:p>
          <a:p>
            <a:r>
              <a:rPr lang="en-US" altLang="en-US" sz="1200"/>
              <a:t>      app: daemon-set-demo</a:t>
            </a:r>
            <a:endParaRPr lang="en-US" altLang="en-US" sz="1200"/>
          </a:p>
          <a:p>
            <a:r>
              <a:rPr lang="en-US" altLang="en-US" sz="1200"/>
              <a:t>      type: demo</a:t>
            </a:r>
            <a:endParaRPr lang="en-US" altLang="en-US" sz="1200"/>
          </a:p>
          <a:p>
            <a:r>
              <a:rPr lang="en-US" altLang="en-US" sz="1200"/>
              <a:t>  template:</a:t>
            </a:r>
            <a:endParaRPr lang="en-US" altLang="en-US" sz="1200"/>
          </a:p>
          <a:p>
            <a:r>
              <a:rPr lang="en-US" altLang="en-US" sz="1200"/>
              <a:t>    metadata:</a:t>
            </a:r>
            <a:endParaRPr lang="en-US" altLang="en-US" sz="1200"/>
          </a:p>
          <a:p>
            <a:r>
              <a:rPr lang="en-US" altLang="en-US" sz="1200"/>
              <a:t>      labels:</a:t>
            </a:r>
            <a:endParaRPr lang="en-US" altLang="en-US" sz="1200"/>
          </a:p>
          <a:p>
            <a:r>
              <a:rPr lang="en-US" altLang="en-US" sz="1200"/>
              <a:t>        app: daemon-set-demo</a:t>
            </a:r>
            <a:endParaRPr lang="en-US" altLang="en-US" sz="1200"/>
          </a:p>
          <a:p>
            <a:r>
              <a:rPr lang="en-US" altLang="en-US" sz="1200"/>
              <a:t>        type: demo</a:t>
            </a:r>
            <a:endParaRPr lang="en-US" altLang="en-US" sz="1200"/>
          </a:p>
          <a:p>
            <a:r>
              <a:rPr lang="en-US" altLang="en-US" sz="1200"/>
              <a:t>    spec:</a:t>
            </a:r>
            <a:endParaRPr lang="en-US" altLang="en-US" sz="1200"/>
          </a:p>
          <a:p>
            <a:r>
              <a:rPr lang="en-US" altLang="en-US" sz="1200"/>
              <a:t>      hostNetwork: true</a:t>
            </a:r>
            <a:endParaRPr lang="en-US" altLang="en-US" sz="1200"/>
          </a:p>
          <a:p>
            <a:r>
              <a:rPr lang="en-US" altLang="en-US" sz="1200"/>
              <a:t>      containers:</a:t>
            </a:r>
            <a:endParaRPr lang="en-US" altLang="en-US" sz="1200"/>
          </a:p>
          <a:p>
            <a:r>
              <a:rPr lang="en-US" altLang="en-US" sz="1200"/>
              <a:t>      - name: daemon-set-demo-container</a:t>
            </a:r>
            <a:endParaRPr lang="en-US" altLang="en-US" sz="1200"/>
          </a:p>
          <a:p>
            <a:r>
              <a:rPr lang="en-US" altLang="en-US" sz="1200"/>
              <a:t>        image: ikubernetes/myapp:v1</a:t>
            </a:r>
            <a:endParaRPr lang="en-US" altLang="en-US" sz="1200"/>
          </a:p>
          <a:p>
            <a:r>
              <a:rPr lang="en-US" altLang="en-US" sz="1200"/>
              <a:t>        ports:</a:t>
            </a:r>
            <a:endParaRPr lang="en-US" altLang="en-US" sz="1200"/>
          </a:p>
          <a:p>
            <a:r>
              <a:rPr lang="en-US" altLang="en-US" sz="1200"/>
              <a:t>        - name: port-80</a:t>
            </a:r>
            <a:endParaRPr lang="en-US" altLang="en-US" sz="1200"/>
          </a:p>
          <a:p>
            <a:r>
              <a:rPr lang="en-US" altLang="en-US" sz="1200"/>
              <a:t>          containerPort: 80</a:t>
            </a:r>
            <a:endParaRPr lang="en-US" altLang="en-US" sz="1200"/>
          </a:p>
          <a:p>
            <a:r>
              <a:rPr lang="en-US" altLang="en-US" sz="1200"/>
              <a:t>        readinessProbe:</a:t>
            </a:r>
            <a:endParaRPr lang="en-US" altLang="en-US" sz="1200"/>
          </a:p>
          <a:p>
            <a:r>
              <a:rPr lang="en-US" altLang="en-US" sz="1200"/>
              <a:t>          httpGet:</a:t>
            </a:r>
            <a:endParaRPr lang="en-US" altLang="en-US" sz="1200"/>
          </a:p>
          <a:p>
            <a:r>
              <a:rPr lang="en-US" altLang="en-US" sz="1200"/>
              <a:t>            path: /index.html</a:t>
            </a:r>
            <a:endParaRPr lang="en-US" altLang="en-US" sz="1200"/>
          </a:p>
          <a:p>
            <a:r>
              <a:rPr lang="en-US" altLang="en-US" sz="1200"/>
              <a:t>            port: port-80</a:t>
            </a:r>
            <a:endParaRPr lang="en-US" altLang="en-US" sz="1200"/>
          </a:p>
          <a:p>
            <a:r>
              <a:rPr lang="en-US" altLang="en-US" sz="1200"/>
              <a:t>          initialDelaySeconds: 10</a:t>
            </a:r>
            <a:endParaRPr lang="en-US" altLang="en-US" sz="1200"/>
          </a:p>
          <a:p>
            <a:r>
              <a:rPr lang="en-US" altLang="en-US" sz="1200"/>
              <a:t>          periodSeconds: 3</a:t>
            </a:r>
            <a:endParaRPr lang="en-US" altLang="en-US" sz="1200"/>
          </a:p>
          <a:p>
            <a:r>
              <a:rPr lang="en-US" altLang="en-US" sz="1200"/>
              <a:t>  updateStrategy:</a:t>
            </a:r>
            <a:endParaRPr lang="en-US" altLang="en-US" sz="1200"/>
          </a:p>
          <a:p>
            <a:r>
              <a:rPr lang="en-US" altLang="en-US" sz="1200"/>
              <a:t>    type: RollingUpdate</a:t>
            </a:r>
            <a:endParaRPr lang="en-US" altLang="en-US" sz="1200"/>
          </a:p>
          <a:p>
            <a:r>
              <a:rPr lang="en-US" altLang="en-US" sz="1200"/>
              <a:t>    rollingUpdate:</a:t>
            </a:r>
            <a:endParaRPr lang="en-US" altLang="en-US" sz="1200"/>
          </a:p>
          <a:p>
            <a:r>
              <a:rPr lang="en-US" altLang="en-US" sz="1200"/>
              <a:t>      maxUnavailable: 25%</a:t>
            </a:r>
            <a:endParaRPr lang="en-US" altLang="en-US" sz="1200"/>
          </a:p>
          <a:p>
            <a:r>
              <a:rPr lang="en-US" altLang="en-US" sz="1200"/>
              <a:t>```</a:t>
            </a:r>
            <a:endParaRPr lang="en-US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4353560" y="4714875"/>
            <a:ext cx="7583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应用场景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日志收集，比如fluentd，logstash等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系统监控，比如Prometheus Node Exporter，collectd，New Relic agent，Ganglia gmond等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系统程序，比如kube-proxy, kube-dns, glusterd, ceph等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5265" y="744220"/>
            <a:ext cx="11539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OOME(Out Of Memory Exception)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一旦发生OOME, 任何进程都可能被杀死, 包括docker daemon在内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Docker特地调整了daemon的优先级,以免在发生OOME的时候被杀死, 容器运行可以通过调整--oom-kill-disable来调整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15265" y="92710"/>
            <a:ext cx="11768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/>
              <a:t>docker资源限制及认证</a:t>
            </a:r>
            <a:endParaRPr lang="en-US" altLang="en-US" b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59460" y="2875915"/>
            <a:ext cx="108648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8000"/>
              <a:t>Service(svc)</a:t>
            </a:r>
            <a:endParaRPr lang="en-US" altLang="en-US" sz="8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5910" y="379095"/>
            <a:ext cx="54248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pod网络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service/cluster网络(虚拟网络, node上的iptables/ipvs规则)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95275" y="1812925"/>
            <a:ext cx="5425440" cy="4951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9420" y="2428875"/>
            <a:ext cx="1602740" cy="1079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4550" y="2698750"/>
            <a:ext cx="970280" cy="573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apiservice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569335" y="2159000"/>
            <a:ext cx="2049780" cy="447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29355" y="2639695"/>
            <a:ext cx="1771650" cy="641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cxnSp>
        <p:nvCxnSpPr>
          <p:cNvPr id="11" name="Straight Arrow Connector 10"/>
          <p:cNvCxnSpPr>
            <a:stCxn id="10" idx="1"/>
            <a:endCxn id="8" idx="3"/>
          </p:cNvCxnSpPr>
          <p:nvPr/>
        </p:nvCxnSpPr>
        <p:spPr>
          <a:xfrm flipH="1">
            <a:off x="1814830" y="2960370"/>
            <a:ext cx="1914525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185670" y="2707005"/>
            <a:ext cx="107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watch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405765" y="3761740"/>
            <a:ext cx="3028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kubeproxy watch apiservice上的service变动,然后即使更新到node的iptables/ipvs规则中来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6645275" y="252730"/>
            <a:ext cx="5280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service的工作依赖于coreDns, pod通过coreDns来解析service地址</a:t>
            </a:r>
            <a:endParaRPr lang="en-US" altLang="en-US"/>
          </a:p>
        </p:txBody>
      </p:sp>
      <p:sp>
        <p:nvSpPr>
          <p:cNvPr id="17" name="Octagon 16"/>
          <p:cNvSpPr/>
          <p:nvPr/>
        </p:nvSpPr>
        <p:spPr>
          <a:xfrm>
            <a:off x="8334375" y="1984375"/>
            <a:ext cx="914400" cy="91440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client</a:t>
            </a:r>
            <a:endParaRPr lang="en-US" altLang="en-US" sz="1200"/>
          </a:p>
        </p:txBody>
      </p:sp>
      <p:sp>
        <p:nvSpPr>
          <p:cNvPr id="18" name="Rounded Rectangle 17"/>
          <p:cNvSpPr/>
          <p:nvPr/>
        </p:nvSpPr>
        <p:spPr>
          <a:xfrm>
            <a:off x="8071485" y="3648710"/>
            <a:ext cx="1449070" cy="302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7548245" y="5131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0" name="Oval 19"/>
          <p:cNvSpPr/>
          <p:nvPr/>
        </p:nvSpPr>
        <p:spPr>
          <a:xfrm>
            <a:off x="9385935" y="5131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21" name="Oval 20"/>
          <p:cNvSpPr/>
          <p:nvPr/>
        </p:nvSpPr>
        <p:spPr>
          <a:xfrm>
            <a:off x="8471535" y="513143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8787765" y="2898775"/>
            <a:ext cx="8255" cy="749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 flipH="1">
            <a:off x="8005445" y="3951605"/>
            <a:ext cx="79057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21" idx="0"/>
          </p:cNvCxnSpPr>
          <p:nvPr/>
        </p:nvCxnSpPr>
        <p:spPr>
          <a:xfrm>
            <a:off x="8796020" y="3951605"/>
            <a:ext cx="1327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  <a:endCxn id="20" idx="0"/>
          </p:cNvCxnSpPr>
          <p:nvPr/>
        </p:nvCxnSpPr>
        <p:spPr>
          <a:xfrm>
            <a:off x="8796020" y="3951605"/>
            <a:ext cx="1047115" cy="1179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910570" y="2426970"/>
            <a:ext cx="640080" cy="2291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集群dns解析器</a:t>
            </a:r>
            <a:endParaRPr lang="en-US" altLang="en-US"/>
          </a:p>
        </p:txBody>
      </p:sp>
      <p:cxnSp>
        <p:nvCxnSpPr>
          <p:cNvPr id="27" name="Straight Arrow Connector 26"/>
          <p:cNvCxnSpPr>
            <a:stCxn id="18" idx="3"/>
            <a:endCxn id="26" idx="1"/>
          </p:cNvCxnSpPr>
          <p:nvPr/>
        </p:nvCxnSpPr>
        <p:spPr>
          <a:xfrm flipV="1">
            <a:off x="9520555" y="3573145"/>
            <a:ext cx="1390015" cy="2273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6" idx="1"/>
          </p:cNvCxnSpPr>
          <p:nvPr/>
        </p:nvCxnSpPr>
        <p:spPr>
          <a:xfrm>
            <a:off x="8980805" y="2898775"/>
            <a:ext cx="1929765" cy="674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 rot="2640000">
            <a:off x="9331325" y="4357370"/>
            <a:ext cx="735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label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 rot="1140000">
            <a:off x="9358630" y="2948940"/>
            <a:ext cx="13887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900"/>
              <a:t>service  hostname</a:t>
            </a:r>
            <a:endParaRPr lang="en-US" altLang="en-US" sz="9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2080" y="614680"/>
            <a:ext cx="11927840" cy="620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2930" y="876935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31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0287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nodeA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157845" y="96075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nodeB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0794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podA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971550" y="4714875"/>
            <a:ext cx="1931670" cy="63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0647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podD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868235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podC</a:t>
            </a:r>
            <a:endParaRPr lang="en-US" altLang="en-US" sz="1400"/>
          </a:p>
        </p:txBody>
      </p:sp>
      <p:sp>
        <p:nvSpPr>
          <p:cNvPr id="13" name="Oval 12"/>
          <p:cNvSpPr/>
          <p:nvPr/>
        </p:nvSpPr>
        <p:spPr>
          <a:xfrm>
            <a:off x="9715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podB</a:t>
            </a:r>
            <a:endParaRPr lang="en-US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8842375" y="4714875"/>
            <a:ext cx="1931670" cy="63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15" name="Cloud 14"/>
          <p:cNvSpPr/>
          <p:nvPr/>
        </p:nvSpPr>
        <p:spPr>
          <a:xfrm>
            <a:off x="4210050" y="5280025"/>
            <a:ext cx="3090545" cy="914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service网络</a:t>
            </a:r>
            <a:endParaRPr lang="en-US" altLang="en-US"/>
          </a:p>
        </p:txBody>
      </p:sp>
      <p:cxnSp>
        <p:nvCxnSpPr>
          <p:cNvPr id="16" name="Curved Connector 15"/>
          <p:cNvCxnSpPr>
            <a:stCxn id="9" idx="4"/>
            <a:endCxn id="15" idx="3"/>
          </p:cNvCxnSpPr>
          <p:nvPr/>
        </p:nvCxnSpPr>
        <p:spPr>
          <a:xfrm rot="5400000" flipV="1">
            <a:off x="3769995" y="3345815"/>
            <a:ext cx="1280795" cy="2690495"/>
          </a:xfrm>
          <a:prstGeom prst="curvedConnector3">
            <a:avLst>
              <a:gd name="adj1" fmla="val 47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endCxn id="10" idx="3"/>
          </p:cNvCxnSpPr>
          <p:nvPr/>
        </p:nvCxnSpPr>
        <p:spPr>
          <a:xfrm rot="10800000">
            <a:off x="2902585" y="5031105"/>
            <a:ext cx="2859405" cy="290830"/>
          </a:xfrm>
          <a:prstGeom prst="curvedConnector3">
            <a:avLst>
              <a:gd name="adj1" fmla="val 499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5" idx="2"/>
          </p:cNvCxnSpPr>
          <p:nvPr/>
        </p:nvCxnSpPr>
        <p:spPr>
          <a:xfrm>
            <a:off x="2919730" y="5035550"/>
            <a:ext cx="1299845" cy="701675"/>
          </a:xfrm>
          <a:prstGeom prst="curvedConnector3">
            <a:avLst>
              <a:gd name="adj1" fmla="val 496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5" idx="0"/>
            <a:endCxn id="14" idx="2"/>
          </p:cNvCxnSpPr>
          <p:nvPr/>
        </p:nvCxnSpPr>
        <p:spPr>
          <a:xfrm flipV="1">
            <a:off x="7298055" y="5347335"/>
            <a:ext cx="2510155" cy="3898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0"/>
            <a:endCxn id="12" idx="4"/>
          </p:cNvCxnSpPr>
          <p:nvPr/>
        </p:nvCxnSpPr>
        <p:spPr>
          <a:xfrm rot="16200000" flipV="1">
            <a:off x="9141460" y="4048760"/>
            <a:ext cx="663575" cy="668655"/>
          </a:xfrm>
          <a:prstGeom prst="curvedConnector3">
            <a:avLst>
              <a:gd name="adj1" fmla="val 49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1" idx="4"/>
          </p:cNvCxnSpPr>
          <p:nvPr/>
        </p:nvCxnSpPr>
        <p:spPr>
          <a:xfrm flipV="1">
            <a:off x="9803130" y="4051300"/>
            <a:ext cx="718820" cy="638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70985" y="448373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25" name="Oval 24"/>
          <p:cNvSpPr/>
          <p:nvPr/>
        </p:nvSpPr>
        <p:spPr>
          <a:xfrm>
            <a:off x="9247505" y="422973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26" name="Oval 25"/>
          <p:cNvSpPr/>
          <p:nvPr/>
        </p:nvSpPr>
        <p:spPr>
          <a:xfrm>
            <a:off x="7981315" y="558355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4</a:t>
            </a:r>
            <a:endParaRPr lang="en-US" altLang="en-US"/>
          </a:p>
        </p:txBody>
      </p:sp>
      <p:sp>
        <p:nvSpPr>
          <p:cNvPr id="27" name="Oval 26"/>
          <p:cNvSpPr/>
          <p:nvPr/>
        </p:nvSpPr>
        <p:spPr>
          <a:xfrm>
            <a:off x="3498215" y="5388610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3</a:t>
            </a:r>
            <a:endParaRPr lang="en-US" altLang="en-US"/>
          </a:p>
        </p:txBody>
      </p:sp>
      <p:sp>
        <p:nvSpPr>
          <p:cNvPr id="28" name="Oval 27"/>
          <p:cNvSpPr/>
          <p:nvPr/>
        </p:nvSpPr>
        <p:spPr>
          <a:xfrm>
            <a:off x="3975735" y="4972685"/>
            <a:ext cx="349250" cy="307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3846830" y="117475"/>
            <a:ext cx="413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User Space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4041775" y="927100"/>
            <a:ext cx="379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kubeproxy接收并调度</a:t>
            </a:r>
            <a:endParaRPr lang="en-US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2080" y="614680"/>
            <a:ext cx="11927840" cy="620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28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31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0287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nodeA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157845" y="96075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nodeB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0794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podA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76009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0647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podD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868235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podC</a:t>
            </a:r>
            <a:endParaRPr lang="en-US" altLang="en-US" sz="1400"/>
          </a:p>
        </p:txBody>
      </p:sp>
      <p:sp>
        <p:nvSpPr>
          <p:cNvPr id="13" name="Oval 12"/>
          <p:cNvSpPr/>
          <p:nvPr/>
        </p:nvSpPr>
        <p:spPr>
          <a:xfrm>
            <a:off x="9715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podB</a:t>
            </a:r>
            <a:endParaRPr lang="en-US" altLang="en-US" sz="1400"/>
          </a:p>
        </p:txBody>
      </p:sp>
      <p:sp>
        <p:nvSpPr>
          <p:cNvPr id="23" name="Rectangle 22"/>
          <p:cNvSpPr/>
          <p:nvPr/>
        </p:nvSpPr>
        <p:spPr>
          <a:xfrm>
            <a:off x="811212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19150" y="5423535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9077960" y="5331460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30" name="Cloud 29"/>
          <p:cNvSpPr/>
          <p:nvPr/>
        </p:nvSpPr>
        <p:spPr>
          <a:xfrm>
            <a:off x="2700020" y="5279390"/>
            <a:ext cx="6378575" cy="11811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service网络(ipTables)</a:t>
            </a:r>
            <a:endParaRPr lang="en-US" altLang="en-US"/>
          </a:p>
        </p:txBody>
      </p:sp>
      <p:cxnSp>
        <p:nvCxnSpPr>
          <p:cNvPr id="31" name="Curved Connector 30"/>
          <p:cNvCxnSpPr>
            <a:stCxn id="9" idx="4"/>
            <a:endCxn id="30" idx="3"/>
          </p:cNvCxnSpPr>
          <p:nvPr/>
        </p:nvCxnSpPr>
        <p:spPr>
          <a:xfrm rot="5400000" flipV="1">
            <a:off x="3829685" y="3286760"/>
            <a:ext cx="1295400" cy="2824480"/>
          </a:xfrm>
          <a:prstGeom prst="curvedConnector3">
            <a:avLst>
              <a:gd name="adj1" fmla="val 47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2" idx="4"/>
          </p:cNvCxnSpPr>
          <p:nvPr/>
        </p:nvCxnSpPr>
        <p:spPr>
          <a:xfrm flipV="1">
            <a:off x="5863590" y="4051300"/>
            <a:ext cx="3275965" cy="12706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91940" y="4511040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8157845" y="4671695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277995" y="890270"/>
            <a:ext cx="2910205" cy="438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79006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811212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cxnSp>
        <p:nvCxnSpPr>
          <p:cNvPr id="39" name="Curved Connector 38"/>
          <p:cNvCxnSpPr>
            <a:stCxn id="35" idx="2"/>
            <a:endCxn id="36" idx="0"/>
          </p:cNvCxnSpPr>
          <p:nvPr/>
        </p:nvCxnSpPr>
        <p:spPr>
          <a:xfrm rot="5400000">
            <a:off x="3859530" y="208280"/>
            <a:ext cx="753745" cy="2994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38" idx="0"/>
          </p:cNvCxnSpPr>
          <p:nvPr/>
        </p:nvCxnSpPr>
        <p:spPr>
          <a:xfrm>
            <a:off x="5745480" y="1332230"/>
            <a:ext cx="3315335" cy="750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6" idx="3"/>
          </p:cNvCxnSpPr>
          <p:nvPr/>
        </p:nvCxnSpPr>
        <p:spPr>
          <a:xfrm>
            <a:off x="3687445" y="2281555"/>
            <a:ext cx="2209800" cy="30492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264785" y="1905635"/>
            <a:ext cx="2404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iptables调度, kubeproxy负责watch来自apiserver上的serivce变动</a:t>
            </a:r>
            <a:endParaRPr lang="en-US" altLang="en-US"/>
          </a:p>
        </p:txBody>
      </p:sp>
      <p:sp>
        <p:nvSpPr>
          <p:cNvPr id="44" name="Text Box 43"/>
          <p:cNvSpPr txBox="1"/>
          <p:nvPr/>
        </p:nvSpPr>
        <p:spPr>
          <a:xfrm>
            <a:off x="3894455" y="67310"/>
            <a:ext cx="4086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iptables</a:t>
            </a:r>
            <a:endParaRPr lang="en-US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32080" y="614680"/>
            <a:ext cx="11927840" cy="620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28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81315" y="872490"/>
            <a:ext cx="3264535" cy="5693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0095" y="10287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nodeA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157845" y="96075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nodeB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260794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podA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76009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0647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podD</a:t>
            </a:r>
            <a:endParaRPr lang="en-US" altLang="en-US" sz="1200"/>
          </a:p>
        </p:txBody>
      </p:sp>
      <p:sp>
        <p:nvSpPr>
          <p:cNvPr id="12" name="Oval 11"/>
          <p:cNvSpPr/>
          <p:nvPr/>
        </p:nvSpPr>
        <p:spPr>
          <a:xfrm>
            <a:off x="8682355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podC</a:t>
            </a:r>
            <a:endParaRPr lang="en-US" altLang="en-US" sz="1400"/>
          </a:p>
        </p:txBody>
      </p:sp>
      <p:sp>
        <p:nvSpPr>
          <p:cNvPr id="13" name="Oval 12"/>
          <p:cNvSpPr/>
          <p:nvPr/>
        </p:nvSpPr>
        <p:spPr>
          <a:xfrm>
            <a:off x="971550" y="313690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podB</a:t>
            </a:r>
            <a:endParaRPr lang="en-US" altLang="en-US" sz="1400"/>
          </a:p>
        </p:txBody>
      </p:sp>
      <p:sp>
        <p:nvSpPr>
          <p:cNvPr id="23" name="Rectangle 22"/>
          <p:cNvSpPr/>
          <p:nvPr/>
        </p:nvSpPr>
        <p:spPr>
          <a:xfrm>
            <a:off x="8112125" y="5279390"/>
            <a:ext cx="3002915" cy="1122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819150" y="5423535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9077960" y="5331460"/>
            <a:ext cx="1956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kernelSpace</a:t>
            </a:r>
            <a:endParaRPr lang="en-US" altLang="en-US"/>
          </a:p>
        </p:txBody>
      </p:sp>
      <p:sp>
        <p:nvSpPr>
          <p:cNvPr id="30" name="Cloud 29"/>
          <p:cNvSpPr/>
          <p:nvPr/>
        </p:nvSpPr>
        <p:spPr>
          <a:xfrm>
            <a:off x="2700020" y="5279390"/>
            <a:ext cx="6378575" cy="11811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service网络(ipvs)</a:t>
            </a:r>
            <a:endParaRPr lang="en-US" altLang="en-US"/>
          </a:p>
        </p:txBody>
      </p:sp>
      <p:cxnSp>
        <p:nvCxnSpPr>
          <p:cNvPr id="31" name="Curved Connector 30"/>
          <p:cNvCxnSpPr>
            <a:stCxn id="9" idx="4"/>
            <a:endCxn id="30" idx="3"/>
          </p:cNvCxnSpPr>
          <p:nvPr/>
        </p:nvCxnSpPr>
        <p:spPr>
          <a:xfrm rot="5400000" flipV="1">
            <a:off x="3829685" y="3286760"/>
            <a:ext cx="1295400" cy="2824480"/>
          </a:xfrm>
          <a:prstGeom prst="curvedConnector3">
            <a:avLst>
              <a:gd name="adj1" fmla="val 47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12" idx="4"/>
          </p:cNvCxnSpPr>
          <p:nvPr/>
        </p:nvCxnSpPr>
        <p:spPr>
          <a:xfrm flipV="1">
            <a:off x="5863590" y="4051300"/>
            <a:ext cx="3275965" cy="127063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91940" y="4511040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1</a:t>
            </a:r>
            <a:endParaRPr lang="en-US" altLang="en-US"/>
          </a:p>
        </p:txBody>
      </p:sp>
      <p:sp>
        <p:nvSpPr>
          <p:cNvPr id="34" name="Oval 33"/>
          <p:cNvSpPr/>
          <p:nvPr/>
        </p:nvSpPr>
        <p:spPr>
          <a:xfrm>
            <a:off x="8157845" y="4671695"/>
            <a:ext cx="307975" cy="3505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277995" y="890270"/>
            <a:ext cx="2910205" cy="4387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apiServer</a:t>
            </a:r>
            <a:endParaRPr lang="en-US" altLang="en-US"/>
          </a:p>
        </p:txBody>
      </p:sp>
      <p:sp>
        <p:nvSpPr>
          <p:cNvPr id="36" name="Rectangle 35"/>
          <p:cNvSpPr/>
          <p:nvPr/>
        </p:nvSpPr>
        <p:spPr>
          <a:xfrm>
            <a:off x="179006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sp>
        <p:nvSpPr>
          <p:cNvPr id="38" name="Rectangle 37"/>
          <p:cNvSpPr/>
          <p:nvPr/>
        </p:nvSpPr>
        <p:spPr>
          <a:xfrm>
            <a:off x="8112125" y="2082800"/>
            <a:ext cx="1897380" cy="396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kubeproxy</a:t>
            </a:r>
            <a:endParaRPr lang="en-US" altLang="en-US"/>
          </a:p>
        </p:txBody>
      </p:sp>
      <p:cxnSp>
        <p:nvCxnSpPr>
          <p:cNvPr id="39" name="Curved Connector 38"/>
          <p:cNvCxnSpPr>
            <a:stCxn id="35" idx="2"/>
            <a:endCxn id="36" idx="0"/>
          </p:cNvCxnSpPr>
          <p:nvPr/>
        </p:nvCxnSpPr>
        <p:spPr>
          <a:xfrm rot="5400000">
            <a:off x="3859530" y="208280"/>
            <a:ext cx="753745" cy="29946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38" idx="0"/>
          </p:cNvCxnSpPr>
          <p:nvPr/>
        </p:nvCxnSpPr>
        <p:spPr>
          <a:xfrm>
            <a:off x="5745480" y="1332230"/>
            <a:ext cx="3315335" cy="750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6" idx="3"/>
          </p:cNvCxnSpPr>
          <p:nvPr/>
        </p:nvCxnSpPr>
        <p:spPr>
          <a:xfrm>
            <a:off x="3687445" y="2281555"/>
            <a:ext cx="2209800" cy="30492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5264785" y="1905635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ipvs调度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893820" y="66675"/>
            <a:ext cx="408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ipvs</a:t>
            </a:r>
            <a:endParaRPr lang="en-US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7490" y="156210"/>
            <a:ext cx="4670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service如何使用iptables</a:t>
            </a:r>
            <a:endParaRPr lang="en-US" altLang="en-US"/>
          </a:p>
          <a:p>
            <a:r>
              <a:rPr lang="en-US" altLang="en-US"/>
              <a:t>serverice-demo使用deployment-test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72020" y="156210"/>
            <a:ext cx="472249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apiVersion: extensions/v1beta1 </a:t>
            </a:r>
            <a:endParaRPr lang="en-US" sz="1600"/>
          </a:p>
          <a:p>
            <a:r>
              <a:rPr lang="en-US" sz="1600"/>
              <a:t>kind: Deployment</a:t>
            </a:r>
            <a:endParaRPr lang="en-US" sz="1600"/>
          </a:p>
          <a:p>
            <a:r>
              <a:rPr lang="en-US" sz="1600"/>
              <a:t>metadata:</a:t>
            </a:r>
            <a:endParaRPr lang="en-US" sz="1600"/>
          </a:p>
          <a:p>
            <a:r>
              <a:rPr lang="en-US" sz="1600"/>
              <a:t>  name: deployment-test</a:t>
            </a:r>
            <a:endParaRPr lang="en-US" sz="1600"/>
          </a:p>
          <a:p>
            <a:r>
              <a:rPr lang="en-US" sz="1600"/>
              <a:t>spec:</a:t>
            </a:r>
            <a:endParaRPr lang="en-US" sz="1600"/>
          </a:p>
          <a:p>
            <a:r>
              <a:rPr lang="en-US" sz="1600"/>
              <a:t>  replicas: 2</a:t>
            </a:r>
            <a:endParaRPr lang="en-US" sz="1600"/>
          </a:p>
          <a:p>
            <a:r>
              <a:rPr lang="en-US" sz="1600"/>
              <a:t>  selector:</a:t>
            </a:r>
            <a:endParaRPr lang="en-US" sz="1600"/>
          </a:p>
          <a:p>
            <a:r>
              <a:rPr lang="en-US" sz="1600"/>
              <a:t>    matchLabels:</a:t>
            </a:r>
            <a:endParaRPr lang="en-US" sz="1600"/>
          </a:p>
          <a:p>
            <a:r>
              <a:rPr lang="en-US" sz="1600"/>
              <a:t>      l1: deployment-demo</a:t>
            </a:r>
            <a:endParaRPr lang="en-US" sz="1600"/>
          </a:p>
          <a:p>
            <a:r>
              <a:rPr lang="en-US" sz="1600"/>
              <a:t>  strategy:</a:t>
            </a:r>
            <a:endParaRPr lang="en-US" sz="1600"/>
          </a:p>
          <a:p>
            <a:r>
              <a:rPr lang="en-US" sz="1600"/>
              <a:t>    type: RollingUpdate</a:t>
            </a:r>
            <a:endParaRPr lang="en-US" sz="1600"/>
          </a:p>
          <a:p>
            <a:r>
              <a:rPr lang="en-US" sz="1600"/>
              <a:t>    rollingUpdate:</a:t>
            </a:r>
            <a:endParaRPr lang="en-US" sz="1600"/>
          </a:p>
          <a:p>
            <a:r>
              <a:rPr lang="en-US" sz="1600"/>
              <a:t>      maxSurge: 50% </a:t>
            </a:r>
            <a:endParaRPr lang="en-US" sz="1600"/>
          </a:p>
          <a:p>
            <a:r>
              <a:rPr lang="en-US" sz="1600"/>
              <a:t>      maxUnavailable: 50% </a:t>
            </a:r>
            <a:endParaRPr lang="en-US" sz="1600"/>
          </a:p>
          <a:p>
            <a:r>
              <a:rPr lang="en-US" sz="1600"/>
              <a:t>  template:</a:t>
            </a:r>
            <a:endParaRPr lang="en-US" sz="1600"/>
          </a:p>
          <a:p>
            <a:r>
              <a:rPr lang="en-US" sz="1600"/>
              <a:t>    metadata:</a:t>
            </a:r>
            <a:endParaRPr lang="en-US" sz="1600"/>
          </a:p>
          <a:p>
            <a:r>
              <a:rPr lang="en-US" sz="1600"/>
              <a:t>      name: deployment-demo</a:t>
            </a:r>
            <a:endParaRPr lang="en-US" sz="1600"/>
          </a:p>
          <a:p>
            <a:r>
              <a:rPr lang="en-US" sz="1600"/>
              <a:t>      labels:</a:t>
            </a:r>
            <a:endParaRPr lang="en-US" sz="1600"/>
          </a:p>
          <a:p>
            <a:r>
              <a:rPr lang="en-US" sz="1600"/>
              <a:t>        l2: myapp</a:t>
            </a:r>
            <a:endParaRPr lang="en-US" sz="1600"/>
          </a:p>
          <a:p>
            <a:r>
              <a:rPr lang="en-US" sz="1600"/>
              <a:t>        l1: deployment-demo</a:t>
            </a:r>
            <a:endParaRPr lang="en-US" sz="1600"/>
          </a:p>
          <a:p>
            <a:r>
              <a:rPr lang="en-US" sz="1600"/>
              <a:t>    spec:</a:t>
            </a:r>
            <a:endParaRPr lang="en-US" sz="1600"/>
          </a:p>
          <a:p>
            <a:r>
              <a:rPr lang="en-US" sz="1600"/>
              <a:t>      containers:</a:t>
            </a:r>
            <a:endParaRPr lang="en-US" sz="1600"/>
          </a:p>
          <a:p>
            <a:r>
              <a:rPr lang="en-US" sz="1600"/>
              <a:t>      - image: ikubernetes/myapp:v1</a:t>
            </a:r>
            <a:endParaRPr lang="en-US" sz="1600"/>
          </a:p>
          <a:p>
            <a:r>
              <a:rPr lang="en-US" sz="1600"/>
              <a:t>        imagePullPolicy: IfNotPresent</a:t>
            </a:r>
            <a:endParaRPr lang="en-US" sz="1600"/>
          </a:p>
          <a:p>
            <a:r>
              <a:rPr lang="en-US" sz="1600"/>
              <a:t>        name: deployment-demo-instance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237490" y="3821430"/>
            <a:ext cx="35426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apiVersion: v1</a:t>
            </a:r>
            <a:endParaRPr lang="en-US"/>
          </a:p>
          <a:p>
            <a:r>
              <a:rPr lang="en-US"/>
              <a:t>kind: Service</a:t>
            </a:r>
            <a:endParaRPr lang="en-US"/>
          </a:p>
          <a:p>
            <a:r>
              <a:rPr lang="en-US"/>
              <a:t>metadata:</a:t>
            </a:r>
            <a:endParaRPr lang="en-US"/>
          </a:p>
          <a:p>
            <a:r>
              <a:rPr lang="en-US"/>
              <a:t>  name: service-demo</a:t>
            </a:r>
            <a:endParaRPr lang="en-US"/>
          </a:p>
          <a:p>
            <a:r>
              <a:rPr lang="en-US"/>
              <a:t>spec:</a:t>
            </a:r>
            <a:endParaRPr lang="en-US"/>
          </a:p>
          <a:p>
            <a:r>
              <a:rPr lang="en-US"/>
              <a:t>  ports:</a:t>
            </a:r>
            <a:endParaRPr lang="en-US"/>
          </a:p>
          <a:p>
            <a:r>
              <a:rPr lang="en-US"/>
              <a:t>  - port: 80</a:t>
            </a:r>
            <a:endParaRPr lang="en-US"/>
          </a:p>
          <a:p>
            <a:r>
              <a:rPr lang="en-US"/>
              <a:t>    targetPort: 80</a:t>
            </a:r>
            <a:endParaRPr lang="en-US"/>
          </a:p>
          <a:p>
            <a:r>
              <a:rPr lang="en-US"/>
              <a:t>  selector:</a:t>
            </a:r>
            <a:endParaRPr lang="en-US"/>
          </a:p>
          <a:p>
            <a:r>
              <a:rPr lang="en-US"/>
              <a:t>    l2: myapp</a:t>
            </a: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6842125" y="1173480"/>
            <a:ext cx="481330" cy="2269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753860" y="1308735"/>
            <a:ext cx="459740" cy="1864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service-demo</a:t>
            </a:r>
            <a:endParaRPr lang="en-US" altLang="en-US"/>
          </a:p>
        </p:txBody>
      </p:sp>
      <p:sp>
        <p:nvSpPr>
          <p:cNvPr id="9" name="Oval 8"/>
          <p:cNvSpPr/>
          <p:nvPr/>
        </p:nvSpPr>
        <p:spPr>
          <a:xfrm>
            <a:off x="8183245" y="79184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pod1</a:t>
            </a:r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8183880" y="2773680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pod3</a:t>
            </a:r>
            <a:endParaRPr lang="en-US" altLang="en-US"/>
          </a:p>
        </p:txBody>
      </p:sp>
      <p:sp>
        <p:nvSpPr>
          <p:cNvPr id="13" name="Oval 12"/>
          <p:cNvSpPr/>
          <p:nvPr/>
        </p:nvSpPr>
        <p:spPr>
          <a:xfrm>
            <a:off x="8183880" y="1783715"/>
            <a:ext cx="9144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pod2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245745" y="159385"/>
            <a:ext cx="73640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pods -o wide</a:t>
            </a:r>
            <a:endParaRPr lang="en-US" altLang="en-US"/>
          </a:p>
          <a:p>
            <a:r>
              <a:rPr lang="en-US" altLang="en-US"/>
              <a:t>pod1: 10.244.1.27</a:t>
            </a:r>
            <a:endParaRPr lang="en-US" altLang="en-US"/>
          </a:p>
          <a:p>
            <a:r>
              <a:rPr lang="en-US" altLang="en-US">
                <a:sym typeface="+mn-ea"/>
              </a:rPr>
              <a:t>pod1: 10.244.1.70</a:t>
            </a:r>
            <a:endParaRPr lang="en-US" altLang="en-US"/>
          </a:p>
          <a:p>
            <a:r>
              <a:rPr lang="en-US" altLang="en-US">
                <a:sym typeface="+mn-ea"/>
              </a:rPr>
              <a:t>pod1: 10.244.1.71</a:t>
            </a:r>
            <a:endParaRPr lang="en-US" altLang="en-US"/>
          </a:p>
          <a:p>
            <a:r>
              <a:rPr lang="en-US" altLang="en-US"/>
              <a:t>$ kubectl get service -o wide</a:t>
            </a:r>
            <a:endParaRPr lang="en-US" altLang="en-US"/>
          </a:p>
          <a:p>
            <a:r>
              <a:rPr lang="en-US" altLang="en-US"/>
              <a:t>service-demo: 10.103.40.144</a:t>
            </a:r>
            <a:endParaRPr lang="en-US" altLang="en-US"/>
          </a:p>
          <a:p>
            <a:r>
              <a:rPr lang="en-US" altLang="en-US"/>
              <a:t>$iptables -t nat -Lnv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350000" y="1281430"/>
            <a:ext cx="459740" cy="2066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en-US"/>
              <a:t>10.103.40.144</a:t>
            </a:r>
            <a:endParaRPr lang="en-US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9212580" y="1003300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10.244.1.27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9339580" y="2056765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10.244.1.70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9391015" y="3046730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10.244.1.71</a:t>
            </a:r>
            <a:endParaRPr lang="en-US" altLang="en-US"/>
          </a:p>
        </p:txBody>
      </p:sp>
      <p:cxnSp>
        <p:nvCxnSpPr>
          <p:cNvPr id="19" name="Straight Arrow Connector 18"/>
          <p:cNvCxnSpPr>
            <a:stCxn id="5" idx="3"/>
            <a:endCxn id="9" idx="2"/>
          </p:cNvCxnSpPr>
          <p:nvPr/>
        </p:nvCxnSpPr>
        <p:spPr>
          <a:xfrm flipV="1">
            <a:off x="7323455" y="1249045"/>
            <a:ext cx="859790" cy="1059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3" idx="2"/>
          </p:cNvCxnSpPr>
          <p:nvPr/>
        </p:nvCxnSpPr>
        <p:spPr>
          <a:xfrm flipV="1">
            <a:off x="7322820" y="2240915"/>
            <a:ext cx="86106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2"/>
          </p:cNvCxnSpPr>
          <p:nvPr/>
        </p:nvCxnSpPr>
        <p:spPr>
          <a:xfrm>
            <a:off x="7331075" y="2259965"/>
            <a:ext cx="852805" cy="970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313055" y="2445385"/>
            <a:ext cx="5668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service 会自动创建一个endpoint来保留pods的相关信息</a:t>
            </a:r>
            <a:endParaRPr lang="en-US" altLang="en-US"/>
          </a:p>
          <a:p>
            <a:r>
              <a:rPr lang="en-US" altLang="en-US"/>
              <a:t>$ kubectl get endpoints</a:t>
            </a:r>
            <a:endParaRPr lang="en-US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4165" y="269875"/>
            <a:ext cx="11371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iptables -t nat -Lnv #核心几个数据</a:t>
            </a:r>
            <a:endParaRPr lang="en-US" altLang="en-US"/>
          </a:p>
          <a:p>
            <a:r>
              <a:rPr lang="en-US" altLang="en-US"/>
              <a:t>KUBE-SVC-ZZUAGPFIIITEJC4D  tcp  --  *      *       0.0.0.0/0            10.103.40.144        /* default/service-demo: cluster IP */ tcp dpt:80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Chain KUBE-SVC-ZZUAGPFIIITEJC4D (1 references)</a:t>
            </a:r>
            <a:endParaRPr lang="en-US" altLang="en-US"/>
          </a:p>
          <a:p>
            <a:r>
              <a:rPr lang="en-US" altLang="en-US"/>
              <a:t>KUBE-SEP-CZ7X36B5PQ5ULU47</a:t>
            </a:r>
            <a:endParaRPr lang="en-US" altLang="en-US"/>
          </a:p>
          <a:p>
            <a:r>
              <a:rPr lang="en-US" altLang="en-US"/>
              <a:t>KUBE-SEP-RE3KRURTZFYO5DIE</a:t>
            </a:r>
            <a:endParaRPr lang="en-US" altLang="en-US"/>
          </a:p>
          <a:p>
            <a:r>
              <a:rPr lang="en-US" altLang="en-US"/>
              <a:t>KUBE-SEP-ZRCWQAEH6GNUNLVF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Chain KUBE-SEP-CZ7X36B5PQ5ULU47</a:t>
            </a:r>
            <a:endParaRPr lang="en-US" altLang="en-US"/>
          </a:p>
          <a:p>
            <a:r>
              <a:rPr lang="en-US" altLang="en-US"/>
              <a:t>DNAT       tcp  --  *      *       0.0.0.0/0            0.0.0.0/0            tcp to:10.244.1.27:80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Chain KUBE-SEP-RE3KRURTZFYO5DIE</a:t>
            </a:r>
            <a:endParaRPr lang="en-US" altLang="en-US"/>
          </a:p>
          <a:p>
            <a:r>
              <a:rPr lang="en-US" altLang="en-US">
                <a:sym typeface="+mn-ea"/>
              </a:rPr>
              <a:t>DNAT       tcp  --  *      *       0.0.0.0/0            0.0.0.0/0            tcp to:10.244.1.70:80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r>
              <a:rPr lang="en-US" altLang="en-US">
                <a:sym typeface="+mn-ea"/>
              </a:rPr>
              <a:t>Chain KUBE-SEP-CZ7X36B5PQ5ULU47</a:t>
            </a:r>
            <a:endParaRPr lang="en-US" altLang="en-US"/>
          </a:p>
          <a:p>
            <a:r>
              <a:rPr lang="en-US" altLang="en-US">
                <a:sym typeface="+mn-ea"/>
              </a:rPr>
              <a:t>DNAT       tcp  --  *      *       0.0.0.0/0            0.0.0.0/0            tcp to:10.244.1.71:80</a:t>
            </a:r>
            <a:endParaRPr lang="en-US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6565" y="201930"/>
            <a:ext cx="1113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service(svc) 三种工作模式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user space(弃用)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iptables(没开启ipvs, 则使用iptbales)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ipvs(开启了ipvs, 则使用ipvs)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type: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ClusterIP(默认):分配集群地址,仅用于集群内通信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ExternalName: 把集群外部的服务引用到集群内部来, 在集群内部使用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NodePort: 将服务发布到node上,集群外部可以访问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LoadBalancer: </a:t>
            </a: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endParaRPr lang="en-US" altLang="en-US"/>
          </a:p>
          <a:p>
            <a:pPr indent="0">
              <a:buFont typeface="Arial" panose="02080604020202020204" pitchFamily="34" charset="0"/>
              <a:buNone/>
            </a:pPr>
            <a:r>
              <a:rPr lang="en-US" altLang="en-US"/>
              <a:t>资源记录: SVC_NAME.NS_NAME.DOMAIN.LTD, </a:t>
            </a:r>
            <a:endParaRPr lang="en-US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/>
              <a:t>redis.default.src.cluster.local: $dig -t A redis.default.svc.cluster.local. @10.96.0.10</a:t>
            </a: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05765" y="4217035"/>
            <a:ext cx="11581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kubectl get ns/namespace #查看名称空间</a:t>
            </a:r>
            <a:endParaRPr lang="en-US" altLang="en-US"/>
          </a:p>
          <a:p>
            <a:r>
              <a:rPr lang="en-US" altLang="en-US"/>
              <a:t>kubectl get pods -n kube-system #查看系统相关的Pods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6855" y="176530"/>
            <a:ext cx="115481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# 进入到pod容器内</a:t>
            </a:r>
            <a:endParaRPr lang="en-US" altLang="en-US"/>
          </a:p>
          <a:p>
            <a:r>
              <a:rPr lang="en-US" altLang="en-US"/>
              <a:t># 部署参数里面--cluster-domain, 可以指定cluster-domain, 默认为: cluster.local</a:t>
            </a:r>
            <a:endParaRPr lang="en-US" altLang="en-US"/>
          </a:p>
          <a:p>
            <a:r>
              <a:rPr lang="en-US" altLang="en-US"/>
              <a:t>$ cat /etc/resolv.conf</a:t>
            </a:r>
            <a:endParaRPr lang="en-US" altLang="en-US"/>
          </a:p>
          <a:p>
            <a:r>
              <a:rPr lang="en-US" altLang="en-US"/>
              <a:t>nameserver 10.96.0.10 #表示dns</a:t>
            </a:r>
            <a:endParaRPr lang="en-US" altLang="en-US"/>
          </a:p>
          <a:p>
            <a:r>
              <a:rPr lang="en-US" altLang="en-US"/>
              <a:t>search default.svc.cluster.local svc.cluster.local cluster.local #表示搜索域</a:t>
            </a:r>
            <a:endParaRPr lang="en-US" altLang="en-US"/>
          </a:p>
          <a:p>
            <a:r>
              <a:rPr lang="en-US" altLang="en-US"/>
              <a:t>$ nslookup service-demo #使用的</a:t>
            </a:r>
            <a:r>
              <a:rPr lang="en-US" altLang="en-US">
                <a:sym typeface="+mn-ea"/>
              </a:rPr>
              <a:t>default.svc.cluster.local域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nslookup service-demo.default #使用svc.cluster.local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nslookup service-demo.default.svc #使用cluster.local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nslookup service-demo.default.svc.cluster.local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# 下面4种用法都可以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wget http://service-demo:80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wget http://service-demo.default:80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wget http://service-demo.default.svc:80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$ wget http://service-demo.default.svc.cluster.local:80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19-09-25 08-48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488315"/>
            <a:ext cx="10281920" cy="625665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709035" y="598805"/>
            <a:ext cx="47745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demo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redis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type: ClusterIP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app: redis</a:t>
            </a:r>
            <a:endParaRPr lang="en-US" altLang="en-US"/>
          </a:p>
          <a:p>
            <a:r>
              <a:rPr lang="en-US" altLang="en-US"/>
              <a:t>    role: logstor</a:t>
            </a:r>
            <a:endParaRPr lang="en-US" altLang="en-US"/>
          </a:p>
          <a:p>
            <a:r>
              <a:rPr lang="en-US" altLang="en-US"/>
              <a:t>  ports:</a:t>
            </a:r>
            <a:endParaRPr lang="en-US" altLang="en-US"/>
          </a:p>
          <a:p>
            <a:r>
              <a:rPr lang="en-US" altLang="en-US"/>
              <a:t>  - port: 6379</a:t>
            </a:r>
            <a:endParaRPr lang="en-US" altLang="en-US"/>
          </a:p>
          <a:p>
            <a:r>
              <a:rPr lang="en-US" altLang="en-US"/>
              <a:t>    targetPort: 6379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6681470" y="438150"/>
            <a:ext cx="3263900" cy="640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outer servie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681470" y="1383030"/>
            <a:ext cx="5365115" cy="5364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21645" y="48748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pod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972425" y="3340100"/>
            <a:ext cx="3458210" cy="581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service</a:t>
            </a:r>
            <a:endParaRPr lang="en-US" altLang="en-US"/>
          </a:p>
        </p:txBody>
      </p:sp>
      <p:cxnSp>
        <p:nvCxnSpPr>
          <p:cNvPr id="8" name="Straight Arrow Connector 7"/>
          <p:cNvCxnSpPr>
            <a:stCxn id="7" idx="0"/>
            <a:endCxn id="4" idx="2"/>
          </p:cNvCxnSpPr>
          <p:nvPr/>
        </p:nvCxnSpPr>
        <p:spPr>
          <a:xfrm flipH="1" flipV="1">
            <a:off x="8313420" y="1078865"/>
            <a:ext cx="1388110" cy="226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93100" y="1087755"/>
            <a:ext cx="8255" cy="2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0"/>
          </p:cNvCxnSpPr>
          <p:nvPr/>
        </p:nvCxnSpPr>
        <p:spPr>
          <a:xfrm>
            <a:off x="8267700" y="1365885"/>
            <a:ext cx="1433830" cy="1974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10992485" y="1492250"/>
            <a:ext cx="88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集群</a:t>
            </a:r>
            <a:endParaRPr lang="en-US" altLang="en-US"/>
          </a:p>
        </p:txBody>
      </p: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>
            <a:off x="9701530" y="3921760"/>
            <a:ext cx="1377315" cy="953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102235" y="328295"/>
            <a:ext cx="58959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External:</a:t>
            </a:r>
            <a:endParaRPr lang="en-US" altLang="en-US"/>
          </a:p>
          <a:p>
            <a:r>
              <a:rPr lang="en-US" altLang="en-US"/>
              <a:t>当集群内部某个pod需要访问集群外部的服务的时候, 由于pod是内网,则无法访问外网, 这个时候需要建立一个service来代理Pod访问外部服务的能力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service.spec.sessionAffinity: 会话保持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Ingress:</a:t>
            </a:r>
            <a:endParaRPr lang="en-US" altLang="en-US"/>
          </a:p>
          <a:p>
            <a:r>
              <a:rPr lang="en-US" altLang="en-US"/>
              <a:t>也是一种k8s引入外部服务的方法</a:t>
            </a:r>
            <a:endParaRPr lang="en-US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386830" y="168275"/>
            <a:ext cx="55759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无头服务器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myapp-service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sessionAffinity: ClientIP</a:t>
            </a:r>
            <a:endParaRPr lang="en-US" altLang="en-US"/>
          </a:p>
          <a:p>
            <a:r>
              <a:rPr lang="en-US" altLang="en-US"/>
              <a:t>  sessionAffinityConfig:</a:t>
            </a:r>
            <a:endParaRPr lang="en-US" altLang="en-US"/>
          </a:p>
          <a:p>
            <a:r>
              <a:rPr lang="en-US" altLang="en-US"/>
              <a:t>    clientIP:</a:t>
            </a:r>
            <a:endParaRPr lang="en-US" altLang="en-US"/>
          </a:p>
          <a:p>
            <a:r>
              <a:rPr lang="en-US" altLang="en-US"/>
              <a:t>      timeoutSeconds: 10800</a:t>
            </a:r>
            <a:endParaRPr lang="en-US" altLang="en-US"/>
          </a:p>
          <a:p>
            <a:r>
              <a:rPr lang="en-US" altLang="en-US"/>
              <a:t>  clusterIP: None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app: deployment-demo</a:t>
            </a:r>
            <a:endParaRPr lang="en-US" altLang="en-US"/>
          </a:p>
          <a:p>
            <a:r>
              <a:rPr lang="en-US" altLang="en-US"/>
              <a:t>    type: demo</a:t>
            </a:r>
            <a:endParaRPr lang="en-US" altLang="en-US"/>
          </a:p>
          <a:p>
            <a:r>
              <a:rPr lang="en-US" altLang="en-US"/>
              <a:t>  ports:</a:t>
            </a:r>
            <a:endParaRPr lang="en-US" altLang="en-US"/>
          </a:p>
          <a:p>
            <a:r>
              <a:rPr lang="en-US" altLang="en-US"/>
              <a:t>  - port: 80</a:t>
            </a:r>
            <a:endParaRPr lang="en-US" altLang="en-US"/>
          </a:p>
          <a:p>
            <a:r>
              <a:rPr lang="en-US" altLang="en-US"/>
              <a:t>    targetPort: 80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3345" y="4469765"/>
            <a:ext cx="59048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$ kubectl get service -n kubesystem</a:t>
            </a:r>
            <a:endParaRPr lang="en-US" altLang="en-US"/>
          </a:p>
          <a:p>
            <a:r>
              <a:rPr lang="en-US" altLang="en-US"/>
              <a:t>$ dig -t A myapp-service.default.svc.cluster.local</a:t>
            </a:r>
            <a:endParaRPr lang="en-US" altLang="en-US"/>
          </a:p>
          <a:p>
            <a:r>
              <a:rPr lang="en-US" altLang="en-US"/>
              <a:t>$ dig myapp-service.default.svc.cluster.local #解析域名</a:t>
            </a:r>
            <a:endParaRPr lang="en-US" altLang="en-US"/>
          </a:p>
          <a:p>
            <a:r>
              <a:rPr lang="en-US" altLang="en-US"/>
              <a:t>$ </a:t>
            </a:r>
            <a:r>
              <a:rPr lang="en-US" altLang="en-US">
                <a:sym typeface="+mn-ea"/>
              </a:rPr>
              <a:t>wget -O - -q myapp-service</a:t>
            </a:r>
            <a:endParaRPr lang="en-US" altLang="en-US">
              <a:sym typeface="+mn-ea"/>
            </a:endParaRPr>
          </a:p>
          <a:p>
            <a:r>
              <a:rPr lang="en-US" altLang="en-US"/>
              <a:t>$ while true; do wget -O - -q myapp-service/hostname.html; sleep 1; done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69545" y="159385"/>
            <a:ext cx="5508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无头service</a:t>
            </a:r>
            <a:endParaRPr lang="en-US" altLang="en-US"/>
          </a:p>
          <a:p>
            <a:r>
              <a:rPr lang="en-US" altLang="en-US"/>
              <a:t>- 常规service, client请求过来,解析到service的ip,然后与serivce进行通信,转发至服务pod</a:t>
            </a:r>
            <a:endParaRPr lang="en-US" altLang="en-US"/>
          </a:p>
          <a:p>
            <a:r>
              <a:rPr lang="en-US" altLang="en-US"/>
              <a:t>- 无头service, client请求过来,会直接解析到service后面的服务pod的ip, 然后直接和pod进行通信</a:t>
            </a:r>
            <a:endParaRPr lang="en-US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93750" y="2209165"/>
            <a:ext cx="1383665" cy="6419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client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029585" y="2209165"/>
            <a:ext cx="1112520" cy="581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node balancer</a:t>
            </a:r>
            <a:endParaRPr lang="en-US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5382895" y="395605"/>
            <a:ext cx="6520180" cy="631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82895" y="2209165"/>
            <a:ext cx="885825" cy="4051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nodeportservice</a:t>
            </a:r>
            <a:endParaRPr lang="en-US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7264400" y="187642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nginxpod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241915" y="9620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241915" y="20427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41915" y="43694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41915" y="31515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2177415" y="2499995"/>
            <a:ext cx="85217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 flipV="1">
            <a:off x="4142105" y="2411730"/>
            <a:ext cx="1240790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 flipV="1">
            <a:off x="6268720" y="2333625"/>
            <a:ext cx="995680" cy="78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54000" y="3238500"/>
            <a:ext cx="4909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k8s传统的https解析流程</a:t>
            </a:r>
            <a:endParaRPr lang="en-US" altLang="en-US"/>
          </a:p>
          <a:p>
            <a:r>
              <a:rPr lang="en-US" altLang="en-US"/>
              <a:t>1. client请求至node balancer</a:t>
            </a:r>
            <a:endParaRPr lang="en-US" altLang="en-US"/>
          </a:p>
          <a:p>
            <a:r>
              <a:rPr lang="en-US" altLang="en-US"/>
              <a:t>2. node balance分发至node</a:t>
            </a:r>
            <a:endParaRPr lang="en-US" altLang="en-US"/>
          </a:p>
          <a:p>
            <a:r>
              <a:rPr lang="en-US" altLang="en-US"/>
              <a:t>3. node DNAT至nodeport service</a:t>
            </a:r>
            <a:endParaRPr lang="en-US" altLang="en-US"/>
          </a:p>
          <a:p>
            <a:r>
              <a:rPr lang="en-US" altLang="en-US"/>
              <a:t>4.nodeport service转发至nginx pod</a:t>
            </a:r>
            <a:endParaRPr lang="en-US" altLang="en-US"/>
          </a:p>
          <a:p>
            <a:r>
              <a:rPr lang="en-US" altLang="en-US"/>
              <a:t>5. nginx pod转换https=&gt;http</a:t>
            </a:r>
            <a:endParaRPr lang="en-US" altLang="en-US"/>
          </a:p>
          <a:p>
            <a:r>
              <a:rPr lang="en-US" altLang="en-US"/>
              <a:t>6. nginx 转发http至real service</a:t>
            </a:r>
            <a:endParaRPr lang="en-US" altLang="en-US"/>
          </a:p>
          <a:p>
            <a:r>
              <a:rPr lang="en-US" altLang="en-US"/>
              <a:t>7. realservice转发至real service pod</a:t>
            </a:r>
            <a:endParaRPr lang="en-US" altLang="en-US"/>
          </a:p>
          <a:p>
            <a:r>
              <a:rPr lang="en-US" altLang="en-US"/>
              <a:t>缺点</a:t>
            </a:r>
            <a:endParaRPr lang="en-US" altLang="en-US"/>
          </a:p>
          <a:p>
            <a:r>
              <a:rPr lang="en-US" altLang="en-US"/>
              <a:t>转发太多,效率太慢</a:t>
            </a:r>
            <a:endParaRPr lang="en-US" altLang="en-US"/>
          </a:p>
        </p:txBody>
      </p:sp>
      <p:sp>
        <p:nvSpPr>
          <p:cNvPr id="2" name="Rounded Rectangle 1"/>
          <p:cNvSpPr/>
          <p:nvPr/>
        </p:nvSpPr>
        <p:spPr>
          <a:xfrm>
            <a:off x="8191500" y="682625"/>
            <a:ext cx="1627505" cy="497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real service</a:t>
            </a:r>
            <a:endParaRPr lang="en-US" altLang="en-US" sz="1000"/>
          </a:p>
        </p:txBody>
      </p:sp>
      <p:cxnSp>
        <p:nvCxnSpPr>
          <p:cNvPr id="3" name="Straight Arrow Connector 2"/>
          <p:cNvCxnSpPr>
            <a:stCxn id="10" idx="3"/>
            <a:endCxn id="2" idx="2"/>
          </p:cNvCxnSpPr>
          <p:nvPr/>
        </p:nvCxnSpPr>
        <p:spPr>
          <a:xfrm flipV="1">
            <a:off x="8178800" y="1180465"/>
            <a:ext cx="826770" cy="115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2" idx="2"/>
          </p:cNvCxnSpPr>
          <p:nvPr/>
        </p:nvCxnSpPr>
        <p:spPr>
          <a:xfrm>
            <a:off x="9010015" y="1188720"/>
            <a:ext cx="1231900" cy="1311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14" idx="2"/>
          </p:cNvCxnSpPr>
          <p:nvPr/>
        </p:nvCxnSpPr>
        <p:spPr>
          <a:xfrm>
            <a:off x="9005570" y="1180465"/>
            <a:ext cx="1236345" cy="2428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93750" y="2209165"/>
            <a:ext cx="1383665" cy="6419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client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029585" y="2209165"/>
            <a:ext cx="1112520" cy="581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node balancer</a:t>
            </a:r>
            <a:endParaRPr lang="en-US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5382895" y="395605"/>
            <a:ext cx="6520180" cy="631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2895" y="199834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nginxpod</a:t>
            </a:r>
            <a:endParaRPr lang="en-US" altLang="en-US"/>
          </a:p>
        </p:txBody>
      </p:sp>
      <p:sp>
        <p:nvSpPr>
          <p:cNvPr id="11" name="Oval 10"/>
          <p:cNvSpPr/>
          <p:nvPr/>
        </p:nvSpPr>
        <p:spPr>
          <a:xfrm>
            <a:off x="10241915" y="96202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241915" y="20427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41915" y="43694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241915" y="31515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2177415" y="2499995"/>
            <a:ext cx="85217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 flipV="1">
            <a:off x="4142105" y="2411730"/>
            <a:ext cx="1240790" cy="8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2"/>
          </p:cNvCxnSpPr>
          <p:nvPr/>
        </p:nvCxnSpPr>
        <p:spPr>
          <a:xfrm flipV="1">
            <a:off x="6297295" y="1419225"/>
            <a:ext cx="3944620" cy="1036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2" idx="2"/>
          </p:cNvCxnSpPr>
          <p:nvPr/>
        </p:nvCxnSpPr>
        <p:spPr>
          <a:xfrm>
            <a:off x="6297295" y="2455545"/>
            <a:ext cx="3944620" cy="44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28600" y="3253740"/>
            <a:ext cx="49091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k8s进阶的https解析流程</a:t>
            </a:r>
            <a:endParaRPr lang="en-US" altLang="en-US"/>
          </a:p>
          <a:p>
            <a:r>
              <a:rPr lang="en-US" altLang="en-US"/>
              <a:t>1. client请求至node balancer</a:t>
            </a:r>
            <a:endParaRPr lang="en-US" altLang="en-US"/>
          </a:p>
          <a:p>
            <a:r>
              <a:rPr lang="en-US" altLang="en-US"/>
              <a:t>2. node balance分发至node 的nginx pod</a:t>
            </a:r>
            <a:endParaRPr lang="en-US" altLang="en-US"/>
          </a:p>
          <a:p>
            <a:r>
              <a:rPr lang="en-US" altLang="en-US"/>
              <a:t>3. nginx pod转换https=&gt;http</a:t>
            </a:r>
            <a:endParaRPr lang="en-US" altLang="en-US"/>
          </a:p>
          <a:p>
            <a:r>
              <a:rPr lang="en-US" altLang="en-US"/>
              <a:t>4. nginx 转发http至real service pod</a:t>
            </a:r>
            <a:endParaRPr lang="en-US" altLang="en-US"/>
          </a:p>
          <a:p>
            <a:r>
              <a:rPr lang="en-US" altLang="en-US"/>
              <a:t>缺点</a:t>
            </a:r>
            <a:br>
              <a:rPr lang="en-US" altLang="en-US"/>
            </a:br>
            <a:r>
              <a:rPr lang="en-US" altLang="en-US"/>
              <a:t>1. 每个node只能运行一个nginx pod, 一旦nginx pod挂了, 就不能通信了</a:t>
            </a:r>
            <a:endParaRPr lang="en-US" altLang="en-US"/>
          </a:p>
          <a:p>
            <a:r>
              <a:rPr lang="en-US" altLang="en-US"/>
              <a:t>解决方案:</a:t>
            </a:r>
            <a:endParaRPr lang="en-US" altLang="en-US"/>
          </a:p>
          <a:p>
            <a:r>
              <a:rPr lang="en-US" altLang="en-US"/>
              <a:t>daemonSet pod控制器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13055" y="134620"/>
            <a:ext cx="4377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nginx pod通过共享node的网络空间, 实现代理转发</a:t>
            </a:r>
            <a:endParaRPr lang="en-US" altLang="en-US"/>
          </a:p>
          <a:p>
            <a:r>
              <a:rPr lang="en-US" altLang="en-US"/>
              <a:t>少了两层</a:t>
            </a:r>
            <a:endParaRPr lang="en-US" altLang="en-US"/>
          </a:p>
          <a:p>
            <a:r>
              <a:rPr lang="en-US" altLang="en-US"/>
              <a:t>1. nodeport service</a:t>
            </a:r>
            <a:endParaRPr lang="en-US" altLang="en-US"/>
          </a:p>
          <a:p>
            <a:r>
              <a:rPr lang="en-US" altLang="en-US"/>
              <a:t>2. real service</a:t>
            </a:r>
            <a:endParaRPr lang="en-US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731885" y="564515"/>
            <a:ext cx="3073400" cy="1605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31885" y="4268470"/>
            <a:ext cx="3073400" cy="1605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31885" y="2421255"/>
            <a:ext cx="3073400" cy="1605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8622030" y="910590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https 解析器</a:t>
            </a:r>
            <a:endParaRPr lang="en-US" altLang="en-US" sz="1400"/>
          </a:p>
        </p:txBody>
      </p:sp>
      <p:sp>
        <p:nvSpPr>
          <p:cNvPr id="8" name="Hexagon 7"/>
          <p:cNvSpPr/>
          <p:nvPr/>
        </p:nvSpPr>
        <p:spPr>
          <a:xfrm>
            <a:off x="8622030" y="4664710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https 解析器</a:t>
            </a:r>
            <a:endParaRPr lang="en-US" altLang="en-US"/>
          </a:p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622030" y="2826385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>
                <a:sym typeface="+mn-ea"/>
              </a:rPr>
              <a:t>https 解析器</a:t>
            </a:r>
            <a:endParaRPr lang="en-US" altLang="en-US"/>
          </a:p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V="1">
            <a:off x="6774815" y="1367790"/>
            <a:ext cx="1847215" cy="201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3"/>
          </p:cNvCxnSpPr>
          <p:nvPr/>
        </p:nvCxnSpPr>
        <p:spPr>
          <a:xfrm flipV="1">
            <a:off x="6783070" y="3283585"/>
            <a:ext cx="1838960" cy="90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3"/>
          </p:cNvCxnSpPr>
          <p:nvPr/>
        </p:nvCxnSpPr>
        <p:spPr>
          <a:xfrm>
            <a:off x="6766560" y="3373755"/>
            <a:ext cx="1855470" cy="1748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54000" y="117475"/>
            <a:ext cx="74402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类DaemonSet解决方案: Ingress Controller</a:t>
            </a:r>
            <a:endParaRPr lang="en-US" altLang="en-US"/>
          </a:p>
          <a:p>
            <a:r>
              <a:rPr lang="en-US" altLang="en-US"/>
              <a:t>1. 我们在若干个node中选取3个node专门作https解析服务</a:t>
            </a:r>
            <a:endParaRPr lang="en-US" altLang="en-US"/>
          </a:p>
          <a:p>
            <a:r>
              <a:rPr lang="en-US" altLang="en-US"/>
              <a:t>2. 在这3个节点上打上污点,以使得其他pod不能被调度到这些node上</a:t>
            </a:r>
            <a:endParaRPr lang="en-US" altLang="en-US"/>
          </a:p>
          <a:p>
            <a:r>
              <a:rPr lang="en-US" altLang="en-US"/>
              <a:t>3. 使用DaemonSet管理https解析pod,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可以失败重启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可以选择制定的node部署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可以保证一台node上只部署一个pod</a:t>
            </a:r>
            <a:endParaRPr lang="en-US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altLang="en-US"/>
              <a:t>容忍污点</a:t>
            </a:r>
            <a:endParaRPr lang="en-US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80365" y="2766060"/>
            <a:ext cx="3382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HAproxy</a:t>
            </a:r>
            <a:endParaRPr lang="en-US" altLang="en-US"/>
          </a:p>
          <a:p>
            <a:r>
              <a:rPr lang="en-US" altLang="en-US"/>
              <a:t>2. Nginx</a:t>
            </a:r>
            <a:endParaRPr lang="en-US" altLang="en-US"/>
          </a:p>
          <a:p>
            <a:r>
              <a:rPr lang="en-US" altLang="en-US"/>
              <a:t>3. Treafik</a:t>
            </a:r>
            <a:endParaRPr lang="en-US" altLang="en-US"/>
          </a:p>
          <a:p>
            <a:r>
              <a:rPr lang="en-US" altLang="en-US"/>
              <a:t>3. Envoy</a:t>
            </a:r>
            <a:endParaRPr lang="en-US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254000" y="4411345"/>
            <a:ext cx="6705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Ingress Controller不同与DaemonSet, ReplicaSet..., 由于</a:t>
            </a:r>
            <a:r>
              <a:rPr lang="en-US" altLang="en-US">
                <a:sym typeface="+mn-ea"/>
              </a:rPr>
              <a:t>DaemonSet, ReplicaSet作为master controller manager的一个组成部分; Ingress Controller是独立运行的一个或一组pod资源; 就是一个应用程序, 专门做七层代理的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45940" y="522605"/>
            <a:ext cx="9379585" cy="6216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119880" y="3173730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nginx</a:t>
            </a:r>
            <a:endParaRPr lang="en-US" altLang="en-US"/>
          </a:p>
        </p:txBody>
      </p:sp>
      <p:sp>
        <p:nvSpPr>
          <p:cNvPr id="6" name="Oval 5"/>
          <p:cNvSpPr/>
          <p:nvPr/>
        </p:nvSpPr>
        <p:spPr>
          <a:xfrm>
            <a:off x="6440170" y="1205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66535" y="1332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4170" y="1459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21170" y="1586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48170" y="17138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account</a:t>
            </a:r>
            <a:endParaRPr lang="en-US" altLang="en-US" sz="1400"/>
          </a:p>
        </p:txBody>
      </p:sp>
      <p:sp>
        <p:nvSpPr>
          <p:cNvPr id="11" name="Rectangle 10"/>
          <p:cNvSpPr/>
          <p:nvPr/>
        </p:nvSpPr>
        <p:spPr>
          <a:xfrm>
            <a:off x="6821170" y="3435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48170" y="3562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75170" y="3689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02170" y="3816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29170" y="394335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order</a:t>
            </a:r>
            <a:endParaRPr lang="en-US" altLang="en-US"/>
          </a:p>
        </p:txBody>
      </p:sp>
      <p:sp>
        <p:nvSpPr>
          <p:cNvPr id="16" name="Plaque 15"/>
          <p:cNvSpPr/>
          <p:nvPr/>
        </p:nvSpPr>
        <p:spPr>
          <a:xfrm>
            <a:off x="8849995" y="1205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Plaque 16"/>
          <p:cNvSpPr/>
          <p:nvPr/>
        </p:nvSpPr>
        <p:spPr>
          <a:xfrm>
            <a:off x="8976995" y="1332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Plaque 17"/>
          <p:cNvSpPr/>
          <p:nvPr/>
        </p:nvSpPr>
        <p:spPr>
          <a:xfrm>
            <a:off x="9103995" y="1459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Plaque 18"/>
          <p:cNvSpPr/>
          <p:nvPr/>
        </p:nvSpPr>
        <p:spPr>
          <a:xfrm>
            <a:off x="9230995" y="1586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Plaque 19"/>
          <p:cNvSpPr/>
          <p:nvPr/>
        </p:nvSpPr>
        <p:spPr>
          <a:xfrm>
            <a:off x="9357995" y="1713865"/>
            <a:ext cx="914400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pay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265430" y="290830"/>
            <a:ext cx="32531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问题:</a:t>
            </a:r>
            <a:endParaRPr lang="en-US" altLang="en-US"/>
          </a:p>
          <a:p>
            <a:r>
              <a:rPr lang="en-US" altLang="en-US"/>
              <a:t>集群中有若该个提供服务的pod组, nginx是如何代理至不同的pod的?</a:t>
            </a:r>
            <a:endParaRPr lang="en-US" altLang="en-US"/>
          </a:p>
          <a:p>
            <a:r>
              <a:rPr lang="en-US" altLang="en-US"/>
              <a:t>1. 解决不同的服务使用不同的pod组</a:t>
            </a:r>
            <a:endParaRPr lang="en-US" altLang="en-US"/>
          </a:p>
          <a:p>
            <a:r>
              <a:rPr lang="en-US" altLang="en-US"/>
              <a:t>2. pod组内的pod可能随时变动, 删除,增加... , 前端nginx代理服务器如何感知?</a:t>
            </a:r>
            <a:endParaRPr lang="en-US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72110" y="657225"/>
            <a:ext cx="3778885" cy="5694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2110" y="2209800"/>
            <a:ext cx="751840" cy="222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72110" y="2268220"/>
            <a:ext cx="836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/account</a:t>
            </a:r>
            <a:endParaRPr lang="en-US" altLang="en-US" sz="1000"/>
          </a:p>
        </p:txBody>
      </p:sp>
      <p:sp>
        <p:nvSpPr>
          <p:cNvPr id="7" name="Text Box 6"/>
          <p:cNvSpPr txBox="1"/>
          <p:nvPr/>
        </p:nvSpPr>
        <p:spPr>
          <a:xfrm>
            <a:off x="330200" y="3381375"/>
            <a:ext cx="836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/pay</a:t>
            </a:r>
            <a:endParaRPr lang="en-US" altLang="en-US" sz="1000"/>
          </a:p>
        </p:txBody>
      </p:sp>
      <p:sp>
        <p:nvSpPr>
          <p:cNvPr id="8" name="Text Box 7"/>
          <p:cNvSpPr txBox="1"/>
          <p:nvPr/>
        </p:nvSpPr>
        <p:spPr>
          <a:xfrm>
            <a:off x="372110" y="2809240"/>
            <a:ext cx="8362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000"/>
              <a:t>/order</a:t>
            </a:r>
            <a:endParaRPr lang="en-US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489200" y="1779270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account pod组</a:t>
            </a:r>
            <a:endParaRPr lang="en-US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489200" y="474027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pay pod组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2489200" y="311340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orderpod组</a:t>
            </a:r>
            <a:endParaRPr lang="en-US" altLang="en-US"/>
          </a:p>
        </p:txBody>
      </p:sp>
      <p:cxnSp>
        <p:nvCxnSpPr>
          <p:cNvPr id="12" name="Straight Arrow Connector 11"/>
          <p:cNvCxnSpPr>
            <a:endCxn id="9" idx="1"/>
          </p:cNvCxnSpPr>
          <p:nvPr/>
        </p:nvCxnSpPr>
        <p:spPr>
          <a:xfrm flipV="1">
            <a:off x="1055370" y="2236470"/>
            <a:ext cx="1433830" cy="15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1" idx="1"/>
          </p:cNvCxnSpPr>
          <p:nvPr/>
        </p:nvCxnSpPr>
        <p:spPr>
          <a:xfrm>
            <a:off x="790575" y="3054350"/>
            <a:ext cx="1698625" cy="516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683895" y="3525520"/>
            <a:ext cx="1805305" cy="167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39420" y="749935"/>
            <a:ext cx="3601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url location来解决不同服务使用不同pod组</a:t>
            </a:r>
            <a:endParaRPr lang="en-US" altLang="en-US"/>
          </a:p>
        </p:txBody>
      </p:sp>
      <p:sp>
        <p:nvSpPr>
          <p:cNvPr id="17" name="Oval 16"/>
          <p:cNvSpPr/>
          <p:nvPr/>
        </p:nvSpPr>
        <p:spPr>
          <a:xfrm>
            <a:off x="10612755" y="12179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613390" y="30467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5400000">
            <a:off x="10612755" y="213233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773795" y="277495"/>
            <a:ext cx="1299210" cy="329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headless service</a:t>
            </a:r>
            <a:endParaRPr lang="en-US" altLang="en-US" sz="1000"/>
          </a:p>
        </p:txBody>
      </p:sp>
      <p:sp>
        <p:nvSpPr>
          <p:cNvPr id="21" name="Hexagon 20"/>
          <p:cNvSpPr/>
          <p:nvPr/>
        </p:nvSpPr>
        <p:spPr>
          <a:xfrm>
            <a:off x="6470650" y="2234565"/>
            <a:ext cx="1061720" cy="914400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400"/>
              <a:t>nginx</a:t>
            </a:r>
            <a:endParaRPr lang="en-US" altLang="en-US" sz="1400"/>
          </a:p>
        </p:txBody>
      </p:sp>
      <p:cxnSp>
        <p:nvCxnSpPr>
          <p:cNvPr id="22" name="Straight Arrow Connector 21"/>
          <p:cNvCxnSpPr>
            <a:stCxn id="20" idx="2"/>
            <a:endCxn id="17" idx="2"/>
          </p:cNvCxnSpPr>
          <p:nvPr/>
        </p:nvCxnSpPr>
        <p:spPr>
          <a:xfrm>
            <a:off x="9423400" y="607060"/>
            <a:ext cx="1189355" cy="1068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19" idx="4"/>
          </p:cNvCxnSpPr>
          <p:nvPr/>
        </p:nvCxnSpPr>
        <p:spPr>
          <a:xfrm>
            <a:off x="9423400" y="607060"/>
            <a:ext cx="1189355" cy="198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8" idx="2"/>
          </p:cNvCxnSpPr>
          <p:nvPr/>
        </p:nvCxnSpPr>
        <p:spPr>
          <a:xfrm>
            <a:off x="9423400" y="607060"/>
            <a:ext cx="1189990" cy="289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5810" y="2234565"/>
            <a:ext cx="914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/>
              <a:t>upstream</a:t>
            </a:r>
            <a:endParaRPr lang="en-US" altLang="en-US" sz="1200"/>
          </a:p>
        </p:txBody>
      </p:sp>
      <p:cxnSp>
        <p:nvCxnSpPr>
          <p:cNvPr id="26" name="Straight Arrow Connector 25"/>
          <p:cNvCxnSpPr>
            <a:stCxn id="21" idx="0"/>
            <a:endCxn id="25" idx="1"/>
          </p:cNvCxnSpPr>
          <p:nvPr/>
        </p:nvCxnSpPr>
        <p:spPr>
          <a:xfrm>
            <a:off x="7532370" y="2691765"/>
            <a:ext cx="853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9300210" y="1644015"/>
            <a:ext cx="1329055" cy="104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305290" y="2572385"/>
            <a:ext cx="126492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8" idx="2"/>
          </p:cNvCxnSpPr>
          <p:nvPr/>
        </p:nvCxnSpPr>
        <p:spPr>
          <a:xfrm>
            <a:off x="9313545" y="2690495"/>
            <a:ext cx="1299845" cy="813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4538980" y="3432810"/>
            <a:ext cx="7482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让upstream动态感知到pod的变化</a:t>
            </a:r>
            <a:endParaRPr lang="en-US" altLang="en-US"/>
          </a:p>
          <a:p>
            <a:r>
              <a:rPr lang="en-US" altLang="en-US"/>
              <a:t>1. 首先定义个headless service来监控发布这一组pod</a:t>
            </a:r>
            <a:endParaRPr lang="en-US" altLang="en-US"/>
          </a:p>
          <a:p>
            <a:r>
              <a:rPr lang="en-US" altLang="en-US"/>
              <a:t>2. service将最新的pod信息反映到Ingress中</a:t>
            </a:r>
            <a:endParaRPr lang="en-US" altLang="en-US"/>
          </a:p>
          <a:p>
            <a:r>
              <a:rPr lang="en-US" altLang="en-US"/>
              <a:t>3. 然后Ingress把pod的信息注入到Ingress controller(</a:t>
            </a:r>
            <a:r>
              <a:rPr lang="en-US" altLang="en-US">
                <a:sym typeface="+mn-ea"/>
              </a:rPr>
              <a:t>upstream</a:t>
            </a:r>
            <a:r>
              <a:rPr lang="en-US" altLang="en-US"/>
              <a:t>)中</a:t>
            </a:r>
            <a:endParaRPr lang="en-US" altLang="en-US"/>
          </a:p>
          <a:p>
            <a:r>
              <a:rPr lang="en-US" altLang="en-US"/>
              <a:t>4. 同时触发nginx reload</a:t>
            </a:r>
            <a:endParaRPr lang="en-US" altLang="en-US"/>
          </a:p>
        </p:txBody>
      </p:sp>
      <p:sp>
        <p:nvSpPr>
          <p:cNvPr id="31" name="Rectangle 30"/>
          <p:cNvSpPr/>
          <p:nvPr/>
        </p:nvSpPr>
        <p:spPr>
          <a:xfrm>
            <a:off x="6749415" y="463550"/>
            <a:ext cx="1315720" cy="421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/>
              <a:t>Ingress</a:t>
            </a:r>
            <a:endParaRPr lang="en-US" altLang="en-US"/>
          </a:p>
        </p:txBody>
      </p:sp>
      <p:sp>
        <p:nvSpPr>
          <p:cNvPr id="32" name="Text Box 31"/>
          <p:cNvSpPr txBox="1"/>
          <p:nvPr/>
        </p:nvSpPr>
        <p:spPr>
          <a:xfrm>
            <a:off x="4420870" y="5136515"/>
            <a:ext cx="740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Envoy可以监控配置文件的变化,动态加载配置文件信息</a:t>
            </a:r>
            <a:endParaRPr lang="en-US" alt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65135" y="674370"/>
            <a:ext cx="769620" cy="1543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1"/>
            <a:endCxn id="31" idx="3"/>
          </p:cNvCxnSpPr>
          <p:nvPr/>
        </p:nvCxnSpPr>
        <p:spPr>
          <a:xfrm flipH="1">
            <a:off x="8065135" y="442595"/>
            <a:ext cx="708660" cy="2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7490" y="234950"/>
            <a:ext cx="3416935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 sz="1000"/>
              <a:t># 创建一组deloyment pod来提供服务</a:t>
            </a:r>
            <a:endParaRPr lang="en-US" altLang="en-US"/>
          </a:p>
          <a:p>
            <a:r>
              <a:rPr lang="en-US" altLang="en-US" sz="1000"/>
              <a:t>apiVersion: extensions/v1beta1</a:t>
            </a:r>
            <a:endParaRPr lang="en-US" altLang="en-US" sz="1000"/>
          </a:p>
          <a:p>
            <a:r>
              <a:rPr lang="en-US" altLang="en-US" sz="1000"/>
              <a:t>kind: Deployment</a:t>
            </a:r>
            <a:endParaRPr lang="en-US" altLang="en-US" sz="1000"/>
          </a:p>
          <a:p>
            <a:r>
              <a:rPr lang="en-US" altLang="en-US" sz="1000"/>
              <a:t>metadata:</a:t>
            </a:r>
            <a:endParaRPr lang="en-US" altLang="en-US" sz="1000"/>
          </a:p>
          <a:p>
            <a:r>
              <a:rPr lang="en-US" altLang="en-US" sz="1000"/>
              <a:t>  name: deployment-demo</a:t>
            </a:r>
            <a:endParaRPr lang="en-US" altLang="en-US" sz="1000"/>
          </a:p>
          <a:p>
            <a:r>
              <a:rPr lang="en-US" altLang="en-US" sz="1000"/>
              <a:t>  namespace: default</a:t>
            </a:r>
            <a:endParaRPr lang="en-US" altLang="en-US" sz="1000"/>
          </a:p>
          <a:p>
            <a:r>
              <a:rPr lang="en-US" altLang="en-US" sz="1000"/>
              <a:t>spec:</a:t>
            </a:r>
            <a:endParaRPr lang="en-US" altLang="en-US" sz="1000"/>
          </a:p>
          <a:p>
            <a:r>
              <a:rPr lang="en-US" altLang="en-US" sz="1000"/>
              <a:t>  replicas: 4</a:t>
            </a:r>
            <a:endParaRPr lang="en-US" altLang="en-US" sz="1000"/>
          </a:p>
          <a:p>
            <a:r>
              <a:rPr lang="en-US" altLang="en-US" sz="1000"/>
              <a:t>  selector:</a:t>
            </a:r>
            <a:endParaRPr lang="en-US" altLang="en-US" sz="1000"/>
          </a:p>
          <a:p>
            <a:r>
              <a:rPr lang="en-US" altLang="en-US" sz="1000"/>
              <a:t>    matchLabels:</a:t>
            </a:r>
            <a:endParaRPr lang="en-US" altLang="en-US" sz="1000"/>
          </a:p>
          <a:p>
            <a:r>
              <a:rPr lang="en-US" altLang="en-US" sz="1000"/>
              <a:t>      app: deployment-demo</a:t>
            </a:r>
            <a:endParaRPr lang="en-US" altLang="en-US" sz="1000"/>
          </a:p>
          <a:p>
            <a:r>
              <a:rPr lang="en-US" altLang="en-US" sz="1000"/>
              <a:t>      type: demo</a:t>
            </a:r>
            <a:endParaRPr lang="en-US" altLang="en-US" sz="1000"/>
          </a:p>
          <a:p>
            <a:r>
              <a:rPr lang="en-US" altLang="en-US" sz="1000"/>
              <a:t>  template:</a:t>
            </a:r>
            <a:endParaRPr lang="en-US" altLang="en-US" sz="1000"/>
          </a:p>
          <a:p>
            <a:r>
              <a:rPr lang="en-US" altLang="en-US" sz="1000"/>
              <a:t>    metadata:</a:t>
            </a:r>
            <a:endParaRPr lang="en-US" altLang="en-US" sz="1000"/>
          </a:p>
          <a:p>
            <a:r>
              <a:rPr lang="en-US" altLang="en-US" sz="1000"/>
              <a:t>      labels:</a:t>
            </a:r>
            <a:endParaRPr lang="en-US" altLang="en-US" sz="1000"/>
          </a:p>
          <a:p>
            <a:r>
              <a:rPr lang="en-US" altLang="en-US" sz="1000"/>
              <a:t>        app: deployment-demo</a:t>
            </a:r>
            <a:endParaRPr lang="en-US" altLang="en-US" sz="1000"/>
          </a:p>
          <a:p>
            <a:r>
              <a:rPr lang="en-US" altLang="en-US" sz="1000"/>
              <a:t>        type: demo</a:t>
            </a:r>
            <a:endParaRPr lang="en-US" altLang="en-US" sz="1000"/>
          </a:p>
          <a:p>
            <a:r>
              <a:rPr lang="en-US" altLang="en-US" sz="1000"/>
              <a:t>    spec:</a:t>
            </a:r>
            <a:endParaRPr lang="en-US" altLang="en-US" sz="1000"/>
          </a:p>
          <a:p>
            <a:r>
              <a:rPr lang="en-US" altLang="en-US" sz="1000"/>
              <a:t>      containers:</a:t>
            </a:r>
            <a:endParaRPr lang="en-US" altLang="en-US" sz="1000"/>
          </a:p>
          <a:p>
            <a:r>
              <a:rPr lang="en-US" altLang="en-US" sz="1000"/>
              <a:t>      - name: deployment-demo-container</a:t>
            </a:r>
            <a:endParaRPr lang="en-US" altLang="en-US" sz="1000"/>
          </a:p>
          <a:p>
            <a:r>
              <a:rPr lang="en-US" altLang="en-US" sz="1000"/>
              <a:t>        image: ikubernetes/myapp:v1</a:t>
            </a:r>
            <a:endParaRPr lang="en-US" altLang="en-US" sz="1000"/>
          </a:p>
          <a:p>
            <a:r>
              <a:rPr lang="en-US" altLang="en-US" sz="1000"/>
              <a:t>        ports:</a:t>
            </a:r>
            <a:endParaRPr lang="en-US" altLang="en-US" sz="1000"/>
          </a:p>
          <a:p>
            <a:r>
              <a:rPr lang="en-US" altLang="en-US" sz="1000"/>
              <a:t>        - name: port-80</a:t>
            </a:r>
            <a:endParaRPr lang="en-US" altLang="en-US" sz="1000"/>
          </a:p>
          <a:p>
            <a:r>
              <a:rPr lang="en-US" altLang="en-US" sz="1000"/>
              <a:t>          containerPort: 80</a:t>
            </a:r>
            <a:endParaRPr lang="en-US" altLang="en-US" sz="1000"/>
          </a:p>
          <a:p>
            <a:r>
              <a:rPr lang="en-US" altLang="en-US" sz="1000"/>
              <a:t>        readinessProbe:</a:t>
            </a:r>
            <a:endParaRPr lang="en-US" altLang="en-US" sz="1000"/>
          </a:p>
          <a:p>
            <a:r>
              <a:rPr lang="en-US" altLang="en-US" sz="1000"/>
              <a:t>          httpGet:</a:t>
            </a:r>
            <a:endParaRPr lang="en-US" altLang="en-US" sz="1000"/>
          </a:p>
          <a:p>
            <a:r>
              <a:rPr lang="en-US" altLang="en-US" sz="1000"/>
              <a:t>            path: /index.html</a:t>
            </a:r>
            <a:endParaRPr lang="en-US" altLang="en-US" sz="1000"/>
          </a:p>
          <a:p>
            <a:r>
              <a:rPr lang="en-US" altLang="en-US" sz="1000"/>
              <a:t>            port: port-80</a:t>
            </a:r>
            <a:endParaRPr lang="en-US" altLang="en-US" sz="1000"/>
          </a:p>
          <a:p>
            <a:r>
              <a:rPr lang="en-US" altLang="en-US" sz="1000"/>
              <a:t>          initialDelaySeconds: 10</a:t>
            </a:r>
            <a:endParaRPr lang="en-US" altLang="en-US" sz="1000"/>
          </a:p>
          <a:p>
            <a:r>
              <a:rPr lang="en-US" altLang="en-US" sz="1000"/>
              <a:t>          periodSeconds: 3</a:t>
            </a:r>
            <a:endParaRPr lang="en-US" altLang="en-US" sz="1000"/>
          </a:p>
          <a:p>
            <a:r>
              <a:rPr lang="en-US" altLang="en-US" sz="1000"/>
              <a:t>  strategy:</a:t>
            </a:r>
            <a:endParaRPr lang="en-US" altLang="en-US" sz="1000"/>
          </a:p>
          <a:p>
            <a:r>
              <a:rPr lang="en-US" altLang="en-US" sz="1000"/>
              <a:t>    type: RollingUpdate</a:t>
            </a:r>
            <a:endParaRPr lang="en-US" altLang="en-US" sz="1000"/>
          </a:p>
          <a:p>
            <a:r>
              <a:rPr lang="en-US" altLang="en-US" sz="1000"/>
              <a:t>    rollingUpdate:</a:t>
            </a:r>
            <a:endParaRPr lang="en-US" altLang="en-US" sz="1000"/>
          </a:p>
          <a:p>
            <a:r>
              <a:rPr lang="en-US" altLang="en-US" sz="1000"/>
              <a:t>      maxSurge: 25%</a:t>
            </a:r>
            <a:endParaRPr lang="en-US" altLang="en-US" sz="1000"/>
          </a:p>
          <a:p>
            <a:r>
              <a:rPr lang="en-US" altLang="en-US" sz="1000"/>
              <a:t>      maxUnavailable: 25%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145655" y="234950"/>
            <a:ext cx="442849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创建一个headless service指向这些pods</a:t>
            </a:r>
            <a:endParaRPr lang="en-US" altLang="en-US"/>
          </a:p>
          <a:p>
            <a:r>
              <a:rPr lang="en-US" altLang="en-US"/>
              <a:t>apiVersion: v1</a:t>
            </a:r>
            <a:endParaRPr lang="en-US" altLang="en-US"/>
          </a:p>
          <a:p>
            <a:r>
              <a:rPr lang="en-US" altLang="en-US"/>
              <a:t>kind: Service</a:t>
            </a:r>
            <a:endParaRPr lang="en-US" altLang="en-US"/>
          </a:p>
          <a:p>
            <a:r>
              <a:rPr lang="en-US" altLang="en-US"/>
              <a:t>metadata:</a:t>
            </a:r>
            <a:endParaRPr lang="en-US" altLang="en-US"/>
          </a:p>
          <a:p>
            <a:r>
              <a:rPr lang="en-US" altLang="en-US"/>
              <a:t>  name: myapp-service</a:t>
            </a:r>
            <a:endParaRPr lang="en-US" altLang="en-US"/>
          </a:p>
          <a:p>
            <a:r>
              <a:rPr lang="en-US" altLang="en-US"/>
              <a:t>  namespace: default</a:t>
            </a:r>
            <a:endParaRPr lang="en-US" altLang="en-US"/>
          </a:p>
          <a:p>
            <a:r>
              <a:rPr lang="en-US" altLang="en-US"/>
              <a:t>spec:</a:t>
            </a:r>
            <a:endParaRPr lang="en-US" altLang="en-US"/>
          </a:p>
          <a:p>
            <a:r>
              <a:rPr lang="en-US" altLang="en-US"/>
              <a:t>  sessionAffinity: ClientIP</a:t>
            </a:r>
            <a:endParaRPr lang="en-US" altLang="en-US"/>
          </a:p>
          <a:p>
            <a:r>
              <a:rPr lang="en-US" altLang="en-US"/>
              <a:t>  sessionAffinityConfig:</a:t>
            </a:r>
            <a:endParaRPr lang="en-US" altLang="en-US"/>
          </a:p>
          <a:p>
            <a:r>
              <a:rPr lang="en-US" altLang="en-US"/>
              <a:t>    clientIP:</a:t>
            </a:r>
            <a:endParaRPr lang="en-US" altLang="en-US"/>
          </a:p>
          <a:p>
            <a:r>
              <a:rPr lang="en-US" altLang="en-US"/>
              <a:t>      timeoutSeconds: 10800</a:t>
            </a:r>
            <a:endParaRPr lang="en-US" altLang="en-US"/>
          </a:p>
          <a:p>
            <a:r>
              <a:rPr lang="en-US" altLang="en-US"/>
              <a:t>  clusterIP: None</a:t>
            </a:r>
            <a:endParaRPr lang="en-US" altLang="en-US"/>
          </a:p>
          <a:p>
            <a:r>
              <a:rPr lang="en-US" altLang="en-US"/>
              <a:t>  selector:</a:t>
            </a:r>
            <a:endParaRPr lang="en-US" altLang="en-US"/>
          </a:p>
          <a:p>
            <a:r>
              <a:rPr lang="en-US" altLang="en-US"/>
              <a:t>    app: deployment-demo</a:t>
            </a:r>
            <a:endParaRPr lang="en-US" altLang="en-US"/>
          </a:p>
          <a:p>
            <a:r>
              <a:rPr lang="en-US" altLang="en-US"/>
              <a:t>    type: demo</a:t>
            </a:r>
            <a:endParaRPr lang="en-US" altLang="en-US"/>
          </a:p>
          <a:p>
            <a:r>
              <a:rPr lang="en-US" altLang="en-US"/>
              <a:t>  ports:</a:t>
            </a:r>
            <a:endParaRPr lang="en-US" altLang="en-US"/>
          </a:p>
          <a:p>
            <a:r>
              <a:rPr lang="en-US" altLang="en-US"/>
              <a:t>  - port: 80</a:t>
            </a:r>
            <a:endParaRPr lang="en-US" altLang="en-US"/>
          </a:p>
          <a:p>
            <a:r>
              <a:rPr lang="en-US" altLang="en-US"/>
              <a:t>    targetPort: 80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5765" y="218440"/>
            <a:ext cx="11202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```</a:t>
            </a:r>
            <a:endParaRPr lang="en-US" altLang="en-US"/>
          </a:p>
          <a:p>
            <a:r>
              <a:rPr lang="en-US" altLang="en-US"/>
              <a:t># 配置nginx ingress controller</a:t>
            </a:r>
            <a:endParaRPr lang="en-US" altLang="en-US"/>
          </a:p>
          <a:p>
            <a:r>
              <a:rPr lang="en-US" altLang="en-US"/>
              <a:t>wget https://raw.githubusercontent.com/kubernetes/ingress-nginx/master/deploy/static/mandatory.yaml</a:t>
            </a:r>
            <a:endParaRPr lang="en-US" altLang="en-US"/>
          </a:p>
          <a:p>
            <a:r>
              <a:rPr lang="en-US" altLang="en-US"/>
              <a:t># 打开</a:t>
            </a:r>
            <a:r>
              <a:rPr lang="en-US" altLang="en-US">
                <a:sym typeface="+mn-ea"/>
              </a:rPr>
              <a:t>mandatory.</a:t>
            </a:r>
            <a:r>
              <a:rPr lang="en-US" altLang="en-US"/>
              <a:t>yaml文件, 改成如下</a:t>
            </a:r>
            <a:endParaRPr lang="en-US" altLang="en-US"/>
          </a:p>
          <a:p>
            <a:r>
              <a:rPr lang="en-US" altLang="en-US"/>
              <a:t>kind: DaemonSet # king要改成daemonSet</a:t>
            </a:r>
            <a:endParaRPr lang="en-US" altLang="en-US"/>
          </a:p>
          <a:p>
            <a:r>
              <a:rPr lang="en-US" altLang="en-US"/>
              <a:t>#删除: replicas: 2</a:t>
            </a:r>
            <a:endParaRPr lang="en-US" altLang="en-US"/>
          </a:p>
          <a:p>
            <a:r>
              <a:rPr lang="en-US" altLang="en-US"/>
              <a:t>kubectl apply -f </a:t>
            </a:r>
            <a:r>
              <a:rPr lang="en-US" altLang="en-US">
                <a:sym typeface="+mn-ea"/>
              </a:rPr>
              <a:t>mandatory.yaml</a:t>
            </a:r>
            <a:endParaRPr lang="en-US" altLang="en-US"/>
          </a:p>
          <a:p>
            <a:r>
              <a:rPr lang="en-US" altLang="en-US"/>
              <a:t>```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75103</Words>
  <Application>WPS Presentation</Application>
  <PresentationFormat>Widescreen</PresentationFormat>
  <Paragraphs>4529</Paragraphs>
  <Slides>239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239</vt:i4>
      </vt:variant>
    </vt:vector>
  </HeadingPairs>
  <TitlesOfParts>
    <vt:vector size="252" baseType="lpstr">
      <vt:lpstr>Arial</vt:lpstr>
      <vt:lpstr>宋体</vt:lpstr>
      <vt:lpstr>Wingdings</vt:lpstr>
      <vt:lpstr>DejaVu Sans</vt:lpstr>
      <vt:lpstr>Calibri Light</vt:lpstr>
      <vt:lpstr>宋体</vt:lpstr>
      <vt:lpstr>文泉驿微米黑</vt:lpstr>
      <vt:lpstr>Calibri</vt:lpstr>
      <vt:lpstr>微软雅黑</vt:lpstr>
      <vt:lpstr>Arial Unicode MS</vt:lpstr>
      <vt:lpstr>Abyssinica SIL</vt:lpstr>
      <vt:lpstr>OpenSymbol</vt:lpstr>
      <vt:lpstr>Office Theme</vt:lpstr>
      <vt:lpstr>容器技术基础入门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DEVOPS</vt:lpstr>
      <vt:lpstr>K8S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安装kubernetes及简单应用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自主式POD资源清单配置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nodeSelector, nodeName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资源指标API及自定义指标API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容器技术基础入门</dc:title>
  <dc:creator>johnny</dc:creator>
  <cp:lastModifiedBy>johnny</cp:lastModifiedBy>
  <cp:revision>599</cp:revision>
  <dcterms:created xsi:type="dcterms:W3CDTF">2020-03-20T05:55:34Z</dcterms:created>
  <dcterms:modified xsi:type="dcterms:W3CDTF">2020-03-20T05:55:34Z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