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195"/>
  </p:handoutMasterIdLst>
  <p:sldIdLst>
    <p:sldId id="256" r:id="rId3"/>
    <p:sldId id="339" r:id="rId4"/>
    <p:sldId id="338" r:id="rId5"/>
    <p:sldId id="340" r:id="rId6"/>
    <p:sldId id="341" r:id="rId7"/>
    <p:sldId id="585" r:id="rId8"/>
    <p:sldId id="583" r:id="rId9"/>
    <p:sldId id="584" r:id="rId10"/>
    <p:sldId id="586" r:id="rId11"/>
    <p:sldId id="587" r:id="rId12"/>
    <p:sldId id="588" r:id="rId13"/>
    <p:sldId id="589" r:id="rId14"/>
    <p:sldId id="260" r:id="rId15"/>
    <p:sldId id="261" r:id="rId16"/>
    <p:sldId id="273" r:id="rId17"/>
    <p:sldId id="274" r:id="rId18"/>
    <p:sldId id="275" r:id="rId19"/>
    <p:sldId id="276" r:id="rId20"/>
    <p:sldId id="277" r:id="rId21"/>
    <p:sldId id="413" r:id="rId22"/>
    <p:sldId id="278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84" r:id="rId31"/>
    <p:sldId id="285" r:id="rId32"/>
    <p:sldId id="280" r:id="rId33"/>
    <p:sldId id="269" r:id="rId34"/>
    <p:sldId id="270" r:id="rId35"/>
    <p:sldId id="271" r:id="rId36"/>
    <p:sldId id="281" r:id="rId37"/>
    <p:sldId id="282" r:id="rId38"/>
    <p:sldId id="283" r:id="rId39"/>
    <p:sldId id="272" r:id="rId40"/>
    <p:sldId id="286" r:id="rId41"/>
    <p:sldId id="297" r:id="rId42"/>
    <p:sldId id="315" r:id="rId44"/>
    <p:sldId id="299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4" r:id="rId55"/>
    <p:sldId id="311" r:id="rId56"/>
    <p:sldId id="312" r:id="rId57"/>
    <p:sldId id="313" r:id="rId58"/>
    <p:sldId id="316" r:id="rId59"/>
    <p:sldId id="333" r:id="rId60"/>
    <p:sldId id="331" r:id="rId61"/>
    <p:sldId id="336" r:id="rId62"/>
    <p:sldId id="334" r:id="rId63"/>
    <p:sldId id="332" r:id="rId64"/>
    <p:sldId id="337" r:id="rId65"/>
    <p:sldId id="343" r:id="rId66"/>
    <p:sldId id="344" r:id="rId67"/>
    <p:sldId id="348" r:id="rId68"/>
    <p:sldId id="346" r:id="rId69"/>
    <p:sldId id="345" r:id="rId70"/>
    <p:sldId id="347" r:id="rId71"/>
    <p:sldId id="349" r:id="rId72"/>
    <p:sldId id="342" r:id="rId73"/>
    <p:sldId id="350" r:id="rId74"/>
    <p:sldId id="351" r:id="rId75"/>
    <p:sldId id="352" r:id="rId76"/>
    <p:sldId id="353" r:id="rId77"/>
    <p:sldId id="35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7" r:id="rId87"/>
    <p:sldId id="414" r:id="rId88"/>
    <p:sldId id="415" r:id="rId89"/>
    <p:sldId id="416" r:id="rId90"/>
    <p:sldId id="418" r:id="rId91"/>
    <p:sldId id="419" r:id="rId92"/>
    <p:sldId id="420" r:id="rId93"/>
    <p:sldId id="421" r:id="rId94"/>
    <p:sldId id="424" r:id="rId95"/>
    <p:sldId id="425" r:id="rId96"/>
    <p:sldId id="426" r:id="rId97"/>
    <p:sldId id="422" r:id="rId98"/>
    <p:sldId id="427" r:id="rId99"/>
    <p:sldId id="429" r:id="rId100"/>
    <p:sldId id="428" r:id="rId101"/>
    <p:sldId id="430" r:id="rId102"/>
    <p:sldId id="434" r:id="rId103"/>
    <p:sldId id="431" r:id="rId104"/>
    <p:sldId id="435" r:id="rId105"/>
    <p:sldId id="432" r:id="rId106"/>
    <p:sldId id="433" r:id="rId107"/>
    <p:sldId id="444" r:id="rId108"/>
    <p:sldId id="436" r:id="rId109"/>
    <p:sldId id="437" r:id="rId110"/>
    <p:sldId id="438" r:id="rId111"/>
    <p:sldId id="439" r:id="rId112"/>
    <p:sldId id="440" r:id="rId113"/>
    <p:sldId id="441" r:id="rId114"/>
    <p:sldId id="513" r:id="rId115"/>
    <p:sldId id="512" r:id="rId116"/>
    <p:sldId id="443" r:id="rId117"/>
    <p:sldId id="506" r:id="rId118"/>
    <p:sldId id="507" r:id="rId119"/>
    <p:sldId id="508" r:id="rId120"/>
    <p:sldId id="509" r:id="rId121"/>
    <p:sldId id="510" r:id="rId122"/>
    <p:sldId id="514" r:id="rId123"/>
    <p:sldId id="515" r:id="rId124"/>
    <p:sldId id="516" r:id="rId125"/>
    <p:sldId id="511" r:id="rId126"/>
    <p:sldId id="517" r:id="rId127"/>
    <p:sldId id="518" r:id="rId128"/>
    <p:sldId id="519" r:id="rId129"/>
    <p:sldId id="520" r:id="rId130"/>
    <p:sldId id="521" r:id="rId131"/>
    <p:sldId id="522" r:id="rId132"/>
    <p:sldId id="523" r:id="rId133"/>
    <p:sldId id="524" r:id="rId134"/>
    <p:sldId id="525" r:id="rId135"/>
    <p:sldId id="541" r:id="rId136"/>
    <p:sldId id="526" r:id="rId137"/>
    <p:sldId id="535" r:id="rId138"/>
    <p:sldId id="530" r:id="rId139"/>
    <p:sldId id="532" r:id="rId140"/>
    <p:sldId id="533" r:id="rId141"/>
    <p:sldId id="534" r:id="rId142"/>
    <p:sldId id="527" r:id="rId143"/>
    <p:sldId id="528" r:id="rId144"/>
    <p:sldId id="536" r:id="rId145"/>
    <p:sldId id="531" r:id="rId146"/>
    <p:sldId id="537" r:id="rId147"/>
    <p:sldId id="540" r:id="rId148"/>
    <p:sldId id="538" r:id="rId149"/>
    <p:sldId id="539" r:id="rId150"/>
    <p:sldId id="542" r:id="rId151"/>
    <p:sldId id="543" r:id="rId152"/>
    <p:sldId id="544" r:id="rId153"/>
    <p:sldId id="545" r:id="rId154"/>
    <p:sldId id="546" r:id="rId155"/>
    <p:sldId id="547" r:id="rId156"/>
    <p:sldId id="550" r:id="rId157"/>
    <p:sldId id="549" r:id="rId158"/>
    <p:sldId id="551" r:id="rId159"/>
    <p:sldId id="548" r:id="rId160"/>
    <p:sldId id="552" r:id="rId161"/>
    <p:sldId id="553" r:id="rId162"/>
    <p:sldId id="554" r:id="rId163"/>
    <p:sldId id="559" r:id="rId164"/>
    <p:sldId id="555" r:id="rId165"/>
    <p:sldId id="556" r:id="rId166"/>
    <p:sldId id="557" r:id="rId167"/>
    <p:sldId id="558" r:id="rId168"/>
    <p:sldId id="560" r:id="rId169"/>
    <p:sldId id="562" r:id="rId170"/>
    <p:sldId id="563" r:id="rId171"/>
    <p:sldId id="566" r:id="rId172"/>
    <p:sldId id="567" r:id="rId173"/>
    <p:sldId id="564" r:id="rId174"/>
    <p:sldId id="565" r:id="rId175"/>
    <p:sldId id="561" r:id="rId176"/>
    <p:sldId id="568" r:id="rId177"/>
    <p:sldId id="571" r:id="rId178"/>
    <p:sldId id="569" r:id="rId179"/>
    <p:sldId id="570" r:id="rId180"/>
    <p:sldId id="572" r:id="rId181"/>
    <p:sldId id="573" r:id="rId182"/>
    <p:sldId id="574" r:id="rId183"/>
    <p:sldId id="575" r:id="rId184"/>
    <p:sldId id="576" r:id="rId185"/>
    <p:sldId id="577" r:id="rId186"/>
    <p:sldId id="578" r:id="rId187"/>
    <p:sldId id="579" r:id="rId188"/>
    <p:sldId id="580" r:id="rId189"/>
    <p:sldId id="582" r:id="rId190"/>
    <p:sldId id="581" r:id="rId191"/>
    <p:sldId id="590" r:id="rId192"/>
    <p:sldId id="591" r:id="rId193"/>
    <p:sldId id="592" r:id="rId1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a35ac8-cac4-408b-b30e-ef9539fa7bc3}">
          <p14:sldIdLst>
            <p14:sldId id="256"/>
            <p14:sldId id="339"/>
            <p14:sldId id="338"/>
            <p14:sldId id="340"/>
            <p14:sldId id="341"/>
            <p14:sldId id="585"/>
            <p14:sldId id="583"/>
            <p14:sldId id="260"/>
            <p14:sldId id="261"/>
            <p14:sldId id="273"/>
            <p14:sldId id="274"/>
            <p14:sldId id="275"/>
            <p14:sldId id="277"/>
            <p14:sldId id="413"/>
            <p14:sldId id="278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0"/>
            <p14:sldId id="269"/>
            <p14:sldId id="270"/>
            <p14:sldId id="271"/>
            <p14:sldId id="281"/>
            <p14:sldId id="282"/>
            <p14:sldId id="283"/>
            <p14:sldId id="272"/>
            <p14:sldId id="286"/>
            <p14:sldId id="297"/>
            <p14:sldId id="315"/>
            <p14:sldId id="29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4"/>
            <p14:sldId id="311"/>
            <p14:sldId id="312"/>
            <p14:sldId id="313"/>
            <p14:sldId id="316"/>
            <p14:sldId id="333"/>
            <p14:sldId id="331"/>
            <p14:sldId id="336"/>
            <p14:sldId id="334"/>
            <p14:sldId id="332"/>
            <p14:sldId id="337"/>
            <p14:sldId id="343"/>
            <p14:sldId id="344"/>
            <p14:sldId id="348"/>
            <p14:sldId id="346"/>
            <p14:sldId id="345"/>
            <p14:sldId id="347"/>
            <p14:sldId id="349"/>
            <p14:sldId id="342"/>
            <p14:sldId id="350"/>
            <p14:sldId id="351"/>
            <p14:sldId id="352"/>
            <p14:sldId id="353"/>
            <p14:sldId id="35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7"/>
            <p14:sldId id="414"/>
            <p14:sldId id="415"/>
            <p14:sldId id="416"/>
            <p14:sldId id="418"/>
            <p14:sldId id="419"/>
            <p14:sldId id="420"/>
            <p14:sldId id="421"/>
            <p14:sldId id="424"/>
            <p14:sldId id="425"/>
            <p14:sldId id="426"/>
            <p14:sldId id="422"/>
            <p14:sldId id="427"/>
            <p14:sldId id="429"/>
            <p14:sldId id="430"/>
            <p14:sldId id="434"/>
            <p14:sldId id="431"/>
            <p14:sldId id="435"/>
            <p14:sldId id="432"/>
            <p14:sldId id="433"/>
            <p14:sldId id="444"/>
            <p14:sldId id="436"/>
            <p14:sldId id="437"/>
            <p14:sldId id="438"/>
            <p14:sldId id="439"/>
            <p14:sldId id="440"/>
            <p14:sldId id="441"/>
            <p14:sldId id="513"/>
            <p14:sldId id="512"/>
            <p14:sldId id="443"/>
            <p14:sldId id="507"/>
            <p14:sldId id="508"/>
            <p14:sldId id="428"/>
            <p14:sldId id="506"/>
            <p14:sldId id="509"/>
            <p14:sldId id="510"/>
            <p14:sldId id="514"/>
            <p14:sldId id="516"/>
            <p14:sldId id="511"/>
            <p14:sldId id="517"/>
            <p14:sldId id="518"/>
            <p14:sldId id="519"/>
            <p14:sldId id="520"/>
            <p14:sldId id="521"/>
            <p14:sldId id="522"/>
            <p14:sldId id="523"/>
            <p14:sldId id="528"/>
            <p14:sldId id="539"/>
            <p14:sldId id="542"/>
            <p14:sldId id="543"/>
            <p14:sldId id="544"/>
            <p14:sldId id="545"/>
            <p14:sldId id="546"/>
            <p14:sldId id="547"/>
            <p14:sldId id="549"/>
            <p14:sldId id="551"/>
            <p14:sldId id="515"/>
            <p14:sldId id="535"/>
            <p14:sldId id="532"/>
            <p14:sldId id="525"/>
            <p14:sldId id="541"/>
            <p14:sldId id="530"/>
            <p14:sldId id="536"/>
            <p14:sldId id="531"/>
            <p14:sldId id="526"/>
            <p14:sldId id="524"/>
            <p14:sldId id="538"/>
            <p14:sldId id="548"/>
            <p14:sldId id="553"/>
            <p14:sldId id="554"/>
            <p14:sldId id="557"/>
            <p14:sldId id="540"/>
            <p14:sldId id="552"/>
            <p14:sldId id="556"/>
            <p14:sldId id="555"/>
            <p14:sldId id="559"/>
            <p14:sldId id="558"/>
            <p14:sldId id="560"/>
            <p14:sldId id="563"/>
            <p14:sldId id="567"/>
            <p14:sldId id="561"/>
            <p14:sldId id="570"/>
            <p14:sldId id="572"/>
            <p14:sldId id="573"/>
            <p14:sldId id="574"/>
            <p14:sldId id="562"/>
            <p14:sldId id="564"/>
            <p14:sldId id="566"/>
            <p14:sldId id="565"/>
            <p14:sldId id="550"/>
            <p14:sldId id="537"/>
            <p14:sldId id="533"/>
            <p14:sldId id="534"/>
            <p14:sldId id="527"/>
            <p14:sldId id="571"/>
            <p14:sldId id="569"/>
            <p14:sldId id="568"/>
            <p14:sldId id="575"/>
            <p14:sldId id="577"/>
            <p14:sldId id="578"/>
            <p14:sldId id="576"/>
            <p14:sldId id="581"/>
            <p14:sldId id="590"/>
            <p14:sldId id="591"/>
            <p14:sldId id="592"/>
            <p14:sldId id="580"/>
            <p14:sldId id="582"/>
            <p14:sldId id="579"/>
            <p14:sldId id="276"/>
            <p14:sldId id="584"/>
            <p14:sldId id="586"/>
            <p14:sldId id="587"/>
            <p14:sldId id="589"/>
            <p14:sldId id="5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8" Type="http://schemas.openxmlformats.org/officeDocument/2006/relationships/tableStyles" Target="tableStyles.xml"/><Relationship Id="rId197" Type="http://schemas.openxmlformats.org/officeDocument/2006/relationships/viewProps" Target="viewProps.xml"/><Relationship Id="rId196" Type="http://schemas.openxmlformats.org/officeDocument/2006/relationships/presProps" Target="presProps.xml"/><Relationship Id="rId195" Type="http://schemas.openxmlformats.org/officeDocument/2006/relationships/handoutMaster" Target="handoutMasters/handoutMaster1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容器技术基础入门</a:t>
            </a:r>
            <a:endParaRPr lang="en-US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183640" y="3394710"/>
          <a:ext cx="639064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257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namespace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隔离内容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USER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用户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消息队列,pipe,共享内存,信号量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MOUNT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文件系统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NETWORK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网络设备,网络栈,端口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进程管理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主机名和域名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45515" y="1990090"/>
            <a:ext cx="1096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= namespace + cgroups + AUFS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5 09-08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336550"/>
            <a:ext cx="919480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19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02990" y="2293620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781800" y="63246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7188200" y="83439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8" name="Cube 7"/>
          <p:cNvSpPr/>
          <p:nvPr/>
        </p:nvSpPr>
        <p:spPr>
          <a:xfrm>
            <a:off x="7188200" y="403161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7188200" y="243268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733550" y="2750820"/>
            <a:ext cx="1869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921885" y="2732405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3373120"/>
            <a:ext cx="3652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gluster-endpoint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Endpoints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gluster-endpoint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subsets: </a:t>
            </a:r>
            <a:endParaRPr lang="en-US" altLang="en-US"/>
          </a:p>
          <a:p>
            <a:r>
              <a:rPr lang="en-US" altLang="en-US"/>
              <a:t>- addresses: </a:t>
            </a:r>
            <a:endParaRPr lang="en-US" altLang="en-US"/>
          </a:p>
          <a:p>
            <a:r>
              <a:rPr lang="en-US" altLang="en-US"/>
              <a:t>  - ip: 192.168.1.91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214620" y="269240"/>
            <a:ext cx="6908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</a:t>
            </a:r>
            <a:endParaRPr lang="en-US" altLang="en-US" sz="1200"/>
          </a:p>
          <a:p>
            <a:r>
              <a:rPr lang="en-US" altLang="en-US" sz="1200"/>
              <a:t>    glusterfs:</a:t>
            </a:r>
            <a:endParaRPr lang="en-US" altLang="en-US" sz="1200"/>
          </a:p>
          <a:p>
            <a:r>
              <a:rPr lang="en-US" altLang="en-US" sz="1200"/>
              <a:t>      endpoints: gluster-endpoint</a:t>
            </a:r>
            <a:endParaRPr lang="en-US" altLang="en-US" sz="1200"/>
          </a:p>
          <a:p>
            <a:r>
              <a:rPr lang="en-US" altLang="en-US" sz="1200"/>
              <a:t>      path: gv1</a:t>
            </a:r>
            <a:endParaRPr lang="en-US" altLang="en-US" sz="1200"/>
          </a:p>
          <a:p>
            <a:r>
              <a:rPr lang="en-US" altLang="en-US" sz="1200"/>
              <a:t>      readOnly: false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27635" y="269240"/>
            <a:ext cx="403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网络数据卷, gluster配置</a:t>
            </a:r>
            <a:endParaRPr lang="en-US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9471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82638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16780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487795" y="2074545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66605" y="48895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0073005" y="69088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10073005" y="388810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10073005" y="228917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7806690" y="2513330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809115" y="2531745"/>
            <a:ext cx="101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40785" y="2531745"/>
            <a:ext cx="975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1180" y="2531745"/>
            <a:ext cx="856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25730"/>
            <a:ext cx="144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静态pvc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5090" y="708025"/>
            <a:ext cx="5304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gluster-pv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gluster-pv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capacity:</a:t>
            </a:r>
            <a:endParaRPr lang="en-US" altLang="en-US"/>
          </a:p>
          <a:p>
            <a:r>
              <a:rPr lang="en-US" altLang="en-US"/>
              <a:t>   storage: 100Mi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persistentVolumeReclaimPolicy: Retain</a:t>
            </a:r>
            <a:endParaRPr lang="en-US" altLang="en-US"/>
          </a:p>
          <a:p>
            <a:r>
              <a:rPr lang="en-US" altLang="en-US"/>
              <a:t>  glusterfs:</a:t>
            </a:r>
            <a:endParaRPr lang="en-US" altLang="en-US"/>
          </a:p>
          <a:p>
            <a:r>
              <a:rPr lang="en-US" altLang="en-US"/>
              <a:t>    endpoints: gluster-endpoint</a:t>
            </a:r>
            <a:endParaRPr lang="en-US" altLang="en-US"/>
          </a:p>
          <a:p>
            <a:r>
              <a:rPr lang="en-US" altLang="en-US"/>
              <a:t>    path: gv1</a:t>
            </a:r>
            <a:endParaRPr lang="en-US" altLang="en-US"/>
          </a:p>
          <a:p>
            <a:r>
              <a:rPr lang="en-US" altLang="en-US"/>
              <a:t>    readOnly: false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08725" y="708025"/>
            <a:ext cx="5340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gluster-static-pvc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gluster-static-pvc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volumeName: gluster-pv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100Mi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130" y="428625"/>
            <a:ext cx="41084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gluster-static-pvc-volume</a:t>
            </a:r>
            <a:endParaRPr lang="en-US" altLang="en-US" sz="1200"/>
          </a:p>
          <a:p>
            <a:r>
              <a:rPr lang="en-US" altLang="en-US" sz="1200"/>
              <a:t>    persistentVolumeClaim:</a:t>
            </a:r>
            <a:endParaRPr lang="en-US" altLang="en-US" sz="1200"/>
          </a:p>
          <a:p>
            <a:r>
              <a:rPr lang="en-US" altLang="en-US" sz="1200"/>
              <a:t>      claimName: gluster-static-pvc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1181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5072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898265" y="604520"/>
            <a:ext cx="1176655" cy="4925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storage class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3983355" y="3437890"/>
            <a:ext cx="1006475" cy="7594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345555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heketi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775700" y="604520"/>
            <a:ext cx="2480310" cy="490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367520" y="111760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9367520" y="2447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2" name="Cube 11"/>
          <p:cNvSpPr/>
          <p:nvPr/>
        </p:nvSpPr>
        <p:spPr>
          <a:xfrm>
            <a:off x="9367520" y="3844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426210" y="3055620"/>
            <a:ext cx="524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865120" y="3055620"/>
            <a:ext cx="10331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5074920" y="3055620"/>
            <a:ext cx="12706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7259955" y="3055620"/>
            <a:ext cx="1515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60010" y="272542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4029710" y="4452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endpoint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5" idx="3"/>
            <a:endCxn id="7" idx="2"/>
          </p:cNvCxnSpPr>
          <p:nvPr/>
        </p:nvCxnSpPr>
        <p:spPr>
          <a:xfrm>
            <a:off x="2865120" y="3055620"/>
            <a:ext cx="111823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8" idx="0"/>
          </p:cNvCxnSpPr>
          <p:nvPr/>
        </p:nvCxnSpPr>
        <p:spPr>
          <a:xfrm>
            <a:off x="4486910" y="4197350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9" idx="1"/>
          </p:cNvCxnSpPr>
          <p:nvPr/>
        </p:nvCxnSpPr>
        <p:spPr>
          <a:xfrm flipV="1">
            <a:off x="4944110" y="3055620"/>
            <a:ext cx="3831590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34010" y="3928110"/>
            <a:ext cx="3385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storage class 通过heketi创建出pv和endpoint, 网络存储共享路线还是和静态的路线一样, pod-&gt;pvc-&gt;pv-&gt;endpoint-&gt;glusterCluster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029065" y="69342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gluster cluster</a:t>
            </a:r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710" y="2521585"/>
            <a:ext cx="115989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安装heketi</a:t>
            </a:r>
            <a:endParaRPr lang="en-US" altLang="en-US"/>
          </a:p>
          <a:p>
            <a:r>
              <a:rPr lang="en-US" altLang="en-US"/>
              <a:t># master.cluster.k8s 192.168.1.91</a:t>
            </a:r>
            <a:endParaRPr lang="en-US" altLang="en-US"/>
          </a:p>
          <a:p>
            <a:r>
              <a:rPr lang="en-US" altLang="en-US">
                <a:sym typeface="+mn-ea"/>
              </a:rPr>
              <a:t># node1.cluster.k8s 192.168.1.92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node2.cluster.k8s 192.168.1.100</a:t>
            </a:r>
            <a:endParaRPr lang="en-US" altLang="en-US"/>
          </a:p>
          <a:p>
            <a:r>
              <a:rPr lang="en-US" altLang="en-US"/>
              <a:t>yum install heketi heketi-client -y</a:t>
            </a:r>
            <a:endParaRPr lang="en-US" altLang="en-US"/>
          </a:p>
          <a:p>
            <a:r>
              <a:rPr lang="en-US" altLang="en-US"/>
              <a:t>ssh-keygen -f /etc/heketi/heketi_key -t rsa -N ''</a:t>
            </a:r>
            <a:endParaRPr lang="en-US" altLang="en-US"/>
          </a:p>
          <a:p>
            <a:r>
              <a:rPr lang="en-US" altLang="en-US"/>
              <a:t>chown heketi:heketi /etc/heketi/heketi_key*</a:t>
            </a:r>
            <a:endParaRPr lang="en-US" altLang="en-US"/>
          </a:p>
          <a:p>
            <a:r>
              <a:rPr lang="en-US" altLang="en-US"/>
              <a:t>for host in master node1 node2; do</a:t>
            </a:r>
            <a:endParaRPr lang="en-US" altLang="en-US"/>
          </a:p>
          <a:p>
            <a:r>
              <a:rPr lang="en-US" altLang="en-US"/>
              <a:t>  ssh-copy-id -i /etc/heketi/heketi_key.pub root@${host}.cluster.k8s;</a:t>
            </a:r>
            <a:endParaRPr lang="en-US" altLang="en-US"/>
          </a:p>
          <a:p>
            <a:r>
              <a:rPr lang="en-US" altLang="en-US"/>
              <a:t>done</a:t>
            </a:r>
            <a:endParaRPr lang="en-US" altLang="en-US"/>
          </a:p>
          <a:p>
            <a:r>
              <a:rPr lang="en-US" altLang="en-US"/>
              <a:t># 修改/etc/heketi/heketi.json的相关配置</a:t>
            </a:r>
            <a:endParaRPr lang="en-US" altLang="en-US"/>
          </a:p>
          <a:p>
            <a:r>
              <a:rPr lang="en-US" altLang="en-US"/>
              <a:t>curl -o - -q http://master.cluster.k8s:8080 #查看heketi是否运行了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980" y="800735"/>
            <a:ext cx="1192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动态pvc</a:t>
            </a:r>
            <a:endParaRPr lang="en-US" altLang="en-US" sz="4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42875"/>
            <a:ext cx="11818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设置heketi的系统拓扑</a:t>
            </a:r>
            <a:endParaRPr lang="en-US" altLang="en-US"/>
          </a:p>
          <a:p>
            <a:r>
              <a:rPr lang="en-US" altLang="en-US"/>
              <a:t>1. 准备磁盘,在vm上给每个虚拟机新增加一个磁盘(因为不知道文件,所以只能增加磁盘)</a:t>
            </a:r>
            <a:endParaRPr lang="en-US" altLang="en-US"/>
          </a:p>
          <a:p>
            <a:r>
              <a:rPr lang="en-US" altLang="en-US"/>
              <a:t>2. 编辑topology.json的文件</a:t>
            </a:r>
            <a:endParaRPr lang="en-US" altLang="en-US"/>
          </a:p>
          <a:p>
            <a:r>
              <a:rPr lang="en-US" altLang="en-US">
                <a:sym typeface="+mn-ea"/>
              </a:rPr>
              <a:t>export HEKETI_CLI_SERVER=http://192.168.1.91:8080</a:t>
            </a:r>
            <a:endParaRPr lang="en-US" altLang="en-US"/>
          </a:p>
          <a:p>
            <a:r>
              <a:rPr lang="en-US" altLang="en-US"/>
              <a:t>heketi-cli topology load --json=topology.json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08 18-37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325" y="245110"/>
            <a:ext cx="5400675" cy="6569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1010" y="219710"/>
            <a:ext cx="460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master:/etc/heketi/topology.json</a:t>
            </a:r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321310"/>
            <a:ext cx="113620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cluster list</a:t>
            </a:r>
            <a:endParaRPr lang="en-US" altLang="en-US"/>
          </a:p>
          <a:p>
            <a:r>
              <a:rPr lang="en-US" altLang="en-US"/>
              <a:t>heketi-cli cluster info 6986bcdebdf788cb7533a32be10d87ca #查看集群信息</a:t>
            </a:r>
            <a:endParaRPr lang="en-US" altLang="en-US"/>
          </a:p>
          <a:p>
            <a:r>
              <a:rPr lang="en-US" altLang="en-US"/>
              <a:t>heketi-cli volume create --size=1 #创建volume, 单位是G</a:t>
            </a:r>
            <a:endParaRPr lang="en-US" altLang="en-US"/>
          </a:p>
          <a:p>
            <a:r>
              <a:rPr lang="en-US" altLang="en-US"/>
              <a:t>heketi-cli volume delete c61d5f47ffe95cdcc399eb17a01d8c68 #删除volume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volume</a:t>
            </a:r>
            <a:r>
              <a:rPr lang="en-US" altLang="en-US"/>
              <a:t> list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253365"/>
            <a:ext cx="11395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--cpu-shares(按比例)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如下图, 如果运行3个容器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每个容器运行CPU的比例为2:1:2; 2/5, 1/5, 2/5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如果在A空闲不使用CPU的时候, B和C分别可以使用1/3, 2/3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如果在A, C都空时则B可以使用的为全部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1121410" y="5486400"/>
            <a:ext cx="943165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1410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A:1024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7276465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C:</a:t>
            </a:r>
            <a:r>
              <a:rPr lang="en-US" altLang="en-US"/>
              <a:t>1024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940300" y="4241800"/>
            <a:ext cx="1922145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B:512</a:t>
            </a:r>
            <a:endParaRPr lang="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3520" y="295910"/>
            <a:ext cx="11209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定义创建StorageClass</a:t>
            </a:r>
            <a:endParaRPr lang="en-US" altLang="en-US"/>
          </a:p>
          <a:p>
            <a:r>
              <a:rPr lang="en-US" altLang="en-US"/>
              <a:t>apiVersion: storage.k8s.io/v1beta1</a:t>
            </a:r>
            <a:endParaRPr lang="en-US" altLang="en-US"/>
          </a:p>
          <a:p>
            <a:r>
              <a:rPr lang="en-US" altLang="en-US"/>
              <a:t>kind: StorageClass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gluster-storage-class</a:t>
            </a:r>
            <a:endParaRPr lang="en-US" altLang="en-US"/>
          </a:p>
          <a:p>
            <a:r>
              <a:rPr lang="en-US" altLang="en-US"/>
              <a:t>provisioner: kubernetes.io/glusterfs</a:t>
            </a:r>
            <a:endParaRPr lang="en-US" altLang="en-US"/>
          </a:p>
          <a:p>
            <a:r>
              <a:rPr lang="en-US" altLang="en-US"/>
              <a:t>parameters:</a:t>
            </a:r>
            <a:endParaRPr lang="en-US" altLang="en-US"/>
          </a:p>
          <a:p>
            <a:r>
              <a:rPr lang="en-US" altLang="en-US"/>
              <a:t>  resturl: "http://192.168.1.91:8080" #这个地址一定要和$</a:t>
            </a:r>
            <a:r>
              <a:rPr lang="en-US" altLang="en-US">
                <a:sym typeface="+mn-ea"/>
              </a:rPr>
              <a:t>HEKETI_CLI_SERVER保持一致,不然就报错</a:t>
            </a:r>
            <a:endParaRPr lang="en-US" altLang="en-US"/>
          </a:p>
          <a:p>
            <a:r>
              <a:rPr lang="en-US" altLang="en-US"/>
              <a:t>  restauthenabled: "false"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2265" y="372110"/>
            <a:ext cx="56464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定义创建动态pvc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gluster-dynamic-pvc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"gluster-storage-class"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1Gi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29045" y="177165"/>
            <a:ext cx="56546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1. 创建出来的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一直处于pending状态?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通过`kubectl describe pvc 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` 发现`no space的错误`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然后执行`heketi-cli volume create --size=1` 也有`no space`错误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我的空间是够用的,3个2g, 一共6G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后来网上说`</a:t>
            </a:r>
            <a:r>
              <a:rPr lang="en-US" altLang="en-US">
                <a:sym typeface="+mn-ea"/>
              </a:rPr>
              <a:t>heketi-cli volume create --durability=none --size=1</a:t>
            </a:r>
            <a:r>
              <a:rPr lang="en-US" altLang="en-US"/>
              <a:t>`这样就可以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heketi-cli volume info xxx</a:t>
            </a:r>
            <a:r>
              <a:rPr lang="en-US" altLang="en-US"/>
              <a:t>` 发现区别就是`Durability Type: replicate/none`的区别,所以就意识到可能是由于备份的数据的原因导致空间不够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`heketi-cli volume delete xxx`, 之后发现还是不行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无意中想到`gluster volume status`发现上面delete的空间还在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gluster volume stop xxx &amp;&amp; gluster volume delete xxx</a:t>
            </a:r>
            <a:r>
              <a:rPr lang="en-US" altLang="en-US"/>
              <a:t>`之后, 就可以正常创建pvc了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252730"/>
            <a:ext cx="11530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heketi-cli topology info #查看整体架构,以及每个节点的容量</a:t>
            </a:r>
            <a:endParaRPr lang="" altLang="en-US"/>
          </a:p>
          <a:p>
            <a:r>
              <a:rPr lang="" altLang="en-US"/>
              <a:t># 集群已经创建完毕,通过改挂载磁盘的大小的时候, 集群里面的每个device的容量不会改变,所以集群的容量不会有变化, 必须要把集群删掉,重新load一遍, 集群的容量才能生效</a:t>
            </a:r>
            <a:endParaRPr lang="" altLang="en-US"/>
          </a:p>
          <a:p>
            <a:r>
              <a:rPr lang="" altLang="en-US"/>
              <a:t># 前面由于集群容量太小,一直报no space, 通过增加磁盘空间, 并没有解决问题,就是由于上面原因导致,解决方案,删除集群, 增加磁盘空间, 再重新load一遍, 整体集群的容量由此增加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76530"/>
            <a:ext cx="117163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heketi-cli cluster list #查看集群列表</a:t>
            </a:r>
            <a:endParaRPr lang="" altLang="en-US"/>
          </a:p>
          <a:p>
            <a:r>
              <a:rPr lang="" altLang="en-US"/>
              <a:t>heketi-cli topology info </a:t>
            </a:r>
            <a:r>
              <a:rPr lang="en-US" altLang="en-US">
                <a:sym typeface="+mn-ea"/>
              </a:rPr>
              <a:t>6986bcdebdf788cb7533a32be10d87ca</a:t>
            </a:r>
            <a:r>
              <a:rPr lang="" altLang="en-US"/>
              <a:t> #查看整体结构</a:t>
            </a:r>
            <a:endParaRPr lang="" altLang="en-US"/>
          </a:p>
          <a:p>
            <a:r>
              <a:rPr lang="" altLang="en-US"/>
              <a:t># 删除集群</a:t>
            </a:r>
            <a:endParaRPr lang="" altLang="en-US"/>
          </a:p>
          <a:p>
            <a:r>
              <a:rPr lang="" altLang="en-US"/>
              <a:t># 删除volume</a:t>
            </a:r>
            <a:endParaRPr lang="" altLang="en-US"/>
          </a:p>
          <a:p>
            <a:r>
              <a:rPr lang="" altLang="en-US"/>
              <a:t>heketi-cli volume list|awk -F " |:" '{print $2}'|xargs -I {} heketi-cli volume delete {}</a:t>
            </a:r>
            <a:endParaRPr lang="" altLang="en-US"/>
          </a:p>
          <a:p>
            <a:r>
              <a:rPr lang="" altLang="en-US"/>
              <a:t># 删除device</a:t>
            </a:r>
            <a:endParaRPr lang="" altLang="en-US"/>
          </a:p>
          <a:p>
            <a:r>
              <a:rPr lang="" altLang="en-US"/>
              <a:t># disable device</a:t>
            </a:r>
            <a:endParaRPr lang="" altLang="en-US"/>
          </a:p>
          <a:p>
            <a:r>
              <a:rPr lang="" altLang="en-US"/>
              <a:t>heketi-cli topology info 6986bcdebdf788cb7533a32be10d87ca|grep sdb|awk -F " |:" '{print $2}'|xargs -I {} heketi-cli device disable {}</a:t>
            </a:r>
            <a:endParaRPr lang="" altLang="en-US"/>
          </a:p>
          <a:p>
            <a:r>
              <a:rPr lang="" altLang="en-US"/>
              <a:t># remove device</a:t>
            </a:r>
            <a:endParaRPr lang="" altLang="en-US"/>
          </a:p>
          <a:p>
            <a:r>
              <a:rPr lang="" altLang="en-US"/>
              <a:t>heketi-cli topology info 6986bcdebdf788cb7533a32be10d87ca|grep sdb|awk -F " |:" '{print $2}'|xargs -I {} heketi-cli device remove {}</a:t>
            </a:r>
            <a:endParaRPr lang="" altLang="en-US"/>
          </a:p>
          <a:p>
            <a:r>
              <a:rPr lang="" altLang="en-US"/>
              <a:t># delete device</a:t>
            </a:r>
            <a:endParaRPr lang="" altLang="en-US"/>
          </a:p>
          <a:p>
            <a:r>
              <a:rPr lang="" altLang="en-US"/>
              <a:t>heketi-cli topology info 6986bcdebdf788cb7533a32be10d87ca|grep sdb|awk -F " |:" '{print $2}'|xargs -I {} heketi-cli device delete {}</a:t>
            </a:r>
            <a:endParaRPr lang="" altLang="en-US"/>
          </a:p>
          <a:p>
            <a:r>
              <a:rPr lang="" altLang="en-US"/>
              <a:t># 删除node</a:t>
            </a:r>
            <a:endParaRPr lang="" altLang="en-US"/>
          </a:p>
          <a:p>
            <a:r>
              <a:rPr lang="" altLang="en-US"/>
              <a:t>heketi-cli topology info 6986bcdebdf788cb7533a32be10d87ca|grep "Node Id"|awk '{print $NF}'|xargs -I {} heketi-cli node delete {}</a:t>
            </a:r>
            <a:endParaRPr lang="" altLang="en-US"/>
          </a:p>
          <a:p>
            <a:r>
              <a:rPr lang="" altLang="en-US"/>
              <a:t># 删除cluster</a:t>
            </a:r>
            <a:endParaRPr lang="" altLang="en-US"/>
          </a:p>
          <a:p>
            <a:r>
              <a:rPr lang="" altLang="en-US"/>
              <a:t>heketi-cli cluster delete 6986bcdebdf788cb7533a32be10d87ca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98390" y="43815"/>
            <a:ext cx="7213600" cy="677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apiVersion: v1</a:t>
            </a:r>
            <a:endParaRPr lang="en-US" altLang="en-US" sz="1400"/>
          </a:p>
          <a:p>
            <a:r>
              <a:rPr lang="en-US" altLang="en-US" sz="1400"/>
              <a:t>kind: Pod</a:t>
            </a:r>
            <a:endParaRPr lang="en-US" altLang="en-US" sz="1400"/>
          </a:p>
          <a:p>
            <a:r>
              <a:rPr lang="en-US" altLang="en-US" sz="1400"/>
              <a:t>metadata:</a:t>
            </a:r>
            <a:endParaRPr lang="en-US" altLang="en-US" sz="1400"/>
          </a:p>
          <a:p>
            <a:r>
              <a:rPr lang="en-US" altLang="en-US" sz="1400"/>
              <a:t>  name: vol-demo-pod</a:t>
            </a:r>
            <a:endParaRPr lang="en-US" altLang="en-US" sz="1400"/>
          </a:p>
          <a:p>
            <a:r>
              <a:rPr lang="en-US" altLang="en-US" sz="1400"/>
              <a:t>  namespace: default</a:t>
            </a:r>
            <a:endParaRPr lang="en-US" altLang="en-US" sz="1400"/>
          </a:p>
          <a:p>
            <a:r>
              <a:rPr lang="en-US" altLang="en-US" sz="1400"/>
              <a:t>spec:</a:t>
            </a:r>
            <a:endParaRPr lang="en-US" altLang="en-US" sz="1400"/>
          </a:p>
          <a:p>
            <a:r>
              <a:rPr lang="en-US" altLang="en-US" sz="1400"/>
              <a:t>  volumes:</a:t>
            </a:r>
            <a:endParaRPr lang="en-US" altLang="en-US" sz="1400"/>
          </a:p>
          <a:p>
            <a:r>
              <a:rPr lang="en-US" altLang="en-US" sz="1400"/>
              <a:t>  - name: gluster-dynamic-pvc-volume</a:t>
            </a:r>
            <a:endParaRPr lang="en-US" altLang="en-US" sz="1400"/>
          </a:p>
          <a:p>
            <a:r>
              <a:rPr lang="en-US" altLang="en-US" sz="1400"/>
              <a:t>    persistentVolumeClaim:</a:t>
            </a:r>
            <a:endParaRPr lang="en-US" altLang="en-US" sz="1400"/>
          </a:p>
          <a:p>
            <a:r>
              <a:rPr lang="en-US" altLang="en-US" sz="1400"/>
              <a:t>      claimName: gluster-dynamic-pvc</a:t>
            </a:r>
            <a:endParaRPr lang="en-US" altLang="en-US" sz="1400"/>
          </a:p>
          <a:p>
            <a:r>
              <a:rPr lang="en-US" altLang="en-US" sz="1400"/>
              <a:t>  containers:</a:t>
            </a:r>
            <a:endParaRPr lang="en-US" altLang="en-US" sz="1400"/>
          </a:p>
          <a:p>
            <a:r>
              <a:rPr lang="en-US" altLang="en-US" sz="1400"/>
              <a:t>  - name: vol-demo-pod-container</a:t>
            </a:r>
            <a:endParaRPr lang="en-US" altLang="en-US" sz="1400"/>
          </a:p>
          <a:p>
            <a:r>
              <a:rPr lang="en-US" altLang="en-US" sz="1400"/>
              <a:t>    image: nginx:1.12-alpine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/usr/share/nginx/html</a:t>
            </a:r>
            <a:endParaRPr lang="en-US" altLang="en-US" sz="1400"/>
          </a:p>
          <a:p>
            <a:r>
              <a:rPr lang="en-US" altLang="en-US" sz="1400"/>
              <a:t>  - name: pagegen</a:t>
            </a:r>
            <a:endParaRPr lang="en-US" altLang="en-US" sz="1400"/>
          </a:p>
          <a:p>
            <a:r>
              <a:rPr lang="en-US" altLang="en-US" sz="1400"/>
              <a:t>    image: 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/html</a:t>
            </a:r>
            <a:endParaRPr lang="en-US" altLang="en-US" sz="1400"/>
          </a:p>
          <a:p>
            <a:r>
              <a:rPr lang="en-US" altLang="en-US" sz="1400"/>
              <a:t>    command:</a:t>
            </a:r>
            <a:endParaRPr lang="en-US" altLang="en-US" sz="1400"/>
          </a:p>
          <a:p>
            <a:r>
              <a:rPr lang="en-US" altLang="en-US" sz="1400"/>
              <a:t>    - /bin/sh </a:t>
            </a:r>
            <a:endParaRPr lang="en-US" altLang="en-US" sz="1400"/>
          </a:p>
          <a:p>
            <a:r>
              <a:rPr lang="en-US" altLang="en-US" sz="1400"/>
              <a:t>    - -c</a:t>
            </a:r>
            <a:endParaRPr lang="en-US" altLang="en-US" sz="1400"/>
          </a:p>
          <a:p>
            <a:r>
              <a:rPr lang="en-US" altLang="en-US" sz="1400"/>
              <a:t>    args:</a:t>
            </a:r>
            <a:endParaRPr lang="en-US" altLang="en-US" sz="1400"/>
          </a:p>
          <a:p>
            <a:r>
              <a:rPr lang="en-US" altLang="en-US" sz="1400"/>
              <a:t>    - while true; do</a:t>
            </a:r>
            <a:endParaRPr lang="en-US" altLang="en-US" sz="1400"/>
          </a:p>
          <a:p>
            <a:r>
              <a:rPr lang="en-US" altLang="en-US" sz="1400"/>
              <a:t>        echo $(hostname) $(date) &gt;&gt; /html/index.html;</a:t>
            </a:r>
            <a:endParaRPr lang="en-US" altLang="en-US" sz="1400"/>
          </a:p>
          <a:p>
            <a:r>
              <a:rPr lang="en-US" altLang="en-US" sz="1400"/>
              <a:t>        sleep 3;</a:t>
            </a:r>
            <a:endParaRPr lang="en-US" altLang="en-US" sz="1400"/>
          </a:p>
          <a:p>
            <a:r>
              <a:rPr lang="en-US" altLang="en-US" sz="1400"/>
              <a:t>      done;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88900" y="3601720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pod 定义</a:t>
            </a:r>
            <a:endParaRPr lang="en-US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176530"/>
            <a:ext cx="116662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配置容器化的应用方式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自定义命令行参数(command , args)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直接把配置文件写入到镜像中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环境变量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很多应用程序不支持环境变量</a:t>
            </a:r>
            <a:r>
              <a:rPr lang="" altLang="en-US">
                <a:sym typeface="+mn-ea"/>
              </a:rPr>
              <a:t>, 一般从配置文件中读取</a:t>
            </a:r>
            <a:endParaRPr lang="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通过entry point预处理配置文件中的配置信息</a:t>
            </a:r>
            <a:endParaRPr lang="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存储卷</a:t>
            </a:r>
            <a:endParaRPr lang="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configmap: 让镜像信息与配置信息解偶</a:t>
            </a:r>
            <a:endParaRPr lang="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通过环境变量注入, 注入后, 不随着configmap改变而改变</a:t>
            </a:r>
            <a:endParaRPr lang="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通过存储卷注入</a:t>
            </a:r>
            <a:endParaRPr lang="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8745" y="3086735"/>
            <a:ext cx="11843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kubectl create configmap nginx-config --from-literal=nginx-port=8080 --from-literal=server-name=master.cluster.k8s #命令行创建一个configmap</a:t>
            </a:r>
            <a:endParaRPr lang="" altLang="en-US"/>
          </a:p>
          <a:p>
            <a:r>
              <a:rPr lang="en-US" altLang="en-US">
                <a:sym typeface="+mn-ea"/>
              </a:rPr>
              <a:t>kubectl create configmap nginx-config --from-</a:t>
            </a:r>
            <a:r>
              <a:rPr lang="" altLang="en-US">
                <a:sym typeface="+mn-ea"/>
              </a:rPr>
              <a:t>file=xxx=/path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93675"/>
            <a:ext cx="43357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apiVersion: v1</a:t>
            </a:r>
            <a:endParaRPr lang="" altLang="en-US"/>
          </a:p>
          <a:p>
            <a:r>
              <a:rPr lang="" altLang="en-US"/>
              <a:t>kind: ConfigMap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name: nginx-config</a:t>
            </a:r>
            <a:endParaRPr lang="" altLang="en-US"/>
          </a:p>
          <a:p>
            <a:r>
              <a:rPr lang="" altLang="en-US"/>
              <a:t>  namespace: default</a:t>
            </a:r>
            <a:endParaRPr lang="" altLang="en-US"/>
          </a:p>
          <a:p>
            <a:r>
              <a:rPr lang="" altLang="en-US"/>
              <a:t>data:</a:t>
            </a:r>
            <a:endParaRPr lang="" altLang="en-US"/>
          </a:p>
          <a:p>
            <a:r>
              <a:rPr lang="" altLang="en-US"/>
              <a:t>  port: "12345" #这里必须要string</a:t>
            </a:r>
            <a:endParaRPr lang="" altLang="en-US"/>
          </a:p>
          <a:p>
            <a:r>
              <a:rPr lang="" altLang="en-US"/>
              <a:t>  documentRoot: "/data/wwwroot"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86690" y="3322320"/>
            <a:ext cx="3787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apiVersion: v1</a:t>
            </a:r>
            <a:endParaRPr lang="" altLang="en-US"/>
          </a:p>
          <a:p>
            <a:r>
              <a:rPr lang="" altLang="en-US"/>
              <a:t>kind: ConfigMap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name: myapp-config</a:t>
            </a:r>
            <a:endParaRPr lang="" altLang="en-US"/>
          </a:p>
          <a:p>
            <a:r>
              <a:rPr lang="" altLang="en-US"/>
              <a:t>  namespace: default</a:t>
            </a:r>
            <a:endParaRPr lang="" altLang="en-US"/>
          </a:p>
          <a:p>
            <a:r>
              <a:rPr lang="" altLang="en-US"/>
              <a:t>data:</a:t>
            </a:r>
            <a:endParaRPr lang="" altLang="en-US"/>
          </a:p>
          <a:p>
            <a:r>
              <a:rPr lang="" altLang="en-US"/>
              <a:t>  port: "8080"</a:t>
            </a:r>
            <a:endParaRPr lang="" altLang="en-US"/>
          </a:p>
          <a:p>
            <a:r>
              <a:rPr lang="" altLang="en-US"/>
              <a:t>  documentRoot: "/data/wwwroot"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23840" y="134620"/>
            <a:ext cx="66300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```</a:t>
            </a:r>
            <a:endParaRPr lang="" altLang="en-US" sz="1600"/>
          </a:p>
          <a:p>
            <a:r>
              <a:rPr lang="" altLang="en-US" sz="1600"/>
              <a:t>apiVersion: v1</a:t>
            </a:r>
            <a:endParaRPr lang="" altLang="en-US" sz="1600"/>
          </a:p>
          <a:p>
            <a:r>
              <a:rPr lang="" altLang="en-US" sz="1600"/>
              <a:t>kind: Pod</a:t>
            </a:r>
            <a:endParaRPr lang="" altLang="en-US" sz="1600"/>
          </a:p>
          <a:p>
            <a:r>
              <a:rPr lang="" altLang="en-US" sz="1600"/>
              <a:t>metadata:</a:t>
            </a:r>
            <a:endParaRPr lang="" altLang="en-US" sz="1600"/>
          </a:p>
          <a:p>
            <a:r>
              <a:rPr lang="" altLang="en-US" sz="1600"/>
              <a:t>  name: myapp</a:t>
            </a:r>
            <a:endParaRPr lang="" altLang="en-US" sz="1600"/>
          </a:p>
          <a:p>
            <a:r>
              <a:rPr lang="" altLang="en-US" sz="1600"/>
              <a:t>  namespace: default </a:t>
            </a:r>
            <a:endParaRPr lang="" altLang="en-US" sz="1600"/>
          </a:p>
          <a:p>
            <a:r>
              <a:rPr lang="" altLang="en-US" sz="1600"/>
              <a:t>spec:</a:t>
            </a:r>
            <a:endParaRPr lang="" altLang="en-US" sz="1600"/>
          </a:p>
          <a:p>
            <a:r>
              <a:rPr lang="" altLang="en-US" sz="1600"/>
              <a:t>  volumes:</a:t>
            </a:r>
            <a:endParaRPr lang="" altLang="en-US" sz="1600"/>
          </a:p>
          <a:p>
            <a:r>
              <a:rPr lang="" altLang="en-US" sz="1600"/>
              <a:t>  - configMap:</a:t>
            </a:r>
            <a:endParaRPr lang="" altLang="en-US" sz="1600"/>
          </a:p>
          <a:p>
            <a:r>
              <a:rPr lang="" altLang="en-US" sz="1600"/>
              <a:t>      name: nginx-config</a:t>
            </a:r>
            <a:endParaRPr lang="" altLang="en-US" sz="1600"/>
          </a:p>
          <a:p>
            <a:r>
              <a:rPr lang="" altLang="en-US" sz="1600"/>
              <a:t>      optional: false</a:t>
            </a:r>
            <a:endParaRPr lang="" altLang="en-US" sz="1600"/>
          </a:p>
          <a:p>
            <a:r>
              <a:rPr lang="" altLang="en-US" sz="1600"/>
              <a:t>    name: nginx-configure</a:t>
            </a:r>
            <a:endParaRPr lang="" altLang="en-US" sz="1600"/>
          </a:p>
          <a:p>
            <a:r>
              <a:rPr lang="" altLang="en-US" sz="1600"/>
              <a:t>  containers:</a:t>
            </a:r>
            <a:endParaRPr lang="" altLang="en-US" sz="1600"/>
          </a:p>
          <a:p>
            <a:r>
              <a:rPr lang="" altLang="en-US" sz="1600"/>
              <a:t>  - name: myapp1</a:t>
            </a:r>
            <a:endParaRPr lang="" altLang="en-US" sz="1600"/>
          </a:p>
          <a:p>
            <a:r>
              <a:rPr lang="" altLang="en-US" sz="1600"/>
              <a:t>    image: ikubernetes/myapp:v1</a:t>
            </a:r>
            <a:endParaRPr lang="" altLang="en-US" sz="1600"/>
          </a:p>
          <a:p>
            <a:r>
              <a:rPr lang="" altLang="en-US" sz="1600"/>
              <a:t>    volumeMounts:</a:t>
            </a:r>
            <a:endParaRPr lang="" altLang="en-US" sz="1600"/>
          </a:p>
          <a:p>
            <a:r>
              <a:rPr lang="" altLang="en-US" sz="1600"/>
              <a:t>    - mountPath: /tmp/conf.d</a:t>
            </a:r>
            <a:endParaRPr lang="" altLang="en-US" sz="1600"/>
          </a:p>
          <a:p>
            <a:r>
              <a:rPr lang="" altLang="en-US" sz="1600"/>
              <a:t>      name: nginx-configure</a:t>
            </a:r>
            <a:endParaRPr lang="" altLang="en-US" sz="1600"/>
          </a:p>
          <a:p>
            <a:r>
              <a:rPr lang="" altLang="en-US" sz="1600"/>
              <a:t>    env:</a:t>
            </a:r>
            <a:endParaRPr lang="" altLang="en-US" sz="1600"/>
          </a:p>
          <a:p>
            <a:r>
              <a:rPr lang="" altLang="en-US" sz="1600"/>
              <a:t>    - name: MYAPP_SERVER_PORT</a:t>
            </a:r>
            <a:endParaRPr lang="" altLang="en-US" sz="1600"/>
          </a:p>
          <a:p>
            <a:r>
              <a:rPr lang="" altLang="en-US" sz="1600"/>
              <a:t>      valueFrom:</a:t>
            </a:r>
            <a:endParaRPr lang="" altLang="en-US" sz="1600"/>
          </a:p>
          <a:p>
            <a:r>
              <a:rPr lang="" altLang="en-US" sz="1600"/>
              <a:t>        configMapKeyRef:</a:t>
            </a:r>
            <a:endParaRPr lang="" altLang="en-US" sz="1600"/>
          </a:p>
          <a:p>
            <a:r>
              <a:rPr lang="" altLang="en-US" sz="1600"/>
              <a:t>          key: port</a:t>
            </a:r>
            <a:endParaRPr lang="" altLang="en-US" sz="1600"/>
          </a:p>
          <a:p>
            <a:r>
              <a:rPr lang="" altLang="en-US" sz="1600"/>
              <a:t>          name: myapp-config</a:t>
            </a:r>
            <a:endParaRPr lang="" altLang="en-US" sz="1600"/>
          </a:p>
          <a:p>
            <a:r>
              <a:rPr lang="" altLang="en-US" sz="1600"/>
              <a:t>```</a:t>
            </a:r>
            <a:endParaRPr lang="" altLang="en-US" sz="16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84785"/>
            <a:ext cx="6283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Secret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generic: base64加密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tls: 私钥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docker registry: 到私有仓库下载镜像时需要使用的认证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8745" y="1914525"/>
            <a:ext cx="8696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kubectl create secret generic mysql-root-config --from-literal=password=root@123 --from-literal=user=root --from-literal=host=localhost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1970" y="30353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7345" y="2706370"/>
            <a:ext cx="11497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5400"/>
              <a:t>statefulSet</a:t>
            </a:r>
            <a:endParaRPr lang="" altLang="en-US"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68910"/>
            <a:ext cx="11709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- cpus(限制使用的核数)</a:t>
            </a:r>
            <a:endParaRPr lang="" altLang="en-US"/>
          </a:p>
          <a:p>
            <a:r>
              <a:rPr lang="" altLang="en-US"/>
              <a:t>- cpuset-cpus: 限制使用那个核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docker-stress-ng: 用来压测的镜像</a:t>
            </a:r>
            <a:endParaRPr lang="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099945"/>
            <a:ext cx="11742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headless service: 为pod资源标志符生成可解析的DNS资源记录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statefulset: 管理pod资源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volumeClaimTemplate: 为container提供volume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storageclass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193675"/>
            <a:ext cx="11868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稳定且唯一的网络标识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稳定且持久的存储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有序,优雅的部署和扩展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有序,优雅的删除和终止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有序而自动的滚动更新</a:t>
            </a:r>
            <a:endParaRPr lang="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6565" y="404495"/>
            <a:ext cx="2614930" cy="5389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5" y="724535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statefulset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570865" y="4090670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volumeClaimTempalte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4201795" y="72453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pod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4201795" y="37363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1795" y="22936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74150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pvc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9074150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74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93755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pv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10993755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93755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2987040" y="1181735"/>
            <a:ext cx="121475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2987040" y="1509395"/>
            <a:ext cx="1214755" cy="124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987040" y="1525905"/>
            <a:ext cx="1214755" cy="266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116195" y="1181735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16195" y="275082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16195" y="419354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>
            <a:off x="9988550" y="1181735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88550" y="419354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8875" y="275082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</p:cNvCxnSpPr>
          <p:nvPr/>
        </p:nvCxnSpPr>
        <p:spPr>
          <a:xfrm flipV="1">
            <a:off x="2957830" y="1203325"/>
            <a:ext cx="6116320" cy="36722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</p:cNvCxnSpPr>
          <p:nvPr/>
        </p:nvCxnSpPr>
        <p:spPr>
          <a:xfrm flipV="1">
            <a:off x="2957830" y="2766060"/>
            <a:ext cx="6111240" cy="2109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11" idx="1"/>
          </p:cNvCxnSpPr>
          <p:nvPr/>
        </p:nvCxnSpPr>
        <p:spPr>
          <a:xfrm flipV="1">
            <a:off x="2978785" y="4193540"/>
            <a:ext cx="6095365" cy="690245"/>
          </a:xfrm>
          <a:prstGeom prst="curvedConnector3">
            <a:avLst>
              <a:gd name="adj1" fmla="val 50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100330"/>
            <a:ext cx="41338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apiVersion: v1</a:t>
            </a:r>
            <a:endParaRPr lang="" altLang="en-US"/>
          </a:p>
          <a:p>
            <a:r>
              <a:rPr lang="" altLang="en-US"/>
              <a:t>kind: Service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name: statefulset-service-demo</a:t>
            </a:r>
            <a:endParaRPr lang="" altLang="en-US"/>
          </a:p>
          <a:p>
            <a:r>
              <a:rPr lang="" altLang="en-US"/>
              <a:t>  namespace: default</a:t>
            </a:r>
            <a:endParaRPr lang="" altLang="en-US"/>
          </a:p>
          <a:p>
            <a:r>
              <a:rPr lang="" altLang="en-US"/>
              <a:t>spec:</a:t>
            </a:r>
            <a:endParaRPr lang="" altLang="en-US"/>
          </a:p>
          <a:p>
            <a:r>
              <a:rPr lang="" altLang="en-US"/>
              <a:t>  selector:</a:t>
            </a:r>
            <a:endParaRPr lang="" altLang="en-US"/>
          </a:p>
          <a:p>
            <a:r>
              <a:rPr lang="" altLang="en-US"/>
              <a:t>    type: statefulset</a:t>
            </a:r>
            <a:endParaRPr lang="" altLang="en-US"/>
          </a:p>
          <a:p>
            <a:r>
              <a:rPr lang="" altLang="en-US"/>
              <a:t>  clusterIP: None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863590" y="92075"/>
            <a:ext cx="618299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```</a:t>
            </a:r>
            <a:endParaRPr lang="" altLang="en-US" sz="1000"/>
          </a:p>
          <a:p>
            <a:r>
              <a:rPr lang="" altLang="en-US" sz="1000"/>
              <a:t>apiVersion: apps/v1</a:t>
            </a:r>
            <a:endParaRPr lang="" altLang="en-US" sz="1000"/>
          </a:p>
          <a:p>
            <a:r>
              <a:rPr lang="" altLang="en-US" sz="1000"/>
              <a:t>kind: StatefulSet</a:t>
            </a:r>
            <a:endParaRPr lang="" altLang="en-US" sz="1000"/>
          </a:p>
          <a:p>
            <a:r>
              <a:rPr lang="" altLang="en-US" sz="1000"/>
              <a:t>metadata:</a:t>
            </a:r>
            <a:endParaRPr lang="" altLang="en-US" sz="1000"/>
          </a:p>
          <a:p>
            <a:r>
              <a:rPr lang="" altLang="en-US" sz="1000"/>
              <a:t>  name: statefulset-demo</a:t>
            </a:r>
            <a:endParaRPr lang="" altLang="en-US" sz="1000"/>
          </a:p>
          <a:p>
            <a:r>
              <a:rPr lang="" altLang="en-US" sz="1000"/>
              <a:t>  namespace: default</a:t>
            </a:r>
            <a:endParaRPr lang="" altLang="en-US" sz="1000"/>
          </a:p>
          <a:p>
            <a:r>
              <a:rPr lang="" altLang="en-US" sz="1000"/>
              <a:t>spec:</a:t>
            </a:r>
            <a:endParaRPr lang="" altLang="en-US" sz="1000"/>
          </a:p>
          <a:p>
            <a:r>
              <a:rPr lang="" altLang="en-US" sz="1000"/>
              <a:t>  replicas: 2   </a:t>
            </a:r>
            <a:endParaRPr lang="" altLang="en-US" sz="1000"/>
          </a:p>
          <a:p>
            <a:r>
              <a:rPr lang="" altLang="en-US" sz="1000"/>
              <a:t>  selector:</a:t>
            </a:r>
            <a:endParaRPr lang="" altLang="en-US" sz="1000"/>
          </a:p>
          <a:p>
            <a:r>
              <a:rPr lang="" altLang="en-US" sz="1000"/>
              <a:t>    matchLabels:</a:t>
            </a:r>
            <a:endParaRPr lang="" altLang="en-US" sz="1000"/>
          </a:p>
          <a:p>
            <a:r>
              <a:rPr lang="" altLang="en-US" sz="1000"/>
              <a:t>      type: statefulset</a:t>
            </a:r>
            <a:endParaRPr lang="" altLang="en-US" sz="1000"/>
          </a:p>
          <a:p>
            <a:r>
              <a:rPr lang="" altLang="en-US" sz="1000"/>
              <a:t>  serviceName: statefulset-service-demo</a:t>
            </a:r>
            <a:endParaRPr lang="" altLang="en-US" sz="1000"/>
          </a:p>
          <a:p>
            <a:r>
              <a:rPr lang="" altLang="en-US" sz="1000"/>
              <a:t>  updateStrategy:</a:t>
            </a:r>
            <a:endParaRPr lang="" altLang="en-US" sz="1000"/>
          </a:p>
          <a:p>
            <a:r>
              <a:rPr lang="" altLang="en-US" sz="1000"/>
              <a:t>    type: RollingUpdate</a:t>
            </a:r>
            <a:endParaRPr lang="" altLang="en-US" sz="1000"/>
          </a:p>
          <a:p>
            <a:r>
              <a:rPr lang="" altLang="en-US" sz="1000"/>
              <a:t>    rollingUpdate:</a:t>
            </a:r>
            <a:endParaRPr lang="" altLang="en-US" sz="1000"/>
          </a:p>
          <a:p>
            <a:r>
              <a:rPr lang="" altLang="en-US" sz="1000"/>
              <a:t>      partition: 1</a:t>
            </a:r>
            <a:endParaRPr lang="" altLang="en-US" sz="1000"/>
          </a:p>
          <a:p>
            <a:r>
              <a:rPr lang="" altLang="en-US" sz="1000"/>
              <a:t>  template:</a:t>
            </a:r>
            <a:endParaRPr lang="" altLang="en-US" sz="1000"/>
          </a:p>
          <a:p>
            <a:r>
              <a:rPr lang="" altLang="en-US" sz="1000"/>
              <a:t>    metadata:</a:t>
            </a:r>
            <a:endParaRPr lang="" altLang="en-US" sz="1000"/>
          </a:p>
          <a:p>
            <a:r>
              <a:rPr lang="" altLang="en-US" sz="1000"/>
              <a:t>      labels:</a:t>
            </a:r>
            <a:endParaRPr lang="" altLang="en-US" sz="1000"/>
          </a:p>
          <a:p>
            <a:r>
              <a:rPr lang="" altLang="en-US" sz="1000"/>
              <a:t>        type: statefulset</a:t>
            </a:r>
            <a:endParaRPr lang="" altLang="en-US" sz="1000"/>
          </a:p>
          <a:p>
            <a:r>
              <a:rPr lang="" altLang="en-US" sz="1000"/>
              <a:t>    spec:</a:t>
            </a:r>
            <a:endParaRPr lang="" altLang="en-US" sz="1000"/>
          </a:p>
          <a:p>
            <a:r>
              <a:rPr lang="" altLang="en-US" sz="1000"/>
              <a:t>      containers:</a:t>
            </a:r>
            <a:endParaRPr lang="" altLang="en-US" sz="1000"/>
          </a:p>
          <a:p>
            <a:r>
              <a:rPr lang="" altLang="en-US" sz="1000"/>
              <a:t>      - image: ikubernetes/myapp:v1</a:t>
            </a:r>
            <a:endParaRPr lang="" altLang="en-US" sz="1000"/>
          </a:p>
          <a:p>
            <a:r>
              <a:rPr lang="" altLang="en-US" sz="1000"/>
              <a:t>        name: myapp</a:t>
            </a:r>
            <a:endParaRPr lang="" altLang="en-US" sz="1000"/>
          </a:p>
          <a:p>
            <a:r>
              <a:rPr lang="" altLang="en-US" sz="1000"/>
              <a:t>        ports:</a:t>
            </a:r>
            <a:endParaRPr lang="" altLang="en-US" sz="1000"/>
          </a:p>
          <a:p>
            <a:r>
              <a:rPr lang="" altLang="en-US" sz="1000"/>
              <a:t>        - containerPort: 80</a:t>
            </a:r>
            <a:endParaRPr lang="" altLang="en-US" sz="1000"/>
          </a:p>
          <a:p>
            <a:r>
              <a:rPr lang="" altLang="en-US" sz="1000"/>
              <a:t>          name: web </a:t>
            </a:r>
            <a:endParaRPr lang="" altLang="en-US" sz="1000"/>
          </a:p>
          <a:p>
            <a:r>
              <a:rPr lang="" altLang="en-US" sz="1000"/>
              <a:t>        volumeMounts:</a:t>
            </a:r>
            <a:endParaRPr lang="" altLang="en-US" sz="1000"/>
          </a:p>
          <a:p>
            <a:r>
              <a:rPr lang="" altLang="en-US" sz="1000"/>
              <a:t>        - mountPath: /usr/share/nginx/html</a:t>
            </a:r>
            <a:endParaRPr lang="" altLang="en-US" sz="1000"/>
          </a:p>
          <a:p>
            <a:r>
              <a:rPr lang="" altLang="en-US" sz="1000"/>
              <a:t>          name: statefulset-demo-data</a:t>
            </a:r>
            <a:endParaRPr lang="" altLang="en-US" sz="1000"/>
          </a:p>
          <a:p>
            <a:r>
              <a:rPr lang="" altLang="en-US" sz="1000"/>
              <a:t>  volumeClaimTemplates:</a:t>
            </a:r>
            <a:endParaRPr lang="" altLang="en-US" sz="1000"/>
          </a:p>
          <a:p>
            <a:r>
              <a:rPr lang="" altLang="en-US" sz="1000"/>
              <a:t>  - metadata:</a:t>
            </a:r>
            <a:endParaRPr lang="" altLang="en-US" sz="1000"/>
          </a:p>
          <a:p>
            <a:r>
              <a:rPr lang="" altLang="en-US" sz="1000"/>
              <a:t>      name: statefulset-demo-data</a:t>
            </a:r>
            <a:endParaRPr lang="" altLang="en-US" sz="1000"/>
          </a:p>
          <a:p>
            <a:r>
              <a:rPr lang="" altLang="en-US" sz="1000"/>
              <a:t>    spec:</a:t>
            </a:r>
            <a:endParaRPr lang="" altLang="en-US" sz="1000"/>
          </a:p>
          <a:p>
            <a:r>
              <a:rPr lang="" altLang="en-US" sz="1000"/>
              <a:t>      accessModes:</a:t>
            </a:r>
            <a:endParaRPr lang="" altLang="en-US" sz="1000"/>
          </a:p>
          <a:p>
            <a:r>
              <a:rPr lang="" altLang="en-US" sz="1000"/>
              <a:t>      - ReadWriteOnce</a:t>
            </a:r>
            <a:endParaRPr lang="" altLang="en-US" sz="1000"/>
          </a:p>
          <a:p>
            <a:r>
              <a:rPr lang="" altLang="en-US" sz="1000"/>
              <a:t>      storageClassName: gluster-storage-class</a:t>
            </a:r>
            <a:endParaRPr lang="" altLang="en-US" sz="1000"/>
          </a:p>
          <a:p>
            <a:r>
              <a:rPr lang="" altLang="en-US" sz="1000"/>
              <a:t>      resources:</a:t>
            </a:r>
            <a:endParaRPr lang="" altLang="en-US" sz="1000"/>
          </a:p>
          <a:p>
            <a:r>
              <a:rPr lang="" altLang="en-US" sz="1000"/>
              <a:t>        requests:</a:t>
            </a:r>
            <a:endParaRPr lang="" altLang="en-US" sz="1000"/>
          </a:p>
          <a:p>
            <a:r>
              <a:rPr lang="" altLang="en-US" sz="1000"/>
              <a:t>          storage: 1Gi</a:t>
            </a:r>
            <a:endParaRPr lang="" altLang="en-US" sz="1000"/>
          </a:p>
          <a:p>
            <a:r>
              <a:rPr lang="" altLang="en-US" sz="1000"/>
              <a:t>```</a:t>
            </a:r>
            <a:endParaRPr lang="" altLang="en-US" sz="10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863725"/>
            <a:ext cx="11598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kubectl scale --replicas=4 statefulset/statefulset-demo #扩容缩容</a:t>
            </a:r>
            <a:endParaRPr lang="" altLang="en-US"/>
          </a:p>
          <a:p>
            <a:r>
              <a:rPr lang="" altLang="en-US"/>
              <a:t>kubectl set image -f demo.yaml *=ikubernetes/myapp:v2 #更新images</a:t>
            </a:r>
            <a:endParaRPr lang="" altLang="en-US"/>
          </a:p>
          <a:p>
            <a:r>
              <a:rPr lang="" altLang="en-US"/>
              <a:t>kubectl set image -f demo.yaml myapp=ikubernetes/myapp:v2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545" y="109220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更新策略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默认更新策略RollingUpdate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partition 分区id, 比指定的id大的容器会滚动更新</a:t>
            </a:r>
            <a:endParaRPr lang="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2825115"/>
            <a:ext cx="11734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/>
              <a:t>权限认证</a:t>
            </a:r>
            <a:endParaRPr lang="" altLang="en-US" sz="60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09295" y="1604645"/>
            <a:ext cx="1028700" cy="73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kubectl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502660" y="842645"/>
            <a:ext cx="6503035" cy="573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7005" y="1635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pod</a:t>
            </a:r>
            <a:endParaRPr lang="" altLang="en-US"/>
          </a:p>
        </p:txBody>
      </p:sp>
      <p:sp>
        <p:nvSpPr>
          <p:cNvPr id="7" name="Oval 6"/>
          <p:cNvSpPr/>
          <p:nvPr/>
        </p:nvSpPr>
        <p:spPr>
          <a:xfrm>
            <a:off x="7787005" y="4782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7005" y="3762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7005" y="2677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9500" y="1604645"/>
            <a:ext cx="1243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认证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3619500" y="2971800"/>
            <a:ext cx="1243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授权</a:t>
            </a:r>
            <a:endParaRPr lang="" altLang="en-US"/>
          </a:p>
        </p:txBody>
      </p:sp>
      <p:sp>
        <p:nvSpPr>
          <p:cNvPr id="12" name="Rectangle 11"/>
          <p:cNvSpPr/>
          <p:nvPr/>
        </p:nvSpPr>
        <p:spPr>
          <a:xfrm>
            <a:off x="5525770" y="2971800"/>
            <a:ext cx="1310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准入控制</a:t>
            </a:r>
            <a:endParaRPr lang="" altLang="en-US"/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1737995" y="1971040"/>
            <a:ext cx="1881505" cy="9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4241165" y="2519045"/>
            <a:ext cx="63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4863465" y="3429000"/>
            <a:ext cx="662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6" idx="2"/>
          </p:cNvCxnSpPr>
          <p:nvPr/>
        </p:nvCxnSpPr>
        <p:spPr>
          <a:xfrm flipV="1">
            <a:off x="6836410" y="2092960"/>
            <a:ext cx="950595" cy="133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684270" y="352679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RBAC</a:t>
            </a:r>
            <a:endParaRPr lang="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598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用户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用户帐号, ID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group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43760" y="1424940"/>
            <a:ext cx="1754505" cy="3914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2250" y="918845"/>
            <a:ext cx="2564130" cy="47663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2250" y="15519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apiserver</a:t>
            </a:r>
            <a:endParaRPr lang="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604135" y="1972945"/>
            <a:ext cx="12941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kubectl proxy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590800" y="2968625"/>
            <a:ext cx="12395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/>
              <a:t>127.0.0.1:8081</a:t>
            </a:r>
            <a:endParaRPr lang="" altLang="en-US" sz="900"/>
          </a:p>
        </p:txBody>
      </p:sp>
      <p:sp>
        <p:nvSpPr>
          <p:cNvPr id="9" name="Oval 8"/>
          <p:cNvSpPr/>
          <p:nvPr/>
        </p:nvSpPr>
        <p:spPr>
          <a:xfrm>
            <a:off x="2270125" y="4293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9" idx="0"/>
            <a:endCxn id="7" idx="2"/>
          </p:cNvCxnSpPr>
          <p:nvPr/>
        </p:nvCxnSpPr>
        <p:spPr>
          <a:xfrm rot="16200000">
            <a:off x="2286000" y="3328670"/>
            <a:ext cx="1405890" cy="523875"/>
          </a:xfrm>
          <a:prstGeom prst="curvedConnector3">
            <a:avLst>
              <a:gd name="adj1" fmla="val 48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6" idx="1"/>
          </p:cNvCxnSpPr>
          <p:nvPr/>
        </p:nvCxnSpPr>
        <p:spPr>
          <a:xfrm flipV="1">
            <a:off x="3898265" y="2009140"/>
            <a:ext cx="2673985" cy="421005"/>
          </a:xfrm>
          <a:prstGeom prst="curved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01215" y="885190"/>
            <a:ext cx="3752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kubectl proxy --port=8081</a:t>
            </a:r>
            <a:endParaRPr lang="en-US" sz="1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69240"/>
            <a:ext cx="11826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kubectl proxy --port=8081</a:t>
            </a:r>
            <a:endParaRPr lang="" altLang="en-US"/>
          </a:p>
          <a:p>
            <a:r>
              <a:rPr lang="" altLang="en-US"/>
              <a:t>$ curl http://localhost:8081/api/v1/namespaces #列出v1的namespaces</a:t>
            </a:r>
            <a:endParaRPr lang="" altLang="en-US"/>
          </a:p>
          <a:p>
            <a:r>
              <a:rPr lang="" altLang="en-US"/>
              <a:t>$ kubectl get deployment client -o yaml #查看selflink</a:t>
            </a:r>
            <a:endParaRPr lang="" altLang="en-US"/>
          </a:p>
          <a:p>
            <a:r>
              <a:rPr lang="" altLang="en-US"/>
              <a:t>$ curl http://localhost:8081//apis/extensions/v1beta1/namespaces/default/deployments/client #错误</a:t>
            </a:r>
            <a:endParaRPr lang="" altLang="en-US"/>
          </a:p>
          <a:p>
            <a:r>
              <a:rPr lang="" altLang="en-US"/>
              <a:t>$ </a:t>
            </a:r>
            <a:r>
              <a:rPr lang="en-US" altLang="en-US">
                <a:sym typeface="+mn-ea"/>
              </a:rPr>
              <a:t>curl http://localhost:8081/apis/extensions/v1beta1/namespaces/default/deployments/client </a:t>
            </a:r>
            <a:r>
              <a:rPr lang="" altLang="en-US">
                <a:sym typeface="+mn-ea"/>
              </a:rPr>
              <a:t>#正确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http verb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	get, put, post, delete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api request verb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	get, list, watch, proxy, redirect, delete, create, patch, update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Resource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SubResource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namespace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apiGroup</a:t>
            </a:r>
            <a:endParaRPr lang="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600" y="4352290"/>
            <a:ext cx="1155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userAccount #用户帐号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serviceAccount #内部Pod访问apiServer的帐号</a:t>
            </a:r>
            <a:endParaRPr lang="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68275"/>
            <a:ext cx="11657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#serviceaccount(sa)</a:t>
            </a:r>
            <a:endParaRPr lang="" altLang="en-US"/>
          </a:p>
          <a:p>
            <a:r>
              <a:rPr lang="" altLang="en-US" sz="1400"/>
              <a:t>$kubectl create serviceaccount admin# 创建一个serviceAccount</a:t>
            </a:r>
            <a:endParaRPr lang="" altLang="en-US" sz="1400"/>
          </a:p>
          <a:p>
            <a:r>
              <a:rPr lang="" altLang="en-US" sz="1400"/>
              <a:t>$kubectl create serviceaccount </a:t>
            </a:r>
            <a:r>
              <a:rPr lang="en-US" altLang="en-US" sz="1400">
                <a:sym typeface="+mn-ea"/>
              </a:rPr>
              <a:t>admin </a:t>
            </a:r>
            <a:r>
              <a:rPr lang="" altLang="en-US" sz="1400"/>
              <a:t>-o yaml --dry-run # --dry-run表示不是真实创建, 可以查看serviceaccount的yaml文件输出</a:t>
            </a:r>
            <a:endParaRPr lang="" altLang="en-US" sz="1400"/>
          </a:p>
          <a:p>
            <a:r>
              <a:rPr lang="" altLang="en-US" sz="1400"/>
              <a:t>$kubectl get pod myapp -o yaml --export #导出myapp的yaml数据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1433195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pod获取需要认证的registery的镜像的两种方式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使用secret的</a:t>
            </a:r>
            <a:r>
              <a:rPr lang="en-US" altLang="en-US">
                <a:sym typeface="+mn-ea"/>
              </a:rPr>
              <a:t>docker registry </a:t>
            </a:r>
            <a:r>
              <a:rPr lang="" altLang="en-US">
                <a:sym typeface="+mn-ea"/>
              </a:rPr>
              <a:t>+ pod 配置imagePullSecrets</a:t>
            </a:r>
            <a:endParaRPr lang="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使用serviceAccount+secret+pod serviceAccountName #安全性会更加好一点,因为不知pod使用的什么secret</a:t>
            </a:r>
            <a:endParaRPr lang="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9545" y="2909570"/>
            <a:ext cx="11776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kubectl config #配置命令</a:t>
            </a:r>
            <a:endParaRPr lang="" altLang="en-US"/>
          </a:p>
          <a:p>
            <a:r>
              <a:rPr lang="" altLang="en-US"/>
              <a:t>$ kubectl config view #查看配置</a:t>
            </a:r>
            <a:endParaRPr lang="" altLang="en-US"/>
          </a:p>
          <a:p>
            <a:r>
              <a:rPr lang="" altLang="en-US"/>
              <a:t>/etc/kubernetes/ #配置文件所在地方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18 14-51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528320"/>
            <a:ext cx="935355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51130"/>
            <a:ext cx="92278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clusters:</a:t>
            </a:r>
            <a:endParaRPr lang="en-US"/>
          </a:p>
          <a:p>
            <a:r>
              <a:rPr lang="en-US"/>
              <a:t>- cluster:</a:t>
            </a:r>
            <a:endParaRPr lang="en-US"/>
          </a:p>
          <a:p>
            <a:r>
              <a:rPr lang="en-US"/>
              <a:t>    certificate-authority-data: DATA+OMITTED </a:t>
            </a:r>
            <a:r>
              <a:rPr lang="" altLang="en-US"/>
              <a:t>#集群认证信息</a:t>
            </a:r>
            <a:endParaRPr lang="en-US"/>
          </a:p>
          <a:p>
            <a:r>
              <a:rPr lang="en-US"/>
              <a:t>    server: https://192.168.1.91:6443</a:t>
            </a:r>
            <a:endParaRPr lang="en-US"/>
          </a:p>
          <a:p>
            <a:r>
              <a:rPr lang="en-US"/>
              <a:t>  name: kubernetes</a:t>
            </a:r>
            <a:endParaRPr lang="en-US"/>
          </a:p>
          <a:p>
            <a:r>
              <a:rPr lang="en-US"/>
              <a:t>contexts:</a:t>
            </a:r>
            <a:endParaRPr lang="en-US"/>
          </a:p>
          <a:p>
            <a:r>
              <a:rPr lang="en-US"/>
              <a:t>- context:</a:t>
            </a:r>
            <a:endParaRPr lang="en-US"/>
          </a:p>
          <a:p>
            <a:r>
              <a:rPr lang="en-US"/>
              <a:t>    cluster: kubernetes</a:t>
            </a:r>
            <a:endParaRPr lang="en-US"/>
          </a:p>
          <a:p>
            <a:r>
              <a:rPr lang="en-US"/>
              <a:t>    user: kubernetes-admin</a:t>
            </a:r>
            <a:endParaRPr lang="en-US"/>
          </a:p>
          <a:p>
            <a:r>
              <a:rPr lang="en-US"/>
              <a:t>  name: kubernetes-admin@kubernetes</a:t>
            </a:r>
            <a:endParaRPr lang="en-US"/>
          </a:p>
          <a:p>
            <a:r>
              <a:rPr lang="en-US"/>
              <a:t>current-context: kubernetes-admin@kubernetes</a:t>
            </a:r>
            <a:endParaRPr lang="en-US"/>
          </a:p>
          <a:p>
            <a:r>
              <a:rPr lang="en-US"/>
              <a:t>kind: Config</a:t>
            </a:r>
            <a:endParaRPr lang="en-US"/>
          </a:p>
          <a:p>
            <a:r>
              <a:rPr lang="en-US"/>
              <a:t>preferences: {}</a:t>
            </a:r>
            <a:endParaRPr lang="en-US"/>
          </a:p>
          <a:p>
            <a:r>
              <a:rPr lang="en-US"/>
              <a:t>users:</a:t>
            </a:r>
            <a:endParaRPr lang="en-US"/>
          </a:p>
          <a:p>
            <a:r>
              <a:rPr lang="en-US"/>
              <a:t>- name: kubernetes-admin</a:t>
            </a:r>
            <a:endParaRPr lang="en-US"/>
          </a:p>
          <a:p>
            <a:r>
              <a:rPr lang="en-US"/>
              <a:t>  user:</a:t>
            </a:r>
            <a:endParaRPr lang="en-US"/>
          </a:p>
          <a:p>
            <a:r>
              <a:rPr lang="en-US"/>
              <a:t>    client-certificate-data: REDACTED </a:t>
            </a:r>
            <a:r>
              <a:rPr lang="" altLang="en-US"/>
              <a:t>#用户帐号证书</a:t>
            </a:r>
            <a:endParaRPr lang="en-US"/>
          </a:p>
          <a:p>
            <a:r>
              <a:rPr lang="en-US"/>
              <a:t>    client-key-data: REDACTED </a:t>
            </a:r>
            <a:r>
              <a:rPr lang="" altLang="en-US"/>
              <a:t>#用户帐号私钥</a:t>
            </a:r>
            <a:endParaRPr lang="" alt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48310" y="395605"/>
            <a:ext cx="293497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430" y="115506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clusters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520065" y="410781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users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4707890" y="395605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cluster1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4708525" y="236982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</a:t>
            </a:r>
            <a:r>
              <a:rPr lang="" altLang="en-US">
                <a:sym typeface="+mn-ea"/>
              </a:rPr>
              <a:t>3</a:t>
            </a:r>
            <a:endParaRPr lang="" altLang="en-US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7255" y="137668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</a:t>
            </a:r>
            <a:r>
              <a:rPr lang="" altLang="en-US">
                <a:sym typeface="+mn-ea"/>
              </a:rPr>
              <a:t>2</a:t>
            </a:r>
            <a:endParaRPr lang="" altLang="en-US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53330" y="47840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</a:t>
            </a:r>
            <a:r>
              <a:rPr lang="" altLang="en-US" sz="1200">
                <a:sym typeface="+mn-ea"/>
              </a:rPr>
              <a:t>2</a:t>
            </a:r>
            <a:endParaRPr lang="" altLang="en-US" sz="1200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3330" y="38696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200"/>
              <a:t>user1</a:t>
            </a:r>
            <a:endParaRPr lang="" altLang="en-US" sz="1200"/>
          </a:p>
        </p:txBody>
      </p:sp>
      <p:sp>
        <p:nvSpPr>
          <p:cNvPr id="12" name="Oval 11"/>
          <p:cNvSpPr/>
          <p:nvPr/>
        </p:nvSpPr>
        <p:spPr>
          <a:xfrm>
            <a:off x="5053965" y="56984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</a:t>
            </a:r>
            <a:r>
              <a:rPr lang="" altLang="en-US" sz="1200">
                <a:sym typeface="+mn-ea"/>
              </a:rPr>
              <a:t>3</a:t>
            </a:r>
            <a:endParaRPr lang="" altLang="en-US" sz="12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82930" y="539115"/>
            <a:ext cx="266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config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520065" y="3099435"/>
            <a:ext cx="2791460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context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8385810" y="395605"/>
            <a:ext cx="307086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 flipV="1">
            <a:off x="3311525" y="852805"/>
            <a:ext cx="1396365" cy="1124585"/>
          </a:xfrm>
          <a:prstGeom prst="curved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3"/>
            <a:endCxn id="9" idx="1"/>
          </p:cNvCxnSpPr>
          <p:nvPr/>
        </p:nvCxnSpPr>
        <p:spPr>
          <a:xfrm flipV="1">
            <a:off x="3311525" y="1833880"/>
            <a:ext cx="1395730" cy="1435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3311525" y="1977390"/>
            <a:ext cx="1397000" cy="849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1" idx="2"/>
          </p:cNvCxnSpPr>
          <p:nvPr/>
        </p:nvCxnSpPr>
        <p:spPr>
          <a:xfrm flipV="1">
            <a:off x="3312160" y="4326890"/>
            <a:ext cx="1741170" cy="603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10" idx="2"/>
          </p:cNvCxnSpPr>
          <p:nvPr/>
        </p:nvCxnSpPr>
        <p:spPr>
          <a:xfrm>
            <a:off x="3312160" y="4930140"/>
            <a:ext cx="1741170" cy="3111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12" idx="2"/>
          </p:cNvCxnSpPr>
          <p:nvPr/>
        </p:nvCxnSpPr>
        <p:spPr>
          <a:xfrm>
            <a:off x="3312160" y="4930140"/>
            <a:ext cx="1741805" cy="1225550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45830" y="55626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cluster1-user1</a:t>
            </a:r>
            <a:endParaRPr lang="" altLang="en-US"/>
          </a:p>
        </p:txBody>
      </p: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>
            <a:off x="3311525" y="3504565"/>
            <a:ext cx="5074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2" idx="1"/>
          </p:cNvCxnSpPr>
          <p:nvPr/>
        </p:nvCxnSpPr>
        <p:spPr>
          <a:xfrm flipV="1">
            <a:off x="5967730" y="788035"/>
            <a:ext cx="2578100" cy="3538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2" idx="1"/>
          </p:cNvCxnSpPr>
          <p:nvPr/>
        </p:nvCxnSpPr>
        <p:spPr>
          <a:xfrm flipV="1">
            <a:off x="6313805" y="788035"/>
            <a:ext cx="2232025" cy="64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45830" y="151384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cluster1-user</a:t>
            </a:r>
            <a:r>
              <a:rPr lang="" altLang="en-US"/>
              <a:t>2</a:t>
            </a:r>
            <a:endParaRPr lang="" altLang="en-US"/>
          </a:p>
        </p:txBody>
      </p:sp>
      <p:cxnSp>
        <p:nvCxnSpPr>
          <p:cNvPr id="27" name="Straight Arrow Connector 26"/>
          <p:cNvCxnSpPr>
            <a:stCxn id="10" idx="6"/>
            <a:endCxn id="26" idx="1"/>
          </p:cNvCxnSpPr>
          <p:nvPr/>
        </p:nvCxnSpPr>
        <p:spPr>
          <a:xfrm flipV="1">
            <a:off x="5967730" y="1745615"/>
            <a:ext cx="2578100" cy="3495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6318885" y="868045"/>
            <a:ext cx="2226945" cy="877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45830" y="236982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</a:t>
            </a:r>
            <a:r>
              <a:rPr lang="" altLang="en-US"/>
              <a:t>2</a:t>
            </a:r>
            <a:r>
              <a:rPr lang="en-US" altLang="en-US"/>
              <a:t>-user2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9" idx="3"/>
            <a:endCxn id="29" idx="1"/>
          </p:cNvCxnSpPr>
          <p:nvPr/>
        </p:nvCxnSpPr>
        <p:spPr>
          <a:xfrm>
            <a:off x="6313170" y="1833880"/>
            <a:ext cx="223266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29" idx="1"/>
          </p:cNvCxnSpPr>
          <p:nvPr/>
        </p:nvCxnSpPr>
        <p:spPr>
          <a:xfrm flipV="1">
            <a:off x="5967730" y="2601595"/>
            <a:ext cx="2578100" cy="2639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45830" y="3197225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</a:t>
            </a:r>
            <a:r>
              <a:rPr lang="" altLang="en-US"/>
              <a:t>3</a:t>
            </a:r>
            <a:r>
              <a:rPr lang="en-US" altLang="en-US"/>
              <a:t>-user</a:t>
            </a:r>
            <a:r>
              <a:rPr lang="" altLang="en-US"/>
              <a:t>3</a:t>
            </a:r>
            <a:endParaRPr lang="" altLang="en-US"/>
          </a:p>
        </p:txBody>
      </p:sp>
      <p:cxnSp>
        <p:nvCxnSpPr>
          <p:cNvPr id="33" name="Straight Arrow Connector 32"/>
          <p:cNvCxnSpPr>
            <a:stCxn id="8" idx="3"/>
            <a:endCxn id="32" idx="1"/>
          </p:cNvCxnSpPr>
          <p:nvPr/>
        </p:nvCxnSpPr>
        <p:spPr>
          <a:xfrm>
            <a:off x="6314440" y="2827020"/>
            <a:ext cx="2231390" cy="601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32" idx="1"/>
          </p:cNvCxnSpPr>
          <p:nvPr/>
        </p:nvCxnSpPr>
        <p:spPr>
          <a:xfrm flipV="1">
            <a:off x="5968365" y="3429000"/>
            <a:ext cx="2577465" cy="2726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8503920" y="6022340"/>
            <a:ext cx="282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context</a:t>
            </a:r>
            <a:endParaRPr lang="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9545" y="134620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/>
              <a:t>认证过程</a:t>
            </a:r>
            <a:endParaRPr lang="" altLang="en-US" sz="4000"/>
          </a:p>
          <a:p>
            <a:pPr algn="ctr"/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证书认证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token认证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用户名+密码认证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b="1"/>
              <a:t>UserAccount在kubernetes上不独立管理</a:t>
            </a:r>
            <a:endParaRPr lang="" altLang="en-US" b="1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r>
              <a:rPr lang="" altLang="en-US"/>
              <a:t>建立一个私钥和证书,供用户使用访问集群</a:t>
            </a:r>
            <a:endParaRPr lang="" altLang="en-US"/>
          </a:p>
          <a:p>
            <a:r>
              <a:rPr lang="" altLang="en-US"/>
              <a:t>$ openssl genrsa -out magedu.key 2048 #生产私钥</a:t>
            </a:r>
            <a:endParaRPr lang="" altLang="en-US"/>
          </a:p>
          <a:p>
            <a:r>
              <a:rPr lang="" altLang="en-US"/>
              <a:t>$ openssl req -new -key magedu.key -out magedu.csr -subj "/CN=magedu" #用私钥生成证书签署请求</a:t>
            </a:r>
            <a:endParaRPr lang="" altLang="en-US"/>
          </a:p>
          <a:p>
            <a:r>
              <a:rPr lang="" altLang="en-US"/>
              <a:t>$ openssl x509 -req -in ./magedu.csr -CA ./ca.crt -CAkey ./ca.key -CAcreateserial -out ./magedu.crt -days 365 #用签署请求和系统证书,签署一个magedu.crt证书</a:t>
            </a:r>
            <a:endParaRPr lang="" altLang="en-US"/>
          </a:p>
          <a:p>
            <a:r>
              <a:rPr lang="" altLang="en-US"/>
              <a:t>$ openssl x509 -in ./magedu.crt -text -noout #查看证书相关信息</a:t>
            </a:r>
            <a:endParaRPr lang="" altLang="en-US"/>
          </a:p>
          <a:p>
            <a:r>
              <a:rPr lang="" altLang="en-US"/>
              <a:t>$ kubectl config set-credentials magedu --client-key=/etc/kubernetes/pki/magedu.key --client-certificate=/etc/kubernetes/pki/magedu.crt #使用证书创建用户</a:t>
            </a:r>
            <a:endParaRPr lang="" altLang="en-US"/>
          </a:p>
          <a:p>
            <a:r>
              <a:rPr lang="" altLang="en-US"/>
              <a:t>$ kubectl config set-context magedu@kubernetes --cluster=kubernetes --user=magedu #将用户和集群建立关系</a:t>
            </a:r>
            <a:endParaRPr lang="" altLang="en-US"/>
          </a:p>
          <a:p>
            <a:r>
              <a:rPr lang="" altLang="en-US"/>
              <a:t>$ kubectl config use-context magedu@kubernetes #kuberctl 使用magedu用户</a:t>
            </a:r>
            <a:endParaRPr lang="" altLang="en-US"/>
          </a:p>
          <a:p>
            <a:r>
              <a:rPr lang="" altLang="en-US"/>
              <a:t>$ kubectl get pods #就会报错, 说没有权限</a:t>
            </a:r>
            <a:endParaRPr lang="" alt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09220"/>
            <a:ext cx="118770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创建一个和kubernetes-admin权限一样帐号</a:t>
            </a:r>
            <a:endParaRPr lang="" altLang="en-US"/>
          </a:p>
          <a:p>
            <a:r>
              <a:rPr lang="" altLang="en-US"/>
              <a:t>$ kubectl get clusterrolebinding -o yaml cluster-admin #得知cluster-admin绑定了一个system:masters用户组</a:t>
            </a:r>
            <a:endParaRPr lang="" altLang="en-US"/>
          </a:p>
          <a:p>
            <a:r>
              <a:rPr lang="" altLang="en-US"/>
              <a:t># 猜想,是不是只要将用户加入system:masters组,是不是就可以得到cluster-admin的权限呢?</a:t>
            </a:r>
            <a:endParaRPr lang="" altLang="en-US"/>
          </a:p>
          <a:p>
            <a:r>
              <a:rPr lang="" altLang="en-US"/>
              <a:t>用户是如何加入system:masters组的呢?</a:t>
            </a:r>
            <a:endParaRPr lang="" altLang="en-US"/>
          </a:p>
          <a:p>
            <a:r>
              <a:rPr lang="" altLang="en-US"/>
              <a:t>$ openssl x509 -in apiserver-kubelet-client.crt -text -noout #得知O=</a:t>
            </a:r>
            <a:r>
              <a:rPr lang="en-US" altLang="en-US">
                <a:sym typeface="+mn-ea"/>
              </a:rPr>
              <a:t>system:masters</a:t>
            </a:r>
            <a:endParaRPr lang="en-US" altLang="en-US">
              <a:sym typeface="+mn-ea"/>
            </a:endParaRPr>
          </a:p>
          <a:p>
            <a:r>
              <a:rPr lang="" altLang="en-US"/>
              <a:t># 故此,我们只要按照如下步骤就可以了</a:t>
            </a:r>
            <a:endParaRPr lang="" altLang="en-US"/>
          </a:p>
          <a:p>
            <a:r>
              <a:rPr lang="" altLang="en-US"/>
              <a:t>$ openssl genrsa -out admin.key 2048</a:t>
            </a:r>
            <a:endParaRPr lang="" altLang="en-US"/>
          </a:p>
          <a:p>
            <a:r>
              <a:rPr lang="" altLang="en-US"/>
              <a:t>$ openssl req -new -key ./admin.key -out admin.csr -subj “/CN=admin/O=system:masters”</a:t>
            </a:r>
            <a:endParaRPr lang="" altLang="en-US"/>
          </a:p>
          <a:p>
            <a:r>
              <a:rPr lang="" altLang="en-US"/>
              <a:t>$ openssl x509 -req -in ./admin.csr -CA ./ca.crt -CAkey ./ca.key -out admin.crt -days 365</a:t>
            </a:r>
            <a:endParaRPr lang="" altLang="en-US"/>
          </a:p>
          <a:p>
            <a:r>
              <a:rPr lang="" altLang="en-US"/>
              <a:t>$ openssl x509 -in ./admin.crt -text -noout #查看证书相关信息</a:t>
            </a:r>
            <a:endParaRPr lang="" altLang="en-US"/>
          </a:p>
          <a:p>
            <a:r>
              <a:rPr lang="" altLang="en-US"/>
              <a:t># 下面创建用户验证一下</a:t>
            </a:r>
            <a:endParaRPr lang="" altLang="en-US"/>
          </a:p>
          <a:p>
            <a:r>
              <a:rPr lang="" altLang="en-US"/>
              <a:t>$ kubectl config set-credentials admin --client-certificate=./admin.crt --client-key=./admin.key</a:t>
            </a:r>
            <a:endParaRPr lang="" altLang="en-US"/>
          </a:p>
          <a:p>
            <a:r>
              <a:rPr lang="" altLang="en-US"/>
              <a:t>$ kubectl config set-context admin@kubernetes --cluster=kubernetes --user=admin</a:t>
            </a:r>
            <a:endParaRPr lang="" altLang="en-US"/>
          </a:p>
          <a:p>
            <a:r>
              <a:rPr lang="" altLang="en-US"/>
              <a:t>$ kubectl config use-context admin@kubernetes</a:t>
            </a:r>
            <a:endParaRPr lang="" altLang="en-US"/>
          </a:p>
          <a:p>
            <a:r>
              <a:rPr lang="" altLang="en-US"/>
              <a:t># 都有权限, 得知与系统权限一样</a:t>
            </a:r>
            <a:endParaRPr lang="" altLang="en-US"/>
          </a:p>
          <a:p>
            <a:r>
              <a:rPr lang="" altLang="en-US"/>
              <a:t>$ kubectl get pods -n kube-system</a:t>
            </a:r>
            <a:endParaRPr lang="" altLang="en-US"/>
          </a:p>
          <a:p>
            <a:r>
              <a:rPr lang="" altLang="en-US"/>
              <a:t>$ kubectl get pods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#猜想, 创建一个clusterrolebinding, 绑定一个group, group名字可以作为以后创建有用户证书时使用</a:t>
            </a:r>
            <a:endParaRPr lang="" altLang="en-US"/>
          </a:p>
          <a:p>
            <a:r>
              <a:rPr lang="" altLang="en-US"/>
              <a:t>$ kubectl create clusterrolebinding cluster-admin-group --clusterrole=cluster-admin --group=cluster-admin-group</a:t>
            </a:r>
            <a:endParaRPr lang="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6855" y="210185"/>
            <a:ext cx="1171702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400"/>
              <a:t>RBAC</a:t>
            </a:r>
            <a:endParaRPr lang="" altLang="en-US"/>
          </a:p>
          <a:p>
            <a:pPr algn="l"/>
            <a:r>
              <a:rPr lang="" altLang="en-US"/>
              <a:t>user, role, permission, action</a:t>
            </a:r>
            <a:endParaRPr lang="" altLang="en-US"/>
          </a:p>
          <a:p>
            <a:pPr algn="l"/>
            <a:r>
              <a:rPr lang="" altLang="en-US"/>
              <a:t>namespace 级别</a:t>
            </a:r>
            <a:endParaRPr lang="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/>
              <a:t>role</a:t>
            </a:r>
            <a:endParaRPr lang="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/>
              <a:t>operations</a:t>
            </a:r>
            <a:endParaRPr lang="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/>
              <a:t>objects</a:t>
            </a:r>
            <a:endParaRPr lang="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/>
              <a:t>rolebinding</a:t>
            </a:r>
            <a:endParaRPr lang="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/>
              <a:t>user account or service account</a:t>
            </a:r>
            <a:endParaRPr lang="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/>
              <a:t>role</a:t>
            </a:r>
            <a:endParaRPr lang="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/>
              <a:t>user account</a:t>
            </a:r>
            <a:endParaRPr lang="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/>
              <a:t>service account</a:t>
            </a:r>
            <a:endParaRPr lang="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/>
              <a:t>集群级别</a:t>
            </a:r>
            <a:endParaRPr lang="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/>
              <a:t>clusterRole, 集群级别的role</a:t>
            </a:r>
            <a:endParaRPr lang="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/>
              <a:t>clusterRoleBinding, 集群级别的bind</a:t>
            </a:r>
            <a:endParaRPr lang="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/>
              <a:t>$ kubectl get clusterrole admin -o yaml #查看系统有那些resource, verbs之类信息</a:t>
            </a:r>
            <a:endParaRPr lang="" alt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Role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rules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resources</a:t>
            </a:r>
            <a:endParaRPr lang="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" altLang="en-US"/>
              <a:t>pod, service, ingress, configmap ...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verbs</a:t>
            </a:r>
            <a:endParaRPr lang="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" altLang="en-US"/>
              <a:t>get, list, watch, delete ...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RoleBinding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UserAccount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Group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ServiceAccount</a:t>
            </a:r>
            <a:endParaRPr lang="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490" y="17392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user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237490" y="3878580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Group</a:t>
            </a:r>
            <a:r>
              <a:rPr lang="" altLang="en-US"/>
              <a:t>,用户组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237490" y="27806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/>
              <a:t>serviceaccount</a:t>
            </a:r>
            <a:endParaRPr lang="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2920365" y="67310"/>
            <a:ext cx="9142730" cy="6722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7840" y="23558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7840" y="451294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697210" y="30289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namespace1</a:t>
            </a:r>
            <a:endParaRPr lang="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0697210" y="459676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namespace</a:t>
            </a:r>
            <a:r>
              <a:rPr lang="" altLang="en-US" sz="1200"/>
              <a:t>2</a:t>
            </a:r>
            <a:endParaRPr lang="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6171565" y="30289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/>
              <a:t>podrole</a:t>
            </a:r>
            <a:endParaRPr lang="" altLang="en-US" sz="1000"/>
          </a:p>
        </p:txBody>
      </p:sp>
      <p:sp>
        <p:nvSpPr>
          <p:cNvPr id="13" name="Rectangle 12"/>
          <p:cNvSpPr/>
          <p:nvPr/>
        </p:nvSpPr>
        <p:spPr>
          <a:xfrm>
            <a:off x="6170930" y="142938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900"/>
              <a:t>configmaprole</a:t>
            </a:r>
            <a:endParaRPr lang="" altLang="en-US" sz="900"/>
          </a:p>
        </p:txBody>
      </p:sp>
      <p:sp>
        <p:nvSpPr>
          <p:cNvPr id="14" name="Oval 13"/>
          <p:cNvSpPr/>
          <p:nvPr/>
        </p:nvSpPr>
        <p:spPr>
          <a:xfrm>
            <a:off x="969772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pod</a:t>
            </a:r>
            <a:endParaRPr lang="" altLang="en-US" sz="800"/>
          </a:p>
        </p:txBody>
      </p:sp>
      <p:sp>
        <p:nvSpPr>
          <p:cNvPr id="23" name="Oval 22"/>
          <p:cNvSpPr/>
          <p:nvPr/>
        </p:nvSpPr>
        <p:spPr>
          <a:xfrm>
            <a:off x="969772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service</a:t>
            </a:r>
            <a:endParaRPr lang="" altLang="en-US" sz="800"/>
          </a:p>
        </p:txBody>
      </p:sp>
      <p:sp>
        <p:nvSpPr>
          <p:cNvPr id="24" name="Oval 23"/>
          <p:cNvSpPr/>
          <p:nvPr/>
        </p:nvSpPr>
        <p:spPr>
          <a:xfrm>
            <a:off x="9697720" y="142938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ingress</a:t>
            </a:r>
            <a:endParaRPr lang="" altLang="en-US" sz="800"/>
          </a:p>
        </p:txBody>
      </p:sp>
      <p:sp>
        <p:nvSpPr>
          <p:cNvPr id="25" name="Oval 24"/>
          <p:cNvSpPr/>
          <p:nvPr/>
        </p:nvSpPr>
        <p:spPr>
          <a:xfrm>
            <a:off x="969772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configmap</a:t>
            </a:r>
            <a:endParaRPr lang="" altLang="en-US" sz="800"/>
          </a:p>
        </p:txBody>
      </p:sp>
      <p:sp>
        <p:nvSpPr>
          <p:cNvPr id="27" name="Oval 26"/>
          <p:cNvSpPr/>
          <p:nvPr/>
        </p:nvSpPr>
        <p:spPr>
          <a:xfrm>
            <a:off x="783590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get</a:t>
            </a:r>
            <a:endParaRPr lang="" altLang="en-US" sz="800"/>
          </a:p>
        </p:txBody>
      </p:sp>
      <p:sp>
        <p:nvSpPr>
          <p:cNvPr id="28" name="Oval 27"/>
          <p:cNvSpPr/>
          <p:nvPr/>
        </p:nvSpPr>
        <p:spPr>
          <a:xfrm>
            <a:off x="783590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list</a:t>
            </a:r>
            <a:endParaRPr lang="" altLang="en-US" sz="800"/>
          </a:p>
        </p:txBody>
      </p:sp>
      <p:sp>
        <p:nvSpPr>
          <p:cNvPr id="29" name="Oval 28"/>
          <p:cNvSpPr/>
          <p:nvPr/>
        </p:nvSpPr>
        <p:spPr>
          <a:xfrm>
            <a:off x="7835900" y="143319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delete</a:t>
            </a:r>
            <a:endParaRPr lang="" altLang="en-US" sz="800"/>
          </a:p>
        </p:txBody>
      </p:sp>
      <p:sp>
        <p:nvSpPr>
          <p:cNvPr id="30" name="Oval 29"/>
          <p:cNvSpPr/>
          <p:nvPr/>
        </p:nvSpPr>
        <p:spPr>
          <a:xfrm>
            <a:off x="783590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watch</a:t>
            </a:r>
            <a:endParaRPr lang="" altLang="en-US" sz="800"/>
          </a:p>
        </p:txBody>
      </p:sp>
      <p:sp>
        <p:nvSpPr>
          <p:cNvPr id="31" name="Rectangle 30"/>
          <p:cNvSpPr/>
          <p:nvPr/>
        </p:nvSpPr>
        <p:spPr>
          <a:xfrm>
            <a:off x="3130550" y="35369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rolebinding</a:t>
            </a:r>
            <a:endParaRPr lang="" altLang="en-US"/>
          </a:p>
        </p:txBody>
      </p:sp>
      <p:sp>
        <p:nvSpPr>
          <p:cNvPr id="33" name="Rectangle 32"/>
          <p:cNvSpPr/>
          <p:nvPr/>
        </p:nvSpPr>
        <p:spPr>
          <a:xfrm>
            <a:off x="3172460" y="63246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user-podrole</a:t>
            </a:r>
            <a:endParaRPr lang="" altLang="en-US"/>
          </a:p>
        </p:txBody>
      </p:sp>
      <p:sp>
        <p:nvSpPr>
          <p:cNvPr id="34" name="Rectangle 33"/>
          <p:cNvSpPr/>
          <p:nvPr/>
        </p:nvSpPr>
        <p:spPr>
          <a:xfrm>
            <a:off x="3172460" y="173926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200"/>
              <a:t>serviceaccount</a:t>
            </a:r>
            <a:r>
              <a:rPr lang="en-US" altLang="en-US" sz="1200"/>
              <a:t>-podrole</a:t>
            </a:r>
            <a:endParaRPr lang="en-US" altLang="en-US" sz="1200"/>
          </a:p>
        </p:txBody>
      </p:sp>
      <p:cxnSp>
        <p:nvCxnSpPr>
          <p:cNvPr id="36" name="Straight Arrow Connector 35"/>
          <p:cNvCxnSpPr>
            <a:stCxn id="4" idx="3"/>
            <a:endCxn id="33" idx="1"/>
          </p:cNvCxnSpPr>
          <p:nvPr/>
        </p:nvCxnSpPr>
        <p:spPr>
          <a:xfrm flipV="1">
            <a:off x="1564640" y="780415"/>
            <a:ext cx="1607820" cy="141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34" idx="1"/>
          </p:cNvCxnSpPr>
          <p:nvPr/>
        </p:nvCxnSpPr>
        <p:spPr>
          <a:xfrm flipV="1">
            <a:off x="1564640" y="1887220"/>
            <a:ext cx="1607820" cy="13506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12" idx="1"/>
          </p:cNvCxnSpPr>
          <p:nvPr/>
        </p:nvCxnSpPr>
        <p:spPr>
          <a:xfrm flipV="1">
            <a:off x="5146675" y="760095"/>
            <a:ext cx="102489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</p:cNvCxnSpPr>
          <p:nvPr/>
        </p:nvCxnSpPr>
        <p:spPr>
          <a:xfrm flipV="1">
            <a:off x="5146675" y="767080"/>
            <a:ext cx="1020445" cy="11201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7" idx="2"/>
          </p:cNvCxnSpPr>
          <p:nvPr/>
        </p:nvCxnSpPr>
        <p:spPr>
          <a:xfrm flipV="1">
            <a:off x="6946265" y="583565"/>
            <a:ext cx="889635" cy="176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8" idx="2"/>
          </p:cNvCxnSpPr>
          <p:nvPr/>
        </p:nvCxnSpPr>
        <p:spPr>
          <a:xfrm>
            <a:off x="6946265" y="760095"/>
            <a:ext cx="889635" cy="363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0" idx="2"/>
          </p:cNvCxnSpPr>
          <p:nvPr/>
        </p:nvCxnSpPr>
        <p:spPr>
          <a:xfrm>
            <a:off x="6946265" y="760095"/>
            <a:ext cx="889635" cy="1387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6"/>
            <a:endCxn id="14" idx="2"/>
          </p:cNvCxnSpPr>
          <p:nvPr/>
        </p:nvCxnSpPr>
        <p:spPr>
          <a:xfrm>
            <a:off x="8835390" y="58356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8835390" y="607060"/>
            <a:ext cx="832485" cy="516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14" idx="2"/>
          </p:cNvCxnSpPr>
          <p:nvPr/>
        </p:nvCxnSpPr>
        <p:spPr>
          <a:xfrm flipV="1">
            <a:off x="8835390" y="583565"/>
            <a:ext cx="862330" cy="1564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72460" y="464375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rolebinding</a:t>
            </a:r>
            <a:endParaRPr lang="en-US" altLang="en-US"/>
          </a:p>
        </p:txBody>
      </p:sp>
      <p:sp>
        <p:nvSpPr>
          <p:cNvPr id="47" name="Rectangle 46"/>
          <p:cNvSpPr/>
          <p:nvPr/>
        </p:nvSpPr>
        <p:spPr>
          <a:xfrm>
            <a:off x="6171565" y="46437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podrole</a:t>
            </a:r>
            <a:endParaRPr lang="en-US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6171565" y="570674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configmaprole</a:t>
            </a:r>
            <a:endParaRPr lang="en-US" altLang="en-US" sz="900"/>
          </a:p>
        </p:txBody>
      </p:sp>
      <p:sp>
        <p:nvSpPr>
          <p:cNvPr id="50" name="Oval 49"/>
          <p:cNvSpPr/>
          <p:nvPr/>
        </p:nvSpPr>
        <p:spPr>
          <a:xfrm>
            <a:off x="783590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get</a:t>
            </a:r>
            <a:endParaRPr lang="en-US" altLang="en-US" sz="800"/>
          </a:p>
        </p:txBody>
      </p:sp>
      <p:sp>
        <p:nvSpPr>
          <p:cNvPr id="51" name="Oval 50"/>
          <p:cNvSpPr/>
          <p:nvPr/>
        </p:nvSpPr>
        <p:spPr>
          <a:xfrm>
            <a:off x="783590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list</a:t>
            </a:r>
            <a:endParaRPr lang="en-US" altLang="en-US" sz="800"/>
          </a:p>
        </p:txBody>
      </p:sp>
      <p:sp>
        <p:nvSpPr>
          <p:cNvPr id="52" name="Oval 51"/>
          <p:cNvSpPr/>
          <p:nvPr/>
        </p:nvSpPr>
        <p:spPr>
          <a:xfrm>
            <a:off x="783590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delete</a:t>
            </a:r>
            <a:endParaRPr lang="en-US" altLang="en-US" sz="800"/>
          </a:p>
        </p:txBody>
      </p:sp>
      <p:sp>
        <p:nvSpPr>
          <p:cNvPr id="53" name="Oval 52"/>
          <p:cNvSpPr/>
          <p:nvPr/>
        </p:nvSpPr>
        <p:spPr>
          <a:xfrm>
            <a:off x="7835900" y="622871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watch</a:t>
            </a:r>
            <a:endParaRPr lang="" altLang="en-US" sz="800"/>
          </a:p>
        </p:txBody>
      </p:sp>
      <p:sp>
        <p:nvSpPr>
          <p:cNvPr id="54" name="Oval 53"/>
          <p:cNvSpPr/>
          <p:nvPr/>
        </p:nvSpPr>
        <p:spPr>
          <a:xfrm>
            <a:off x="969772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pod</a:t>
            </a:r>
            <a:endParaRPr lang="en-US" altLang="en-US" sz="800"/>
          </a:p>
        </p:txBody>
      </p:sp>
      <p:sp>
        <p:nvSpPr>
          <p:cNvPr id="55" name="Oval 54"/>
          <p:cNvSpPr/>
          <p:nvPr/>
        </p:nvSpPr>
        <p:spPr>
          <a:xfrm>
            <a:off x="9697720" y="61658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configmap</a:t>
            </a:r>
            <a:endParaRPr lang="en-US" altLang="en-US" sz="800"/>
          </a:p>
        </p:txBody>
      </p:sp>
      <p:sp>
        <p:nvSpPr>
          <p:cNvPr id="56" name="Oval 55"/>
          <p:cNvSpPr/>
          <p:nvPr/>
        </p:nvSpPr>
        <p:spPr>
          <a:xfrm>
            <a:off x="969772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7" name="Oval 56"/>
          <p:cNvSpPr/>
          <p:nvPr/>
        </p:nvSpPr>
        <p:spPr>
          <a:xfrm>
            <a:off x="969772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8" name="Rectangle 57"/>
          <p:cNvSpPr/>
          <p:nvPr/>
        </p:nvSpPr>
        <p:spPr>
          <a:xfrm>
            <a:off x="3213735" y="48704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</a:t>
            </a:r>
            <a:r>
              <a:rPr lang="" altLang="en-US" sz="1400"/>
              <a:t>configmaprole</a:t>
            </a:r>
            <a:endParaRPr lang="" altLang="en-US" sz="1400"/>
          </a:p>
        </p:txBody>
      </p:sp>
      <p:sp>
        <p:nvSpPr>
          <p:cNvPr id="60" name="Rectangle 59"/>
          <p:cNvSpPr/>
          <p:nvPr/>
        </p:nvSpPr>
        <p:spPr>
          <a:xfrm>
            <a:off x="3214370" y="61658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serviceaccount-podrole</a:t>
            </a:r>
            <a:endParaRPr lang="en-US" altLang="en-US" sz="1200"/>
          </a:p>
        </p:txBody>
      </p:sp>
      <p:cxnSp>
        <p:nvCxnSpPr>
          <p:cNvPr id="61" name="Straight Arrow Connector 60"/>
          <p:cNvCxnSpPr>
            <a:stCxn id="4" idx="3"/>
            <a:endCxn id="58" idx="1"/>
          </p:cNvCxnSpPr>
          <p:nvPr/>
        </p:nvCxnSpPr>
        <p:spPr>
          <a:xfrm>
            <a:off x="1564640" y="2196465"/>
            <a:ext cx="1649095" cy="2821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8" idx="1"/>
          </p:cNvCxnSpPr>
          <p:nvPr/>
        </p:nvCxnSpPr>
        <p:spPr>
          <a:xfrm>
            <a:off x="5187950" y="5018405"/>
            <a:ext cx="983615" cy="1145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50" idx="2"/>
          </p:cNvCxnSpPr>
          <p:nvPr/>
        </p:nvCxnSpPr>
        <p:spPr>
          <a:xfrm flipV="1">
            <a:off x="6946900" y="4792980"/>
            <a:ext cx="889000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6"/>
            <a:endCxn id="55" idx="2"/>
          </p:cNvCxnSpPr>
          <p:nvPr/>
        </p:nvCxnSpPr>
        <p:spPr>
          <a:xfrm>
            <a:off x="8835390" y="4792980"/>
            <a:ext cx="862330" cy="156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3"/>
            <a:endCxn id="51" idx="2"/>
          </p:cNvCxnSpPr>
          <p:nvPr/>
        </p:nvCxnSpPr>
        <p:spPr>
          <a:xfrm flipV="1">
            <a:off x="6946900" y="5361940"/>
            <a:ext cx="889000" cy="802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55" idx="2"/>
          </p:cNvCxnSpPr>
          <p:nvPr/>
        </p:nvCxnSpPr>
        <p:spPr>
          <a:xfrm>
            <a:off x="8835390" y="5361940"/>
            <a:ext cx="862330" cy="100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31185" y="2484120"/>
            <a:ext cx="2057400" cy="195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/>
              <a:t>clusterrolebinding</a:t>
            </a:r>
            <a:endParaRPr lang="" altLang="en-US" sz="1600"/>
          </a:p>
        </p:txBody>
      </p:sp>
      <p:sp>
        <p:nvSpPr>
          <p:cNvPr id="68" name="Rectangle 67"/>
          <p:cNvSpPr/>
          <p:nvPr/>
        </p:nvSpPr>
        <p:spPr>
          <a:xfrm>
            <a:off x="6223000" y="30054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/>
              <a:t>clusterpodrole</a:t>
            </a:r>
            <a:endParaRPr lang="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3171825" y="282892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</a:t>
            </a:r>
            <a:r>
              <a:rPr lang="" altLang="en-US" sz="1400"/>
              <a:t>cluster</a:t>
            </a:r>
            <a:r>
              <a:rPr lang="en-US" altLang="en-US" sz="1400"/>
              <a:t>podrole</a:t>
            </a:r>
            <a:endParaRPr lang="en-US" altLang="en-US" sz="1400"/>
          </a:p>
        </p:txBody>
      </p:sp>
      <p:cxnSp>
        <p:nvCxnSpPr>
          <p:cNvPr id="70" name="Straight Arrow Connector 69"/>
          <p:cNvCxnSpPr>
            <a:stCxn id="4" idx="3"/>
            <a:endCxn id="69" idx="1"/>
          </p:cNvCxnSpPr>
          <p:nvPr/>
        </p:nvCxnSpPr>
        <p:spPr>
          <a:xfrm>
            <a:off x="1564640" y="2196465"/>
            <a:ext cx="1607185" cy="780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8" idx="1"/>
          </p:cNvCxnSpPr>
          <p:nvPr/>
        </p:nvCxnSpPr>
        <p:spPr>
          <a:xfrm>
            <a:off x="5146040" y="2976880"/>
            <a:ext cx="1076960" cy="485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7" idx="2"/>
          </p:cNvCxnSpPr>
          <p:nvPr/>
        </p:nvCxnSpPr>
        <p:spPr>
          <a:xfrm flipV="1">
            <a:off x="6993890" y="583565"/>
            <a:ext cx="842010" cy="285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93890" y="3407410"/>
            <a:ext cx="842010" cy="1390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1145" y="260985"/>
            <a:ext cx="4485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pod使用指定的serviceaccount运行, pod具有该account的权限</a:t>
            </a:r>
            <a:endParaRPr lang="en-US"/>
          </a:p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permission-demo</a:t>
            </a:r>
            <a:endParaRPr lang="en-US"/>
          </a:p>
          <a:p>
            <a:r>
              <a:rPr lang="en-US"/>
              <a:t>  namespace: default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permission-demo-container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serviceAccountName: admin</a:t>
            </a:r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3980" y="50165"/>
            <a:ext cx="5516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pod -n kube-system kube-flannel-ds-amd64-p9s6j -o yaml|grep serviceAccount #查看系统空间中, flannel使用什么serviceAccount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88990" y="50165"/>
            <a:ext cx="61747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kind: ClusterRole</a:t>
            </a:r>
            <a:endParaRPr lang="en-US" sz="1400"/>
          </a:p>
          <a:p>
            <a:r>
              <a:rPr lang="en-US" sz="1400"/>
              <a:t>apiVersion: rbac.authorization.k8s.io/v1beta1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flannel</a:t>
            </a:r>
            <a:endParaRPr lang="en-US" sz="1400"/>
          </a:p>
          <a:p>
            <a:r>
              <a:rPr lang="en-US" sz="1400"/>
              <a:t>rules:</a:t>
            </a:r>
            <a:endParaRPr lang="en-US" sz="1400"/>
          </a:p>
          <a:p>
            <a:r>
              <a:rPr lang="en-US" sz="1400"/>
              <a:t>  - apiGroups: ['extensions']</a:t>
            </a:r>
            <a:endParaRPr lang="en-US" sz="1400"/>
          </a:p>
          <a:p>
            <a:r>
              <a:rPr lang="en-US" sz="1400"/>
              <a:t>    resources: ['podsecuritypolicies']</a:t>
            </a:r>
            <a:endParaRPr lang="en-US" sz="1400"/>
          </a:p>
          <a:p>
            <a:r>
              <a:rPr lang="en-US" sz="1400"/>
              <a:t>    verbs: ['use']</a:t>
            </a:r>
            <a:endParaRPr lang="en-US" sz="1400"/>
          </a:p>
          <a:p>
            <a:r>
              <a:rPr lang="en-US" sz="1400"/>
              <a:t>    resourceNames: ['psp.flannel.unprivileged']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pods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get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list</a:t>
            </a:r>
            <a:endParaRPr lang="en-US" sz="1400"/>
          </a:p>
          <a:p>
            <a:r>
              <a:rPr lang="en-US" sz="1400"/>
              <a:t>      - watch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nodes/status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patch</a:t>
            </a:r>
            <a:endParaRPr lang="en-US" sz="1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84785"/>
            <a:ext cx="4358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ServiceAccount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575" y="1972945"/>
            <a:ext cx="4471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kind: ServiceAccount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833110"/>
          </a:xfrm>
        </p:spPr>
        <p:txBody>
          <a:bodyPr/>
          <a:p>
            <a:r>
              <a:rPr lang="en-US" altLang="en-US"/>
              <a:t>docker 容器status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deleted</a:t>
            </a:r>
            <a:endParaRPr lang="en-US" altLang="en-US"/>
          </a:p>
          <a:p>
            <a:pPr lvl="1"/>
            <a:r>
              <a:rPr lang="en-US" altLang="en-US"/>
              <a:t>paused</a:t>
            </a:r>
            <a:endParaRPr lang="en-US" altLang="en-US"/>
          </a:p>
          <a:p>
            <a:pPr lvl="1"/>
            <a:r>
              <a:rPr lang="en-US" altLang="en-US"/>
              <a:t>running</a:t>
            </a:r>
            <a:endParaRPr lang="en-US" altLang="en-US"/>
          </a:p>
          <a:p>
            <a:pPr lvl="1"/>
            <a:r>
              <a:rPr lang="en-US" altLang="en-US"/>
              <a:t>stoped</a:t>
            </a:r>
            <a:endParaRPr lang="en-US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231265"/>
            <a:ext cx="4318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apiVersion: rbac.authorization.k8s.io/v1</a:t>
            </a:r>
            <a:endParaRPr lang="" altLang="en-US"/>
          </a:p>
          <a:p>
            <a:r>
              <a:rPr lang="" altLang="en-US"/>
              <a:t>kind: Role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creationTimestamp: null</a:t>
            </a:r>
            <a:endParaRPr lang="" altLang="en-US"/>
          </a:p>
          <a:p>
            <a:r>
              <a:rPr lang="" altLang="en-US"/>
              <a:t>  name: pod-admin</a:t>
            </a:r>
            <a:endParaRPr lang="" altLang="en-US"/>
          </a:p>
          <a:p>
            <a:r>
              <a:rPr lang="" altLang="en-US"/>
              <a:t>rules:</a:t>
            </a:r>
            <a:endParaRPr lang="" altLang="en-US"/>
          </a:p>
          <a:p>
            <a:r>
              <a:rPr lang="" altLang="en-US"/>
              <a:t>- apiGroups:</a:t>
            </a:r>
            <a:endParaRPr lang="" altLang="en-US"/>
          </a:p>
          <a:p>
            <a:r>
              <a:rPr lang="" altLang="en-US"/>
              <a:t>  - ""</a:t>
            </a:r>
            <a:endParaRPr lang="" altLang="en-US"/>
          </a:p>
          <a:p>
            <a:r>
              <a:rPr lang="" altLang="en-US"/>
              <a:t>  resources:</a:t>
            </a:r>
            <a:endParaRPr lang="" altLang="en-US"/>
          </a:p>
          <a:p>
            <a:r>
              <a:rPr lang="" altLang="en-US"/>
              <a:t>  - pods</a:t>
            </a:r>
            <a:endParaRPr lang="" altLang="en-US"/>
          </a:p>
          <a:p>
            <a:r>
              <a:rPr lang="" altLang="en-US"/>
              <a:t>  verbs:</a:t>
            </a:r>
            <a:endParaRPr lang="" altLang="en-US"/>
          </a:p>
          <a:p>
            <a:r>
              <a:rPr lang="" altLang="en-US"/>
              <a:t>  - list</a:t>
            </a:r>
            <a:endParaRPr lang="" altLang="en-US"/>
          </a:p>
          <a:p>
            <a:r>
              <a:rPr lang="" altLang="en-US"/>
              <a:t>  - get</a:t>
            </a:r>
            <a:endParaRPr lang="" altLang="en-US"/>
          </a:p>
          <a:p>
            <a:r>
              <a:rPr lang="" altLang="en-US"/>
              <a:t>  - delete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661025" y="1231265"/>
            <a:ext cx="5440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apiVersion: rbac.authorization.k8s.io/v1</a:t>
            </a:r>
            <a:endParaRPr lang="" altLang="en-US"/>
          </a:p>
          <a:p>
            <a:r>
              <a:rPr lang="" altLang="en-US"/>
              <a:t>kind: RoleBinding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creationTimestamp: null</a:t>
            </a:r>
            <a:endParaRPr lang="" altLang="en-US"/>
          </a:p>
          <a:p>
            <a:r>
              <a:rPr lang="" altLang="en-US"/>
              <a:t>  name: role-demo-magedu</a:t>
            </a:r>
            <a:endParaRPr lang="" altLang="en-US"/>
          </a:p>
          <a:p>
            <a:r>
              <a:rPr lang="" altLang="en-US"/>
              <a:t>roleRef:</a:t>
            </a:r>
            <a:endParaRPr lang="" altLang="en-US"/>
          </a:p>
          <a:p>
            <a:r>
              <a:rPr lang="" altLang="en-US"/>
              <a:t>  apiGroup: rbac.authorization.k8s.io</a:t>
            </a:r>
            <a:endParaRPr lang="" altLang="en-US"/>
          </a:p>
          <a:p>
            <a:r>
              <a:rPr lang="" altLang="en-US"/>
              <a:t>  kind: Role</a:t>
            </a:r>
            <a:endParaRPr lang="" altLang="en-US"/>
          </a:p>
          <a:p>
            <a:r>
              <a:rPr lang="" altLang="en-US"/>
              <a:t>  name: role-demo</a:t>
            </a:r>
            <a:endParaRPr lang="" altLang="en-US"/>
          </a:p>
          <a:p>
            <a:r>
              <a:rPr lang="" altLang="en-US"/>
              <a:t>subjects:</a:t>
            </a:r>
            <a:endParaRPr lang="" altLang="en-US"/>
          </a:p>
          <a:p>
            <a:r>
              <a:rPr lang="" altLang="en-US"/>
              <a:t>- apiGroup: rbac.authorization.k8s.io</a:t>
            </a:r>
            <a:endParaRPr lang="" altLang="en-US"/>
          </a:p>
          <a:p>
            <a:r>
              <a:rPr lang="" altLang="en-US"/>
              <a:t>  kind: User</a:t>
            </a:r>
            <a:endParaRPr lang="" altLang="en-US"/>
          </a:p>
          <a:p>
            <a:r>
              <a:rPr lang="" altLang="en-US"/>
              <a:t>  name: magedu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35" y="421005"/>
            <a:ext cx="363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定义role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01005" y="421005"/>
            <a:ext cx="650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绑定role和user</a:t>
            </a:r>
            <a:endParaRPr lang="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049780"/>
            <a:ext cx="36525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定义clusterRole</a:t>
            </a:r>
            <a:endParaRPr lang="en-US"/>
          </a:p>
          <a:p>
            <a:r>
              <a:rPr lang="en-US"/>
              <a:t>apiVersion: rbac.authorization.k8s.io/v1</a:t>
            </a:r>
            <a:endParaRPr lang="en-US"/>
          </a:p>
          <a:p>
            <a:r>
              <a:rPr lang="en-US"/>
              <a:t>kind: ClusterRole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rules:</a:t>
            </a:r>
            <a:endParaRPr lang="en-US"/>
          </a:p>
          <a:p>
            <a:r>
              <a:rPr lang="en-US"/>
              <a:t>- apiGroups:</a:t>
            </a:r>
            <a:endParaRPr lang="en-US"/>
          </a:p>
          <a:p>
            <a:r>
              <a:rPr lang="en-US"/>
              <a:t>  - ""</a:t>
            </a:r>
            <a:endParaRPr lang="en-US"/>
          </a:p>
          <a:p>
            <a:r>
              <a:rPr lang="en-US"/>
              <a:t>  resources:</a:t>
            </a:r>
            <a:endParaRPr lang="en-US"/>
          </a:p>
          <a:p>
            <a:r>
              <a:rPr lang="en-US"/>
              <a:t>  - pods</a:t>
            </a:r>
            <a:endParaRPr lang="en-US"/>
          </a:p>
          <a:p>
            <a:r>
              <a:rPr lang="en-US"/>
              <a:t>  verbs:</a:t>
            </a:r>
            <a:endParaRPr lang="en-US"/>
          </a:p>
          <a:p>
            <a:r>
              <a:rPr lang="en-US"/>
              <a:t>  - get</a:t>
            </a:r>
            <a:endParaRPr lang="en-US"/>
          </a:p>
          <a:p>
            <a:r>
              <a:rPr lang="en-US"/>
              <a:t>  - list</a:t>
            </a:r>
            <a:endParaRPr lang="en-US"/>
          </a:p>
          <a:p>
            <a:r>
              <a:rPr lang="en-US"/>
              <a:t>  - watch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39385" y="2049780"/>
            <a:ext cx="580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绑定cluster role和magedu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cluster-pod-reader-magedu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apiGroup: rbac.authorization.k8s.io</a:t>
            </a:r>
            <a:endParaRPr lang="en-US"/>
          </a:p>
          <a:p>
            <a:r>
              <a:rPr lang="en-US"/>
              <a:t>  kind: User</a:t>
            </a:r>
            <a:endParaRPr lang="en-US"/>
          </a:p>
          <a:p>
            <a:r>
              <a:rPr lang="en-US"/>
              <a:t>  name: magedu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2235" y="176530"/>
            <a:ext cx="3686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kubectl create clusterrole cluster-pod-reader --verb=get,list,watch --resource=pods --dry-run -o yaml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7310" y="176530"/>
            <a:ext cx="5802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kubectl create clusterrolebinding cluster-pod-reader-magedu --clusterrole=cluster-pod-reader --user=magedu --dry-run -o yaml</a:t>
            </a:r>
            <a:endParaRPr lang="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r>
              <a:rPr lang="" altLang="en-US"/>
              <a:t>, 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rules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apiGroup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resources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pod, service, ingress, configmap ...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verbs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get, list, watch, delete ...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RoleBinding</a:t>
            </a:r>
            <a:r>
              <a:rPr lang="" altLang="en-US"/>
              <a:t>, ClusterRoleBinding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RoleRef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subjects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</a:t>
            </a:r>
            <a:endParaRPr lang="en-US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3855" y="227330"/>
            <a:ext cx="11640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kubectl get clusterrolebinding cluster-admin -o yaml #查看系统帐号绑定的role, system:masters, 组名</a:t>
            </a:r>
            <a:endParaRPr lang="" altLang="en-US"/>
          </a:p>
          <a:p>
            <a:r>
              <a:rPr lang="" altLang="en-US"/>
              <a:t>$ kubectl config view #查看系统相关配置, 包括系统帐号, kubernetes-admin</a:t>
            </a:r>
            <a:endParaRPr lang="" altLang="en-US"/>
          </a:p>
          <a:p>
            <a:r>
              <a:rPr lang="" altLang="en-US"/>
              <a:t>$ openssl x509 -in apiserver-kubelet-client.crt -text -noout # 查看kubernets用户属于那个组, 及其他信息</a:t>
            </a:r>
            <a:endParaRPr lang="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2235" y="168275"/>
            <a:ext cx="1200340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b="1"/>
              <a:t>kubernetes dashboard 部署</a:t>
            </a:r>
            <a:endParaRPr lang="" altLang="en-US" sz="2800" b="1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wget https://raw.githubusercontent.com/kubernetes/dashboard/v1.10.1/src/deploy/recommended/kubernetes-dashboard.yaml #下载yaml文件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apply -f </a:t>
            </a:r>
            <a:r>
              <a:rPr lang="en-US" altLang="en-US">
                <a:sym typeface="+mn-ea"/>
              </a:rPr>
              <a:t>kubernetes-dashboard.yaml </a:t>
            </a:r>
            <a:r>
              <a:rPr lang="" altLang="en-US">
                <a:sym typeface="+mn-ea"/>
              </a:rPr>
              <a:t>#部署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patch service kubernetes-dashboard -p '{"spec":{"type":"NodePort"}}' -n kube-system #将service发布成nodeport类型的应用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service -n kube-system #查看端口映射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# 打开浏览器访问https://192.168.1.91:30920, 正常的话就可以打开dashboard了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secret -n kube-system #查看token放在那个secret下面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describe secret -n kube-system kubernetes-dashboard-token-fmswr #得到token, 贴在浏览器的token位置即可 </a:t>
            </a:r>
            <a:endParaRPr lang="" alt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290" y="193675"/>
            <a:ext cx="119360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b="1">
                <a:sym typeface="+mn-ea"/>
              </a:rPr>
              <a:t>认证方式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token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获取secret中的token信息, 使用token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kubeconfig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</a:t>
            </a:r>
            <a:r>
              <a:rPr lang="" altLang="en-US">
                <a:sym typeface="+mn-ea"/>
              </a:rPr>
              <a:t>KUBE_TOKEN=$(</a:t>
            </a:r>
            <a:r>
              <a:rPr lang="en-US" altLang="en-US">
                <a:sym typeface="+mn-ea"/>
              </a:rPr>
              <a:t>kubectl get secret default-ns-admin-token-jnr7b -o jsonpath={.data.token}|base64 -d</a:t>
            </a:r>
            <a:r>
              <a:rPr lang="" altLang="en-US">
                <a:sym typeface="+mn-ea"/>
              </a:rPr>
              <a:t>)</a:t>
            </a:r>
            <a:r>
              <a:rPr lang="en-US" altLang="en-US">
                <a:sym typeface="+mn-ea"/>
              </a:rPr>
              <a:t> #获取token相关信息, 并且解码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生产kubeconfig文件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kubectl config set-cluster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kubectl config set-credentials NAME --token=$KUBE_TOKEN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kubectl config set-context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kubectl config use-context</a:t>
            </a:r>
            <a:endParaRPr lang="" alt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800" y="100965"/>
            <a:ext cx="117678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问题1: 得到端口映射以后,访问</a:t>
            </a:r>
            <a:r>
              <a:rPr lang="en-US" altLang="en-US">
                <a:sym typeface="+mn-ea"/>
              </a:rPr>
              <a:t>https://192.168.1.91:30920, 报connect refused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最开始以为是service nodeport配置有问题,一顿查,毫无进展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后来查看`https://blog.csdn.net/networken/article/details/85607593`得到启发,去看看dashboard相关的pod有没有运行起来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果然发现问题: pod imagepull failed</a:t>
            </a:r>
            <a:r>
              <a:rPr lang="" altLang="en-US">
                <a:sym typeface="+mn-ea"/>
              </a:rPr>
              <a:t>, 然后使用阿里云的镜像提前下好,在重新apply一下,就可以了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pull registry.cn-hangzhou.aliyuncs.com/google_containers/$imageName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tag registry.cn-hangzhou.aliyuncs.com/google_containers/$imageName k8s.gcr.io/$imageName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2255" y="3542030"/>
            <a:ext cx="11717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问题2: 打开dashboard以后, 页面提示没有权限访问xxx资源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dashboard反问api service使用的是service account:kubernetes-dashboard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只要将这个帐号和cluster-admin角色在cluster级别关联一下,就有了集群的最高权限了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create clusterrolebinding cluster-admin-dashboard --clusterrole=cluster-admin --serviceaccount=kube-system:kubernetes-dashboard</a:t>
            </a:r>
            <a:endParaRPr lang="" alt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5090" y="193675"/>
            <a:ext cx="12054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kubernetes集群管理方式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命令式: create, get, run, edit, expose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命令式配置文件: create -f, delete -f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声明式配置文件: apply -f, patch</a:t>
            </a:r>
            <a:endParaRPr lang="" alt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546985"/>
            <a:ext cx="11784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000"/>
              <a:t>网络</a:t>
            </a:r>
            <a:endParaRPr lang="" altLang="en-US" sz="60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184785"/>
            <a:ext cx="1779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docker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bridge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joined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none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898265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1815" y="1079500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/>
              <a:t>container1</a:t>
            </a:r>
            <a:endParaRPr lang="" altLang="en-US" sz="800"/>
          </a:p>
        </p:txBody>
      </p:sp>
      <p:sp>
        <p:nvSpPr>
          <p:cNvPr id="7" name="Oval 6"/>
          <p:cNvSpPr/>
          <p:nvPr/>
        </p:nvSpPr>
        <p:spPr>
          <a:xfrm>
            <a:off x="4792345" y="1932305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2384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node1</a:t>
            </a:r>
            <a:endParaRPr lang="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8251190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0940" y="101790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</a:t>
            </a:r>
            <a:r>
              <a:rPr lang="" altLang="en-US" sz="800"/>
              <a:t>2</a:t>
            </a:r>
            <a:endParaRPr lang="" altLang="en-US" sz="800"/>
          </a:p>
        </p:txBody>
      </p:sp>
      <p:sp>
        <p:nvSpPr>
          <p:cNvPr id="11" name="Oval 10"/>
          <p:cNvSpPr/>
          <p:nvPr/>
        </p:nvSpPr>
        <p:spPr>
          <a:xfrm>
            <a:off x="9386570" y="19939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68502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</a:t>
            </a:r>
            <a:r>
              <a:rPr lang="" altLang="en-US" sz="1400"/>
              <a:t>2</a:t>
            </a:r>
            <a:endParaRPr lang="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3898265" y="3829685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1815" y="412559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</a:t>
            </a:r>
            <a:r>
              <a:rPr lang="" altLang="en-US" sz="800"/>
              <a:t>3</a:t>
            </a:r>
            <a:endParaRPr lang="" altLang="en-US" sz="800"/>
          </a:p>
        </p:txBody>
      </p:sp>
      <p:sp>
        <p:nvSpPr>
          <p:cNvPr id="15" name="Oval 14"/>
          <p:cNvSpPr/>
          <p:nvPr/>
        </p:nvSpPr>
        <p:spPr>
          <a:xfrm>
            <a:off x="4792345" y="49784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323840" y="3939540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</a:t>
            </a:r>
            <a:r>
              <a:rPr lang="" altLang="en-US" sz="1400"/>
              <a:t>3</a:t>
            </a:r>
            <a:endParaRPr lang="" altLang="en-US" sz="1400"/>
          </a:p>
        </p:txBody>
      </p: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 flipV="1">
            <a:off x="5443855" y="1475105"/>
            <a:ext cx="3347085" cy="6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 flipV="1">
            <a:off x="5443855" y="1517650"/>
            <a:ext cx="3321685" cy="3065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4" idx="0"/>
          </p:cNvCxnSpPr>
          <p:nvPr/>
        </p:nvCxnSpPr>
        <p:spPr>
          <a:xfrm>
            <a:off x="4520565" y="1859915"/>
            <a:ext cx="382270" cy="2265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344285" y="303593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nat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395085" y="107950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277995" y="315404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96410" y="584200"/>
            <a:ext cx="5267325" cy="597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002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C1:172.17.1.2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644525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C2:172.17.1.3</a:t>
            </a:r>
            <a:endParaRPr lang="en-US" altLang="en-US" sz="10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8415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C3:172.17.1.4</a:t>
            </a:r>
            <a:endParaRPr lang="en-US" altLang="en-US" sz="10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085" y="3365500"/>
            <a:ext cx="334708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docker0:172.17.1.1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450840" y="3377565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13" name="Rectangle 12"/>
          <p:cNvSpPr/>
          <p:nvPr/>
        </p:nvSpPr>
        <p:spPr>
          <a:xfrm>
            <a:off x="545084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8" name="Rectangle 17"/>
          <p:cNvSpPr/>
          <p:nvPr/>
        </p:nvSpPr>
        <p:spPr>
          <a:xfrm>
            <a:off x="7882255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9" name="Rectangle 18"/>
          <p:cNvSpPr/>
          <p:nvPr/>
        </p:nvSpPr>
        <p:spPr>
          <a:xfrm>
            <a:off x="664337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20" name="Rectangle 19"/>
          <p:cNvSpPr/>
          <p:nvPr/>
        </p:nvSpPr>
        <p:spPr>
          <a:xfrm>
            <a:off x="7881620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21" name="Rectangle 20"/>
          <p:cNvSpPr/>
          <p:nvPr/>
        </p:nvSpPr>
        <p:spPr>
          <a:xfrm>
            <a:off x="6642735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cxnSp>
        <p:nvCxnSpPr>
          <p:cNvPr id="23" name="Straight Arrow Connector 22"/>
          <p:cNvCxnSpPr>
            <a:stCxn id="13" idx="2"/>
            <a:endCxn id="9" idx="0"/>
          </p:cNvCxnSpPr>
          <p:nvPr/>
        </p:nvCxnSpPr>
        <p:spPr>
          <a:xfrm>
            <a:off x="5703570" y="2509520"/>
            <a:ext cx="635" cy="868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896100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134985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20815" y="5720080"/>
            <a:ext cx="749935" cy="622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8" idx="2"/>
            <a:endCxn id="26" idx="0"/>
          </p:cNvCxnSpPr>
          <p:nvPr/>
        </p:nvCxnSpPr>
        <p:spPr>
          <a:xfrm flipH="1">
            <a:off x="6896100" y="4241800"/>
            <a:ext cx="29845" cy="1478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5400000">
            <a:off x="6598920" y="4894580"/>
            <a:ext cx="927100" cy="172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ipforward</a:t>
            </a:r>
            <a:endParaRPr lang="en-US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631825" y="698500"/>
            <a:ext cx="247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docker网桥链接图</a:t>
            </a:r>
            <a:endParaRPr lang="en-US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218440"/>
            <a:ext cx="116916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kubernetes网络通信需求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一个pod内容器间通信 lo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pod间通信, pod ip &lt;=&gt; pod ip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CNI container network interface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flannel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calico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calnel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解决方案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虚拟网桥</a:t>
            </a:r>
            <a:endParaRPr lang="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" altLang="en-US"/>
              <a:t>隧道网络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macVlan, 容器直接桥接在物理网卡上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pod&lt;=&gt;service之间的通信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iptables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ipvs</a:t>
            </a:r>
            <a:endParaRPr lang="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243840"/>
            <a:ext cx="114890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Flannel</a:t>
            </a:r>
            <a:endParaRPr lang="" altLang="en-US"/>
          </a:p>
          <a:p>
            <a:r>
              <a:rPr lang="" altLang="en-US"/>
              <a:t>$ cat /etc/cni/net.d/10-flannel.conflist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{</a:t>
            </a:r>
            <a:endParaRPr lang="" altLang="en-US"/>
          </a:p>
          <a:p>
            <a:r>
              <a:rPr lang="" altLang="en-US"/>
              <a:t>  "name": "cbr0",</a:t>
            </a:r>
            <a:endParaRPr lang="" altLang="en-US"/>
          </a:p>
          <a:p>
            <a:r>
              <a:rPr lang="" altLang="en-US"/>
              <a:t>  "plugins": [</a:t>
            </a:r>
            <a:endParaRPr lang="" altLang="en-US"/>
          </a:p>
          <a:p>
            <a:r>
              <a:rPr lang="" altLang="en-US"/>
              <a:t>    {</a:t>
            </a:r>
            <a:endParaRPr lang="" altLang="en-US"/>
          </a:p>
          <a:p>
            <a:r>
              <a:rPr lang="" altLang="en-US"/>
              <a:t>      "type": "flannel",</a:t>
            </a:r>
            <a:endParaRPr lang="" altLang="en-US"/>
          </a:p>
          <a:p>
            <a:r>
              <a:rPr lang="" altLang="en-US"/>
              <a:t>      "delegate": {</a:t>
            </a:r>
            <a:endParaRPr lang="" altLang="en-US"/>
          </a:p>
          <a:p>
            <a:r>
              <a:rPr lang="" altLang="en-US"/>
              <a:t>        "hairpinMode": true,</a:t>
            </a:r>
            <a:endParaRPr lang="" altLang="en-US"/>
          </a:p>
          <a:p>
            <a:r>
              <a:rPr lang="" altLang="en-US"/>
              <a:t>        "isDefaultGateway": true</a:t>
            </a:r>
            <a:endParaRPr lang="" altLang="en-US"/>
          </a:p>
          <a:p>
            <a:r>
              <a:rPr lang="" altLang="en-US"/>
              <a:t>      }</a:t>
            </a:r>
            <a:endParaRPr lang="" altLang="en-US"/>
          </a:p>
          <a:p>
            <a:r>
              <a:rPr lang="" altLang="en-US"/>
              <a:t>    },</a:t>
            </a:r>
            <a:endParaRPr lang="" altLang="en-US"/>
          </a:p>
          <a:p>
            <a:r>
              <a:rPr lang="" altLang="en-US"/>
              <a:t>    {</a:t>
            </a:r>
            <a:endParaRPr lang="" altLang="en-US"/>
          </a:p>
          <a:p>
            <a:r>
              <a:rPr lang="" altLang="en-US"/>
              <a:t>      "type": "portmap",</a:t>
            </a:r>
            <a:endParaRPr lang="" altLang="en-US"/>
          </a:p>
          <a:p>
            <a:r>
              <a:rPr lang="" altLang="en-US"/>
              <a:t>      "capabilities": {</a:t>
            </a:r>
            <a:endParaRPr lang="" altLang="en-US"/>
          </a:p>
          <a:p>
            <a:r>
              <a:rPr lang="" altLang="en-US"/>
              <a:t>        "portMappings": true</a:t>
            </a:r>
            <a:endParaRPr lang="" altLang="en-US"/>
          </a:p>
          <a:p>
            <a:r>
              <a:rPr lang="" altLang="en-US"/>
              <a:t>      }</a:t>
            </a:r>
            <a:endParaRPr lang="" altLang="en-US"/>
          </a:p>
          <a:p>
            <a:r>
              <a:rPr lang="" altLang="en-US"/>
              <a:t>    }</a:t>
            </a:r>
            <a:endParaRPr lang="" altLang="en-US"/>
          </a:p>
          <a:p>
            <a:r>
              <a:rPr lang="" altLang="en-US"/>
              <a:t>  ]</a:t>
            </a:r>
            <a:endParaRPr lang="" altLang="en-US"/>
          </a:p>
          <a:p>
            <a:r>
              <a:rPr lang="" altLang="en-US"/>
              <a:t>}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31110" y="615315"/>
            <a:ext cx="9253855" cy="6031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851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967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37225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8750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6651625" y="1890395"/>
            <a:ext cx="1127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9855" y="480060"/>
            <a:ext cx="2270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flannel不支持网络策略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project1和project2需要网络隔离,但是使用flannel却不能作网络隔离的策略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calico, 支持网络策略, 但是使用复杂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54393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project1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2858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</a:t>
            </a:r>
            <a:r>
              <a:rPr lang="" altLang="en-US"/>
              <a:t>2</a:t>
            </a:r>
            <a:endParaRPr lang="" altLang="en-US"/>
          </a:p>
        </p:txBody>
      </p:sp>
      <p:cxnSp>
        <p:nvCxnSpPr>
          <p:cNvPr id="13" name="Straight Connector 12"/>
          <p:cNvCxnSpPr>
            <a:stCxn id="4" idx="0"/>
            <a:endCxn id="4" idx="2"/>
          </p:cNvCxnSpPr>
          <p:nvPr/>
        </p:nvCxnSpPr>
        <p:spPr>
          <a:xfrm>
            <a:off x="7158355" y="615315"/>
            <a:ext cx="0" cy="603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59385"/>
            <a:ext cx="43948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cat /run/flannel/subnet.env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FLANNEL_NETWORK=10.244.0.0/16</a:t>
            </a:r>
            <a:endParaRPr lang="" altLang="en-US"/>
          </a:p>
          <a:p>
            <a:r>
              <a:rPr lang="" altLang="en-US"/>
              <a:t>FLANNEL_SUBNET=10.244.0.1/24</a:t>
            </a:r>
            <a:endParaRPr lang="" altLang="en-US"/>
          </a:p>
          <a:p>
            <a:r>
              <a:rPr lang="" altLang="en-US"/>
              <a:t>FLANNEL_MTU=1450</a:t>
            </a:r>
            <a:endParaRPr lang="" altLang="en-US"/>
          </a:p>
          <a:p>
            <a:r>
              <a:rPr lang="" altLang="en-US"/>
              <a:t>FLANNEL_IPMASQ=true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FLANNEL_NETWORK=10.244.0.0/16</a:t>
            </a:r>
            <a:endParaRPr lang="" altLang="en-US"/>
          </a:p>
          <a:p>
            <a:r>
              <a:rPr lang="" altLang="en-US"/>
              <a:t>FLANNEL_SUBNET=10.244.1.1/24</a:t>
            </a:r>
            <a:endParaRPr lang="" altLang="en-US"/>
          </a:p>
          <a:p>
            <a:r>
              <a:rPr lang="" altLang="en-US"/>
              <a:t>FLANNEL_MTU=1450</a:t>
            </a:r>
            <a:endParaRPr lang="" altLang="en-US"/>
          </a:p>
          <a:p>
            <a:r>
              <a:rPr lang="" altLang="en-US"/>
              <a:t>FLANNEL_IPMASQ=true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FLANNEL_NETWORK=10.244.0.0/16</a:t>
            </a:r>
            <a:endParaRPr lang="en-US" altLang="en-US"/>
          </a:p>
          <a:p>
            <a:r>
              <a:rPr lang="en-US" altLang="en-US">
                <a:sym typeface="+mn-ea"/>
              </a:rPr>
              <a:t>FLANNEL_SUBNET=10.244.</a:t>
            </a:r>
            <a:r>
              <a:rPr lang="" altLang="en-US">
                <a:sym typeface="+mn-ea"/>
              </a:rPr>
              <a:t>2</a:t>
            </a:r>
            <a:r>
              <a:rPr lang="en-US" altLang="en-US">
                <a:sym typeface="+mn-ea"/>
              </a:rPr>
              <a:t>.1/24</a:t>
            </a:r>
            <a:endParaRPr lang="en-US" altLang="en-US"/>
          </a:p>
          <a:p>
            <a:r>
              <a:rPr lang="en-US" altLang="en-US">
                <a:sym typeface="+mn-ea"/>
              </a:rPr>
              <a:t>FLANNEL_MTU=1450</a:t>
            </a:r>
            <a:endParaRPr lang="en-US" altLang="en-US"/>
          </a:p>
          <a:p>
            <a:r>
              <a:rPr lang="en-US" altLang="en-US">
                <a:sym typeface="+mn-ea"/>
              </a:rPr>
              <a:t>FLANNEL_IPMASQ=true</a:t>
            </a:r>
            <a:endParaRPr lang="en-US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7094855" y="395605"/>
            <a:ext cx="361886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10.244.0.0/16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589724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10.244.0.1/24</a:t>
            </a:r>
            <a:endParaRPr lang="" altLang="en-US" sz="1400"/>
          </a:p>
        </p:txBody>
      </p:sp>
      <p:sp>
        <p:nvSpPr>
          <p:cNvPr id="7" name="Rectangle 6"/>
          <p:cNvSpPr/>
          <p:nvPr/>
        </p:nvSpPr>
        <p:spPr>
          <a:xfrm>
            <a:off x="787971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</a:t>
            </a:r>
            <a:r>
              <a:rPr lang="" altLang="en-US" sz="1400"/>
              <a:t>1</a:t>
            </a:r>
            <a:r>
              <a:rPr lang="en-US" altLang="en-US" sz="1400"/>
              <a:t>.1/24</a:t>
            </a:r>
            <a:endParaRPr lang="en-US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9853930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</a:t>
            </a:r>
            <a:r>
              <a:rPr lang="" altLang="en-US" sz="1400"/>
              <a:t>2</a:t>
            </a:r>
            <a:r>
              <a:rPr lang="en-US" altLang="en-US" sz="1400"/>
              <a:t>.1/24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589661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master</a:t>
            </a:r>
            <a:endParaRPr lang="" altLang="en-US"/>
          </a:p>
        </p:txBody>
      </p:sp>
      <p:sp>
        <p:nvSpPr>
          <p:cNvPr id="10" name="Rectangle 9"/>
          <p:cNvSpPr/>
          <p:nvPr/>
        </p:nvSpPr>
        <p:spPr>
          <a:xfrm>
            <a:off x="787908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node1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985393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node2</a:t>
            </a:r>
            <a:endParaRPr lang="" altLang="en-US"/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8723630" y="808990"/>
            <a:ext cx="18097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741160" y="808990"/>
            <a:ext cx="216344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8891905" y="817880"/>
            <a:ext cx="1805940" cy="91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277495"/>
            <a:ext cx="11370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flannel支持多种backend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VxLAN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host-gw: 使用主机作为网关转发, 配置路由表, 性能非常高</a:t>
            </a:r>
            <a:endParaRPr lang="" alt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2719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>
          <a:xfrm>
            <a:off x="3208020" y="3361690"/>
            <a:ext cx="101917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3070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9" idx="2"/>
          </p:cNvCxnSpPr>
          <p:nvPr/>
        </p:nvCxnSpPr>
        <p:spPr>
          <a:xfrm flipV="1">
            <a:off x="6951345" y="3361690"/>
            <a:ext cx="985520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 rot="16200000">
            <a:off x="5420360" y="2797810"/>
            <a:ext cx="337820" cy="2049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34695" y="16827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VxLAN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304165" y="5389880"/>
            <a:ext cx="11454765" cy="55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305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linkhead</a:t>
            </a:r>
            <a:endParaRPr lang="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184086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</a:t>
            </a:r>
            <a:endParaRPr lang="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37883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udp</a:t>
            </a:r>
            <a:endParaRPr lang="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490664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vxlan</a:t>
            </a:r>
            <a:endParaRPr lang="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6434455" y="5381625"/>
            <a:ext cx="532384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真实数据报文</a:t>
            </a:r>
            <a:endParaRPr lang="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22295" y="3356610"/>
            <a:ext cx="4799330" cy="3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635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  <a:endCxn id="7" idx="1"/>
          </p:cNvCxnSpPr>
          <p:nvPr/>
        </p:nvCxnSpPr>
        <p:spPr>
          <a:xfrm>
            <a:off x="3208020" y="3361690"/>
            <a:ext cx="64833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2914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0" idx="2"/>
          </p:cNvCxnSpPr>
          <p:nvPr/>
        </p:nvCxnSpPr>
        <p:spPr>
          <a:xfrm flipV="1">
            <a:off x="7297420" y="3361690"/>
            <a:ext cx="63944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01795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4180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78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路由表</a:t>
            </a:r>
            <a:endParaRPr lang="" altLang="en-US"/>
          </a:p>
        </p:txBody>
      </p:sp>
      <p:sp>
        <p:nvSpPr>
          <p:cNvPr id="17" name="Rectangle 16"/>
          <p:cNvSpPr/>
          <p:nvPr/>
        </p:nvSpPr>
        <p:spPr>
          <a:xfrm>
            <a:off x="76860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路由表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3923665" y="2842260"/>
            <a:ext cx="278130" cy="109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6951345" y="2825115"/>
            <a:ext cx="742950" cy="127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4378960" y="2952115"/>
            <a:ext cx="23952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flipV="1">
            <a:off x="3940810" y="3230245"/>
            <a:ext cx="349885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1" idx="0"/>
          </p:cNvCxnSpPr>
          <p:nvPr/>
        </p:nvCxnSpPr>
        <p:spPr>
          <a:xfrm>
            <a:off x="6863080" y="3230245"/>
            <a:ext cx="350520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13055" y="151130"/>
            <a:ext cx="1159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host gw: 使用node作为网关, 配置路由表</a:t>
            </a:r>
            <a:endParaRPr lang="" altLang="en-US"/>
          </a:p>
          <a:p>
            <a:r>
              <a:rPr lang="" altLang="en-US"/>
              <a:t>要求node必须在同一个网段中, node和node之间可以直接通信</a:t>
            </a:r>
            <a:endParaRPr lang="" alt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95910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251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pod1</a:t>
            </a:r>
            <a:endParaRPr lang="" altLang="en-US" sz="1200"/>
          </a:p>
        </p:txBody>
      </p:sp>
      <p:sp>
        <p:nvSpPr>
          <p:cNvPr id="7" name="Oval 6"/>
          <p:cNvSpPr/>
          <p:nvPr/>
        </p:nvSpPr>
        <p:spPr>
          <a:xfrm>
            <a:off x="254889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</a:t>
            </a:r>
            <a:r>
              <a:rPr lang="" altLang="en-US" sz="1200"/>
              <a:t>2</a:t>
            </a:r>
            <a:endParaRPr lang="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129159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/>
              <a:t>eth0</a:t>
            </a:r>
            <a:endParaRPr lang="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76987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1544320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cni0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175958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889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4320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flannel.1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1544955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</a:t>
            </a:r>
            <a:r>
              <a:rPr lang="" altLang="en-US"/>
              <a:t>neld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3956685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eth0</a:t>
            </a:r>
            <a:endParaRPr lang="" altLang="en-US" sz="1400"/>
          </a:p>
        </p:txBody>
      </p:sp>
      <p:sp>
        <p:nvSpPr>
          <p:cNvPr id="17" name="Decagon 16"/>
          <p:cNvSpPr/>
          <p:nvPr/>
        </p:nvSpPr>
        <p:spPr>
          <a:xfrm>
            <a:off x="5638800" y="4377055"/>
            <a:ext cx="914400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etcd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7770495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4710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pod1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1002347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pod2</a:t>
            </a:r>
            <a:endParaRPr lang="en-US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876617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2" name="Rectangle 21"/>
          <p:cNvSpPr/>
          <p:nvPr/>
        </p:nvSpPr>
        <p:spPr>
          <a:xfrm>
            <a:off x="1024445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3" name="Rectangle 22"/>
          <p:cNvSpPr/>
          <p:nvPr/>
        </p:nvSpPr>
        <p:spPr>
          <a:xfrm>
            <a:off x="9018905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923417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02347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18905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9019540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flanneld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7415530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eth0</a:t>
            </a:r>
            <a:endParaRPr lang="en-US" altLang="en-US" sz="1400"/>
          </a:p>
        </p:txBody>
      </p:sp>
      <p:cxnSp>
        <p:nvCxnSpPr>
          <p:cNvPr id="29" name="Straight Arrow Connector 28"/>
          <p:cNvCxnSpPr>
            <a:stCxn id="8" idx="2"/>
            <a:endCxn id="11" idx="0"/>
          </p:cNvCxnSpPr>
          <p:nvPr/>
        </p:nvCxnSpPr>
        <p:spPr>
          <a:xfrm>
            <a:off x="1527810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 flipH="1">
            <a:off x="2662555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291080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>
            <a:off x="3037205" y="3795395"/>
            <a:ext cx="91948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8" idx="1"/>
          </p:cNvCxnSpPr>
          <p:nvPr/>
        </p:nvCxnSpPr>
        <p:spPr>
          <a:xfrm>
            <a:off x="4622800" y="3796030"/>
            <a:ext cx="27927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26" idx="1"/>
          </p:cNvCxnSpPr>
          <p:nvPr/>
        </p:nvCxnSpPr>
        <p:spPr>
          <a:xfrm flipV="1">
            <a:off x="8081645" y="3795395"/>
            <a:ext cx="93726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23" idx="2"/>
          </p:cNvCxnSpPr>
          <p:nvPr/>
        </p:nvCxnSpPr>
        <p:spPr>
          <a:xfrm flipV="1">
            <a:off x="9765665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9002395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5" idx="0"/>
          </p:cNvCxnSpPr>
          <p:nvPr/>
        </p:nvCxnSpPr>
        <p:spPr>
          <a:xfrm flipH="1">
            <a:off x="10137140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0"/>
            <a:endCxn id="13" idx="2"/>
          </p:cNvCxnSpPr>
          <p:nvPr/>
        </p:nvCxnSpPr>
        <p:spPr>
          <a:xfrm flipV="1">
            <a:off x="2291080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765665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7" idx="6"/>
          </p:cNvCxnSpPr>
          <p:nvPr/>
        </p:nvCxnSpPr>
        <p:spPr>
          <a:xfrm>
            <a:off x="3037205" y="4545965"/>
            <a:ext cx="260159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1"/>
            <a:endCxn id="17" idx="1"/>
          </p:cNvCxnSpPr>
          <p:nvPr/>
        </p:nvCxnSpPr>
        <p:spPr>
          <a:xfrm flipH="1">
            <a:off x="6553200" y="4545965"/>
            <a:ext cx="246634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792345" y="302895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flannel架构图</a:t>
            </a:r>
            <a:endParaRPr lang="" alt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184785"/>
            <a:ext cx="10991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flannel部署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任何部署了kubelete的节点都需要部署flannel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daemonset -n kube-system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pods -n kube-system -o wide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configmap -n kube-system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kubectl get configmap -n kube-system kube-flannel-cfg -o json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$ brctl #网桥管理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8475" y="2875915"/>
            <a:ext cx="11303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抓取叠加网络的数据包</a:t>
            </a:r>
            <a:endParaRPr lang="" altLang="en-US"/>
          </a:p>
          <a:p>
            <a:r>
              <a:rPr lang="" altLang="en-US"/>
              <a:t>$ kubectl get pods -o wide</a:t>
            </a:r>
            <a:endParaRPr lang="" altLang="en-US"/>
          </a:p>
          <a:p>
            <a:r>
              <a:rPr lang="" altLang="en-US"/>
              <a:t>$ kubectl exec -it statefulset-demo-0 /bin/sh #</a:t>
            </a:r>
            <a:r>
              <a:rPr lang="en-US" altLang="en-US">
                <a:sym typeface="+mn-ea"/>
              </a:rPr>
              <a:t>statefulset-demo-0</a:t>
            </a:r>
            <a:r>
              <a:rPr lang="" altLang="en-US">
                <a:sym typeface="+mn-ea"/>
              </a:rPr>
              <a:t>在node2上</a:t>
            </a:r>
            <a:endParaRPr lang="" altLang="en-US"/>
          </a:p>
          <a:p>
            <a:r>
              <a:rPr lang="" altLang="en-US"/>
              <a:t>$ ping 10.244.2.89 #</a:t>
            </a:r>
            <a:r>
              <a:rPr lang="en-US" altLang="en-US">
                <a:sym typeface="+mn-ea"/>
              </a:rPr>
              <a:t>10.244.2.89</a:t>
            </a:r>
            <a:r>
              <a:rPr lang="" altLang="en-US">
                <a:sym typeface="+mn-ea"/>
              </a:rPr>
              <a:t>在node1上</a:t>
            </a:r>
            <a:endParaRPr lang="" altLang="en-US"/>
          </a:p>
          <a:p>
            <a:r>
              <a:rPr lang="" altLang="en-US"/>
              <a:t># 在node使用</a:t>
            </a:r>
            <a:endParaRPr lang="" altLang="en-US"/>
          </a:p>
          <a:p>
            <a:r>
              <a:rPr lang="" altLang="en-US"/>
              <a:t>$ tcpdump -i ens33 -nn host 192.168.1.92|grep -A 1 overlay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09:19:13.321591 IP 192.168.1.100.45936 &gt; 192.168.1.92.8472: OTV, flags [I] (0x08), overlay 0, instance 1</a:t>
            </a:r>
            <a:endParaRPr lang="" altLang="en-US"/>
          </a:p>
          <a:p>
            <a:r>
              <a:rPr lang="" altLang="en-US"/>
              <a:t>IP 10.244.1.67 &gt; 10.244.2.89: ICMP echo request, id 3328, seq 20, length 64</a:t>
            </a:r>
            <a:endParaRPr lang="" altLang="en-US"/>
          </a:p>
          <a:p>
            <a:r>
              <a:rPr lang="" altLang="en-US"/>
              <a:t>09:19:13.321779 IP 192.168.1.92.38949 &gt; 192.168.1.100.8472: OTV, flags [I] (0x08), overlay 0, instance 1</a:t>
            </a:r>
            <a:endParaRPr lang="" altLang="en-US"/>
          </a:p>
          <a:p>
            <a:r>
              <a:rPr lang="" altLang="en-US"/>
              <a:t>IP 10.244.2.89 &gt; 10.244.1.67: ICMP echo reply, id 3328, seq 20, length 64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18440"/>
            <a:ext cx="117170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 b="1"/>
              <a:t># 将flannel使用directrouting: “true”, 改进vxlan性能</a:t>
            </a:r>
            <a:endParaRPr lang="" altLang="en-US" sz="1600"/>
          </a:p>
          <a:p>
            <a:r>
              <a:rPr lang="" altLang="en-US" sz="1600"/>
              <a:t># vxlan + host gw; 提升性能</a:t>
            </a:r>
            <a:endParaRPr lang="" altLang="en-US" sz="1600"/>
          </a:p>
          <a:p>
            <a:r>
              <a:rPr lang="" altLang="en-US" sz="1600"/>
              <a:t>$ kubectl delete -f </a:t>
            </a:r>
            <a:r>
              <a:rPr lang="en-US" altLang="en-US" sz="1600">
                <a:sym typeface="+mn-ea"/>
              </a:rPr>
              <a:t>kube-flannel.yml</a:t>
            </a:r>
            <a:endParaRPr lang="" altLang="en-US" sz="1600"/>
          </a:p>
          <a:p>
            <a:r>
              <a:rPr lang="" altLang="en-US" sz="1600"/>
              <a:t>$ vim kube-flannel.yml</a:t>
            </a:r>
            <a:endParaRPr lang="" altLang="en-US" sz="1600"/>
          </a:p>
          <a:p>
            <a:r>
              <a:rPr lang="" altLang="en-US" sz="1600"/>
              <a:t>```</a:t>
            </a:r>
            <a:endParaRPr lang="" altLang="en-US" sz="1600"/>
          </a:p>
          <a:p>
            <a:r>
              <a:rPr lang="" altLang="en-US" sz="1600"/>
              <a:t>  net-conf.json: |</a:t>
            </a:r>
            <a:endParaRPr lang="" altLang="en-US" sz="1600"/>
          </a:p>
          <a:p>
            <a:r>
              <a:rPr lang="" altLang="en-US" sz="1600"/>
              <a:t>    {</a:t>
            </a:r>
            <a:endParaRPr lang="" altLang="en-US" sz="1600"/>
          </a:p>
          <a:p>
            <a:r>
              <a:rPr lang="" altLang="en-US" sz="1600"/>
              <a:t>      "Network": "10.244.0.0/16",</a:t>
            </a:r>
            <a:endParaRPr lang="" altLang="en-US" sz="1600"/>
          </a:p>
          <a:p>
            <a:r>
              <a:rPr lang="" altLang="en-US" sz="1600"/>
              <a:t>      "Backend": {</a:t>
            </a:r>
            <a:endParaRPr lang="" altLang="en-US" sz="1600"/>
          </a:p>
          <a:p>
            <a:r>
              <a:rPr lang="" altLang="en-US" sz="1600"/>
              <a:t>        "Type": "vxlan",</a:t>
            </a:r>
            <a:endParaRPr lang="" altLang="en-US" sz="1600"/>
          </a:p>
          <a:p>
            <a:r>
              <a:rPr lang="" altLang="en-US" sz="1600"/>
              <a:t>        "Directrouting": "true"</a:t>
            </a:r>
            <a:endParaRPr lang="" altLang="en-US" sz="1600"/>
          </a:p>
          <a:p>
            <a:r>
              <a:rPr lang="" altLang="en-US" sz="1600"/>
              <a:t>      }</a:t>
            </a:r>
            <a:endParaRPr lang="" altLang="en-US" sz="1600"/>
          </a:p>
          <a:p>
            <a:r>
              <a:rPr lang="" altLang="en-US" sz="1600"/>
              <a:t>    }</a:t>
            </a:r>
            <a:endParaRPr lang="" altLang="en-US" sz="1600"/>
          </a:p>
          <a:p>
            <a:r>
              <a:rPr lang="" altLang="en-US" sz="1600"/>
              <a:t>```</a:t>
            </a:r>
            <a:endParaRPr lang="" altLang="en-US" sz="1600"/>
          </a:p>
          <a:p>
            <a:r>
              <a:rPr lang="" altLang="en-US" sz="1600"/>
              <a:t>$ kubectl apply -f </a:t>
            </a:r>
            <a:r>
              <a:rPr lang="en-US" altLang="en-US" sz="1600">
                <a:sym typeface="+mn-ea"/>
              </a:rPr>
              <a:t>kube-flannel.yml </a:t>
            </a:r>
            <a:r>
              <a:rPr lang="" altLang="en-US" sz="1600">
                <a:sym typeface="+mn-ea"/>
              </a:rPr>
              <a:t>#完成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$ kubectl get configmap -n kube-system kube-flannel-cfg -o yaml #查看效果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$ route -n #已经可以看到 route路由表转发情况了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```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0.0.0.0         192.168.1.1     0.0.0.0         UG    100    0        0 ens33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10.244.0.0      0.0.0.0         255.255.255.0   U     0      0        0 cni0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10.244.1.0      192.168.1.100   255.255.255.0   UG    0      0        0 ens33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10.244.2.0      192.168.1.92    255.255.255.0   UG    0      0        0 ens33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172.17.2.0      0.0.0.0         255.255.255.0   U     0      0        0 docker0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192.168.1.0     0.0.0.0         255.255.255.0   U     100    0        0 ens33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```</a:t>
            </a:r>
            <a:endParaRPr lang="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67485" y="12503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5882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0331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C3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57872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C4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74903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C5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1718945" y="3180080"/>
            <a:ext cx="20129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6203315" y="3192780"/>
            <a:ext cx="32067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64274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6620" y="205422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8238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779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635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6745" y="325183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34030" y="32512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52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34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6201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1" idx="2"/>
            <a:endCxn id="16" idx="0"/>
          </p:cNvCxnSpPr>
          <p:nvPr/>
        </p:nvCxnSpPr>
        <p:spPr>
          <a:xfrm rot="5400000" flipV="1">
            <a:off x="1380490" y="2587625"/>
            <a:ext cx="1074420" cy="254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7" idx="0"/>
          </p:cNvCxnSpPr>
          <p:nvPr/>
        </p:nvCxnSpPr>
        <p:spPr>
          <a:xfrm rot="5400000">
            <a:off x="2839720" y="2506345"/>
            <a:ext cx="1087120" cy="40259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18" idx="0"/>
          </p:cNvCxnSpPr>
          <p:nvPr/>
        </p:nvCxnSpPr>
        <p:spPr>
          <a:xfrm rot="5400000" flipV="1">
            <a:off x="6018530" y="2689225"/>
            <a:ext cx="1086485" cy="62865"/>
          </a:xfrm>
          <a:prstGeom prst="curvedConnector3">
            <a:avLst>
              <a:gd name="adj1" fmla="val 5002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2"/>
            <a:endCxn id="19" idx="0"/>
          </p:cNvCxnSpPr>
          <p:nvPr/>
        </p:nvCxnSpPr>
        <p:spPr>
          <a:xfrm rot="5400000">
            <a:off x="713168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2"/>
            <a:endCxn id="20" idx="0"/>
          </p:cNvCxnSpPr>
          <p:nvPr/>
        </p:nvCxnSpPr>
        <p:spPr>
          <a:xfrm rot="5400000">
            <a:off x="831024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5475" y="4321175"/>
            <a:ext cx="674814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4556760" y="2417445"/>
            <a:ext cx="1002030" cy="3454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9" idx="5"/>
            <a:endCxn id="28" idx="2"/>
          </p:cNvCxnSpPr>
          <p:nvPr/>
        </p:nvCxnSpPr>
        <p:spPr>
          <a:xfrm flipV="1">
            <a:off x="3731895" y="2590165"/>
            <a:ext cx="824865" cy="684530"/>
          </a:xfrm>
          <a:prstGeom prst="curvedConnector3">
            <a:avLst>
              <a:gd name="adj1" fmla="val 500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4"/>
            <a:endCxn id="10" idx="2"/>
          </p:cNvCxnSpPr>
          <p:nvPr/>
        </p:nvCxnSpPr>
        <p:spPr>
          <a:xfrm>
            <a:off x="5558790" y="2590165"/>
            <a:ext cx="644525" cy="760730"/>
          </a:xfrm>
          <a:prstGeom prst="curvedConnector3">
            <a:avLst>
              <a:gd name="adj1" fmla="val 5004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60855" y="5071110"/>
            <a:ext cx="716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Docker主机内不同网段通信可以编写route规则实现</a:t>
            </a:r>
            <a:endParaRPr lang="en-US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260985"/>
            <a:ext cx="1181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在使用directrouting的情况下抓包看看效果</a:t>
            </a:r>
            <a:endParaRPr lang="" alt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41910"/>
            <a:ext cx="118516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VLAN</a:t>
            </a:r>
            <a:endParaRPr lang="" altLang="en-US"/>
          </a:p>
          <a:p>
            <a:r>
              <a:rPr lang="" altLang="en-US"/>
              <a:t>定义: 虚拟局域网, 将一个物理局域网在逻辑上划分成多个广播域的通信技术;</a:t>
            </a:r>
            <a:endParaRPr lang="" altLang="en-US"/>
          </a:p>
          <a:p>
            <a:r>
              <a:rPr lang="" altLang="en-US"/>
              <a:t>特点: 同一个VLAN下的用户可以直接通信,不同VLAN下的用户不可以直接通信</a:t>
            </a:r>
            <a:endParaRPr lang="" altLang="en-US"/>
          </a:p>
          <a:p>
            <a:r>
              <a:rPr lang="" altLang="en-US"/>
              <a:t>问题: 怎么样使用网络设备能够分辨不同VLAN的报文?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在数据报文中添加标识VLAN的字段, IEEE 802.1Q对以太帧进行了定义, 在原MAC字段和ip层协议之间增加了4字节的VLAN tag; 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TYPE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PRI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CFI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VLANID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TYPE: 用来判断本数据帧是否带有VLAN tag, </a:t>
            </a:r>
            <a:r>
              <a:rPr lang="en-US" altLang="en-US">
                <a:sym typeface="+mn-ea"/>
              </a:rPr>
              <a:t>如果不支持802.1Q的设备,收到报文会丢弃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PRI: 标识优先级,如果在网络阻塞的情况下,会优先发送优先级高的数据帧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CFI: 标识MAC是否以标准格式封装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VLANID: 表示所属的VLAN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同一个VLAN可以直接通信,主要通过甄别VLAN tag来进行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不同VLAN间的设备需要通信,需要通过三层交换机建立IP路由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2034540" y="1889760"/>
            <a:ext cx="946404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09875" y="193103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95510" y="191452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160270" y="201549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mac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938385" y="1990090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IP数据包</a:t>
            </a:r>
            <a:endParaRPr lang="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375" y="192278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809875" y="201549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type</a:t>
            </a:r>
            <a:endParaRPr lang="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75275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156075" y="205105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PRI</a:t>
            </a:r>
            <a:endParaRPr lang="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66560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467350" y="2066290"/>
            <a:ext cx="125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CFI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02145" y="2023745"/>
            <a:ext cx="238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VLANID</a:t>
            </a:r>
            <a:endParaRPr lang="" altLang="en-US"/>
          </a:p>
        </p:txBody>
      </p:sp>
      <p:sp>
        <p:nvSpPr>
          <p:cNvPr id="19" name="Rectangle 18"/>
          <p:cNvSpPr/>
          <p:nvPr/>
        </p:nvSpPr>
        <p:spPr>
          <a:xfrm>
            <a:off x="751840" y="5542280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vlan1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8609965" y="5541645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vlan2</a:t>
            </a:r>
            <a:endParaRPr lang="" altLang="en-US"/>
          </a:p>
        </p:txBody>
      </p:sp>
      <p:sp>
        <p:nvSpPr>
          <p:cNvPr id="21" name="Oval 20"/>
          <p:cNvSpPr/>
          <p:nvPr/>
        </p:nvSpPr>
        <p:spPr>
          <a:xfrm>
            <a:off x="5076190" y="5541645"/>
            <a:ext cx="1073785" cy="1088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交换机</a:t>
            </a:r>
            <a:endParaRPr lang="" altLang="en-US"/>
          </a:p>
        </p:txBody>
      </p:sp>
      <p:cxnSp>
        <p:nvCxnSpPr>
          <p:cNvPr id="22" name="Straight Arrow Connector 21"/>
          <p:cNvCxnSpPr>
            <a:stCxn id="19" idx="3"/>
            <a:endCxn id="21" idx="2"/>
          </p:cNvCxnSpPr>
          <p:nvPr/>
        </p:nvCxnSpPr>
        <p:spPr>
          <a:xfrm flipV="1">
            <a:off x="2616200" y="6085840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49975" y="6085205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134620"/>
            <a:ext cx="149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 b="1"/>
              <a:t>VxLAN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675640" y="1045210"/>
            <a:ext cx="2673985" cy="1501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9295" y="1070610"/>
            <a:ext cx="2623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1.多租户,网络需要隔离</a:t>
            </a:r>
            <a:endParaRPr lang="" altLang="en-US"/>
          </a:p>
          <a:p>
            <a:r>
              <a:rPr lang="" altLang="en-US"/>
              <a:t>2.大量主机</a:t>
            </a:r>
            <a:endParaRPr lang="" altLang="en-US"/>
          </a:p>
          <a:p>
            <a:r>
              <a:rPr lang="" altLang="en-US"/>
              <a:t>3.可漂移</a:t>
            </a:r>
            <a:endParaRPr lang="" altLang="en-US"/>
          </a:p>
          <a:p>
            <a:r>
              <a:rPr lang="" altLang="en-US"/>
              <a:t>4.可伸缩</a:t>
            </a:r>
            <a:endParaRPr lang="" altLang="en-US"/>
          </a:p>
          <a:p>
            <a:r>
              <a:rPr lang="" altLang="en-US"/>
              <a:t>5.可编程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659130" y="3583940"/>
            <a:ext cx="2673985" cy="206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7385" y="3609340"/>
            <a:ext cx="2657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传统解决方案</a:t>
            </a:r>
            <a:endParaRPr lang="" altLang="en-US"/>
          </a:p>
          <a:p>
            <a:r>
              <a:rPr lang="" altLang="en-US"/>
              <a:t>1.STP</a:t>
            </a:r>
            <a:endParaRPr lang="" altLang="en-US"/>
          </a:p>
          <a:p>
            <a:r>
              <a:rPr lang="" altLang="en-US"/>
              <a:t>利用率低</a:t>
            </a:r>
            <a:endParaRPr lang="" altLang="en-US"/>
          </a:p>
          <a:p>
            <a:r>
              <a:rPr lang="" altLang="en-US"/>
              <a:t>2.VLAN</a:t>
            </a:r>
            <a:endParaRPr lang="" altLang="en-US"/>
          </a:p>
          <a:p>
            <a:r>
              <a:rPr lang="" altLang="en-US"/>
              <a:t>4094个节点上限不够用</a:t>
            </a:r>
            <a:endParaRPr lang="" altLang="en-US"/>
          </a:p>
        </p:txBody>
      </p:sp>
      <p:sp>
        <p:nvSpPr>
          <p:cNvPr id="9" name="Right Arrow 8"/>
          <p:cNvSpPr/>
          <p:nvPr/>
        </p:nvSpPr>
        <p:spPr>
          <a:xfrm>
            <a:off x="3324225" y="2850515"/>
            <a:ext cx="168719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5585" y="2579370"/>
            <a:ext cx="134429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overlay(隧道网络)</a:t>
            </a:r>
            <a:endParaRPr lang="" altLang="en-US"/>
          </a:p>
        </p:txBody>
      </p:sp>
      <p:sp>
        <p:nvSpPr>
          <p:cNvPr id="11" name="Left Brace 10"/>
          <p:cNvSpPr/>
          <p:nvPr/>
        </p:nvSpPr>
        <p:spPr>
          <a:xfrm>
            <a:off x="7026910" y="960120"/>
            <a:ext cx="137795" cy="4153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3620" y="35369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L3 overlay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7373620" y="473646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</a:t>
            </a:r>
            <a:r>
              <a:rPr lang="" altLang="en-US"/>
              <a:t>2</a:t>
            </a:r>
            <a:r>
              <a:rPr lang="en-US" altLang="en-US"/>
              <a:t> overlay</a:t>
            </a:r>
            <a:endParaRPr lang="en-US" altLang="en-US"/>
          </a:p>
        </p:txBody>
      </p:sp>
      <p:sp>
        <p:nvSpPr>
          <p:cNvPr id="14" name="Left Brace 13"/>
          <p:cNvSpPr/>
          <p:nvPr/>
        </p:nvSpPr>
        <p:spPr>
          <a:xfrm>
            <a:off x="9136380" y="4055110"/>
            <a:ext cx="539750" cy="227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1385" y="3719195"/>
            <a:ext cx="183896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VxLAN</a:t>
            </a:r>
            <a:endParaRPr lang="" alt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93675"/>
            <a:ext cx="11396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物理网络和虚拟机网络网段隔离</a:t>
            </a:r>
            <a:endParaRPr lang="" altLang="en-US"/>
          </a:p>
          <a:p>
            <a:r>
              <a:rPr lang="" altLang="en-US"/>
              <a:t>- 物理机有物理机网络</a:t>
            </a:r>
            <a:endParaRPr lang="" altLang="en-US"/>
          </a:p>
          <a:p>
            <a:r>
              <a:rPr lang="" altLang="en-US"/>
              <a:t>- 虚拟机有自己的网络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93980" y="5153660"/>
            <a:ext cx="11995150" cy="978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3765" y="5204460"/>
            <a:ext cx="4774565" cy="87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59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content</a:t>
            </a:r>
            <a:endParaRPr lang="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986218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ipheader</a:t>
            </a:r>
            <a:endParaRPr lang="" altLang="en-US" sz="1400"/>
          </a:p>
        </p:txBody>
      </p:sp>
      <p:sp>
        <p:nvSpPr>
          <p:cNvPr id="12" name="Rectangle 11"/>
          <p:cNvSpPr/>
          <p:nvPr/>
        </p:nvSpPr>
        <p:spPr>
          <a:xfrm>
            <a:off x="868997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802.1.q</a:t>
            </a:r>
            <a:endParaRPr lang="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748474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macheader</a:t>
            </a:r>
            <a:endParaRPr lang="" altLang="en-US" sz="1400"/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7306310" y="3415665"/>
            <a:ext cx="570230" cy="180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63765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原数据报文</a:t>
            </a:r>
            <a:endParaRPr lang="" altLang="en-US"/>
          </a:p>
        </p:txBody>
      </p:sp>
      <p:sp>
        <p:nvSpPr>
          <p:cNvPr id="17" name="Rectangle 16"/>
          <p:cNvSpPr/>
          <p:nvPr/>
        </p:nvSpPr>
        <p:spPr>
          <a:xfrm>
            <a:off x="8637270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vlan字段</a:t>
            </a:r>
            <a:endParaRPr lang="" altLang="en-US"/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 flipH="1">
            <a:off x="9192260" y="3415665"/>
            <a:ext cx="57785" cy="184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00980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vxlanID, 24bits</a:t>
            </a:r>
            <a:endParaRPr lang="" altLang="en-US" sz="1400"/>
          </a:p>
        </p:txBody>
      </p:sp>
      <p:sp>
        <p:nvSpPr>
          <p:cNvPr id="21" name="Rectangle 20"/>
          <p:cNvSpPr/>
          <p:nvPr/>
        </p:nvSpPr>
        <p:spPr>
          <a:xfrm>
            <a:off x="3437255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udpheader</a:t>
            </a:r>
            <a:endParaRPr lang="" altLang="en-US" sz="1400"/>
          </a:p>
        </p:txBody>
      </p:sp>
      <p:sp>
        <p:nvSpPr>
          <p:cNvPr id="22" name="Rectangle 21"/>
          <p:cNvSpPr/>
          <p:nvPr/>
        </p:nvSpPr>
        <p:spPr>
          <a:xfrm>
            <a:off x="1815465" y="5262880"/>
            <a:ext cx="151003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ipheader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177165" y="5262880"/>
            <a:ext cx="158115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macheader</a:t>
            </a:r>
            <a:endParaRPr lang="en-US" altLang="en-US" sz="14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8425" y="1996440"/>
            <a:ext cx="11995150" cy="1292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4975" y="2000250"/>
            <a:ext cx="5080" cy="12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1030" y="1996440"/>
            <a:ext cx="3175" cy="129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58690" y="2000250"/>
            <a:ext cx="8255" cy="126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1455" y="1998345"/>
            <a:ext cx="2540" cy="130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42125" y="2125345"/>
            <a:ext cx="5145405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origin data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877435" y="251269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vxlan header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164205" y="251269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udp header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704975" y="2512695"/>
            <a:ext cx="134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ip header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79705" y="251269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mac</a:t>
            </a:r>
            <a:r>
              <a:rPr lang="en-US" altLang="en-US"/>
              <a:t>header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4" idx="2"/>
            <a:endCxn id="23" idx="1"/>
          </p:cNvCxnSpPr>
          <p:nvPr/>
        </p:nvCxnSpPr>
        <p:spPr>
          <a:xfrm>
            <a:off x="6096000" y="3289300"/>
            <a:ext cx="2154555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0555" y="3635375"/>
            <a:ext cx="323151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5010" y="3635375"/>
            <a:ext cx="300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8字节64位, vnid 占用24位,其他保留</a:t>
            </a:r>
            <a:endParaRPr lang="" altLang="en-US"/>
          </a:p>
        </p:txBody>
      </p:sp>
      <p:sp>
        <p:nvSpPr>
          <p:cNvPr id="25" name="Rectangle 24"/>
          <p:cNvSpPr/>
          <p:nvPr/>
        </p:nvSpPr>
        <p:spPr>
          <a:xfrm>
            <a:off x="4766945" y="4377055"/>
            <a:ext cx="2372995" cy="2129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822825" y="4444365"/>
            <a:ext cx="2261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8字节</a:t>
            </a:r>
            <a:endParaRPr lang="" altLang="en-US"/>
          </a:p>
          <a:p>
            <a:r>
              <a:rPr lang="" altLang="en-US"/>
              <a:t>1. udpport</a:t>
            </a:r>
            <a:endParaRPr lang="" altLang="en-US"/>
          </a:p>
          <a:p>
            <a:r>
              <a:rPr lang="" altLang="en-US"/>
              <a:t>2. vlanport: 4789.</a:t>
            </a:r>
            <a:endParaRPr lang="" altLang="en-US"/>
          </a:p>
          <a:p>
            <a:r>
              <a:rPr lang="" altLang="en-US"/>
              <a:t>通过端口号来识别是VxLAN</a:t>
            </a:r>
            <a:endParaRPr lang="" altLang="en-US"/>
          </a:p>
          <a:p>
            <a:r>
              <a:rPr lang="" altLang="en-US"/>
              <a:t>3. udplength</a:t>
            </a:r>
            <a:endParaRPr lang="" altLang="en-US"/>
          </a:p>
          <a:p>
            <a:r>
              <a:rPr lang="" altLang="en-US"/>
              <a:t>4. checksum</a:t>
            </a:r>
            <a:endParaRPr lang="" altLang="en-US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3264535" y="3938905"/>
            <a:ext cx="2169795" cy="8350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25730"/>
            <a:ext cx="11607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VNI: Virtual Network Instance(虚拟网络实例)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VNID: Virtual Network Identify(虚拟机ID)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NVE: Network Virtualization Edge(网络边界)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VTEP: VxLAN Tunnel End-Point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2255" y="1517650"/>
            <a:ext cx="11800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RFC 7348, VxLAN的标准</a:t>
            </a:r>
            <a:endParaRPr lang="" altLang="en-US"/>
          </a:p>
          <a:p>
            <a:r>
              <a:rPr lang="" altLang="en-US"/>
              <a:t>WHY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VLAN 12bit, 4096 not enough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STR 链路浪费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多租户需要网络隔离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0532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1116139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762698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</a:t>
            </a:r>
            <a:endParaRPr lang="" altLang="en-US"/>
          </a:p>
        </p:txBody>
      </p:sp>
      <p:sp>
        <p:nvSpPr>
          <p:cNvPr id="7" name="Cloud 6"/>
          <p:cNvSpPr/>
          <p:nvPr/>
        </p:nvSpPr>
        <p:spPr>
          <a:xfrm>
            <a:off x="6878320" y="4756785"/>
            <a:ext cx="2412365" cy="11055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Internet</a:t>
            </a:r>
            <a:endParaRPr lang="" altLang="en-US"/>
          </a:p>
        </p:txBody>
      </p:sp>
      <p:sp>
        <p:nvSpPr>
          <p:cNvPr id="8" name="Oval 7"/>
          <p:cNvSpPr/>
          <p:nvPr/>
        </p:nvSpPr>
        <p:spPr>
          <a:xfrm>
            <a:off x="4505325" y="564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VNI1-VM</a:t>
            </a:r>
            <a:endParaRPr lang="" altLang="en-US" sz="1400"/>
          </a:p>
        </p:txBody>
      </p:sp>
      <p:sp>
        <p:nvSpPr>
          <p:cNvPr id="9" name="Oval 8"/>
          <p:cNvSpPr/>
          <p:nvPr/>
        </p:nvSpPr>
        <p:spPr>
          <a:xfrm>
            <a:off x="85413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69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VNI2-VM</a:t>
            </a:r>
            <a:endParaRPr lang="" altLang="en-US" sz="1400"/>
          </a:p>
        </p:txBody>
      </p:sp>
      <p:sp>
        <p:nvSpPr>
          <p:cNvPr id="11" name="Oval 10"/>
          <p:cNvSpPr/>
          <p:nvPr/>
        </p:nvSpPr>
        <p:spPr>
          <a:xfrm>
            <a:off x="67125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VNI1-VM</a:t>
            </a:r>
            <a:endParaRPr lang="" altLang="en-US" sz="1400"/>
          </a:p>
        </p:txBody>
      </p:sp>
      <p:sp>
        <p:nvSpPr>
          <p:cNvPr id="12" name="Oval 11"/>
          <p:cNvSpPr/>
          <p:nvPr/>
        </p:nvSpPr>
        <p:spPr>
          <a:xfrm>
            <a:off x="1116139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cxnSp>
        <p:nvCxnSpPr>
          <p:cNvPr id="13" name="Straight Arrow Connector 12"/>
          <p:cNvCxnSpPr>
            <a:stCxn id="4" idx="2"/>
            <a:endCxn id="7" idx="3"/>
          </p:cNvCxnSpPr>
          <p:nvPr/>
        </p:nvCxnSpPr>
        <p:spPr>
          <a:xfrm>
            <a:off x="4962525" y="3250565"/>
            <a:ext cx="312229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8081645" y="3250565"/>
            <a:ext cx="2540" cy="15741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3"/>
          </p:cNvCxnSpPr>
          <p:nvPr/>
        </p:nvCxnSpPr>
        <p:spPr>
          <a:xfrm flipH="1">
            <a:off x="8084820" y="3250565"/>
            <a:ext cx="353377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8" idx="4"/>
          </p:cNvCxnSpPr>
          <p:nvPr/>
        </p:nvCxnSpPr>
        <p:spPr>
          <a:xfrm flipV="1">
            <a:off x="4962525" y="1478915"/>
            <a:ext cx="0" cy="857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1" idx="4"/>
          </p:cNvCxnSpPr>
          <p:nvPr/>
        </p:nvCxnSpPr>
        <p:spPr>
          <a:xfrm flipH="1" flipV="1">
            <a:off x="7169785" y="1605915"/>
            <a:ext cx="91440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10" idx="4"/>
          </p:cNvCxnSpPr>
          <p:nvPr/>
        </p:nvCxnSpPr>
        <p:spPr>
          <a:xfrm flipV="1">
            <a:off x="808418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4"/>
          </p:cNvCxnSpPr>
          <p:nvPr/>
        </p:nvCxnSpPr>
        <p:spPr>
          <a:xfrm flipV="1">
            <a:off x="8073390" y="1605915"/>
            <a:ext cx="925195" cy="71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12" idx="4"/>
          </p:cNvCxnSpPr>
          <p:nvPr/>
        </p:nvCxnSpPr>
        <p:spPr>
          <a:xfrm flipV="1">
            <a:off x="1161859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27635" y="134620"/>
            <a:ext cx="4209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VNI1, VNI2是不同虚拟网络实例</a:t>
            </a:r>
            <a:endParaRPr lang="" altLang="en-US"/>
          </a:p>
          <a:p>
            <a:r>
              <a:rPr lang="" altLang="en-US"/>
              <a:t>VNI1内部是可以通信的, VNI1与VNI2之间不能直接通信</a:t>
            </a:r>
            <a:endParaRPr lang="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6995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IpA</a:t>
            </a:r>
            <a:endParaRPr lang="" altLang="en-US"/>
          </a:p>
        </p:txBody>
      </p:sp>
      <p:sp>
        <p:nvSpPr>
          <p:cNvPr id="6" name="Oval 5"/>
          <p:cNvSpPr/>
          <p:nvPr/>
        </p:nvSpPr>
        <p:spPr>
          <a:xfrm>
            <a:off x="86995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IpB</a:t>
            </a:r>
            <a:endParaRPr lang="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34310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9711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IpC</a:t>
            </a:r>
            <a:endParaRPr lang="" altLang="en-US"/>
          </a:p>
        </p:txBody>
      </p:sp>
      <p:sp>
        <p:nvSpPr>
          <p:cNvPr id="9" name="Oval 8"/>
          <p:cNvSpPr/>
          <p:nvPr/>
        </p:nvSpPr>
        <p:spPr>
          <a:xfrm>
            <a:off x="989711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IpD</a:t>
            </a:r>
            <a:endParaRPr lang="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015605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3785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IpF</a:t>
            </a:r>
            <a:endParaRPr lang="" altLang="en-US"/>
          </a:p>
        </p:txBody>
      </p:sp>
      <p:sp>
        <p:nvSpPr>
          <p:cNvPr id="12" name="Oval 11"/>
          <p:cNvSpPr/>
          <p:nvPr/>
        </p:nvSpPr>
        <p:spPr>
          <a:xfrm>
            <a:off x="4260850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IpE</a:t>
            </a:r>
            <a:endParaRPr lang="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239385" y="4167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4277995" y="1661160"/>
            <a:ext cx="2783205" cy="15944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internet</a:t>
            </a:r>
            <a:endParaRPr lang="" altLang="en-US"/>
          </a:p>
        </p:txBody>
      </p: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1784350" y="1586865"/>
            <a:ext cx="949960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 flipV="1">
            <a:off x="1784350" y="1899285"/>
            <a:ext cx="949960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8" idx="2"/>
          </p:cNvCxnSpPr>
          <p:nvPr/>
        </p:nvCxnSpPr>
        <p:spPr>
          <a:xfrm flipV="1">
            <a:off x="8930005" y="1586865"/>
            <a:ext cx="967105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2"/>
          </p:cNvCxnSpPr>
          <p:nvPr/>
        </p:nvCxnSpPr>
        <p:spPr>
          <a:xfrm>
            <a:off x="8930005" y="1899285"/>
            <a:ext cx="967105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 flipH="1">
            <a:off x="4718050" y="5081905"/>
            <a:ext cx="978535" cy="814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5669280" y="5077460"/>
            <a:ext cx="941705" cy="819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0" idx="1"/>
          </p:cNvCxnSpPr>
          <p:nvPr/>
        </p:nvCxnSpPr>
        <p:spPr>
          <a:xfrm flipV="1">
            <a:off x="7058660" y="1899285"/>
            <a:ext cx="95694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4" idx="1"/>
          </p:cNvCxnSpPr>
          <p:nvPr/>
        </p:nvCxnSpPr>
        <p:spPr>
          <a:xfrm flipH="1" flipV="1">
            <a:off x="5669915" y="3253740"/>
            <a:ext cx="26670" cy="913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4" idx="2"/>
          </p:cNvCxnSpPr>
          <p:nvPr/>
        </p:nvCxnSpPr>
        <p:spPr>
          <a:xfrm>
            <a:off x="3648710" y="1899285"/>
            <a:ext cx="63817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3745" y="3390265"/>
            <a:ext cx="2294255" cy="2539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94855" y="3702050"/>
            <a:ext cx="230314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32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430530"/>
            <a:ext cx="11355705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8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40030"/>
            <a:ext cx="11473815" cy="644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2550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c1:192.168.1.2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4667885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route1:172.17.17.5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853567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server:www.baidu.com</a:t>
            </a:r>
            <a:endParaRPr lang="en-US" altLang="en-US" sz="100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62505" y="1033780"/>
            <a:ext cx="240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6104890" y="1033780"/>
            <a:ext cx="2430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77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</a:t>
            </a:r>
            <a:r>
              <a:rPr lang="en-US" altLang="en-US" sz="1000">
                <a:sym typeface="+mn-ea"/>
              </a:rPr>
              <a:t>192.168.1.2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1" name="Rectangle 10"/>
          <p:cNvSpPr/>
          <p:nvPr/>
        </p:nvSpPr>
        <p:spPr>
          <a:xfrm>
            <a:off x="639508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4331970" y="16344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SNAT:改变源地址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346440" y="4566920"/>
            <a:ext cx="181546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real_server:10.14.1.110</a:t>
            </a:r>
            <a:endParaRPr lang="en-US" altLang="en-US" sz="100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9254490" y="1284605"/>
            <a:ext cx="0" cy="328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805545" y="2584450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d:10.14.1.110</a:t>
            </a:r>
            <a:endParaRPr lang="en-US" altLang="en-US" sz="1000"/>
          </a:p>
        </p:txBody>
      </p:sp>
      <p:sp>
        <p:nvSpPr>
          <p:cNvPr id="18" name="Text Box 17"/>
          <p:cNvSpPr txBox="1"/>
          <p:nvPr/>
        </p:nvSpPr>
        <p:spPr>
          <a:xfrm>
            <a:off x="8251190" y="1811020"/>
            <a:ext cx="459740" cy="2392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DNAT:改变目标地址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07160" y="3444875"/>
            <a:ext cx="642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Docker跨主机之间的通信</a:t>
            </a:r>
            <a:endParaRPr lang="en-US" altLang="en-US"/>
          </a:p>
          <a:p>
            <a:r>
              <a:rPr lang="en-US" altLang="en-US"/>
              <a:t>1.可以通过SNAT和DNAT来是实现;问题是效率比较低</a:t>
            </a:r>
            <a:endParaRPr lang="en-US" altLang="en-US"/>
          </a:p>
          <a:p>
            <a:r>
              <a:rPr lang="en-US" altLang="en-US"/>
              <a:t>2.可以通过桥接直接通信,即容器网卡直接关联在物理网卡上</a:t>
            </a:r>
            <a:endParaRPr lang="en-US" altLang="en-US"/>
          </a:p>
          <a:p>
            <a:r>
              <a:rPr lang="en-US" altLang="en-US"/>
              <a:t>3.叠加网络:overlay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9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11785"/>
            <a:ext cx="11235055" cy="631952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5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8470"/>
            <a:ext cx="10058400" cy="594106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9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483870"/>
            <a:ext cx="10777855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10185"/>
            <a:ext cx="3272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路由器两个核心点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mac地址转发表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mac地址ip地址映射表</a:t>
            </a:r>
            <a:endParaRPr lang="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778000" y="165100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VLAN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MAC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TYPE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PORT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xx.de.ff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DYNAMIC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Fa0/2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xx.dd.ff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DYNAMIC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fa0/3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cc.dd.ff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DYNAMIC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fa0/3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78000" y="364998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mac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ip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xx.de.ff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192.168.1.12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xx.dd.ff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192.168.1.13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8265" y="202565"/>
            <a:ext cx="1187894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 b="1"/>
              <a:t>cannel</a:t>
            </a:r>
            <a:endParaRPr lang="" altLang="en-US" sz="2800" b="1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" altLang="en-US"/>
              <a:t>calico作为网络策略控制器来安装</a:t>
            </a:r>
            <a:endParaRPr lang="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" altLang="en-US"/>
              <a:t>calico + flannel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安装文档: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@document: https://docs.projectcalico.org/v3.9/getting-started/kubernetes/installation/flannel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```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curl https://docs.projectcalico.org/v3.9/manifests/canal.yaml -O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POD_CIDR="&lt;your-pod-cidr&gt;" \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sed -i -e "s?10.244.0.0/16?$POD_CIDR?g" canal.yaml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kubectl apply -f canal.yaml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kubectl get pods -n kube-system #检查cannel的是否运行起来了</a:t>
            </a:r>
            <a:endParaRPr lang="" altLang="en-US"/>
          </a:p>
          <a:p>
            <a:pPr indent="0" algn="l">
              <a:buNone/>
            </a:pPr>
            <a:r>
              <a:rPr lang="" altLang="en-US"/>
              <a:t>```</a:t>
            </a:r>
            <a:endParaRPr lang="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" altLang="en-US" b="1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18055" y="2015490"/>
            <a:ext cx="1964055" cy="232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43400" y="2750820"/>
            <a:ext cx="374205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343400" y="3395345"/>
            <a:ext cx="37338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394200" y="2311400"/>
            <a:ext cx="340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egress: to, ports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72000" y="3691255"/>
            <a:ext cx="324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ingress: from, ports</a:t>
            </a:r>
            <a:endParaRPr lang="" altLang="en-US"/>
          </a:p>
        </p:txBody>
      </p:sp>
      <p:sp>
        <p:nvSpPr>
          <p:cNvPr id="10" name="Rectangle 9"/>
          <p:cNvSpPr/>
          <p:nvPr/>
        </p:nvSpPr>
        <p:spPr>
          <a:xfrm>
            <a:off x="5760720" y="422910"/>
            <a:ext cx="2498090" cy="98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network policy</a:t>
            </a:r>
            <a:endParaRPr lang="" altLang="en-US"/>
          </a:p>
        </p:txBody>
      </p:sp>
      <p:sp>
        <p:nvSpPr>
          <p:cNvPr id="11" name="Oval 10"/>
          <p:cNvSpPr/>
          <p:nvPr/>
        </p:nvSpPr>
        <p:spPr>
          <a:xfrm>
            <a:off x="2585720" y="2200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2720" y="2327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9720" y="2454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6720" y="2581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pod</a:t>
            </a:r>
            <a:endParaRPr lang="" altLang="en-US"/>
          </a:p>
        </p:txBody>
      </p: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4160520" y="913765"/>
            <a:ext cx="160020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87520" y="1091565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pod selector</a:t>
            </a:r>
            <a:endParaRPr lang="" alt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18110"/>
            <a:ext cx="5316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允许所有的ingress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allow-all-access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{}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58610" y="126365"/>
            <a:ext cx="5359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禁止所有的ingress</a:t>
            </a:r>
            <a:endParaRPr lang="" altLang="en-US"/>
          </a:p>
          <a:p>
            <a:r>
              <a:rPr lang="" altLang="en-US"/>
              <a:t>apiVersion: extensions/v1beta1</a:t>
            </a:r>
            <a:endParaRPr lang="" altLang="en-US"/>
          </a:p>
          <a:p>
            <a:r>
              <a:rPr lang="" altLang="en-US"/>
              <a:t>kind: NetworkPolicy</a:t>
            </a:r>
            <a:endParaRPr lang="" altLang="en-US"/>
          </a:p>
          <a:p>
            <a:r>
              <a:rPr lang="" altLang="en-US"/>
              <a:t>metadata:</a:t>
            </a:r>
            <a:endParaRPr lang="" altLang="en-US"/>
          </a:p>
          <a:p>
            <a:r>
              <a:rPr lang="" altLang="en-US"/>
              <a:t>  name: deny-all-access</a:t>
            </a:r>
            <a:endParaRPr lang="" altLang="en-US"/>
          </a:p>
          <a:p>
            <a:r>
              <a:rPr lang="" altLang="en-US"/>
              <a:t>spec:</a:t>
            </a:r>
            <a:endParaRPr lang="" altLang="en-US"/>
          </a:p>
          <a:p>
            <a:r>
              <a:rPr lang="" altLang="en-US"/>
              <a:t>  podSelector:</a:t>
            </a:r>
            <a:endParaRPr lang="" altLang="en-US"/>
          </a:p>
          <a:p>
            <a:r>
              <a:rPr lang="" altLang="en-US"/>
              <a:t>    matchLabels:</a:t>
            </a:r>
            <a:endParaRPr lang="" altLang="en-US"/>
          </a:p>
          <a:p>
            <a:r>
              <a:rPr lang="" altLang="en-US"/>
              <a:t>      {}</a:t>
            </a:r>
            <a:endParaRPr lang="" altLang="en-US"/>
          </a:p>
          <a:p>
            <a:r>
              <a:rPr lang="" altLang="en-US"/>
              <a:t>  policyTypes:</a:t>
            </a:r>
            <a:endParaRPr lang="" altLang="en-US"/>
          </a:p>
          <a:p>
            <a:r>
              <a:rPr lang="" altLang="en-US"/>
              <a:t>  - Ingress</a:t>
            </a:r>
            <a:endParaRPr lang="" alt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1920" y="227965"/>
            <a:ext cx="39712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 允许namespace{</a:t>
            </a:r>
            <a:r>
              <a:rPr lang="en-US">
                <a:sym typeface="+mn-ea"/>
              </a:rPr>
              <a:t>enviroment: develope</a:t>
            </a:r>
            <a:r>
              <a:rPr lang="" altLang="en-US"/>
              <a:t>}可以访问TCP:80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allow-develope-namesapce-access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from:</a:t>
            </a:r>
            <a:endParaRPr lang="en-US"/>
          </a:p>
          <a:p>
            <a:r>
              <a:rPr lang="en-US"/>
              <a:t>    - namespaceSelector: </a:t>
            </a:r>
            <a:endParaRPr lang="en-US"/>
          </a:p>
          <a:p>
            <a:r>
              <a:rPr lang="en-US"/>
              <a:t>        matchLabels:</a:t>
            </a:r>
            <a:endParaRPr lang="en-US"/>
          </a:p>
          <a:p>
            <a:r>
              <a:rPr lang="en-US"/>
              <a:t>          enviroment: develope</a:t>
            </a:r>
            <a:endParaRPr lang="en-US"/>
          </a:p>
          <a:p>
            <a:r>
              <a:rPr lang="en-US"/>
              <a:t>    ports:</a:t>
            </a:r>
            <a:endParaRPr lang="en-US"/>
          </a:p>
          <a:p>
            <a:r>
              <a:rPr lang="en-US"/>
              <a:t>    - port: 80</a:t>
            </a:r>
            <a:endParaRPr lang="en-US"/>
          </a:p>
          <a:p>
            <a:r>
              <a:rPr lang="en-US"/>
              <a:t>      protocol: TCP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25855" y="2564765"/>
            <a:ext cx="9940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400"/>
              <a:t>调度器, 预选策略, 优选函数</a:t>
            </a:r>
            <a:endParaRPr lang="" altLang="en-US" sz="44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1967230" y="1235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pod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4177665" y="1667510"/>
            <a:ext cx="1684020" cy="187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schedule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461010" y="3242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010" y="3369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010" y="3496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010" y="3623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9010" y="3750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node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7" idx="6"/>
            <a:endCxn id="8" idx="1"/>
          </p:cNvCxnSpPr>
          <p:nvPr/>
        </p:nvCxnSpPr>
        <p:spPr>
          <a:xfrm>
            <a:off x="2881630" y="1692275"/>
            <a:ext cx="1296035" cy="910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44395" y="2590165"/>
            <a:ext cx="2041525" cy="14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8610" y="1057910"/>
            <a:ext cx="1905000" cy="224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11540" y="16922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3"/>
            <a:endCxn id="17" idx="2"/>
          </p:cNvCxnSpPr>
          <p:nvPr/>
        </p:nvCxnSpPr>
        <p:spPr>
          <a:xfrm flipV="1">
            <a:off x="5861685" y="2149475"/>
            <a:ext cx="264985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83990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139815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18180" y="2475865"/>
            <a:ext cx="458279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OVS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688205" y="1035685"/>
            <a:ext cx="157543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物理网卡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98399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tap接口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604774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tap接口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836160" y="2476500"/>
            <a:ext cx="1280160" cy="40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Uplink接口</a:t>
            </a:r>
            <a:endParaRPr lang="en-US" altLang="en-US" sz="140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476240" y="1431925"/>
            <a:ext cx="0" cy="104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4441190" y="4295140"/>
            <a:ext cx="46355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>
            <a:off x="6551295" y="4295140"/>
            <a:ext cx="45720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8180" y="3049270"/>
            <a:ext cx="141478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internal接口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6630035" y="3049270"/>
            <a:ext cx="117094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VXLAN接口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210820" y="113665"/>
            <a:ext cx="1188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overlay工作原理, 参考地址:https://www.bilibili.com/video/av7501587?from=search&amp;seid=14190572023490393152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94640" y="1043940"/>
            <a:ext cx="299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overlay:叠加网络,也叫做网络隧道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116320" y="1985010"/>
            <a:ext cx="478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uplink:跨主机访问的收发接口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028940" y="2880360"/>
            <a:ext cx="2434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数据报文通过VXLAN格式传递,VXLAN接口用于数据的封装与接封装</a:t>
            </a:r>
            <a:endParaRPr lang="en-US" alt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3881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675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67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31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675" y="10236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310" y="19716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31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31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310" y="3487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2310" y="3995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310" y="45370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675" y="5561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465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8150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751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815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815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4815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4815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97775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61275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61275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61275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996295" y="2974975"/>
            <a:ext cx="11182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" idx="3"/>
            <a:endCxn id="19" idx="1"/>
          </p:cNvCxnSpPr>
          <p:nvPr/>
        </p:nvCxnSpPr>
        <p:spPr>
          <a:xfrm>
            <a:off x="2788920" y="3529965"/>
            <a:ext cx="1395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3"/>
            <a:endCxn id="32" idx="1"/>
          </p:cNvCxnSpPr>
          <p:nvPr/>
        </p:nvCxnSpPr>
        <p:spPr>
          <a:xfrm>
            <a:off x="6334760" y="3529965"/>
            <a:ext cx="1263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45" idx="1"/>
          </p:cNvCxnSpPr>
          <p:nvPr/>
        </p:nvCxnSpPr>
        <p:spPr>
          <a:xfrm flipV="1">
            <a:off x="9747885" y="3165475"/>
            <a:ext cx="124841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2806065" y="316611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predicate</a:t>
            </a:r>
            <a:endParaRPr lang="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6373495" y="316611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priority</a:t>
            </a:r>
            <a:endParaRPr lang="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9875520" y="293751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select</a:t>
            </a:r>
            <a:endParaRPr lang="" alt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320" y="253365"/>
            <a:ext cx="6773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predicate: 结点预选</a:t>
            </a:r>
            <a:endParaRPr lang="" altLang="en-US"/>
          </a:p>
          <a:p>
            <a:r>
              <a:rPr lang="" altLang="en-US"/>
              <a:t>通过一系列规则将不符合条件的节点剔除掉</a:t>
            </a:r>
            <a:endParaRPr lang="" altLang="en-US"/>
          </a:p>
          <a:p>
            <a:r>
              <a:rPr lang="" altLang="en-US"/>
              <a:t>priority: 节点优选</a:t>
            </a:r>
            <a:endParaRPr lang="" altLang="en-US"/>
          </a:p>
          <a:p>
            <a:r>
              <a:rPr lang="" altLang="en-US"/>
              <a:t>将预选出来的节点进行优先级打分, 便于选出最合适的节点</a:t>
            </a:r>
            <a:endParaRPr lang="" altLang="en-US"/>
          </a:p>
          <a:p>
            <a:r>
              <a:rPr lang="" altLang="en-US"/>
              <a:t>select: 选择</a:t>
            </a:r>
            <a:endParaRPr lang="" altLang="en-US"/>
          </a:p>
          <a:p>
            <a:r>
              <a:rPr lang="" altLang="en-US"/>
              <a:t>挑选出优先级最高的节点, 如果有多个节点分数一致且优先级最高,则随机挑选一个即可</a:t>
            </a:r>
            <a:endParaRPr lang="" alt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" y="160020"/>
            <a:ext cx="11709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个主要预选策略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CheckNodeCondition:检查是否可以在节点报告磁盘,网络不可用或未准备好的情况下将pod对象调度于其上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HostName: pod.spec.hostname属性是否与节点匹配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PodFitsHostPorts: pod.spec.containers.ports.hostPort是否可用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MatchNodeSelector: pod.spec.nodeSelector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NoDiskConflict: 检查pod请求的存储卷资源在此节点上是否可用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PodFitsResources: 检查节点是否有足够的资源(CPU, Memory和GPU等), 满足Pod对象的运行需求. 节点声明其资源可用容量, 而pod定义其需要的资源需求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PodToleratesNodeTaints: pod.spec.tolerations, 检查Pod是否能够接纳节点的污点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83210" y="3216910"/>
            <a:ext cx="1148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预选策略具有一票否决权利, 即一项不通过, 则节点被剔除</a:t>
            </a:r>
            <a:endParaRPr lang="" altLang="en-US" b="1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4010" y="261620"/>
            <a:ext cx="116414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" altLang="en-US" sz="3600" b="1"/>
              <a:t>7个主要优选函数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LeastRequestPriority: 空闲资源与节点容量的比值; (cpu((capacity-sum(requested)) * 10 / capacity)) + (memory((capacity-sum(requested)) * 10 / capacity)) / 2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BalancedResourceAllocation: 内存是CPU占用比例相近胜出, 资源使用均衡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NodePreferAvoidPodsPriority: 此优先级权重最高, 10000, 根据node的注解”scheduler.alpha.kubernetes.io/preferAvoidPods”来计算优选级; 节点无此注释, 得分10*10000. 若存在此注解,对于那些ReplicationController, ReplicaSet控制器的pod对象得分为0;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NodeAffinityPriority: 基于节点亲和性调度偏好的进行评估；根据pod定义的nodeselector进行匹配, 匹配的越多, 亲和性越高,得分越高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TaintTolerationPriority: 基于pod资源对节点污点容忍度进行优先级评估,匹配tolerations列表的条目越多, 得分越低, 说明节点的污点越多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SelectorSpreadPriority: 首先查看与这个Pod匹配的Service, ReplicationController, ReplicaSet和StatefulSet, 而后查找与这些选择匹配的现存Pod对象及其所在的节点,运行此类Pod越少的Node得分越高；尽量将同一标签选择器匹配到的Pod资源分配到不同的节点上运行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InterPodAffinityPriority: 遍历Pod亲和性条目, 权重+匹配度越高,得分越高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4665" y="5087620"/>
            <a:ext cx="1147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计算优先级得分, 以便于select环节选取最优node</a:t>
            </a:r>
            <a:endParaRPr lang="" altLang="en-US" b="1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193675"/>
            <a:ext cx="115144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节点选择器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节点亲和性调度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spec.affinity.nodeAffinity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preferredDuringSchedulingIgnoredDuringExecution: priority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requiredDuringSchedulingIgnoredDuringExecution: predicate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spec.affinity.podAffinity: 根据规则把pod部署在选定的Pod相同的拓扑(域)上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pod.spec.affinity.podAntiAffinity.requiredDuringSchedulingIgnoredDuringExecution.topologykey: 划分为相同域的维度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spec.affinity.podAntiAffinity: 反亲和性:</a:t>
            </a:r>
            <a:r>
              <a:rPr lang="en-US" altLang="en-US">
                <a:sym typeface="+mn-ea"/>
              </a:rPr>
              <a:t>根据规则把pod部署在选定的Pod不同的</a:t>
            </a:r>
            <a:r>
              <a:rPr lang="" altLang="en-US">
                <a:sym typeface="+mn-ea"/>
              </a:rPr>
              <a:t>拓扑</a:t>
            </a:r>
            <a:r>
              <a:rPr lang="en-US" altLang="en-US">
                <a:sym typeface="+mn-ea"/>
              </a:rPr>
              <a:t>上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污点调度: pod.spec.tolerations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effect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NoSchedule: 影响调度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PreferNoSchedule: 可以容忍,但是最好不要有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NoExecute: 即影响调度,也影响现在存在的pod, 驱逐存在的不容忍的pod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operator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exists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equal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kubectl get node centos91 -o yaml|grep -A 3 taints #查看master的污点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9065" y="1049020"/>
            <a:ext cx="35223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preferredDuringSchedulingIgnoredDuringExecution:</a:t>
            </a:r>
            <a:endParaRPr lang="en-US"/>
          </a:p>
          <a:p>
            <a:r>
              <a:rPr lang="en-US"/>
              <a:t>      - preference:</a:t>
            </a:r>
            <a:endParaRPr lang="en-US"/>
          </a:p>
          <a:p>
            <a:r>
              <a:rPr lang="en-US"/>
              <a:t>         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  <a:p>
            <a:r>
              <a:rPr lang="en-US"/>
              <a:t>        weight: 80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16120" y="1049020"/>
            <a:ext cx="736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label node node1 hostSystem=ubuntu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2720" y="58420"/>
            <a:ext cx="1184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node亲和性优选调度(满足条件优先调度)</a:t>
            </a:r>
            <a:endParaRPr lang="" altLang="en-US" b="1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904875"/>
            <a:ext cx="3792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  nodeSelectorTerms:</a:t>
            </a:r>
            <a:endParaRPr lang="en-US"/>
          </a:p>
          <a:p>
            <a:r>
              <a:rPr lang="en-US"/>
              <a:t>        -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20" y="134620"/>
            <a:ext cx="1200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node亲和性预选调度(不满足条件不调度)</a:t>
            </a:r>
            <a:endParaRPr lang="" altLang="en-US" b="1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6375" y="1116965"/>
            <a:ext cx="40894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myapp-1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podAffinity: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- labelSelector:</a:t>
            </a:r>
            <a:endParaRPr lang="en-US"/>
          </a:p>
          <a:p>
            <a:r>
              <a:rPr lang="en-US"/>
              <a:t>          matchLabels:</a:t>
            </a:r>
            <a:endParaRPr lang="en-US"/>
          </a:p>
          <a:p>
            <a:r>
              <a:rPr lang="en-US"/>
              <a:t>            app: myapp</a:t>
            </a:r>
            <a:endParaRPr lang="en-US"/>
          </a:p>
          <a:p>
            <a:r>
              <a:rPr lang="en-US"/>
              <a:t>        topologyKey: kubernetes.io/hostname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3065" y="1116965"/>
            <a:ext cx="608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$ </a:t>
            </a:r>
            <a:r>
              <a:rPr lang="en-US"/>
              <a:t>kubectl label pod myapp app=myapp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7320" y="168910"/>
            <a:ext cx="1173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pod亲和性调度</a:t>
            </a:r>
            <a:endParaRPr lang="" altLang="en-US" b="1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665" y="1532255"/>
            <a:ext cx="4047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tolerations:</a:t>
            </a:r>
            <a:endParaRPr lang="en-US"/>
          </a:p>
          <a:p>
            <a:r>
              <a:rPr lang="en-US"/>
              <a:t>  - effect: NoSchedule</a:t>
            </a:r>
            <a:endParaRPr lang="en-US"/>
          </a:p>
          <a:p>
            <a:r>
              <a:rPr lang="en-US"/>
              <a:t>    operator: Exists</a:t>
            </a:r>
            <a:endParaRPr lang="en-US"/>
          </a:p>
          <a:p>
            <a:r>
              <a:rPr lang="en-US"/>
              <a:t>    key: fucker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33010" y="1532255"/>
            <a:ext cx="653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taint node node1 fucker=1:No</a:t>
            </a:r>
            <a:r>
              <a:rPr lang="" altLang="en-US"/>
              <a:t>Schedule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065" y="126365"/>
            <a:ext cx="1181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污点容忍性调度</a:t>
            </a:r>
            <a:endParaRPr lang="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033010" y="2158365"/>
            <a:ext cx="65360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node配置污点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NoSchedule: pod需要容忍污点,且effect为NoSchedule才能被调度到节点,否则不能被调度到节点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PreferNoSchedule: pod容忍可以被调度, pod不能容忍,也可以被调度到,但是优先级非常低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NoExecute: pod容忍污点,且effect为NoExecute才能被调度至此节点, 否则轻则不能被调度到,重则已经存在的pod会被驱逐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Pod配置tolerations</a:t>
            </a:r>
            <a:endParaRPr lang="" alt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5575" y="194310"/>
            <a:ext cx="5233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资源需求和上限</a:t>
            </a:r>
            <a:endParaRPr lang="" altLang="en-US" sz="3600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" altLang="en-US"/>
              <a:t>需求: 最小资源消耗, pod.spec.containers.resources.requests</a:t>
            </a:r>
            <a:endParaRPr lang="" altLang="en-US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" altLang="en-US"/>
              <a:t>limit: 最大资源消耗, pod.spec.containers.resources.limits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489575" y="-635"/>
            <a:ext cx="65182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resource-request-demo</a:t>
            </a:r>
            <a:endParaRPr lang="en-US"/>
          </a:p>
          <a:p>
            <a:r>
              <a:rPr lang="en-US"/>
              <a:t>  labels:</a:t>
            </a:r>
            <a:endParaRPr lang="en-US"/>
          </a:p>
          <a:p>
            <a:r>
              <a:rPr lang="en-US"/>
              <a:t>    app: myapp</a:t>
            </a:r>
            <a:endParaRPr lang="en-US"/>
          </a:p>
          <a:p>
            <a:r>
              <a:rPr lang="en-US"/>
              <a:t>    tire: frontend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stress-n1</a:t>
            </a:r>
            <a:endParaRPr lang="en-US"/>
          </a:p>
          <a:p>
            <a:r>
              <a:rPr lang="en-US"/>
              <a:t>    image: ikubernetes/stress-ng</a:t>
            </a:r>
            <a:endParaRPr lang="en-US"/>
          </a:p>
          <a:p>
            <a:r>
              <a:rPr lang="en-US"/>
              <a:t>    command: ["/usr/bin/stress-ng", "-m 1", "-c 1", "--metrics-brief"]</a:t>
            </a:r>
            <a:endParaRPr lang="en-US"/>
          </a:p>
          <a:p>
            <a:r>
              <a:rPr lang="en-US"/>
              <a:t>    resources:</a:t>
            </a:r>
            <a:endParaRPr lang="en-US"/>
          </a:p>
          <a:p>
            <a:r>
              <a:rPr lang="en-US"/>
              <a:t>      requests:</a:t>
            </a:r>
            <a:endParaRPr lang="en-US"/>
          </a:p>
          <a:p>
            <a:r>
              <a:rPr lang="en-US"/>
              <a:t>        cpu: "200m"</a:t>
            </a:r>
            <a:endParaRPr lang="en-US"/>
          </a:p>
          <a:p>
            <a:r>
              <a:rPr lang="en-US"/>
              <a:t>        memory: "128Mi"</a:t>
            </a:r>
            <a:endParaRPr lang="en-US"/>
          </a:p>
          <a:p>
            <a:r>
              <a:rPr lang="en-US"/>
              <a:t>      limits:</a:t>
            </a:r>
            <a:endParaRPr lang="en-US"/>
          </a:p>
          <a:p>
            <a:r>
              <a:rPr lang="en-US"/>
              <a:t>        cpu: "500m "</a:t>
            </a:r>
            <a:endParaRPr lang="en-US"/>
          </a:p>
          <a:p>
            <a:r>
              <a:rPr lang="en-US"/>
              <a:t>        memory: "</a:t>
            </a:r>
            <a:r>
              <a:rPr lang="" altLang="en-US"/>
              <a:t>512</a:t>
            </a:r>
            <a:r>
              <a:rPr lang="en-US"/>
              <a:t>Mi"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330" y="386715"/>
            <a:ext cx="50977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overlay大致原理</a:t>
            </a:r>
            <a:endParaRPr lang="en-US" altLang="en-US" sz="2800"/>
          </a:p>
          <a:p>
            <a:r>
              <a:rPr lang="en-US" altLang="en-US"/>
              <a:t>1. ovs存储c1对应物理机1,c2对应物理机2的关系表</a:t>
            </a:r>
            <a:endParaRPr lang="en-US" altLang="en-US"/>
          </a:p>
          <a:p>
            <a:r>
              <a:rPr lang="en-US" altLang="en-US"/>
              <a:t>2. 当c1与c2通信的时候,通过查表得到目标主机在物理机2上面</a:t>
            </a:r>
            <a:endParaRPr lang="en-US" altLang="en-US"/>
          </a:p>
          <a:p>
            <a:r>
              <a:rPr lang="en-US" altLang="en-US"/>
              <a:t>3.通过XVLAN封装,将数据包封装成如下所示,那么同时知道物理机地址,与虚拟机地址,那么就可以通信了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用一个IP承载另外一个IP叫做隧道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592570" y="3723005"/>
            <a:ext cx="13900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c1:172.17.1.10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8548370" y="3714750"/>
            <a:ext cx="1440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c1:172.17.1.11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2570" y="2653030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8547735" y="2644775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6592570" y="1346835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物理机1网卡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8547100" y="1338580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物理机2网卡</a:t>
            </a:r>
            <a:endParaRPr lang="en-US" altLang="en-US" sz="16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88125" y="479425"/>
            <a:ext cx="354711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727900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734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7" idx="0"/>
          </p:cNvCxnSpPr>
          <p:nvPr/>
        </p:nvCxnSpPr>
        <p:spPr>
          <a:xfrm flipH="1">
            <a:off x="7287260" y="1730375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36710" y="1722120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5" idx="0"/>
          </p:cNvCxnSpPr>
          <p:nvPr/>
        </p:nvCxnSpPr>
        <p:spPr>
          <a:xfrm>
            <a:off x="7287260" y="3014980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5600" y="3006725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03630" y="5855335"/>
            <a:ext cx="764159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20775" y="5880100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s:物理机1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2687955" y="5871845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d:物理机2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4254500" y="5871845"/>
            <a:ext cx="445706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30700" y="5956300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s:c1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5830570" y="5951855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d:c2</a:t>
            </a:r>
            <a:endParaRPr lang="en-US" alt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9 00-14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64465"/>
            <a:ext cx="11557000" cy="2041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4810" y="2454910"/>
            <a:ext cx="115144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cpu: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500m = 0.5核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1 = 1000m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由于我们cpu是4核, 故0.5cpu相当与1/8的量=13%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内存: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Ei, Pi, Ti, Gi, Mi, Ki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QOS: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Guranteed: 同时分配了cpu, memory的requests和limits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cpu requests=cpu limits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memory requests=memory limits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Burstable</a:t>
            </a:r>
            <a:r>
              <a:rPr lang="en-US" altLang="en-US">
                <a:sym typeface="+mn-ea"/>
              </a:rPr>
              <a:t>: 同时分配了cpu, memory的requests和limits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BestEffort: 没有任何一个容器设置了request或者limits级别</a:t>
            </a:r>
            <a:endParaRPr lang="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9465" y="4554220"/>
            <a:ext cx="8255" cy="149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495665" y="4563110"/>
            <a:ext cx="353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优先级递减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当资源不够用时, 优先分配给高优先级的pod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当资源不够用是, 优先杀死低优先级的pod</a:t>
            </a:r>
            <a:endParaRPr lang="" alt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125730"/>
            <a:ext cx="114890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Cgroups作用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资源限制:对进程组使用的资源总额进行限制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优先级分配:可以分配cpu时间片及数量,硬盘io, 网络带宽大小,以实现优先级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资源统计:统计系统资源的使用量,比如cpu时长,内存用量等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进程控制:进程挂起,恢复等操作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2226945"/>
            <a:ext cx="1133729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cgroups架构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cgroup: Cgroups以cgroup为单位进行管理, 被管理的对象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task: 存放进程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hierarchy: cgroup树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subsystem: $ mount|grep memory#查看memory的subsystem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blkio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cpu:调度策略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cpuset: cpu使用核数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cpuact:</a:t>
            </a:r>
            <a:r>
              <a:rPr lang="en-US" altLang="en-US">
                <a:sym typeface="+mn-ea"/>
              </a:rPr>
              <a:t>统计cpu占用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devices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freezer: 挂起,恢复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memory:内存使用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net_cls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net_prio:网络流量的优先级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60985"/>
            <a:ext cx="1191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vlan(virtual local area network): 同一个vlan可以相互通信,不同的vlan之间不能通信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9850" y="78105"/>
            <a:ext cx="118160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手动模拟容器网卡工作原理</a:t>
            </a:r>
            <a:endParaRPr lang="en-US" altLang="en-US"/>
          </a:p>
          <a:p>
            <a:r>
              <a:rPr lang="en-US" altLang="en-US"/>
              <a:t>ip netns:网络命名空间管理</a:t>
            </a:r>
            <a:endParaRPr lang="en-US" altLang="en-US"/>
          </a:p>
          <a:p>
            <a:r>
              <a:rPr lang="en-US" altLang="en-US"/>
              <a:t>1. ip netns add r1 #创建一个命名空间</a:t>
            </a:r>
            <a:endParaRPr lang="en-US" altLang="en-US"/>
          </a:p>
          <a:p>
            <a:r>
              <a:rPr lang="en-US" altLang="en-US"/>
              <a:t>2. ip netns list #查看创建的命名空间</a:t>
            </a:r>
            <a:endParaRPr lang="en-US" altLang="en-US"/>
          </a:p>
          <a:p>
            <a:r>
              <a:rPr lang="en-US" altLang="en-US"/>
              <a:t>3. ip netns exec r1 ifconfig -a #在r1空间上执行ifconfig -a命令</a:t>
            </a:r>
            <a:endParaRPr lang="en-US" altLang="en-US"/>
          </a:p>
          <a:p>
            <a:r>
              <a:rPr lang="en-US" altLang="en-US"/>
              <a:t>ip link:网络设备管理</a:t>
            </a:r>
            <a:endParaRPr lang="en-US" altLang="en-US"/>
          </a:p>
          <a:p>
            <a:r>
              <a:rPr lang="en-US" altLang="en-US"/>
              <a:t>1. ip link add name veth1.1 type veth peer name veth1.2 #创建一对虚拟网卡</a:t>
            </a:r>
            <a:endParaRPr lang="en-US" altLang="en-US"/>
          </a:p>
          <a:p>
            <a:r>
              <a:rPr lang="en-US" altLang="en-US"/>
              <a:t>2. ip link show #查看刚刚创建的网卡对</a:t>
            </a:r>
            <a:endParaRPr lang="en-US" altLang="en-US"/>
          </a:p>
          <a:p>
            <a:r>
              <a:rPr lang="en-US" altLang="en-US"/>
              <a:t>3. ip link set veth1.2 netns r1 #将虚拟网卡veth1.2放入r1里面</a:t>
            </a:r>
            <a:endParaRPr lang="en-US" altLang="en-US"/>
          </a:p>
          <a:p>
            <a:r>
              <a:rPr lang="en-US" altLang="en-US"/>
              <a:t>4. ip netns exec r1 ip link set veth1.2 name eth0 #将veth1.2改名为eth0</a:t>
            </a:r>
            <a:endParaRPr lang="en-US" altLang="en-US"/>
          </a:p>
          <a:p>
            <a:r>
              <a:rPr lang="en-US" altLang="en-US"/>
              <a:t>5. ifconfig veth1.1 172.17.3.1/24 up #启动veth1.1</a:t>
            </a:r>
            <a:endParaRPr lang="en-US" altLang="en-US"/>
          </a:p>
          <a:p>
            <a:r>
              <a:rPr lang="en-US" altLang="en-US"/>
              <a:t>6. ip netns exec r1 ifconfig eth0 172.17.3.2/24 up #启动r1中eth0</a:t>
            </a:r>
            <a:endParaRPr lang="en-US" altLang="en-US"/>
          </a:p>
          <a:p>
            <a:r>
              <a:rPr lang="en-US" altLang="en-US"/>
              <a:t>7. ping 172.17.3.2 #测试网络是否可用</a:t>
            </a:r>
            <a:endParaRPr lang="en-US" altLang="en-US"/>
          </a:p>
          <a:p>
            <a:r>
              <a:rPr lang="en-US" altLang="en-US"/>
              <a:t>8. iptables -t nat -A POSTROUTING -s 172.17.3.0/24 -j MASQUERADE #配置nat转发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4582160"/>
            <a:ext cx="101841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docker network</a:t>
            </a:r>
            <a:endParaRPr lang="en-US" altLang="en-US" sz="1400"/>
          </a:p>
          <a:p>
            <a:pPr algn="l"/>
            <a:r>
              <a:rPr lang="en-US" altLang="en-US" sz="1400"/>
              <a:t>1. docker network ls #显示docker创建的网络</a:t>
            </a:r>
            <a:endParaRPr lang="en-US" altLang="en-US" sz="1400"/>
          </a:p>
          <a:p>
            <a:pPr algn="l"/>
            <a:r>
              <a:rPr lang="en-US" altLang="en-US" sz="1400"/>
              <a:t>2. docker network create -d bridge --subnet “</a:t>
            </a:r>
            <a:r>
              <a:rPr lang="en-US" altLang="en-US" sz="1400">
                <a:sym typeface="+mn-ea"/>
              </a:rPr>
              <a:t>172.17.10.0/24</a:t>
            </a:r>
            <a:r>
              <a:rPr lang="en-US" altLang="en-US" sz="1400"/>
              <a:t>” --gateway “172.17.10.1” mybr0 #创建虚拟网络接口</a:t>
            </a:r>
            <a:endParaRPr lang="en-US" altLang="en-US" sz="1400"/>
          </a:p>
          <a:p>
            <a:pPr algn="l"/>
            <a:r>
              <a:rPr lang="en-US" altLang="en-US" sz="1400"/>
              <a:t>3. docker run --name xxx --net mybr0 #设置docker使用mybr0网络接口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278130" y="5804535"/>
            <a:ext cx="587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/proc/sys/net/ipv4/, 该目标存放网络管理一下重要参数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DEVOPS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CI:持续集成</a:t>
            </a:r>
            <a:endParaRPr lang="en-US" altLang="en-US"/>
          </a:p>
          <a:p>
            <a:pPr lvl="1"/>
            <a:r>
              <a:rPr lang="en-US" altLang="en-US"/>
              <a:t>开发</a:t>
            </a:r>
            <a:endParaRPr lang="en-US" altLang="en-US"/>
          </a:p>
          <a:p>
            <a:pPr lvl="1"/>
            <a:r>
              <a:rPr lang="en-US" altLang="en-US"/>
              <a:t>测试</a:t>
            </a:r>
            <a:endParaRPr lang="en-US" altLang="en-US"/>
          </a:p>
          <a:p>
            <a:r>
              <a:rPr lang="en-US" altLang="en-US"/>
              <a:t>CD:持续交付</a:t>
            </a:r>
            <a:endParaRPr lang="en-US" altLang="en-US"/>
          </a:p>
          <a:p>
            <a:r>
              <a:rPr lang="en-US" altLang="en-US"/>
              <a:t>CD:持续部署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K8S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自动装箱</a:t>
            </a:r>
            <a:endParaRPr lang="en-US" altLang="en-US"/>
          </a:p>
          <a:p>
            <a:r>
              <a:rPr lang="en-US" altLang="en-US"/>
              <a:t>自我修复</a:t>
            </a:r>
            <a:endParaRPr lang="en-US" altLang="en-US"/>
          </a:p>
          <a:p>
            <a:r>
              <a:rPr lang="en-US" altLang="en-US"/>
              <a:t>水平扩展</a:t>
            </a:r>
            <a:endParaRPr lang="en-US" altLang="en-US"/>
          </a:p>
          <a:p>
            <a:r>
              <a:rPr lang="en-US" altLang="en-US"/>
              <a:t>服务发现</a:t>
            </a:r>
            <a:endParaRPr lang="en-US" altLang="en-US"/>
          </a:p>
          <a:p>
            <a:r>
              <a:rPr lang="en-US" altLang="en-US"/>
              <a:t>负载均衡</a:t>
            </a:r>
            <a:endParaRPr lang="en-US" altLang="en-US"/>
          </a:p>
          <a:p>
            <a:r>
              <a:rPr lang="en-US" altLang="en-US"/>
              <a:t>自动发布与回滚</a:t>
            </a:r>
            <a:endParaRPr lang="en-US" altLang="en-US"/>
          </a:p>
          <a:p>
            <a:r>
              <a:rPr lang="en-US" altLang="en-US"/>
              <a:t>密钥和配置管理</a:t>
            </a:r>
            <a:endParaRPr lang="en-US" altLang="en-US"/>
          </a:p>
          <a:p>
            <a:r>
              <a:rPr lang="en-US" altLang="en-US"/>
              <a:t>存储编排</a:t>
            </a:r>
            <a:endParaRPr lang="en-US" altLang="en-US"/>
          </a:p>
          <a:p>
            <a:r>
              <a:rPr lang="en-US" altLang="en-US"/>
              <a:t>批量处理执行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/>
          <a:p>
            <a:r>
              <a:rPr lang="en-US" altLang="en-US"/>
              <a:t>结构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108835" y="196532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46630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33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094095" y="1329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1095" y="1456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48095" y="1583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5095" y="1710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2095" y="1837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29095" y="1964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6095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309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0095" y="2345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nodes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3507740" y="1965325"/>
            <a:ext cx="2523490" cy="97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87420" y="2983230"/>
            <a:ext cx="360426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355"/>
          </a:xfrm>
        </p:spPr>
        <p:txBody>
          <a:bodyPr/>
          <a:p>
            <a:r>
              <a:rPr lang="en-US" altLang="en-US"/>
              <a:t>master</a:t>
            </a:r>
            <a:endParaRPr lang="en-US" altLang="en-US"/>
          </a:p>
          <a:p>
            <a:pPr lvl="1"/>
            <a:r>
              <a:rPr lang="en-US" altLang="en-US"/>
              <a:t>多master为了高可用</a:t>
            </a:r>
            <a:endParaRPr lang="en-US" altLang="en-US"/>
          </a:p>
          <a:p>
            <a:pPr lvl="1"/>
            <a:r>
              <a:rPr lang="en-US" altLang="en-US"/>
              <a:t>组件</a:t>
            </a:r>
            <a:endParaRPr lang="en-US" altLang="en-US"/>
          </a:p>
          <a:p>
            <a:pPr lvl="2"/>
            <a:r>
              <a:rPr lang="en-US" altLang="en-US"/>
              <a:t>api server</a:t>
            </a:r>
            <a:endParaRPr lang="en-US" altLang="en-US"/>
          </a:p>
          <a:p>
            <a:pPr lvl="2"/>
            <a:r>
              <a:rPr lang="en-US" altLang="en-US"/>
              <a:t>node schedule:容器调度器</a:t>
            </a:r>
            <a:endParaRPr lang="en-US" altLang="en-US"/>
          </a:p>
          <a:p>
            <a:pPr lvl="2"/>
            <a:r>
              <a:rPr lang="en-US" altLang="en-US"/>
              <a:t>controller管理监控nodes</a:t>
            </a:r>
            <a:endParaRPr lang="en-US" altLang="en-US"/>
          </a:p>
          <a:p>
            <a:pPr lvl="2"/>
            <a:r>
              <a:rPr lang="en-US" altLang="en-US"/>
              <a:t>controller manager管理监控controller</a:t>
            </a:r>
            <a:endParaRPr lang="en-US" altLang="en-US"/>
          </a:p>
          <a:p>
            <a:pPr lvl="2"/>
            <a:r>
              <a:rPr lang="en-US" altLang="en-US"/>
              <a:t>etcd</a:t>
            </a:r>
            <a:endParaRPr lang="en-US" altLang="en-US"/>
          </a:p>
          <a:p>
            <a:pPr lvl="0"/>
            <a:r>
              <a:rPr lang="en-US" altLang="en-US"/>
              <a:t>node</a:t>
            </a:r>
            <a:endParaRPr lang="en-US" altLang="en-US"/>
          </a:p>
          <a:p>
            <a:pPr lvl="1"/>
            <a:r>
              <a:rPr lang="en-US" altLang="en-US"/>
              <a:t>kubelet:与master通信</a:t>
            </a:r>
            <a:endParaRPr lang="en-US" altLang="en-US"/>
          </a:p>
          <a:p>
            <a:pPr lvl="1"/>
            <a:r>
              <a:rPr lang="en-US" altLang="en-US"/>
              <a:t>容器引擎:docker</a:t>
            </a:r>
            <a:endParaRPr lang="en-US" altLang="en-US"/>
          </a:p>
          <a:p>
            <a:pPr lvl="1"/>
            <a:r>
              <a:rPr lang="en-US" altLang="en-US"/>
              <a:t>kube-proxy</a:t>
            </a:r>
            <a:endParaRPr lang="en-US" altLang="en-US"/>
          </a:p>
          <a:p>
            <a:pPr lvl="1"/>
            <a:r>
              <a:rPr lang="en-US" altLang="en-US"/>
              <a:t>pod</a:t>
            </a:r>
            <a:endParaRPr lang="en-US" altLang="en-US"/>
          </a:p>
          <a:p>
            <a:pPr lvl="1"/>
            <a:r>
              <a:rPr lang="en-US" altLang="en-US"/>
              <a:t>fluentd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755005" y="412115"/>
            <a:ext cx="6316980" cy="155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9970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8603615" y="73469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controllermanager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1096454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7422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 server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8426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53985" y="3537585"/>
            <a:ext cx="4154170" cy="2665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9437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29437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10772775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54913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954913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fluentd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470"/>
            <a:ext cx="10515600" cy="5591810"/>
          </a:xfrm>
        </p:spPr>
        <p:txBody>
          <a:bodyPr/>
          <a:p>
            <a:r>
              <a:rPr lang="en-US" altLang="en-US"/>
              <a:t>pod:kubernetes最小管理单元,一个pod由一个或多个container组成(一般一个POD由一个</a:t>
            </a:r>
            <a:r>
              <a:rPr lang="en-US" altLang="en-US">
                <a:sym typeface="+mn-ea"/>
              </a:rPr>
              <a:t>container</a:t>
            </a:r>
            <a:r>
              <a:rPr lang="en-US" altLang="en-US"/>
              <a:t>组成),一个pod就像一个虚拟机,他们共享:</a:t>
            </a:r>
            <a:endParaRPr lang="en-US" altLang="en-US"/>
          </a:p>
          <a:p>
            <a:pPr lvl="1"/>
            <a:r>
              <a:rPr lang="en-US" altLang="en-US"/>
              <a:t>NETWORK</a:t>
            </a:r>
            <a:endParaRPr lang="en-US" altLang="en-US"/>
          </a:p>
          <a:p>
            <a:pPr lvl="1"/>
            <a:r>
              <a:rPr lang="en-US" altLang="en-US"/>
              <a:t>IPC</a:t>
            </a:r>
            <a:endParaRPr lang="en-US" altLang="en-US"/>
          </a:p>
          <a:p>
            <a:pPr lvl="1"/>
            <a:r>
              <a:rPr lang="en-US" altLang="en-US"/>
              <a:t>UTS</a:t>
            </a:r>
            <a:endParaRPr lang="en-US" altLang="en-US"/>
          </a:p>
          <a:p>
            <a:pPr lvl="1"/>
            <a:r>
              <a:rPr lang="en-US" altLang="en-US"/>
              <a:t>存储卷</a:t>
            </a:r>
            <a:endParaRPr lang="en-US" altLang="en-US"/>
          </a:p>
          <a:p>
            <a:pPr lvl="0"/>
            <a:r>
              <a:rPr lang="en-US" altLang="en-US"/>
              <a:t>隔离</a:t>
            </a:r>
            <a:endParaRPr lang="en-US" altLang="en-US"/>
          </a:p>
          <a:p>
            <a:pPr lvl="1"/>
            <a:r>
              <a:rPr lang="en-US" altLang="en-US"/>
              <a:t>USER</a:t>
            </a:r>
            <a:endParaRPr lang="en-US" altLang="en-US"/>
          </a:p>
          <a:p>
            <a:pPr lvl="1"/>
            <a:r>
              <a:rPr lang="en-US" altLang="en-US"/>
              <a:t>MOUNT</a:t>
            </a:r>
            <a:endParaRPr lang="en-US" altLang="en-US"/>
          </a:p>
          <a:p>
            <a:pPr lvl="1"/>
            <a:r>
              <a:rPr lang="en-US" altLang="en-US"/>
              <a:t>PID</a:t>
            </a:r>
            <a:endParaRPr lang="en-US" altLang="en-US"/>
          </a:p>
          <a:p>
            <a:pPr lvl="0"/>
            <a:r>
              <a:rPr lang="en-US" altLang="en-US"/>
              <a:t>Label: key-value</a:t>
            </a:r>
            <a:endParaRPr lang="en-US" altLang="en-US"/>
          </a:p>
          <a:p>
            <a:pPr lvl="0"/>
            <a:r>
              <a:rPr lang="en-US" altLang="en-US"/>
              <a:t>Label Selector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5045075" y="1796415"/>
            <a:ext cx="5014595" cy="240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2320" y="2484755"/>
            <a:ext cx="86804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53885" y="2485390"/>
            <a:ext cx="97536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247380" y="2485390"/>
            <a:ext cx="88011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6906260" y="4095750"/>
            <a:ext cx="1292860" cy="49847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存储卷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605"/>
          </a:xfrm>
        </p:spPr>
        <p:txBody>
          <a:bodyPr/>
          <a:p>
            <a:r>
              <a:rPr lang="en-US" altLang="en-US"/>
              <a:t>pod类型</a:t>
            </a:r>
            <a:endParaRPr lang="en-US" altLang="en-US"/>
          </a:p>
          <a:p>
            <a:pPr lvl="1"/>
            <a:r>
              <a:rPr lang="en-US" altLang="en-US"/>
              <a:t>自主式pod</a:t>
            </a:r>
            <a:endParaRPr lang="en-US" altLang="en-US"/>
          </a:p>
          <a:p>
            <a:pPr lvl="1"/>
            <a:r>
              <a:rPr lang="en-US" altLang="en-US"/>
              <a:t>管理器管理的pod</a:t>
            </a:r>
            <a:endParaRPr lang="en-US" altLang="en-US"/>
          </a:p>
          <a:p>
            <a:pPr lvl="2"/>
            <a:r>
              <a:rPr lang="en-US" altLang="en-US"/>
              <a:t>replication controller</a:t>
            </a:r>
            <a:endParaRPr lang="en-US" altLang="en-US"/>
          </a:p>
          <a:p>
            <a:pPr lvl="3"/>
            <a:r>
              <a:rPr lang="en-US" altLang="en-US"/>
              <a:t>滚动和回滚更新</a:t>
            </a:r>
            <a:endParaRPr lang="en-US" altLang="en-US"/>
          </a:p>
          <a:p>
            <a:pPr lvl="3"/>
            <a:r>
              <a:rPr lang="en-US" altLang="en-US"/>
              <a:t>有pod宕机,会根据需求创建新的pod</a:t>
            </a:r>
            <a:endParaRPr lang="en-US" altLang="en-US"/>
          </a:p>
          <a:p>
            <a:pPr lvl="2"/>
            <a:r>
              <a:rPr lang="en-US" altLang="en-US"/>
              <a:t>replicaSet(副本集)</a:t>
            </a:r>
            <a:endParaRPr lang="en-US" altLang="en-US"/>
          </a:p>
          <a:p>
            <a:pPr lvl="2"/>
            <a:r>
              <a:rPr lang="en-US" altLang="en-US"/>
              <a:t>deployment:管理无状态pod</a:t>
            </a:r>
            <a:endParaRPr lang="en-US" altLang="en-US"/>
          </a:p>
          <a:p>
            <a:pPr lvl="3"/>
            <a:r>
              <a:rPr lang="en-US" altLang="en-US"/>
              <a:t>HPA:水平pod自动伸缩控制器</a:t>
            </a:r>
            <a:endParaRPr lang="en-US" altLang="en-US"/>
          </a:p>
          <a:p>
            <a:pPr lvl="2"/>
            <a:r>
              <a:rPr lang="en-US" altLang="en-US"/>
              <a:t>statefulSet:管理有状态pod</a:t>
            </a:r>
            <a:endParaRPr lang="en-US" altLang="en-US"/>
          </a:p>
          <a:p>
            <a:pPr lvl="2"/>
            <a:r>
              <a:rPr lang="en-US" altLang="en-US"/>
              <a:t>DaemonSet</a:t>
            </a:r>
            <a:endParaRPr lang="en-US" altLang="en-US"/>
          </a:p>
          <a:p>
            <a:pPr lvl="2"/>
            <a:r>
              <a:rPr lang="en-US" altLang="en-US"/>
              <a:t>job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30"/>
            <a:ext cx="10515600" cy="5772150"/>
          </a:xfrm>
        </p:spPr>
        <p:txBody>
          <a:bodyPr/>
          <a:p>
            <a:r>
              <a:rPr lang="en-US" altLang="en-US"/>
              <a:t>HPA(horizontal pod autoscaler): 按需管理pod,自动伸缩,水平自动伸缩扩展pod管理器;HPA通过注册中心自动发现pod, 这个中间注册中心叫做:service,通过注册中心自动伸缩pod</a:t>
            </a:r>
            <a:endParaRPr lang="en-US" altLang="en-US"/>
          </a:p>
          <a:p>
            <a:pPr lvl="1"/>
            <a:r>
              <a:rPr lang="en-US" altLang="en-US"/>
              <a:t>自动创建出来的pod,是全新的pod, 网络地址是会改变的, 这个时候需要服务发现组建</a:t>
            </a:r>
            <a:endParaRPr lang="en-US" altLang="en-US"/>
          </a:p>
          <a:p>
            <a:pPr lvl="1"/>
            <a:r>
              <a:rPr lang="en-US" altLang="en-US"/>
              <a:t>新建的pod要立马注册到service组件中</a:t>
            </a:r>
            <a:endParaRPr lang="en-US" altLang="en-US"/>
          </a:p>
          <a:p>
            <a:pPr lvl="1"/>
            <a:r>
              <a:rPr lang="en-US" altLang="en-US"/>
              <a:t>service组件会不断与pod之前保持心跳,来确保每个pod能用</a:t>
            </a:r>
            <a:endParaRPr lang="en-US" altLang="en-US"/>
          </a:p>
          <a:p>
            <a:r>
              <a:rPr lang="en-US" altLang="en-US"/>
              <a:t>service组件(自动发现服务组件):</a:t>
            </a:r>
            <a:endParaRPr lang="en-US" altLang="en-US"/>
          </a:p>
          <a:p>
            <a:pPr lvl="1"/>
            <a:r>
              <a:rPr lang="en-US" altLang="en-US"/>
              <a:t>iptables:DNAT</a:t>
            </a:r>
            <a:endParaRPr lang="en-US" altLang="en-US"/>
          </a:p>
          <a:p>
            <a:pPr lvl="1"/>
            <a:r>
              <a:rPr lang="en-US" altLang="en-US"/>
              <a:t>ipvs(新版使用这个)</a:t>
            </a:r>
            <a:endParaRPr lang="en-US" altLang="en-US"/>
          </a:p>
          <a:p>
            <a:pPr lvl="1"/>
            <a:r>
              <a:rPr lang="en-US" altLang="en-US"/>
              <a:t>service通过标签选择器来关联pod(label)</a:t>
            </a:r>
            <a:endParaRPr lang="en-US" altLang="en-US"/>
          </a:p>
          <a:p>
            <a:pPr lvl="0"/>
            <a:r>
              <a:rPr lang="en-US" altLang="en-US"/>
              <a:t>addon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Rectangle 61"/>
          <p:cNvSpPr/>
          <p:nvPr/>
        </p:nvSpPr>
        <p:spPr>
          <a:xfrm>
            <a:off x="628015" y="1482090"/>
            <a:ext cx="5728335" cy="435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5495" y="639445"/>
            <a:ext cx="187007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kubectl(user commands)</a:t>
            </a:r>
            <a:endParaRPr lang="en-US" altLang="en-US" sz="1200"/>
          </a:p>
        </p:txBody>
      </p:sp>
      <p:sp>
        <p:nvSpPr>
          <p:cNvPr id="5" name="Rectangle 4"/>
          <p:cNvSpPr/>
          <p:nvPr/>
        </p:nvSpPr>
        <p:spPr>
          <a:xfrm>
            <a:off x="1263650" y="2037715"/>
            <a:ext cx="3883025" cy="212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5495" y="1911985"/>
            <a:ext cx="1870710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authentication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364615" y="2105660"/>
            <a:ext cx="66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218180" y="2944495"/>
            <a:ext cx="1802765" cy="969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REST(controllers, services, pod...)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364615" y="2944495"/>
            <a:ext cx="1423670" cy="96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 actuator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515110" y="4556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2110" y="4683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9110" y="4810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4556760"/>
            <a:ext cx="180213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 manager</a:t>
            </a:r>
            <a:endParaRPr lang="en-US" altLang="en-US"/>
          </a:p>
        </p:txBody>
      </p:sp>
      <p:sp>
        <p:nvSpPr>
          <p:cNvPr id="15" name="Can 14"/>
          <p:cNvSpPr/>
          <p:nvPr/>
        </p:nvSpPr>
        <p:spPr>
          <a:xfrm>
            <a:off x="4460875" y="5101590"/>
            <a:ext cx="1777365" cy="6235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2990850" y="1077595"/>
            <a:ext cx="0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2"/>
            <a:endCxn id="9" idx="0"/>
          </p:cNvCxnSpPr>
          <p:nvPr/>
        </p:nvCxnSpPr>
        <p:spPr>
          <a:xfrm rot="5400000" flipV="1">
            <a:off x="3203575" y="2027555"/>
            <a:ext cx="704215" cy="11290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2788285" y="3429000"/>
            <a:ext cx="42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1960245" y="3916680"/>
            <a:ext cx="215138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0" idx="2"/>
          </p:cNvCxnSpPr>
          <p:nvPr/>
        </p:nvCxnSpPr>
        <p:spPr>
          <a:xfrm flipV="1">
            <a:off x="1960245" y="3912870"/>
            <a:ext cx="11620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9" idx="2"/>
          </p:cNvCxnSpPr>
          <p:nvPr/>
        </p:nvCxnSpPr>
        <p:spPr>
          <a:xfrm flipV="1">
            <a:off x="4081145" y="3913505"/>
            <a:ext cx="38735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0945" y="3916680"/>
            <a:ext cx="367665" cy="1224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93255" y="2788920"/>
            <a:ext cx="4902835" cy="385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0767060" y="288988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7110730" y="2940050"/>
            <a:ext cx="133858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8871585" y="2940050"/>
            <a:ext cx="189611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7068820" y="3630930"/>
            <a:ext cx="4735195" cy="2766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0683875" y="372872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270750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659370" y="440626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736346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7363460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7363460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8" name="Rectangle 37"/>
          <p:cNvSpPr/>
          <p:nvPr/>
        </p:nvSpPr>
        <p:spPr>
          <a:xfrm>
            <a:off x="8871585" y="4283075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498455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8080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1" name="Rectangle 40"/>
          <p:cNvSpPr/>
          <p:nvPr/>
        </p:nvSpPr>
        <p:spPr>
          <a:xfrm>
            <a:off x="8980805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2" name="Rectangle 41"/>
          <p:cNvSpPr/>
          <p:nvPr/>
        </p:nvSpPr>
        <p:spPr>
          <a:xfrm>
            <a:off x="1060704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898080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1060767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1060767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6" name="Text Box 45"/>
          <p:cNvSpPr txBox="1"/>
          <p:nvPr/>
        </p:nvSpPr>
        <p:spPr>
          <a:xfrm>
            <a:off x="9126220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10683875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48" name="Curved Connector 47"/>
          <p:cNvCxnSpPr>
            <a:stCxn id="9" idx="3"/>
            <a:endCxn id="27" idx="1"/>
          </p:cNvCxnSpPr>
          <p:nvPr/>
        </p:nvCxnSpPr>
        <p:spPr>
          <a:xfrm flipV="1">
            <a:off x="5020945" y="3184525"/>
            <a:ext cx="2089785" cy="244475"/>
          </a:xfrm>
          <a:prstGeom prst="curvedConnector3">
            <a:avLst>
              <a:gd name="adj1" fmla="val 5001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2"/>
            <a:endCxn id="31" idx="0"/>
          </p:cNvCxnSpPr>
          <p:nvPr/>
        </p:nvCxnSpPr>
        <p:spPr>
          <a:xfrm>
            <a:off x="7780020" y="3429000"/>
            <a:ext cx="800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38" idx="0"/>
          </p:cNvCxnSpPr>
          <p:nvPr/>
        </p:nvCxnSpPr>
        <p:spPr>
          <a:xfrm>
            <a:off x="7780020" y="3429000"/>
            <a:ext cx="1680845" cy="85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39" idx="0"/>
          </p:cNvCxnSpPr>
          <p:nvPr/>
        </p:nvCxnSpPr>
        <p:spPr>
          <a:xfrm>
            <a:off x="7780020" y="3429000"/>
            <a:ext cx="3307715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31" idx="0"/>
          </p:cNvCxnSpPr>
          <p:nvPr/>
        </p:nvCxnSpPr>
        <p:spPr>
          <a:xfrm flipH="1">
            <a:off x="7860030" y="3429000"/>
            <a:ext cx="19596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436100" y="3428365"/>
            <a:ext cx="34544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9773285" y="3444875"/>
            <a:ext cx="1314450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05040" y="1911985"/>
            <a:ext cx="4262755" cy="581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firewall</a:t>
            </a:r>
            <a:endParaRPr lang="en-US" altLang="en-US"/>
          </a:p>
        </p:txBody>
      </p:sp>
      <p:sp>
        <p:nvSpPr>
          <p:cNvPr id="59" name="Rectangle 58"/>
          <p:cNvSpPr/>
          <p:nvPr/>
        </p:nvSpPr>
        <p:spPr>
          <a:xfrm>
            <a:off x="8324215" y="504190"/>
            <a:ext cx="1886585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cxnSp>
        <p:nvCxnSpPr>
          <p:cNvPr id="60" name="Straight Arrow Connector 59"/>
          <p:cNvCxnSpPr>
            <a:stCxn id="59" idx="2"/>
            <a:endCxn id="58" idx="0"/>
          </p:cNvCxnSpPr>
          <p:nvPr/>
        </p:nvCxnSpPr>
        <p:spPr>
          <a:xfrm>
            <a:off x="9267825" y="981710"/>
            <a:ext cx="168910" cy="93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28" idx="0"/>
          </p:cNvCxnSpPr>
          <p:nvPr/>
        </p:nvCxnSpPr>
        <p:spPr>
          <a:xfrm>
            <a:off x="9436735" y="2493010"/>
            <a:ext cx="38290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732790" y="1600200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5890" y="184785"/>
            <a:ext cx="6377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一个hierarchy可以附加一个或多个subsystem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一个subsystem只能附加到一个hierarchy上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一个进程可以不同的hierarchy的cgroup中,但是不能在同一个hierarchy的不同cgroup中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进程fork出来的子进程集成父进程的cgroup关系,同时子进程可以移到其他cgroup上去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204710" y="115443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2800" y="30289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980930" y="30289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297420" y="123888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073390" y="190563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082280" y="240411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7613650" y="160591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7358380" y="184467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05115" y="89344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7947025" y="64071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772775" y="64071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07855" y="89344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701530" y="125603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5678170" y="45421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80735" y="45967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cpu_memory_cg_2</a:t>
            </a:r>
            <a:endParaRPr lang="en-US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6656705" y="52635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6665595" y="57619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6" name="Elbow Connector 25"/>
          <p:cNvCxnSpPr>
            <a:endCxn id="24" idx="1"/>
          </p:cNvCxnSpPr>
          <p:nvPr/>
        </p:nvCxnSpPr>
        <p:spPr>
          <a:xfrm rot="5400000" flipV="1">
            <a:off x="6196965" y="49637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5941695" y="52025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92135" y="461391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hierarchy2</a:t>
            </a:r>
            <a:endParaRPr lang="en-US" altLang="en-US" sz="1600"/>
          </a:p>
        </p:txBody>
      </p:sp>
      <p:sp>
        <p:nvSpPr>
          <p:cNvPr id="29" name="Rectangle 28"/>
          <p:cNvSpPr/>
          <p:nvPr/>
        </p:nvSpPr>
        <p:spPr>
          <a:xfrm>
            <a:off x="237490" y="455358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0200" y="46983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cpu_memory_cg_1</a:t>
            </a:r>
            <a:endParaRPr lang="en-US" altLang="en-US" sz="1600"/>
          </a:p>
        </p:txBody>
      </p:sp>
      <p:sp>
        <p:nvSpPr>
          <p:cNvPr id="31" name="Rectangle 30"/>
          <p:cNvSpPr/>
          <p:nvPr/>
        </p:nvSpPr>
        <p:spPr>
          <a:xfrm>
            <a:off x="1106170" y="53651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1115060" y="58635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33" name="Elbow Connector 32"/>
          <p:cNvCxnSpPr>
            <a:endCxn id="31" idx="1"/>
          </p:cNvCxnSpPr>
          <p:nvPr/>
        </p:nvCxnSpPr>
        <p:spPr>
          <a:xfrm rot="5400000" flipV="1">
            <a:off x="646430" y="50653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2" idx="1"/>
          </p:cNvCxnSpPr>
          <p:nvPr/>
        </p:nvCxnSpPr>
        <p:spPr>
          <a:xfrm rot="5400000" flipV="1">
            <a:off x="391160" y="53041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734310" y="471551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hierarchy1</a:t>
            </a:r>
            <a:endParaRPr lang="en-US" altLang="en-US" sz="1600"/>
          </a:p>
        </p:txBody>
      </p:sp>
      <p:sp>
        <p:nvSpPr>
          <p:cNvPr id="36" name="Rectangle 35"/>
          <p:cNvSpPr/>
          <p:nvPr/>
        </p:nvSpPr>
        <p:spPr>
          <a:xfrm>
            <a:off x="3730625" y="3029585"/>
            <a:ext cx="2783205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6" idx="2"/>
            <a:endCxn id="29" idx="0"/>
          </p:cNvCxnSpPr>
          <p:nvPr/>
        </p:nvCxnSpPr>
        <p:spPr>
          <a:xfrm flipH="1">
            <a:off x="2582545" y="3451225"/>
            <a:ext cx="2540000" cy="110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5104130" y="3449320"/>
            <a:ext cx="2919095" cy="109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05170" y="3858260"/>
            <a:ext cx="2099945" cy="3625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not allowed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75335" y="715010"/>
            <a:ext cx="11197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核心组件</a:t>
            </a:r>
            <a:endParaRPr lang="en-US" altLang="en-US"/>
          </a:p>
          <a:p>
            <a:r>
              <a:rPr lang="en-US" altLang="en-US"/>
              <a:t>1. etcd保存了整个集群的状态；</a:t>
            </a:r>
            <a:endParaRPr lang="en-US" altLang="en-US"/>
          </a:p>
          <a:p>
            <a:r>
              <a:rPr lang="en-US" altLang="en-US"/>
              <a:t>2. apiserver提供了资源操作的唯一入口，并提供认证、授权、访问控制、API注册和发现等机制；</a:t>
            </a:r>
            <a:endParaRPr lang="en-US" altLang="en-US"/>
          </a:p>
          <a:p>
            <a:r>
              <a:rPr lang="en-US" altLang="en-US"/>
              <a:t>3. controller manager负责维护集群的状态，比如故障检测、自动扩展、滚动更新等；</a:t>
            </a:r>
            <a:endParaRPr lang="en-US" altLang="en-US"/>
          </a:p>
          <a:p>
            <a:r>
              <a:rPr lang="en-US" altLang="en-US"/>
              <a:t>4. scheduler负责资源的调度，按照预定的调度策略将Pod调度到相应的机器上；</a:t>
            </a:r>
            <a:endParaRPr lang="en-US" altLang="en-US"/>
          </a:p>
          <a:p>
            <a:r>
              <a:rPr lang="en-US" altLang="en-US"/>
              <a:t>5. kubelet负责维护容器的生命周期，同时也负责Volume（CVI）和网络（CNI）的管理；</a:t>
            </a:r>
            <a:endParaRPr lang="en-US" altLang="en-US"/>
          </a:p>
          <a:p>
            <a:r>
              <a:rPr lang="en-US" altLang="en-US"/>
              <a:t>6. Container runtime负责镜像管理以及Pod和容器的真正运行（CRI）；</a:t>
            </a:r>
            <a:endParaRPr lang="en-US" altLang="en-US"/>
          </a:p>
          <a:p>
            <a:r>
              <a:rPr lang="en-US" altLang="en-US"/>
              <a:t>7. kube-proxy负责为Service提供cluster内部的服务发现和负载均衡；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5335" y="3588385"/>
            <a:ext cx="611759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addons</a:t>
            </a:r>
            <a:endParaRPr lang="en-US" altLang="en-US"/>
          </a:p>
          <a:p>
            <a:pPr algn="l"/>
            <a:r>
              <a:rPr lang="en-US" altLang="en-US"/>
              <a:t>1. kube-dns负责为整个集群提供DNS服务</a:t>
            </a:r>
            <a:endParaRPr lang="en-US" altLang="en-US"/>
          </a:p>
          <a:p>
            <a:pPr algn="l"/>
            <a:r>
              <a:rPr lang="en-US" altLang="en-US"/>
              <a:t>2. Ingress Controller为服务提供外网入口</a:t>
            </a:r>
            <a:endParaRPr lang="en-US" altLang="en-US"/>
          </a:p>
          <a:p>
            <a:pPr algn="l"/>
            <a:r>
              <a:rPr lang="en-US" altLang="en-US"/>
              <a:t>3. Heapster提供资源监控</a:t>
            </a:r>
            <a:endParaRPr lang="en-US" altLang="en-US"/>
          </a:p>
          <a:p>
            <a:pPr algn="l"/>
            <a:r>
              <a:rPr lang="en-US" altLang="en-US"/>
              <a:t>4. Dashboard提供GUI</a:t>
            </a:r>
            <a:endParaRPr lang="en-US" altLang="en-US"/>
          </a:p>
          <a:p>
            <a:pPr algn="l"/>
            <a:r>
              <a:rPr lang="en-US" altLang="en-US"/>
              <a:t>5. Federation提供跨可用区的集群</a:t>
            </a:r>
            <a:endParaRPr lang="en-US" altLang="en-US"/>
          </a:p>
          <a:p>
            <a:pPr algn="l"/>
            <a:r>
              <a:rPr lang="en-US" altLang="en-US"/>
              <a:t>6. Fluentd-elasticsearch提供集群日志采集、存储与查询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ctagon 3"/>
          <p:cNvSpPr/>
          <p:nvPr/>
        </p:nvSpPr>
        <p:spPr>
          <a:xfrm>
            <a:off x="8300720" y="1123950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037830" y="2788285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751459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3522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84378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8754110" y="2038350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7971790" y="3091180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8762365" y="3091180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8762365" y="3091180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76915" y="1566545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5" idx="3"/>
            <a:endCxn id="15" idx="1"/>
          </p:cNvCxnSpPr>
          <p:nvPr/>
        </p:nvCxnSpPr>
        <p:spPr>
          <a:xfrm flipV="1">
            <a:off x="9486900" y="2712720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5" idx="1"/>
          </p:cNvCxnSpPr>
          <p:nvPr/>
        </p:nvCxnSpPr>
        <p:spPr>
          <a:xfrm>
            <a:off x="8947150" y="2038350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54330" y="479425"/>
            <a:ext cx="6452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client 知道service的域名, 通过dns走dns解析器得到sevice的ip地址</a:t>
            </a:r>
            <a:endParaRPr lang="en-US" altLang="en-US"/>
          </a:p>
          <a:p>
            <a:r>
              <a:rPr lang="en-US" altLang="en-US"/>
              <a:t>2. client 通过访问service, service会DNAT到后面的真实的pod上去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 rot="2640000">
            <a:off x="9297670" y="3496945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 rot="1140000">
            <a:off x="9324975" y="2088515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839720" y="311785"/>
            <a:ext cx="7053580" cy="6064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3365" y="131445"/>
            <a:ext cx="348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NMT(Nginx+Tomcat+Mysql)</a:t>
            </a:r>
            <a:endParaRPr lang="en-US" altLang="en-US"/>
          </a:p>
        </p:txBody>
      </p:sp>
      <p:sp>
        <p:nvSpPr>
          <p:cNvPr id="6" name="Can 5"/>
          <p:cNvSpPr/>
          <p:nvPr/>
        </p:nvSpPr>
        <p:spPr>
          <a:xfrm>
            <a:off x="452628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mysql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6773545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6039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1925" y="4264025"/>
            <a:ext cx="17087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252720" y="4492625"/>
            <a:ext cx="843915" cy="510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6074410" y="4520565"/>
            <a:ext cx="8953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1"/>
          </p:cNvCxnSpPr>
          <p:nvPr/>
        </p:nvCxnSpPr>
        <p:spPr>
          <a:xfrm>
            <a:off x="6096635" y="4492625"/>
            <a:ext cx="1180465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4676775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Tomcat</a:t>
            </a:r>
            <a:endParaRPr lang="en-US" altLang="en-US"/>
          </a:p>
        </p:txBody>
      </p:sp>
      <p:sp>
        <p:nvSpPr>
          <p:cNvPr id="14" name="Hexagon 13"/>
          <p:cNvSpPr/>
          <p:nvPr/>
        </p:nvSpPr>
        <p:spPr>
          <a:xfrm>
            <a:off x="5795010" y="2886710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6856730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5388610" y="3766820"/>
            <a:ext cx="708025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096635" y="3801110"/>
            <a:ext cx="18923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 flipH="1">
            <a:off x="6096635" y="3783965"/>
            <a:ext cx="124777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93005" y="2352675"/>
            <a:ext cx="2396490" cy="28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5371465" y="2632710"/>
            <a:ext cx="8197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84265" y="2623820"/>
            <a:ext cx="84455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09665" y="2632710"/>
            <a:ext cx="1134745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4745990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26" name="Octagon 25"/>
          <p:cNvSpPr/>
          <p:nvPr/>
        </p:nvSpPr>
        <p:spPr>
          <a:xfrm>
            <a:off x="65766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ctagon 26"/>
          <p:cNvSpPr/>
          <p:nvPr/>
        </p:nvSpPr>
        <p:spPr>
          <a:xfrm>
            <a:off x="56622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5201920" y="2115820"/>
            <a:ext cx="98933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08065" y="2099310"/>
            <a:ext cx="825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99810" y="2115820"/>
            <a:ext cx="871855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3090545" y="1971675"/>
            <a:ext cx="21761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4331335" y="1633220"/>
            <a:ext cx="38798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</p:cNvCxnSpPr>
          <p:nvPr/>
        </p:nvCxnSpPr>
        <p:spPr>
          <a:xfrm flipV="1">
            <a:off x="4331335" y="1658620"/>
            <a:ext cx="1319530" cy="465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2920" y="1667510"/>
            <a:ext cx="226949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69565" y="1743710"/>
            <a:ext cx="363855" cy="88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20" y="3114675"/>
            <a:ext cx="393065" cy="78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3"/>
            <a:endCxn id="31" idx="2"/>
          </p:cNvCxnSpPr>
          <p:nvPr/>
        </p:nvCxnSpPr>
        <p:spPr>
          <a:xfrm flipV="1">
            <a:off x="3233420" y="2124075"/>
            <a:ext cx="79311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1" idx="2"/>
          </p:cNvCxnSpPr>
          <p:nvPr/>
        </p:nvCxnSpPr>
        <p:spPr>
          <a:xfrm flipV="1">
            <a:off x="3232785" y="2124075"/>
            <a:ext cx="793750" cy="1384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ame 39"/>
          <p:cNvSpPr/>
          <p:nvPr/>
        </p:nvSpPr>
        <p:spPr>
          <a:xfrm>
            <a:off x="8034655" y="415607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1" name="Frame 40"/>
          <p:cNvSpPr/>
          <p:nvPr/>
        </p:nvSpPr>
        <p:spPr>
          <a:xfrm>
            <a:off x="8391525" y="233616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2" name="Frame 41"/>
          <p:cNvSpPr/>
          <p:nvPr/>
        </p:nvSpPr>
        <p:spPr>
          <a:xfrm>
            <a:off x="8034655" y="1455420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5701665" y="1582420"/>
            <a:ext cx="2332990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1"/>
          </p:cNvCxnSpPr>
          <p:nvPr/>
        </p:nvCxnSpPr>
        <p:spPr>
          <a:xfrm flipH="1" flipV="1">
            <a:off x="6604000" y="1594485"/>
            <a:ext cx="1430655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496810" y="1616710"/>
            <a:ext cx="516255" cy="160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  <a:endCxn id="13" idx="5"/>
          </p:cNvCxnSpPr>
          <p:nvPr/>
        </p:nvCxnSpPr>
        <p:spPr>
          <a:xfrm flipH="1">
            <a:off x="5509895" y="2679065"/>
            <a:ext cx="2881630" cy="186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4" idx="5"/>
          </p:cNvCxnSpPr>
          <p:nvPr/>
        </p:nvCxnSpPr>
        <p:spPr>
          <a:xfrm flipH="1">
            <a:off x="6628130" y="2649220"/>
            <a:ext cx="174879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6" idx="5"/>
          </p:cNvCxnSpPr>
          <p:nvPr/>
        </p:nvCxnSpPr>
        <p:spPr>
          <a:xfrm flipH="1">
            <a:off x="7689850" y="2691765"/>
            <a:ext cx="687070" cy="173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</p:cNvCxnSpPr>
          <p:nvPr/>
        </p:nvCxnSpPr>
        <p:spPr>
          <a:xfrm flipH="1">
            <a:off x="5244465" y="4498975"/>
            <a:ext cx="279019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</p:cNvCxnSpPr>
          <p:nvPr/>
        </p:nvCxnSpPr>
        <p:spPr>
          <a:xfrm flipH="1">
            <a:off x="6379210" y="4498975"/>
            <a:ext cx="1655445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251065" y="4520565"/>
            <a:ext cx="77025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325120" y="815340"/>
            <a:ext cx="302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C:Controller</a:t>
            </a:r>
            <a:endParaRPr lang="en-US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232410" y="1565910"/>
            <a:ext cx="2345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三要素</a:t>
            </a:r>
            <a:endParaRPr lang="en-US" altLang="en-US"/>
          </a:p>
          <a:p>
            <a:r>
              <a:rPr lang="en-US" altLang="en-US"/>
              <a:t>1.POD</a:t>
            </a:r>
            <a:endParaRPr lang="en-US" altLang="en-US"/>
          </a:p>
          <a:p>
            <a:r>
              <a:rPr lang="en-US" altLang="en-US"/>
              <a:t>2.Controller</a:t>
            </a:r>
            <a:endParaRPr lang="en-US" altLang="en-US"/>
          </a:p>
          <a:p>
            <a:r>
              <a:rPr lang="en-US" altLang="en-US"/>
              <a:t>3.Service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4053205" y="1532255"/>
            <a:ext cx="7002145" cy="448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10045" y="1387475"/>
            <a:ext cx="151511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物理机节点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056755" y="2852420"/>
            <a:ext cx="116840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463155" y="4063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0155" y="4190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17155" y="4317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44155" y="4444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71155" y="4571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98155" y="4698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25155" y="4825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7467600" y="1785620"/>
            <a:ext cx="1733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0"/>
          </p:cNvCxnSpPr>
          <p:nvPr/>
        </p:nvCxnSpPr>
        <p:spPr>
          <a:xfrm>
            <a:off x="7640955" y="3250565"/>
            <a:ext cx="2794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42265" y="1590675"/>
            <a:ext cx="231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3个网络,都不一样</a:t>
            </a:r>
            <a:endParaRPr lang="en-US" altLang="en-US"/>
          </a:p>
          <a:p>
            <a:r>
              <a:rPr lang="en-US" altLang="en-US"/>
              <a:t>1.物理机网络</a:t>
            </a:r>
            <a:endParaRPr lang="en-US" altLang="en-US"/>
          </a:p>
          <a:p>
            <a:r>
              <a:rPr lang="en-US" altLang="en-US"/>
              <a:t>2.service网络</a:t>
            </a:r>
            <a:endParaRPr lang="en-US" altLang="en-US"/>
          </a:p>
          <a:p>
            <a:r>
              <a:rPr lang="en-US" altLang="en-US"/>
              <a:t>3.pod网络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2120" y="638810"/>
            <a:ext cx="115506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几个问题:</a:t>
            </a:r>
            <a:endParaRPr lang="en-US" altLang="en-US"/>
          </a:p>
          <a:p>
            <a:r>
              <a:rPr lang="en-US" altLang="en-US"/>
              <a:t>1.同一个pod内多个容器间通信</a:t>
            </a:r>
            <a:endParaRPr lang="en-US" altLang="en-US"/>
          </a:p>
          <a:p>
            <a:r>
              <a:rPr lang="en-US" altLang="en-US"/>
              <a:t>2.跨pod的容器通信</a:t>
            </a:r>
            <a:endParaRPr lang="en-US" altLang="en-US"/>
          </a:p>
          <a:p>
            <a:r>
              <a:rPr lang="en-US" altLang="en-US"/>
              <a:t>3.pod与service通信</a:t>
            </a:r>
            <a:endParaRPr lang="en-US" altLang="en-US"/>
          </a:p>
          <a:p>
            <a:r>
              <a:rPr lang="en-US" altLang="en-US"/>
              <a:t>service存在与每个物理机上的ipvs或者iptables, 这样,service就可以与pod之间进行通信</a:t>
            </a:r>
            <a:endParaRPr lang="en-US" altLang="en-US"/>
          </a:p>
          <a:p>
            <a:r>
              <a:rPr lang="en-US" altLang="en-US"/>
              <a:t>service只不过是主机的iptables规则,docker0桥,每个宿主机上都要有规则</a:t>
            </a:r>
            <a:endParaRPr lang="en-US" altLang="en-US"/>
          </a:p>
          <a:p>
            <a:r>
              <a:rPr lang="en-US" altLang="en-US"/>
              <a:t>某个容器试图去访问service地址时, 他应该把请求送给网关, 一般是docker0桥的地址</a:t>
            </a:r>
            <a:endParaRPr lang="en-US" altLang="en-US"/>
          </a:p>
          <a:p>
            <a:r>
              <a:rPr lang="en-US" altLang="en-US"/>
              <a:t>docker0桥通过检查iptables规则,就知道service地址在哪里了</a:t>
            </a:r>
            <a:endParaRPr lang="en-US" altLang="en-US"/>
          </a:p>
          <a:p>
            <a:r>
              <a:rPr lang="en-US" altLang="en-US"/>
              <a:t>如果pod发生了改变,靠标签选择器来反映,让service知道</a:t>
            </a:r>
            <a:endParaRPr lang="en-US" altLang="en-US"/>
          </a:p>
          <a:p>
            <a:r>
              <a:rPr lang="en-US" altLang="en-US"/>
              <a:t>service怎么改变所有节点上的相关规则呢?</a:t>
            </a:r>
            <a:endParaRPr lang="en-US" altLang="en-US"/>
          </a:p>
          <a:p>
            <a:r>
              <a:rPr lang="en-US" altLang="en-US"/>
              <a:t>kube-proxy,运行在node节点上,负责与api-server进行通信,每个pod发生改变的时候,这个结果需要保存在api-server中;</a:t>
            </a:r>
            <a:endParaRPr lang="en-US" altLang="en-US"/>
          </a:p>
          <a:p>
            <a:r>
              <a:rPr lang="en-US" altLang="en-US"/>
              <a:t>kube-proxy管理service</a:t>
            </a:r>
            <a:endParaRPr lang="en-US" altLang="en-US"/>
          </a:p>
          <a:p>
            <a:r>
              <a:rPr lang="en-US" altLang="en-US"/>
              <a:t>api-server需要存储整个集群各个节点的状态信息,master 的数据存在etcd上面,共享存储, 所有状态信息全部存储在etcd上,所以etcd需要高可用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54320" y="270510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 18"/>
          <p:cNvSpPr/>
          <p:nvPr/>
        </p:nvSpPr>
        <p:spPr>
          <a:xfrm>
            <a:off x="6233795" y="1530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Heptagon 19"/>
          <p:cNvSpPr/>
          <p:nvPr/>
        </p:nvSpPr>
        <p:spPr>
          <a:xfrm>
            <a:off x="5652135" y="303085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1" name="Heptagon 20"/>
          <p:cNvSpPr/>
          <p:nvPr/>
        </p:nvSpPr>
        <p:spPr>
          <a:xfrm>
            <a:off x="6453505" y="456501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2" name="Heptagon 21"/>
          <p:cNvSpPr/>
          <p:nvPr/>
        </p:nvSpPr>
        <p:spPr>
          <a:xfrm>
            <a:off x="7305040" y="3141980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6360795" y="1657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69380" y="1784985"/>
            <a:ext cx="581660" cy="1017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master, apiserver</a:t>
            </a:r>
            <a:endParaRPr lang="en-US" altLang="en-US" sz="1200"/>
          </a:p>
        </p:txBody>
      </p:sp>
      <p:cxnSp>
        <p:nvCxnSpPr>
          <p:cNvPr id="25" name="Straight Arrow Connector 24"/>
          <p:cNvCxnSpPr>
            <a:stCxn id="20" idx="1"/>
            <a:endCxn id="22" idx="4"/>
          </p:cNvCxnSpPr>
          <p:nvPr/>
        </p:nvCxnSpPr>
        <p:spPr>
          <a:xfrm>
            <a:off x="6566535" y="3618865"/>
            <a:ext cx="738505" cy="111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  <a:endCxn id="21" idx="6"/>
          </p:cNvCxnSpPr>
          <p:nvPr/>
        </p:nvCxnSpPr>
        <p:spPr>
          <a:xfrm>
            <a:off x="6566535" y="3618865"/>
            <a:ext cx="344170" cy="946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4"/>
          </p:cNvCxnSpPr>
          <p:nvPr/>
        </p:nvCxnSpPr>
        <p:spPr>
          <a:xfrm flipV="1">
            <a:off x="6916420" y="3729990"/>
            <a:ext cx="388620" cy="826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0" idx="0"/>
          </p:cNvCxnSpPr>
          <p:nvPr/>
        </p:nvCxnSpPr>
        <p:spPr>
          <a:xfrm flipH="1">
            <a:off x="6475730" y="2802255"/>
            <a:ext cx="28448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38220" y="1384935"/>
            <a:ext cx="1305560" cy="3800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00905" y="1838325"/>
            <a:ext cx="243840" cy="1272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kubenet</a:t>
            </a:r>
            <a:endParaRPr lang="en-US" altLang="en-US" sz="1000"/>
          </a:p>
        </p:txBody>
      </p:sp>
      <p:sp>
        <p:nvSpPr>
          <p:cNvPr id="31" name="Rectangle 30"/>
          <p:cNvSpPr/>
          <p:nvPr/>
        </p:nvSpPr>
        <p:spPr>
          <a:xfrm>
            <a:off x="4700905" y="3338830"/>
            <a:ext cx="243840" cy="1875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kube-proxy</a:t>
            </a:r>
            <a:endParaRPr lang="en-US" altLang="en-US" sz="900"/>
          </a:p>
        </p:txBody>
      </p:sp>
      <p:cxnSp>
        <p:nvCxnSpPr>
          <p:cNvPr id="32" name="Straight Arrow Connector 31"/>
          <p:cNvCxnSpPr>
            <a:stCxn id="30" idx="3"/>
            <a:endCxn id="24" idx="1"/>
          </p:cNvCxnSpPr>
          <p:nvPr/>
        </p:nvCxnSpPr>
        <p:spPr>
          <a:xfrm flipV="1">
            <a:off x="4944745" y="2293620"/>
            <a:ext cx="152463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1"/>
            <a:endCxn id="31" idx="3"/>
          </p:cNvCxnSpPr>
          <p:nvPr/>
        </p:nvCxnSpPr>
        <p:spPr>
          <a:xfrm flipH="1">
            <a:off x="4944745" y="2293620"/>
            <a:ext cx="1524635" cy="198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5585" y="210185"/>
            <a:ext cx="3075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master</a:t>
            </a:r>
            <a:endParaRPr lang="en-US" altLang="en-US"/>
          </a:p>
          <a:p>
            <a:r>
              <a:rPr lang="en-US" altLang="en-US"/>
              <a:t>2. node</a:t>
            </a:r>
            <a:endParaRPr lang="en-US" altLang="en-US"/>
          </a:p>
          <a:p>
            <a:r>
              <a:rPr lang="en-US" altLang="en-US"/>
              <a:t>3. etcd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82795" y="2308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9795" y="2435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36795" y="2562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1" name="Can 10"/>
          <p:cNvSpPr/>
          <p:nvPr/>
        </p:nvSpPr>
        <p:spPr>
          <a:xfrm>
            <a:off x="4321175" y="465836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12" name="Can 11"/>
          <p:cNvSpPr/>
          <p:nvPr/>
        </p:nvSpPr>
        <p:spPr>
          <a:xfrm>
            <a:off x="4895215" y="567817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5570855" y="458343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778375" y="5361940"/>
            <a:ext cx="574040" cy="316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9075" y="5287010"/>
            <a:ext cx="728980" cy="357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13" idx="2"/>
          </p:cNvCxnSpPr>
          <p:nvPr/>
        </p:nvCxnSpPr>
        <p:spPr>
          <a:xfrm flipV="1">
            <a:off x="5235575" y="4935220"/>
            <a:ext cx="335280" cy="7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1"/>
          </p:cNvCxnSpPr>
          <p:nvPr/>
        </p:nvCxnSpPr>
        <p:spPr>
          <a:xfrm flipH="1">
            <a:off x="4778375" y="3476625"/>
            <a:ext cx="515620" cy="118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51775" y="2131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978775" y="2258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05775" y="2385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32775" y="2512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59775" y="2639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486775" y="2766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13775" y="2893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40775" y="3020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67775" y="3147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94775" y="3274060"/>
            <a:ext cx="2657475" cy="2877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258935" y="343725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10" idx="3"/>
            <a:endCxn id="27" idx="1"/>
          </p:cNvCxnSpPr>
          <p:nvPr/>
        </p:nvCxnSpPr>
        <p:spPr>
          <a:xfrm>
            <a:off x="5751195" y="3019425"/>
            <a:ext cx="3243580" cy="1693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89755" y="2205990"/>
            <a:ext cx="7480935" cy="347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34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038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37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17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34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37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038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28905" y="90170"/>
            <a:ext cx="11933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CNI:container network interface, 容器网络接口, 主要遵守这个接口即可</a:t>
            </a:r>
            <a:endParaRPr lang="en-US" altLang="en-US"/>
          </a:p>
          <a:p>
            <a:r>
              <a:rPr lang="en-US" altLang="en-US"/>
              <a:t>1.Flannel:网络配置(容易)</a:t>
            </a:r>
            <a:endParaRPr lang="en-US" altLang="en-US"/>
          </a:p>
          <a:p>
            <a:r>
              <a:rPr lang="en-US" altLang="en-US"/>
              <a:t>2.calico:网络配置+网络策略(负责)</a:t>
            </a:r>
            <a:endParaRPr lang="en-US" altLang="en-US"/>
          </a:p>
          <a:p>
            <a:r>
              <a:rPr lang="en-US" altLang="en-US"/>
              <a:t>3.calnel:网络配置+网络策略(</a:t>
            </a:r>
            <a:r>
              <a:rPr lang="en-US" altLang="en-US">
                <a:sym typeface="+mn-ea"/>
              </a:rPr>
              <a:t>Flannel+ calico</a:t>
            </a:r>
            <a:r>
              <a:rPr lang="en-US" altLang="en-US"/>
              <a:t>)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0865" y="3242945"/>
            <a:ext cx="7464425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5460" y="2198370"/>
            <a:ext cx="33655" cy="347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389755" y="1700530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k8s网络命名空间隔离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0 00-01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471295"/>
            <a:ext cx="10943590" cy="3914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55" y="287020"/>
            <a:ext cx="1204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kubernetes网络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108700" y="665480"/>
            <a:ext cx="4911725" cy="1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0955" y="1416685"/>
            <a:ext cx="212661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370955" y="721995"/>
            <a:ext cx="212661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757920" y="721995"/>
            <a:ext cx="219392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8757920" y="1494790"/>
            <a:ext cx="2193925" cy="3962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08700" y="2964815"/>
            <a:ext cx="3818255" cy="149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0955" y="3217545"/>
            <a:ext cx="2125980" cy="43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370955" y="3874770"/>
            <a:ext cx="2125980" cy="451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757920" y="3217545"/>
            <a:ext cx="1038225" cy="434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10076815" y="2947035"/>
            <a:ext cx="943610" cy="15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757920" y="396748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0146030" y="328549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>
            <a:off x="7434580" y="1191260"/>
            <a:ext cx="0" cy="225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7447915" y="1191260"/>
            <a:ext cx="240728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2"/>
          </p:cNvCxnSpPr>
          <p:nvPr/>
        </p:nvCxnSpPr>
        <p:spPr>
          <a:xfrm flipV="1">
            <a:off x="8497570" y="1692910"/>
            <a:ext cx="2603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 flipH="1">
            <a:off x="7433945" y="1969770"/>
            <a:ext cx="635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2" idx="0"/>
          </p:cNvCxnSpPr>
          <p:nvPr/>
        </p:nvCxnSpPr>
        <p:spPr>
          <a:xfrm>
            <a:off x="7434580" y="1969770"/>
            <a:ext cx="1842770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6108700" y="4927600"/>
            <a:ext cx="4912360" cy="58991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docker registry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1"/>
            <a:endCxn id="9" idx="2"/>
          </p:cNvCxnSpPr>
          <p:nvPr/>
        </p:nvCxnSpPr>
        <p:spPr>
          <a:xfrm flipH="1" flipV="1">
            <a:off x="8018145" y="4455160"/>
            <a:ext cx="546735" cy="472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8526145" y="4455160"/>
            <a:ext cx="2022475" cy="447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7456170" y="1979295"/>
            <a:ext cx="3092450" cy="967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80035" y="29419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125" y="2090420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56255" y="2090420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72745" y="3026410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148715" y="369316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157605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688975" y="3393440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433705" y="3632200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440" y="2680970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1022350" y="2428240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100" y="2428240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2680970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76855" y="30435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7188200" y="286639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6290" y="201485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64420" y="201485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373870" y="294195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373870" y="363728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373870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88605" y="260540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7930515" y="235267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756265" y="235267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91345" y="260540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290435" y="29546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cxnSp>
        <p:nvCxnSpPr>
          <p:cNvPr id="31" name="Elbow Connector 30"/>
          <p:cNvCxnSpPr>
            <a:endCxn id="21" idx="3"/>
          </p:cNvCxnSpPr>
          <p:nvPr/>
        </p:nvCxnSpPr>
        <p:spPr>
          <a:xfrm rot="5400000">
            <a:off x="10702290" y="3430270"/>
            <a:ext cx="46355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2" idx="3"/>
          </p:cNvCxnSpPr>
          <p:nvPr/>
        </p:nvCxnSpPr>
        <p:spPr>
          <a:xfrm rot="5400000">
            <a:off x="10425430" y="3712210"/>
            <a:ext cx="101727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63820" y="3642995"/>
            <a:ext cx="158559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process1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55950" y="3693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3155950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58075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58075" y="364299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2574290" y="385318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1435" y="435610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1"/>
            <a:endCxn id="38" idx="3"/>
          </p:cNvCxnSpPr>
          <p:nvPr/>
        </p:nvCxnSpPr>
        <p:spPr>
          <a:xfrm flipH="1">
            <a:off x="8723630" y="37973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23630" y="43561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1"/>
            <a:endCxn id="34" idx="3"/>
          </p:cNvCxnSpPr>
          <p:nvPr/>
        </p:nvCxnSpPr>
        <p:spPr>
          <a:xfrm rot="10800000" flipV="1">
            <a:off x="4421505" y="3782060"/>
            <a:ext cx="742315" cy="71120"/>
          </a:xfrm>
          <a:prstGeom prst="curvedConnector3">
            <a:avLst>
              <a:gd name="adj1" fmla="val 49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5" idx="3"/>
          </p:cNvCxnSpPr>
          <p:nvPr/>
        </p:nvCxnSpPr>
        <p:spPr>
          <a:xfrm rot="10800000" flipV="1">
            <a:off x="4421505" y="3778250"/>
            <a:ext cx="716915" cy="57340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3"/>
            <a:endCxn id="38" idx="1"/>
          </p:cNvCxnSpPr>
          <p:nvPr/>
        </p:nvCxnSpPr>
        <p:spPr>
          <a:xfrm>
            <a:off x="6749415" y="3782060"/>
            <a:ext cx="708660" cy="209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23435" y="3962400"/>
            <a:ext cx="337185" cy="299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4 21-39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414020"/>
            <a:ext cx="11798935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安装kubernetes及简单应用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9090" y="564515"/>
            <a:ext cx="117398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ubuntu安装kubernetes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#按装制定版本的docker https://blog.csdn.net/liqi_q/article/details/83030737</a:t>
            </a:r>
            <a:endParaRPr lang="en-US" altLang="en-US"/>
          </a:p>
          <a:p>
            <a:r>
              <a:rPr lang="en-US" altLang="en-US"/>
              <a:t># 安装指南 https://juejin.im/post/5b8a4536e51d4538c545645c</a:t>
            </a:r>
            <a:endParaRPr lang="en-US" altLang="en-US"/>
          </a:p>
          <a:p>
            <a:r>
              <a:rPr lang="en-US" altLang="en-US"/>
              <a:t># 安装 kubeadm, kubelet and kubectl</a:t>
            </a:r>
            <a:endParaRPr lang="en-US" altLang="en-US"/>
          </a:p>
          <a:p>
            <a:r>
              <a:rPr lang="en-US" altLang="en-US"/>
              <a:t>cat &lt;&lt;EOF &gt; /etc/yum.repos.d/kubernetes.repo</a:t>
            </a:r>
            <a:endParaRPr lang="en-US" altLang="en-US"/>
          </a:p>
          <a:p>
            <a:r>
              <a:rPr lang="en-US" altLang="en-US"/>
              <a:t>[kubernetes]</a:t>
            </a:r>
            <a:endParaRPr lang="en-US" altLang="en-US"/>
          </a:p>
          <a:p>
            <a:r>
              <a:rPr lang="en-US" altLang="en-US"/>
              <a:t>name=Kubernetes</a:t>
            </a:r>
            <a:endParaRPr lang="en-US" altLang="en-US"/>
          </a:p>
          <a:p>
            <a:r>
              <a:rPr lang="en-US" altLang="en-US"/>
              <a:t>baseurl=http://mirrors.aliyun.com/kubernetes/yum/repos/kubernetes-el7-x86_64</a:t>
            </a:r>
            <a:endParaRPr lang="en-US" altLang="en-US"/>
          </a:p>
          <a:p>
            <a:r>
              <a:rPr lang="en-US" altLang="en-US"/>
              <a:t>enabled=1</a:t>
            </a:r>
            <a:endParaRPr lang="en-US" altLang="en-US"/>
          </a:p>
          <a:p>
            <a:r>
              <a:rPr lang="en-US" altLang="en-US"/>
              <a:t>gpgcheck=0</a:t>
            </a:r>
            <a:endParaRPr lang="en-US" altLang="en-US"/>
          </a:p>
          <a:p>
            <a:r>
              <a:rPr lang="en-US" altLang="en-US"/>
              <a:t>repo_gpgcheck=0</a:t>
            </a:r>
            <a:endParaRPr lang="en-US" altLang="en-US"/>
          </a:p>
          <a:p>
            <a:r>
              <a:rPr lang="en-US" altLang="en-US"/>
              <a:t>gpgkey=http://mirrors.aliyun.com/kubernetes/yum/doc/yum-key.gpg</a:t>
            </a:r>
            <a:endParaRPr lang="en-US" altLang="en-US"/>
          </a:p>
          <a:p>
            <a:r>
              <a:rPr lang="en-US" altLang="en-US"/>
              <a:t>        http://mirrors.aliyun.com/kubernetes/yum/doc/rpm-package-key.gpg</a:t>
            </a:r>
            <a:endParaRPr lang="en-US" altLang="en-US"/>
          </a:p>
          <a:p>
            <a:r>
              <a:rPr lang="en-US" altLang="en-US"/>
              <a:t>EOF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setenforce 0</a:t>
            </a:r>
            <a:endParaRPr lang="en-US" altLang="en-US"/>
          </a:p>
          <a:p>
            <a:r>
              <a:rPr lang="en-US" altLang="en-US"/>
              <a:t>yum install -y kubelet kubeadm kubectl --disableexcludes=kubernetes</a:t>
            </a:r>
            <a:endParaRPr lang="en-US" altLang="en-US"/>
          </a:p>
          <a:p>
            <a:r>
              <a:rPr lang="en-US" altLang="en-US"/>
              <a:t>systemctl enable kubelet &amp;&amp; systemctl start kubelet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020" y="436880"/>
            <a:ext cx="1091501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centos7安装指南 https://blog.51cto.com/caiyuanji/2240546?source=dra</a:t>
            </a:r>
            <a:endParaRPr lang="en-US" altLang="en-US" sz="1400"/>
          </a:p>
          <a:p>
            <a:r>
              <a:rPr lang="en-US" altLang="en-US" sz="1400"/>
              <a:t># https://juejin.im/post/5b8a4536e51d4538c545645c</a:t>
            </a:r>
            <a:endParaRPr lang="en-US" altLang="en-US" sz="1400"/>
          </a:p>
          <a:p>
            <a:r>
              <a:rPr lang="en-US" altLang="en-US" sz="1400"/>
              <a:t>#</a:t>
            </a:r>
            <a:r>
              <a:rPr lang="en-US" altLang="en-US" sz="1400">
                <a:sym typeface="+mn-ea"/>
              </a:rPr>
              <a:t>安装指定版的docker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 install -y yum-utils device-mapper-persistent-data lvm2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yum-config-manager --add-repo http://mirrors.aliyun.com/docker-ce/linux/centos/docker-ce.repo</a:t>
            </a:r>
            <a:endParaRPr lang="en-US" altLang="en-US" sz="1400"/>
          </a:p>
          <a:p>
            <a:r>
              <a:rPr lang="en-US" altLang="en-US" sz="1400"/>
              <a:t>yum list docker-ce --showduplicates | sort -r</a:t>
            </a:r>
            <a:endParaRPr lang="en-US" altLang="en-US" sz="1400"/>
          </a:p>
          <a:p>
            <a:r>
              <a:rPr lang="en-US" altLang="en-US" sz="1400"/>
              <a:t>yum install docker-ce-18.06.3.ce-3.el7 -y</a:t>
            </a:r>
            <a:endParaRPr lang="en-US" altLang="en-US" sz="1400"/>
          </a:p>
          <a:p>
            <a:r>
              <a:rPr lang="en-US" altLang="en-US" sz="1400"/>
              <a:t>systemctl start docker</a:t>
            </a:r>
            <a:endParaRPr lang="en-US" altLang="en-US" sz="1400"/>
          </a:p>
          <a:p>
            <a:r>
              <a:rPr lang="en-US" altLang="en-US" sz="1400"/>
              <a:t>#安装kubernets相关</a:t>
            </a:r>
            <a:endParaRPr lang="en-US" altLang="en-US" sz="1400"/>
          </a:p>
          <a:p>
            <a:r>
              <a:rPr lang="en-US" altLang="en-US" sz="1400"/>
              <a:t>cat &lt;&lt;EOF &gt; /etc/yum.repos.d/kubernetes.repo</a:t>
            </a:r>
            <a:endParaRPr lang="en-US" altLang="en-US" sz="1400"/>
          </a:p>
          <a:p>
            <a:r>
              <a:rPr lang="en-US" altLang="en-US" sz="1400"/>
              <a:t>[kubernetes]</a:t>
            </a:r>
            <a:endParaRPr lang="en-US" altLang="en-US" sz="1400"/>
          </a:p>
          <a:p>
            <a:r>
              <a:rPr lang="en-US" altLang="en-US" sz="1400"/>
              <a:t>name=Kubernetes</a:t>
            </a:r>
            <a:endParaRPr lang="en-US" altLang="en-US" sz="1400"/>
          </a:p>
          <a:p>
            <a:r>
              <a:rPr lang="en-US" altLang="en-US" sz="1400"/>
              <a:t>baseurl=https://mirrors.aliyun.com/kubernetes/yum/repos/kubernetes-el7-x86_64</a:t>
            </a:r>
            <a:endParaRPr lang="en-US" altLang="en-US" sz="1400"/>
          </a:p>
          <a:p>
            <a:r>
              <a:rPr lang="en-US" altLang="en-US" sz="1400"/>
              <a:t>enabled=1</a:t>
            </a:r>
            <a:endParaRPr lang="en-US" altLang="en-US" sz="1400"/>
          </a:p>
          <a:p>
            <a:r>
              <a:rPr lang="en-US" altLang="en-US" sz="1400"/>
              <a:t>gpgcheck=1</a:t>
            </a:r>
            <a:endParaRPr lang="en-US" altLang="en-US" sz="1400"/>
          </a:p>
          <a:p>
            <a:r>
              <a:rPr lang="en-US" altLang="en-US" sz="1400"/>
              <a:t>repo_gpgcheck=1</a:t>
            </a:r>
            <a:endParaRPr lang="en-US" altLang="en-US" sz="1400"/>
          </a:p>
          <a:p>
            <a:r>
              <a:rPr lang="en-US" altLang="en-US" sz="1400"/>
              <a:t>gpgkey=https://mirrors.aliyun.com/kubernetes/yum/doc/yum-key.gpg https://mirrors.aliyun.com/kubernetes/yum/doc/rpm-package-key.gpg</a:t>
            </a:r>
            <a:endParaRPr lang="en-US" altLang="en-US" sz="1400"/>
          </a:p>
          <a:p>
            <a:r>
              <a:rPr lang="en-US" altLang="en-US" sz="1400"/>
              <a:t>EOF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# Set SELinux in permissive mode (effectively disabling it)</a:t>
            </a:r>
            <a:endParaRPr lang="en-US" altLang="en-US" sz="1400"/>
          </a:p>
          <a:p>
            <a:r>
              <a:rPr lang="en-US" altLang="en-US" sz="1400"/>
              <a:t>setenforce 0</a:t>
            </a:r>
            <a:endParaRPr lang="en-US" altLang="en-US" sz="1400"/>
          </a:p>
          <a:p>
            <a:r>
              <a:rPr lang="en-US" altLang="en-US" sz="1400"/>
              <a:t>sed -i 's/^SELINUX=enforcing$/SELINUX=permissive/' /etc/selinux/config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yum install -y kubelet kubeadm kubectl --disableexcludes=kubernetes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2110" y="598170"/>
            <a:ext cx="114890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检查需要那些镜像</a:t>
            </a:r>
            <a:endParaRPr lang="en-US" altLang="en-US" sz="1400"/>
          </a:p>
          <a:p>
            <a:r>
              <a:rPr lang="en-US" altLang="en-US" sz="1400"/>
              <a:t>kubeadm config images list</a:t>
            </a:r>
            <a:endParaRPr lang="en-US" altLang="en-US" sz="1400"/>
          </a:p>
          <a:p>
            <a:r>
              <a:rPr lang="en-US" altLang="en-US" sz="1400"/>
              <a:t># 下载相关镜像</a:t>
            </a:r>
            <a:endParaRPr lang="en-US" altLang="en-US" sz="1400"/>
          </a:p>
          <a:p>
            <a:r>
              <a:rPr lang="en-US" altLang="en-US" sz="1400"/>
              <a:t>#!/bin/bash</a:t>
            </a:r>
            <a:endParaRPr lang="en-US" altLang="en-US" sz="1400"/>
          </a:p>
          <a:p>
            <a:r>
              <a:rPr lang="en-US" altLang="en-US" sz="1400"/>
              <a:t>images=(</a:t>
            </a:r>
            <a:endParaRPr lang="en-US" altLang="en-US" sz="1400"/>
          </a:p>
          <a:p>
            <a:r>
              <a:rPr lang="en-US" altLang="en-US" sz="1400"/>
              <a:t>    kube-apiserver:v1.15.3</a:t>
            </a:r>
            <a:endParaRPr lang="en-US" altLang="en-US" sz="1400"/>
          </a:p>
          <a:p>
            <a:r>
              <a:rPr lang="en-US" altLang="en-US" sz="1400"/>
              <a:t>    kube-controller-manager:v1.15.3</a:t>
            </a:r>
            <a:endParaRPr lang="en-US" altLang="en-US" sz="1400"/>
          </a:p>
          <a:p>
            <a:r>
              <a:rPr lang="en-US" altLang="en-US" sz="1400"/>
              <a:t>    kube-scheduler:v1.15.3</a:t>
            </a:r>
            <a:endParaRPr lang="en-US" altLang="en-US" sz="1400"/>
          </a:p>
          <a:p>
            <a:r>
              <a:rPr lang="en-US" altLang="en-US" sz="1400"/>
              <a:t>    kube-proxy:v1.15.3</a:t>
            </a:r>
            <a:endParaRPr lang="en-US" altLang="en-US" sz="1400"/>
          </a:p>
          <a:p>
            <a:r>
              <a:rPr lang="en-US" altLang="en-US" sz="1400"/>
              <a:t>    pause:3.1</a:t>
            </a:r>
            <a:endParaRPr lang="en-US" altLang="en-US" sz="1400"/>
          </a:p>
          <a:p>
            <a:r>
              <a:rPr lang="en-US" altLang="en-US" sz="1400"/>
              <a:t>    etcd:3.3.10</a:t>
            </a:r>
            <a:endParaRPr lang="en-US" altLang="en-US" sz="1400"/>
          </a:p>
          <a:p>
            <a:r>
              <a:rPr lang="en-US" altLang="en-US" sz="1400"/>
              <a:t>    coredns:1.3.1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pause-amd64:3.1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kubernetes-dashboard-amd64:v1.10.0</a:t>
            </a:r>
            <a:endParaRPr lang="en-US" altLang="en-US" sz="1400"/>
          </a:p>
          <a:p>
            <a:r>
              <a:rPr lang="en-US" altLang="en-US" sz="1400"/>
              <a:t>    heapster-amd64:v1.5.4</a:t>
            </a:r>
            <a:endParaRPr lang="en-US" altLang="en-US" sz="1400"/>
          </a:p>
          <a:p>
            <a:r>
              <a:rPr lang="en-US" altLang="en-US" sz="1400"/>
              <a:t>    heapster-grafana-amd64:v5.0.4</a:t>
            </a:r>
            <a:endParaRPr lang="en-US" altLang="en-US" sz="1400"/>
          </a:p>
          <a:p>
            <a:r>
              <a:rPr lang="en-US" altLang="en-US" sz="1400"/>
              <a:t>    heapster-influxdb-amd64:v1.5.2</a:t>
            </a:r>
            <a:endParaRPr lang="en-US" altLang="en-US" sz="1400"/>
          </a:p>
          <a:p>
            <a:r>
              <a:rPr lang="en-US" altLang="en-US" sz="1400"/>
              <a:t>)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for imageName in ${images[@]} ; do</a:t>
            </a:r>
            <a:endParaRPr lang="en-US" altLang="en-US" sz="1400"/>
          </a:p>
          <a:p>
            <a:r>
              <a:rPr lang="en-US" altLang="en-US" sz="1400"/>
              <a:t>    docker pull registry.cn-hangzhou.aliyuncs.com/google_containers/$imageName</a:t>
            </a:r>
            <a:endParaRPr lang="en-US" altLang="en-US" sz="1400"/>
          </a:p>
          <a:p>
            <a:r>
              <a:rPr lang="en-US" altLang="en-US" sz="1400"/>
              <a:t>    docker tag registry.cn-hangzhou.aliyuncs.com/google_containers/$imageName k8s.gcr.io/$imageName</a:t>
            </a:r>
            <a:endParaRPr lang="en-US" altLang="en-US" sz="1400"/>
          </a:p>
          <a:p>
            <a:r>
              <a:rPr lang="en-US" altLang="en-US" sz="1400"/>
              <a:t>done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680" y="404495"/>
            <a:ext cx="11724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确保`/proc/sys/net/bridge/bridge-nf-call-ip6tables`, `/proc/sys/net/bridge/bridge-nf-call-iptables`都是1</a:t>
            </a:r>
            <a:endParaRPr lang="en-US" altLang="en-US"/>
          </a:p>
          <a:p>
            <a:r>
              <a:rPr lang="en-US" altLang="en-US"/>
              <a:t>2. `rpm -ql kubelet`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/etc/kubernetes/manifests</a:t>
            </a:r>
            <a:endParaRPr lang="en-US" altLang="en-US"/>
          </a:p>
          <a:p>
            <a:r>
              <a:rPr lang="en-US" altLang="en-US"/>
              <a:t>/etc/sysconfig/kubelet</a:t>
            </a:r>
            <a:endParaRPr lang="en-US" altLang="en-US"/>
          </a:p>
          <a:p>
            <a:r>
              <a:rPr lang="en-US" altLang="en-US"/>
              <a:t>/usr/bin/kubelet</a:t>
            </a:r>
            <a:endParaRPr lang="en-US" altLang="en-US"/>
          </a:p>
          <a:p>
            <a:r>
              <a:rPr lang="en-US" altLang="en-US"/>
              <a:t>/usr/lib/systemd/system/kubelet.service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3.`systemctl enable docker`</a:t>
            </a:r>
            <a:endParaRPr lang="en-US" altLang="en-US"/>
          </a:p>
          <a:p>
            <a:r>
              <a:rPr lang="en-US" altLang="en-US"/>
              <a:t>4.关闭firewalld</a:t>
            </a:r>
            <a:endParaRPr lang="en-US" altLang="en-US"/>
          </a:p>
          <a:p>
            <a:r>
              <a:rPr lang="en-US" altLang="en-US"/>
              <a:t>5.vim /etc/sysconfig/kubelete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KUBELET_EXTRA_ARGS="--fail-swap-on=false --cgroup-driver=cgroupfs"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`systemctl daemon-reload &amp;&amp; systemctl enable kubelet`</a:t>
            </a: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6440" y="361950"/>
            <a:ext cx="112185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启动master</a:t>
            </a:r>
            <a:endParaRPr lang="en-US" altLang="en-US"/>
          </a:p>
          <a:p>
            <a:r>
              <a:rPr lang="en-US" altLang="en-US"/>
              <a:t>systemctl stop firewalld &amp;&amp; systemctl disable firewalld</a:t>
            </a:r>
            <a:endParaRPr lang="en-US" altLang="en-US"/>
          </a:p>
          <a:p>
            <a:r>
              <a:rPr lang="en-US" altLang="en-US">
                <a:sym typeface="+mn-ea"/>
              </a:rPr>
              <a:t>kubeadm init --pod-network-cidr=10.244.0.0/16 --service-cidr=10.96.0.0/12 </a:t>
            </a:r>
            <a:endParaRPr lang="en-US" altLang="en-US"/>
          </a:p>
          <a:p>
            <a:r>
              <a:rPr lang="en-US" altLang="en-US"/>
              <a:t>cd ~</a:t>
            </a:r>
            <a:endParaRPr lang="en-US" altLang="en-US"/>
          </a:p>
          <a:p>
            <a:r>
              <a:rPr lang="en-US" altLang="en-US"/>
              <a:t>mkdir .kube</a:t>
            </a:r>
            <a:endParaRPr lang="en-US" altLang="en-US"/>
          </a:p>
          <a:p>
            <a:r>
              <a:rPr lang="en-US" altLang="en-US"/>
              <a:t>cp -i /etc/kubernetes/admin.conf .kube/config</a:t>
            </a:r>
            <a:endParaRPr lang="en-US" altLang="en-US"/>
          </a:p>
          <a:p>
            <a:r>
              <a:rPr lang="en-US" altLang="en-US"/>
              <a:t>kubectl get cs</a:t>
            </a:r>
            <a:endParaRPr lang="en-US" altLang="en-US"/>
          </a:p>
          <a:p>
            <a:r>
              <a:rPr lang="en-US" altLang="en-US"/>
              <a:t>kubectl get ns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#安装flannel</a:t>
            </a:r>
            <a:endParaRPr lang="en-US" altLang="en-US"/>
          </a:p>
          <a:p>
            <a:r>
              <a:rPr lang="en-US" altLang="en-US"/>
              <a:t>wget https://raw.githubusercontent.com/coreos/flannel/master/Documentation/kube-flannel.yml</a:t>
            </a:r>
            <a:endParaRPr lang="en-US" altLang="en-US"/>
          </a:p>
          <a:p>
            <a:r>
              <a:rPr lang="en-US" altLang="en-US"/>
              <a:t>ls kube-flannel.yml</a:t>
            </a:r>
            <a:endParaRPr lang="en-US" altLang="en-US"/>
          </a:p>
          <a:p>
            <a:r>
              <a:rPr lang="en-US" altLang="en-US"/>
              <a:t>kubectl apply -f kube-flannel.yml</a:t>
            </a:r>
            <a:endParaRPr lang="en-US" altLang="en-US"/>
          </a:p>
          <a:p>
            <a:r>
              <a:rPr lang="en-US" altLang="en-US"/>
              <a:t># 查看是否ready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52730"/>
            <a:ext cx="11725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# node</a:t>
            </a:r>
            <a:endParaRPr lang="en-US" altLang="en-US">
              <a:sym typeface="+mn-ea"/>
            </a:endParaRPr>
          </a:p>
          <a:p>
            <a:r>
              <a:rPr lang="en-US" altLang="en-US"/>
              <a:t>hostnamectl set-hostname node1 #改主机名</a:t>
            </a:r>
            <a:endParaRPr lang="en-US" altLang="en-US"/>
          </a:p>
          <a:p>
            <a:r>
              <a:rPr lang="en-US" altLang="en-US"/>
              <a:t>echo “127.0.0.1 node1” &gt;&gt; /etc/hosts</a:t>
            </a:r>
            <a:endParaRPr lang="en-US" altLang="en-US"/>
          </a:p>
          <a:p>
            <a:r>
              <a:rPr lang="en-US" altLang="en-US">
                <a:sym typeface="+mn-ea"/>
              </a:rPr>
              <a:t>`KUBELET_EXTRA_ARGS="--fail-swap-on=false --cgroup-driver=systemd"`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journalctl -xefu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daemon-reload &amp;&amp; systemctl enable kubelet</a:t>
            </a:r>
            <a:endParaRPr lang="en-US" altLang="en-US"/>
          </a:p>
          <a:p>
            <a:r>
              <a:rPr lang="en-US" altLang="en-US">
                <a:sym typeface="+mn-ea"/>
              </a:rPr>
              <a:t>systemctl stop firewalld &amp;&amp; systemctl disable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kubeadm join 192.168.1.91:6443 --token j12g0i.r1qa2obfazek6j8m --discovery-token-ca-cert-hash sha256:3e07649df07f13c60d239f31fba5affe459a08ce232cd63b757c915bede47e03</a:t>
            </a:r>
            <a:endParaRPr lang="en-US" alt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4091305"/>
            <a:ext cx="11430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查看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kubectl get pods -n kube-system</a:t>
            </a:r>
            <a:endParaRPr lang="en-US" altLang="en-US"/>
          </a:p>
          <a:p>
            <a:r>
              <a:rPr lang="en-US" altLang="en-US"/>
              <a:t>kubectl get pods -n kube-system -o wide</a:t>
            </a:r>
            <a:endParaRPr lang="en-US" altLang="en-US"/>
          </a:p>
          <a:p>
            <a:r>
              <a:rPr lang="en-US" altLang="en-US"/>
              <a:t>kubectl get service -n kube-system #查看系统service</a:t>
            </a: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94640"/>
            <a:ext cx="1181798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service:10.96.0.0/12</a:t>
            </a:r>
            <a:endParaRPr lang="en-US" altLang="en-US"/>
          </a:p>
          <a:p>
            <a:r>
              <a:rPr lang="en-US" altLang="en-US"/>
              <a:t># pod:10.244.0.0/16</a:t>
            </a:r>
            <a:endParaRPr lang="en-US" altLang="en-US"/>
          </a:p>
          <a:p>
            <a:r>
              <a:rPr lang="en-US" altLang="en-US"/>
              <a:t>kubectl cluster-info #集群信息</a:t>
            </a:r>
            <a:endParaRPr lang="en-US" altLang="en-US"/>
          </a:p>
          <a:p>
            <a:r>
              <a:rPr lang="en-US" altLang="en-US"/>
              <a:t>kubectl run nginx-deploy --image=nginx --port=80 --replicas=1 --dry-run=true</a:t>
            </a:r>
            <a:endParaRPr lang="en-US" altLang="en-US"/>
          </a:p>
          <a:p>
            <a:r>
              <a:rPr lang="en-US" altLang="en-US">
                <a:sym typeface="+mn-ea"/>
              </a:rPr>
              <a:t>kubectl run nginx-deploy --image=nginx --port=80 --replicas=1</a:t>
            </a:r>
            <a:endParaRPr lang="en-US" altLang="en-US"/>
          </a:p>
          <a:p>
            <a:r>
              <a:rPr lang="en-US" altLang="en-US">
                <a:sym typeface="+mn-ea"/>
              </a:rPr>
              <a:t>kubectl get pods -n kube-system -o wide</a:t>
            </a:r>
            <a:endParaRPr lang="en-US" altLang="en-US"/>
          </a:p>
          <a:p>
            <a:r>
              <a:rPr lang="en-US" altLang="en-US"/>
              <a:t>kubectl expose #暴露服务</a:t>
            </a:r>
            <a:endParaRPr lang="en-US" altLang="en-US"/>
          </a:p>
          <a:p>
            <a:r>
              <a:rPr lang="en-US" altLang="en-US"/>
              <a:t>kubectl expose deployment nginx-deploy --name=nginx --port=80 --target-port=80 --protocol=TCP</a:t>
            </a:r>
            <a:endParaRPr lang="en-US" altLang="en-US"/>
          </a:p>
          <a:p>
            <a:r>
              <a:rPr lang="en-US" altLang="en-US"/>
              <a:t>kubectl get services</a:t>
            </a:r>
            <a:endParaRPr lang="en-US" altLang="en-US"/>
          </a:p>
          <a:p>
            <a:r>
              <a:rPr lang="en-US" altLang="en-US"/>
              <a:t>curl 10.101.202.42</a:t>
            </a:r>
            <a:endParaRPr lang="en-US" altLang="en-US"/>
          </a:p>
          <a:p>
            <a:r>
              <a:rPr lang="en-US" altLang="en-US"/>
              <a:t># 查看系统提供的service</a:t>
            </a:r>
            <a:endParaRPr lang="en-US" altLang="en-US"/>
          </a:p>
          <a:p>
            <a:r>
              <a:rPr lang="en-US" altLang="en-US"/>
              <a:t>kubectl get service -n kube-system</a:t>
            </a:r>
            <a:endParaRPr lang="en-US" altLang="en-US"/>
          </a:p>
          <a:p>
            <a:r>
              <a:rPr lang="en-US" altLang="en-US"/>
              <a:t># 通过服务名来访问服务,这里的服务名是nginx, 通过系统提供的dns service</a:t>
            </a:r>
            <a:endParaRPr lang="en-US" altLang="en-US"/>
          </a:p>
          <a:p>
            <a:r>
              <a:rPr lang="en-US" altLang="en-US"/>
              <a:t>dig -t A nginx @10.96.0.10</a:t>
            </a:r>
            <a:endParaRPr lang="en-US" altLang="en-US"/>
          </a:p>
          <a:p>
            <a:r>
              <a:rPr lang="en-US" altLang="en-US"/>
              <a:t>dig -t A nginx.default.svc.cluster.local @10.96.0.10</a:t>
            </a:r>
            <a:endParaRPr lang="en-US" altLang="en-US"/>
          </a:p>
          <a:p>
            <a:r>
              <a:rPr lang="en-US" altLang="en-US"/>
              <a:t># run一个客户端POD</a:t>
            </a:r>
            <a:endParaRPr lang="en-US" altLang="en-US"/>
          </a:p>
          <a:p>
            <a:r>
              <a:rPr lang="en-US" altLang="en-US"/>
              <a:t>kubectl run client --image=busybox --replicas=1 -it --restart=Never</a:t>
            </a:r>
            <a:endParaRPr lang="en-US" altLang="en-US"/>
          </a:p>
          <a:p>
            <a:r>
              <a:rPr lang="en-US" altLang="en-US"/>
              <a:t>kubectl get pods -o wide #查看pod</a:t>
            </a:r>
            <a:endParaRPr lang="en-US" altLang="en-US"/>
          </a:p>
          <a:p>
            <a:r>
              <a:rPr lang="en-US" altLang="en-US"/>
              <a:t># 进入client中查看dns解析服务器</a:t>
            </a:r>
            <a:endParaRPr lang="en-US" altLang="en-US"/>
          </a:p>
          <a:p>
            <a:r>
              <a:rPr lang="en-US" altLang="en-US"/>
              <a:t>cat /etc/resolv.conf</a:t>
            </a:r>
            <a:endParaRPr lang="en-US" altLang="en-US"/>
          </a:p>
          <a:p>
            <a:r>
              <a:rPr lang="en-US" altLang="en-US"/>
              <a:t>kubectl describe service nginx #查看service nginx的描述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05765" y="421005"/>
            <a:ext cx="11362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```</a:t>
            </a:r>
            <a:endParaRPr lang="en-US" altLang="en-US"/>
          </a:p>
          <a:p>
            <a:pPr algn="l"/>
            <a:r>
              <a:rPr lang="en-US" altLang="en-US"/>
              <a:t>kubectl get pods --show-labels #查看pods及标签</a:t>
            </a:r>
            <a:endParaRPr lang="en-US" altLang="en-US"/>
          </a:p>
          <a:p>
            <a:pPr algn="l"/>
            <a:r>
              <a:rPr lang="en-US" altLang="en-US"/>
              <a:t>kubectl edit service nginx #编辑nginx相关信息</a:t>
            </a:r>
            <a:endParaRPr lang="en-US" altLang="en-US"/>
          </a:p>
          <a:p>
            <a:pPr algn="l"/>
            <a:r>
              <a:rPr lang="en-US" altLang="en-US"/>
              <a:t>kubectl delete service nginx #删除nginx service</a:t>
            </a:r>
            <a:endParaRPr lang="en-US" altLang="en-US"/>
          </a:p>
          <a:p>
            <a:pPr algn="l"/>
            <a:r>
              <a:rPr lang="en-US" altLang="en-US"/>
              <a:t>kubectl get deployment #查看系统里面的deployment</a:t>
            </a:r>
            <a:endParaRPr lang="en-US" altLang="en-US"/>
          </a:p>
          <a:p>
            <a:pPr algn="l"/>
            <a:r>
              <a:rPr lang="en-US" altLang="en-US"/>
              <a:t>kubectl expose deployment nginx-deploy --name=webserver --port=80 --target-port=80</a:t>
            </a:r>
            <a:endParaRPr lang="en-US" altLang="en-US"/>
          </a:p>
          <a:p>
            <a:pPr algn="l"/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520055" y="2578735"/>
            <a:ext cx="2479675" cy="328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4790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8092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37032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5247640" y="2907665"/>
            <a:ext cx="151257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6760210" y="2976880"/>
            <a:ext cx="67310" cy="178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6760210" y="2907665"/>
            <a:ext cx="178943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6915150" y="3537585"/>
            <a:ext cx="1915160" cy="32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通过labels查找pod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570355" y="282448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8445" y="197294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46575" y="197294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663065" y="290893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39035" y="357568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447925" y="407416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1979295" y="327596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1724025" y="351472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0760" y="256349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2312670" y="231076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38420" y="231076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3500" y="256349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067175" y="292608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34" name="Rectangle 33"/>
          <p:cNvSpPr/>
          <p:nvPr/>
        </p:nvSpPr>
        <p:spPr>
          <a:xfrm>
            <a:off x="4446270" y="357568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446270" y="4074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3864610" y="373570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81755" y="423862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1"/>
            <a:endCxn id="34" idx="3"/>
          </p:cNvCxnSpPr>
          <p:nvPr/>
        </p:nvCxnSpPr>
        <p:spPr>
          <a:xfrm rot="10800000" flipV="1">
            <a:off x="5711825" y="3166745"/>
            <a:ext cx="741680" cy="568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3505" y="2981325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Parent process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53505" y="4074160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children process</a:t>
            </a:r>
            <a:endParaRPr lang="en-US" altLang="en-US"/>
          </a:p>
        </p:txBody>
      </p:sp>
      <p:cxnSp>
        <p:nvCxnSpPr>
          <p:cNvPr id="9" name="Curved Connector 8"/>
          <p:cNvCxnSpPr>
            <a:stCxn id="5" idx="1"/>
            <a:endCxn id="34" idx="3"/>
          </p:cNvCxnSpPr>
          <p:nvPr/>
        </p:nvCxnSpPr>
        <p:spPr>
          <a:xfrm rot="10800000">
            <a:off x="5711825" y="3735705"/>
            <a:ext cx="741680" cy="523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7963535" y="3352165"/>
            <a:ext cx="0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4675" y="277495"/>
            <a:ext cx="112528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get pods -w #监控着查看pods相关信息</a:t>
            </a:r>
            <a:endParaRPr lang="en-US" altLang="en-US"/>
          </a:p>
          <a:p>
            <a:r>
              <a:rPr lang="en-US" altLang="en-US"/>
              <a:t>kubectl run myapp --image=ikubernetes/myapp:v1  --replicas=2 #创建一个myapp deployment</a:t>
            </a:r>
            <a:endParaRPr lang="en-US" altLang="en-US"/>
          </a:p>
          <a:p>
            <a:r>
              <a:rPr lang="en-US" altLang="en-US"/>
              <a:t>kubectl expose deployment myapp --name=myapp --port=80 #将myapp发布成一个myapp的服务</a:t>
            </a:r>
            <a:endParaRPr lang="en-US" altLang="en-US"/>
          </a:p>
          <a:p>
            <a:r>
              <a:rPr lang="en-US" altLang="en-US"/>
              <a:t>kubectl describe pod </a:t>
            </a:r>
            <a:r>
              <a:rPr lang="en-US" altLang="en-US">
                <a:sym typeface="+mn-ea"/>
              </a:rPr>
              <a:t>nginx-deploy-59f5f764bb-n5vjx</a:t>
            </a:r>
            <a:r>
              <a:rPr lang="en-US" altLang="en-US"/>
              <a:t> #查看pod的描述</a:t>
            </a:r>
            <a:endParaRPr lang="en-US" altLang="en-US"/>
          </a:p>
          <a:p>
            <a:r>
              <a:rPr lang="en-US" altLang="en-US"/>
              <a:t>kubectl exec </a:t>
            </a:r>
            <a:r>
              <a:rPr lang="en-US" altLang="en-US">
                <a:sym typeface="+mn-ea"/>
              </a:rPr>
              <a:t>nginx-deploy-59f5f764bb-n5vjx -c nginx-deploye -it /bin/bash #进去容器的交互页面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--replicas=4 deployment myapp</a:t>
            </a:r>
            <a:r>
              <a:rPr lang="en-US" altLang="en-US">
                <a:sym typeface="+mn-ea"/>
              </a:rPr>
              <a:t> #将myapp扩展到4个pod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describe deployment myapp</a:t>
            </a:r>
            <a:r>
              <a:rPr lang="en-US" altLang="en-US">
                <a:sym typeface="+mn-ea"/>
              </a:rPr>
              <a:t> #查看myapp的描述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get pods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--replicas=1 deployment myapp</a:t>
            </a:r>
            <a:r>
              <a:rPr lang="en-US" altLang="en-US">
                <a:sym typeface="+mn-ea"/>
              </a:rPr>
              <a:t> #将myapp缩减到1个pod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scale --replicas=4 deployment myapp #将myapp扩展到4个pod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set image deployment myapp myapp=ikubernetes/myapp:v2 #pod升级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rollout status deployment myapp #查看升级状态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busybox client上检查升级状态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while [ "1" == "1" ]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wget -O - -q myapp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sleep 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done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######</a:t>
            </a:r>
            <a:endParaRPr lang="en-US" altLang="en-US">
              <a:sym typeface="+mn-ea"/>
            </a:endParaRPr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9565" y="218440"/>
            <a:ext cx="110166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rollout undo deployment myapp #回滚</a:t>
            </a:r>
            <a:endParaRPr lang="en-US" altLang="en-US"/>
          </a:p>
          <a:p>
            <a:r>
              <a:rPr lang="en-US" altLang="en-US"/>
              <a:t>kubectl rollout history deployment myapp #查看vision历史</a:t>
            </a:r>
            <a:endParaRPr lang="en-US" altLang="en-US"/>
          </a:p>
          <a:p>
            <a:r>
              <a:rPr lang="en-US" altLang="en-US"/>
              <a:t>kubectl rollout undo deployment myapp --to-revision=1 #回滚到指定的vision</a:t>
            </a:r>
            <a:endParaRPr lang="en-US" altLang="en-US"/>
          </a:p>
          <a:p>
            <a:r>
              <a:rPr lang="en-US" altLang="en-US"/>
              <a:t>#发布服务到集群外</a:t>
            </a:r>
            <a:endParaRPr lang="en-US" altLang="en-US"/>
          </a:p>
          <a:p>
            <a:r>
              <a:rPr lang="en-US" altLang="en-US"/>
              <a:t>kubectl edit service myapp</a:t>
            </a:r>
            <a:endParaRPr lang="en-US" altLang="en-US"/>
          </a:p>
          <a:p>
            <a:r>
              <a:rPr lang="en-US" altLang="en-US"/>
              <a:t>`type:CluterIp`=&gt;`type:NodePort`</a:t>
            </a:r>
            <a:endParaRPr lang="en-US" altLang="en-US"/>
          </a:p>
          <a:p>
            <a:r>
              <a:rPr lang="en-US" altLang="en-US"/>
              <a:t># node节点</a:t>
            </a:r>
            <a:endParaRPr lang="en-US" altLang="en-US"/>
          </a:p>
          <a:p>
            <a:r>
              <a:rPr lang="en-US" altLang="en-US"/>
              <a:t>iptables -t nat -Lnv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kubectl get ns/namespace #获取名称空间啊</a:t>
            </a:r>
            <a:endParaRPr lang="en-US" altLang="en-US"/>
          </a:p>
          <a:p>
            <a:r>
              <a:rPr lang="en-US" altLang="en-US"/>
              <a:t>kubectl create namespace/ns dev</a:t>
            </a:r>
            <a:endParaRPr lang="en-US" altLang="en-US"/>
          </a:p>
          <a:p>
            <a:r>
              <a:rPr lang="en-US" altLang="en-US"/>
              <a:t>kubeclt delete ns dev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2583815"/>
            <a:ext cx="10515600" cy="1325563"/>
          </a:xfrm>
        </p:spPr>
        <p:txBody>
          <a:bodyPr/>
          <a:p>
            <a:pPr algn="ctr"/>
            <a:r>
              <a:rPr lang="en-US" altLang="en-US"/>
              <a:t>自主式POD资源清单配置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1310" y="252730"/>
            <a:ext cx="114636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 API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1. GET 2. POST 3. PUT 4. DELETE</a:t>
            </a:r>
            <a:endParaRPr lang="en-US" altLang="en-US"/>
          </a:p>
          <a:p>
            <a:r>
              <a:rPr lang="en-US" altLang="en-US"/>
              <a:t>资源:对象</a:t>
            </a:r>
            <a:endParaRPr lang="en-US" altLang="en-US"/>
          </a:p>
          <a:p>
            <a:r>
              <a:rPr lang="en-US" altLang="en-US"/>
              <a:t>1. workload: Pod, Deployment, Replication Controller, replicaSet, StatefulSet ..</a:t>
            </a:r>
            <a:endParaRPr lang="en-US" altLang="en-US"/>
          </a:p>
          <a:p>
            <a:r>
              <a:rPr lang="en-US" altLang="en-US"/>
              <a:t>2. 服务发现及负载均衡: Service, Ingress</a:t>
            </a:r>
            <a:endParaRPr lang="en-US" altLang="en-US"/>
          </a:p>
          <a:p>
            <a:r>
              <a:rPr lang="en-US" altLang="en-US"/>
              <a:t>3. 配置与存储: Volume, CSI</a:t>
            </a:r>
            <a:endParaRPr lang="en-US" altLang="en-US"/>
          </a:p>
          <a:p>
            <a:r>
              <a:rPr lang="en-US" altLang="en-US"/>
              <a:t>4. 集群资源: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namespace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node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...</a:t>
            </a:r>
            <a:endParaRPr lang="en-US" altLang="en-US"/>
          </a:p>
          <a:p>
            <a:pPr lvl="0" indent="0" algn="l">
              <a:buNone/>
            </a:pPr>
            <a:r>
              <a:rPr lang="en-US" altLang="en-US"/>
              <a:t>5. 元资源类型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HPA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PodTemplate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LimitRange</a:t>
            </a:r>
            <a:endParaRPr lang="en-US" altLang="en-US"/>
          </a:p>
          <a:p>
            <a:pPr lvl="0" indent="0" algn="l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3730" y="522605"/>
            <a:ext cx="111937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2400"/>
              <a:t># 查看pod的配置清单,以yaml信息显示</a:t>
            </a:r>
            <a:endParaRPr lang="en-US" altLang="en-US" sz="2400"/>
          </a:p>
          <a:p>
            <a:r>
              <a:rPr lang="en-US" altLang="en-US" sz="2400"/>
              <a:t>kubectl get pod myapp-84cd4b7f95-cd2hm -o yaml</a:t>
            </a:r>
            <a:endParaRPr lang="en-US" altLang="en-US" sz="2400"/>
          </a:p>
          <a:p>
            <a:r>
              <a:rPr lang="en-US" altLang="en-US" sz="2400"/>
              <a:t>kubectl get pod myqpp -o json</a:t>
            </a:r>
            <a:endParaRPr lang="en-US" altLang="en-US" sz="2400"/>
          </a:p>
          <a:p>
            <a:r>
              <a:rPr lang="en-US" altLang="en-US" sz="2400"/>
              <a:t>```</a:t>
            </a:r>
            <a:endParaRPr lang="en-US" altLang="en-US" sz="2400"/>
          </a:p>
          <a:p>
            <a:r>
              <a:rPr lang="en-US" altLang="en-US" sz="2400"/>
              <a:t>创建资源: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apiserver之接受json格式的资源定义;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yaml格式给到apiserver, apiserver会把转化成json, 然后提交</a:t>
            </a:r>
            <a:endParaRPr lang="en-US" alt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320040"/>
            <a:ext cx="116662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 #查看pod所需要的字段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pod.spec #查看spec</a:t>
            </a:r>
            <a:endParaRPr lang="en-US" altLang="en-US" sz="1400"/>
          </a:p>
          <a:p>
            <a:pPr lvl="0" indent="0">
              <a:buNone/>
            </a:pPr>
            <a:r>
              <a:rPr altLang="en-US" sz="1400">
                <a:sym typeface="+mn-ea"/>
              </a:rPr>
              <a:t>kubectl explain pod.spec.shareProcessNamespace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sz="1400">
                <a:sym typeface="+mn-ea"/>
              </a:rPr>
              <a:t>...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lvl="0" indent="0">
              <a:buNone/>
            </a:pPr>
            <a:endParaRPr lang="en-US" altLang="en-US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myapp.yaml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apiVersion: 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kind: Pod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metadata: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namespace: default 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labels: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app: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tier: frontend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spec: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containers: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myapp2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/>
              <a:t>$ kubectl create -f myapp.yaml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logs myapp busybox #查看容器运行的日志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delete -f myapp.yaml #删除pod</a:t>
            </a:r>
            <a:endParaRPr lang="en-US" altLang="en-US"/>
          </a:p>
          <a:p>
            <a:pPr lvl="0" indent="0">
              <a:buNone/>
            </a:pPr>
            <a:r>
              <a:rPr lang="en-US" altLang="en-US">
                <a:sym typeface="+mn-ea"/>
              </a:rPr>
              <a:t>$ kubectl exec myapp -c myapp1 -it /bin/sh #容器命令行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2565" y="311150"/>
            <a:ext cx="1151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 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13055" y="302895"/>
            <a:ext cx="11607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资源配置清单: $ kubectl get pod myapp -o json #查看配置清单相关</a:t>
            </a:r>
            <a:endParaRPr lang="en-US" altLang="en-US" sz="16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apiVersion: kubectl api-versions获取apiVersion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kind:资源类别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metadata:元数据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namespace(kubernetes级别的概念,不是linux的namespace)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annotations: 资源注解,和labels定义差不多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selfLink:/api/GROUP/VERSION/namespaces/NAMESPACE/TYPE/NAME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labels</a:t>
            </a:r>
            <a:endParaRPr lang="en-US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spec: 用户期望的状态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nodeSelector:节点选择器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nodeName:直接运行在指定节点上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restartPolicy:重启策略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Awalys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Never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OnFailure:失败时重启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335"/>
            <a:ext cx="11659870" cy="4747895"/>
          </a:xfrm>
        </p:spPr>
        <p:txBody>
          <a:bodyPr>
            <a:normAutofit lnSpcReduction="20000"/>
          </a:bodyPr>
          <a:p>
            <a:pPr lvl="1"/>
            <a:r>
              <a:rPr lang="en-US" altLang="en-US" sz="1365">
                <a:sym typeface="+mn-ea"/>
              </a:rPr>
              <a:t>containers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imagePullPolicy: allways(总是到registry拉取镜像, lastest), never(不管本地有没有都不去远端拉取), ifNotPresent(本地没有就去远端拉取)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ports:&lt;object[]&gt;容器内暴露的端口的相关的信息,这种暴露是说明暴露端口的相关的信息,与端口暴露与否无关,让用户知道,container那些端口有什么服务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containerPort:容器端口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hostIP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hostPort:节点端口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protocol:TCP/UDP/SCTP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args&lt;string[]&gt;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command&lt;string[]&gt;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lifecicyle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preStop</a:t>
            </a:r>
            <a:endParaRPr lang="en-US" altLang="en-US" sz="122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postStart</a:t>
            </a:r>
            <a:endParaRPr lang="en-US" altLang="en-US" sz="122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livenessProbe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readinessProbe</a:t>
            </a:r>
            <a:endParaRPr lang="en-US" altLang="en-US" sz="1365">
              <a:sym typeface="+mn-ea"/>
            </a:endParaRPr>
          </a:p>
          <a:p>
            <a:r>
              <a:rPr lang="en-US" altLang="en-US" sz="1600">
                <a:sym typeface="+mn-ea"/>
              </a:rPr>
              <a:t>status: 当前状态, status无限向spec靠近</a:t>
            </a:r>
            <a:endParaRPr lang="en-US" altLang="en-US" sz="1600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16965" y="1685290"/>
          <a:ext cx="4318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2352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DockerFile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Kubernetes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Entrypoint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command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args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84190" y="1685290"/>
            <a:ext cx="6044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没定义command, args, 则使用Entrypoint+Cmd</a:t>
            </a:r>
            <a:endParaRPr lang="en-US" altLang="en-US"/>
          </a:p>
          <a:p>
            <a:r>
              <a:rPr lang="en-US" altLang="en-US"/>
              <a:t>2. 没定义args, 则运行command</a:t>
            </a:r>
            <a:endParaRPr lang="en-US" altLang="en-US"/>
          </a:p>
          <a:p>
            <a:r>
              <a:rPr lang="en-US" altLang="en-US"/>
              <a:t>3. 没定义command, 则使用Entrypoint+args</a:t>
            </a:r>
            <a:endParaRPr lang="en-US" altLang="en-US"/>
          </a:p>
          <a:p>
            <a:r>
              <a:rPr lang="en-US" altLang="en-US"/>
              <a:t>4. 定义command+args, 则使用command+args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2630" y="632460"/>
            <a:ext cx="10746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command, args, 与dockerfile对比</a:t>
            </a:r>
            <a:endParaRPr lang="en-US" altLang="en-US"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nodeSelector, nodeName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32130" y="1897380"/>
            <a:ext cx="113963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将该Pod配置到</a:t>
            </a:r>
            <a:r>
              <a:rPr lang="en-US" altLang="en-US" sz="1600">
                <a:sym typeface="+mn-ea"/>
              </a:rPr>
              <a:t>kubernetes.io/hostname: localhost.localdomain的机器上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  name: myapp</a:t>
            </a:r>
            <a:endParaRPr lang="en-US" altLang="en-US" sz="1600"/>
          </a:p>
          <a:p>
            <a:r>
              <a:rPr lang="en-US" altLang="en-US" sz="1600"/>
              <a:t>    namespace: default </a:t>
            </a:r>
            <a:endParaRPr lang="en-US" altLang="en-US" sz="1600"/>
          </a:p>
          <a:p>
            <a:r>
              <a:rPr lang="en-US" altLang="en-US" sz="1600"/>
              <a:t>    labels:</a:t>
            </a:r>
            <a:endParaRPr lang="en-US" altLang="en-US" sz="1600"/>
          </a:p>
          <a:p>
            <a:r>
              <a:rPr lang="en-US" altLang="en-US" sz="1600"/>
              <a:t>        app: myapp</a:t>
            </a:r>
            <a:endParaRPr lang="en-US" altLang="en-US" sz="1600"/>
          </a:p>
          <a:p>
            <a:r>
              <a:rPr lang="en-US" altLang="en-US" sz="1600"/>
              <a:t>        tier: frontend</a:t>
            </a:r>
            <a:endParaRPr lang="en-US" altLang="en-US" sz="1600"/>
          </a:p>
          <a:p>
            <a:r>
              <a:rPr lang="en-US" altLang="en-US" sz="1600"/>
              <a:t>    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  containers:</a:t>
            </a:r>
            <a:endParaRPr lang="en-US" altLang="en-US" sz="1600"/>
          </a:p>
          <a:p>
            <a:r>
              <a:rPr lang="en-US" altLang="en-US" sz="1600"/>
              <a:t>    - name: myapp1</a:t>
            </a:r>
            <a:endParaRPr lang="en-US" altLang="en-US" sz="1600"/>
          </a:p>
          <a:p>
            <a:r>
              <a:rPr lang="en-US" altLang="en-US" sz="1600"/>
              <a:t>      image: ikubernetes/myapp:v1</a:t>
            </a:r>
            <a:endParaRPr lang="en-US" altLang="en-US" sz="1600"/>
          </a:p>
          <a:p>
            <a:r>
              <a:rPr lang="en-US" altLang="en-US" sz="1600"/>
              <a:t>    nodeSelector:</a:t>
            </a:r>
            <a:endParaRPr lang="en-US" altLang="en-US" sz="1600"/>
          </a:p>
          <a:p>
            <a:r>
              <a:rPr lang="en-US" altLang="en-US" sz="1600"/>
              <a:t>      kubernetes.io/hostname: localhost.localdomain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744220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OOME(Out Of Memory Exception)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一旦发生OOME, 任何进程都可能被杀死, 包括docker daemon在内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Docker特地调整了daemon的优先级,以免在发生OOME的时候被杀死, 容器运行可以通过调整--oom-kill-disable来调整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5265" y="92710"/>
            <a:ext cx="1176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docker资源限制及认证</a:t>
            </a:r>
            <a:endParaRPr lang="en-US" altLang="en-US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75590" y="1593850"/>
            <a:ext cx="116408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$ kubectl get pods -l app=myapp,tire=frontend --show-labels #标签选择器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  # -l 选项也适用</a:t>
            </a:r>
            <a:endParaRPr lang="en-US" altLang="en-US" sz="1400"/>
          </a:p>
          <a:p>
            <a:r>
              <a:rPr lang="en-US" altLang="en-US" sz="1400"/>
              <a:t>  # Update pod 'foo' with the label 'unhealthy' and the value 'true'.</a:t>
            </a:r>
            <a:endParaRPr lang="en-US" altLang="en-US" sz="1400"/>
          </a:p>
          <a:p>
            <a:r>
              <a:rPr lang="en-US" altLang="en-US" sz="1400"/>
              <a:t>  kubectl label pods foo unhealthy=true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with the label 'status' and the value 'unhealthy', overwriting any existing value.</a:t>
            </a:r>
            <a:endParaRPr lang="en-US" altLang="en-US" sz="1400"/>
          </a:p>
          <a:p>
            <a:r>
              <a:rPr lang="en-US" altLang="en-US" sz="1400"/>
              <a:t>  kubectl label --overwrite pods foo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all pods in the namespace</a:t>
            </a:r>
            <a:endParaRPr lang="en-US" altLang="en-US" sz="1400"/>
          </a:p>
          <a:p>
            <a:r>
              <a:rPr lang="en-US" altLang="en-US" sz="1400"/>
              <a:t>  kubectl label pods --all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 pod identified by the type and name in "pod.json"</a:t>
            </a:r>
            <a:endParaRPr lang="en-US" altLang="en-US" sz="1400"/>
          </a:p>
          <a:p>
            <a:r>
              <a:rPr lang="en-US" altLang="en-US" sz="1400"/>
              <a:t>  kubectl label -f pod.json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only if the resource is unchanged from version 1.</a:t>
            </a:r>
            <a:endParaRPr lang="en-US" altLang="en-US" sz="1400"/>
          </a:p>
          <a:p>
            <a:r>
              <a:rPr lang="en-US" altLang="en-US" sz="1400"/>
              <a:t>  kubectl label pods foo status=unhealthy --resource-version=1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by removing a label named 'bar' if it exists.</a:t>
            </a:r>
            <a:endParaRPr lang="en-US" altLang="en-US" sz="1400"/>
          </a:p>
          <a:p>
            <a:r>
              <a:rPr lang="en-US" altLang="en-US" sz="1400"/>
              <a:t>  # Does not require the --overwrite flag.</a:t>
            </a:r>
            <a:endParaRPr lang="en-US" altLang="en-US" sz="1400"/>
          </a:p>
          <a:p>
            <a:r>
              <a:rPr lang="en-US" altLang="en-US" sz="1400"/>
              <a:t>  kubectl label pods foo bar-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72110" y="269875"/>
            <a:ext cx="11624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标签选择器, 标签管理</a:t>
            </a:r>
            <a:endParaRPr lang="en-US" altLang="en-US" sz="4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4615" y="242570"/>
            <a:ext cx="12085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run myapp --image=ikubernetes/myapp:v1 --replicas=4</a:t>
            </a:r>
            <a:endParaRPr lang="en-US" altLang="en-US"/>
          </a:p>
          <a:p>
            <a:r>
              <a:rPr lang="en-US" altLang="en-US"/>
              <a:t>kubectl get pods --show-labels</a:t>
            </a:r>
            <a:endParaRPr lang="en-US" altLang="en-US"/>
          </a:p>
          <a:p>
            <a:r>
              <a:rPr lang="en-US" altLang="en-US"/>
              <a:t># attachment</a:t>
            </a:r>
            <a:endParaRPr lang="en-US" altLang="en-US"/>
          </a:p>
          <a:p>
            <a:r>
              <a:rPr lang="en-US" altLang="en-US"/>
              <a:t>kubectl label pods johnny=nicolas -l run=myapp</a:t>
            </a:r>
            <a:endParaRPr lang="en-US" altLang="en-US"/>
          </a:p>
          <a:p>
            <a:r>
              <a:rPr lang="en-US" altLang="en-US"/>
              <a:t># update</a:t>
            </a:r>
            <a:endParaRPr lang="en-US" altLang="en-US"/>
          </a:p>
          <a:p>
            <a:r>
              <a:rPr lang="en-US" altLang="en-US"/>
              <a:t>kubectl label --overwrite pods johnny=wesley -l johnny=nicolas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15" y="2681605"/>
            <a:ext cx="11555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标签选择器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等值关系 =, ==, !=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集合关系 in, notin</a:t>
            </a: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/>
              <a:t>内嵌字段使用标签选择器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matchLabels:直接给定键值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matchExpressions:基于表达式来使用标签选择器{key:”key1”, operator:”=”, values:[v1, v2, ...]}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In, NotIn, values必须为非空列表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Exists, NotExists, values必须为空列表</a:t>
            </a: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52805" y="834390"/>
            <a:ext cx="1073023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52805" y="102870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876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574145" y="91059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9950" y="157670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c1</a:t>
            </a:r>
            <a:endParaRPr lang="en-US" altLang="en-US" sz="900"/>
          </a:p>
        </p:txBody>
      </p:sp>
      <p:sp>
        <p:nvSpPr>
          <p:cNvPr id="10" name="Rectangle 9"/>
          <p:cNvSpPr/>
          <p:nvPr/>
        </p:nvSpPr>
        <p:spPr>
          <a:xfrm>
            <a:off x="1468755" y="1974215"/>
            <a:ext cx="759460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c2</a:t>
            </a:r>
            <a:endParaRPr lang="en-US" altLang="en-US" sz="900"/>
          </a:p>
        </p:txBody>
      </p:sp>
      <p:sp>
        <p:nvSpPr>
          <p:cNvPr id="11" name="Rectangle 10"/>
          <p:cNvSpPr/>
          <p:nvPr/>
        </p:nvSpPr>
        <p:spPr>
          <a:xfrm>
            <a:off x="2228215" y="237045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c3</a:t>
            </a:r>
            <a:endParaRPr lang="en-US" altLang="en-US" sz="900"/>
          </a:p>
        </p:txBody>
      </p:sp>
      <p:sp>
        <p:nvSpPr>
          <p:cNvPr id="12" name="Rectangle 11"/>
          <p:cNvSpPr/>
          <p:nvPr/>
        </p:nvSpPr>
        <p:spPr>
          <a:xfrm>
            <a:off x="2818130" y="2994025"/>
            <a:ext cx="8756015" cy="41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main container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818130" y="346646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post start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0300335" y="265747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pre stop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091940" y="134937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liveness probe</a:t>
            </a:r>
            <a:endParaRPr lang="en-US" altLang="en-US" sz="1000"/>
          </a:p>
        </p:txBody>
      </p:sp>
      <p:sp>
        <p:nvSpPr>
          <p:cNvPr id="16" name="Rectangle 15"/>
          <p:cNvSpPr/>
          <p:nvPr/>
        </p:nvSpPr>
        <p:spPr>
          <a:xfrm>
            <a:off x="4091940" y="197421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readiness probe</a:t>
            </a:r>
            <a:endParaRPr lang="en-US" altLang="en-US" sz="100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8368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52805" y="142875"/>
            <a:ext cx="310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容器的生命周期</a:t>
            </a:r>
            <a:endParaRPr lang="en-US" altLang="en-US" sz="3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52730"/>
            <a:ext cx="11691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pod生命周期中的重要行为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初始化容器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post start, pre stop钩子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容器探测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liveness probe: 探测容器是否存活；一旦不存活根据restartPolicy来决定怎么重启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向指定http服务发送 get请求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readiness probe: 探测容器中的主要进程是否就绪,可以对外提供服务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向指定http服务发送 get请求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780" y="4723130"/>
            <a:ext cx="1190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优雅结束: 先发送terminate信息,让服务标注结束,此时服务不再接收请求,并且给这个过程设置一段时长,过了这个时长,如果服务还没有结束,则发送kill信号,强行终止</a:t>
            </a: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27330"/>
            <a:ext cx="11708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explain pod.spec.container.readinessProbe #就绪探测</a:t>
            </a:r>
            <a:endParaRPr lang="en-US" altLang="en-US"/>
          </a:p>
          <a:p>
            <a:r>
              <a:rPr lang="en-US" altLang="en-US"/>
              <a:t>$ kubectl explain pod.spec.container.livenessProbe #存活探测</a:t>
            </a:r>
            <a:endParaRPr lang="en-US" altLang="en-US"/>
          </a:p>
          <a:p>
            <a:r>
              <a:rPr lang="en-US" altLang="en-US"/>
              <a:t>$ kubectl explain pod.spec.container.lifecycle #生命周期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21310" y="1332230"/>
            <a:ext cx="116243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livenessProbe(三种探针只要定义一种即可)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failureThreshold: 失败几次后认为失败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successThreshold:成功几次后认为成功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initialDelaySeconds: 容器启动完成后,等待多少秒开始探测,因为刚初始化完就立马探测,可能还没有就绪,探测就会失败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periodSeconds:探测周期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timeoutSeconds: 探测超时时长规定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readinessProbe: 就绪性探测, 就绪性探测完成后, contanier提供的服务才能通过pod关联到service上, 不然不能关联到service上; 如果不做readinessProbe, 那么会导致很多用户的请求失败</a:t>
            </a: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93675"/>
            <a:ext cx="11834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lifecycle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postStart: 容器被创建后执行的命令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exec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preStop: 容器停止前执行的命令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328295"/>
            <a:ext cx="1182624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600"/>
              <a:t># exec探针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 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myapp</a:t>
            </a:r>
            <a:endParaRPr lang="en-US" altLang="en-US" sz="1600"/>
          </a:p>
          <a:p>
            <a:r>
              <a:rPr lang="en-US" altLang="en-US" sz="1600"/>
              <a:t>  namespace: default </a:t>
            </a:r>
            <a:endParaRPr lang="en-US" altLang="en-US" sz="1600"/>
          </a:p>
          <a:p>
            <a:r>
              <a:rPr lang="en-US" altLang="en-US" sz="1600"/>
              <a:t>  labels:</a:t>
            </a:r>
            <a:endParaRPr lang="en-US" altLang="en-US" sz="1600"/>
          </a:p>
          <a:p>
            <a:r>
              <a:rPr lang="en-US" altLang="en-US" sz="1600"/>
              <a:t>    app: myapp</a:t>
            </a:r>
            <a:endParaRPr lang="en-US" altLang="en-US" sz="1600"/>
          </a:p>
          <a:p>
            <a:r>
              <a:rPr lang="en-US" altLang="en-US" sz="1600"/>
              <a:t>    tier: frontend</a:t>
            </a:r>
            <a:endParaRPr lang="en-US" altLang="en-US" sz="1600"/>
          </a:p>
          <a:p>
            <a:r>
              <a:rPr lang="en-US" altLang="en-US" sz="1600"/>
              <a:t>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containers:</a:t>
            </a:r>
            <a:endParaRPr lang="en-US" altLang="en-US" sz="1600"/>
          </a:p>
          <a:p>
            <a:r>
              <a:rPr lang="en-US" altLang="en-US" sz="1600"/>
              <a:t>  - name: myapp1</a:t>
            </a:r>
            <a:endParaRPr lang="en-US" altLang="en-US" sz="1600"/>
          </a:p>
          <a:p>
            <a:r>
              <a:rPr lang="en-US" altLang="en-US" sz="1600"/>
              <a:t>    image: ikubernetes/myapp:v1</a:t>
            </a:r>
            <a:endParaRPr lang="en-US" altLang="en-US" sz="1600"/>
          </a:p>
          <a:p>
            <a:r>
              <a:rPr lang="en-US" altLang="en-US" sz="1600"/>
              <a:t>    command: ["/bin/sh"]</a:t>
            </a:r>
            <a:endParaRPr lang="en-US" altLang="en-US" sz="1600"/>
          </a:p>
          <a:p>
            <a:r>
              <a:rPr lang="en-US" altLang="en-US" sz="1600"/>
              <a:t>    args: ["-c", "touch /tmp/test_cc; sleep 20; rm -f /tmp/test_cc"]</a:t>
            </a:r>
            <a:endParaRPr lang="en-US" altLang="en-US" sz="1600"/>
          </a:p>
          <a:p>
            <a:r>
              <a:rPr lang="en-US" altLang="en-US" sz="1600"/>
              <a:t>    livenessProbe:</a:t>
            </a:r>
            <a:endParaRPr lang="en-US" altLang="en-US" sz="1600"/>
          </a:p>
          <a:p>
            <a:r>
              <a:rPr lang="en-US" altLang="en-US" sz="1600"/>
              <a:t>      exec:</a:t>
            </a:r>
            <a:endParaRPr lang="en-US" altLang="en-US" sz="1600"/>
          </a:p>
          <a:p>
            <a:r>
              <a:rPr lang="en-US" altLang="en-US" sz="1600"/>
              <a:t>        command:</a:t>
            </a:r>
            <a:endParaRPr lang="en-US" altLang="en-US" sz="1600"/>
          </a:p>
          <a:p>
            <a:r>
              <a:rPr lang="en-US" altLang="en-US" sz="1600"/>
              <a:t>        - "test -e /tmp/test_cc"</a:t>
            </a:r>
            <a:endParaRPr lang="en-US" altLang="en-US" sz="1600"/>
          </a:p>
          <a:p>
            <a:r>
              <a:rPr lang="en-US" altLang="en-US" sz="1600"/>
              <a:t>  restartPolicy: OnFailure</a:t>
            </a:r>
            <a:endParaRPr lang="en-US" altLang="en-US" sz="1600"/>
          </a:p>
          <a:p>
            <a:r>
              <a:rPr lang="en-US" altLang="en-US" sz="1600"/>
              <a:t>  nodeSelector:</a:t>
            </a:r>
            <a:endParaRPr lang="en-US" altLang="en-US" sz="1600"/>
          </a:p>
          <a:p>
            <a:r>
              <a:rPr lang="en-US" altLang="en-US" sz="1600"/>
              <a:t>    kubernetes.io/hostname: node1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201930"/>
            <a:ext cx="1144714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liveness-http-get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liveness-http-get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liveness-http-get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liveness-http-get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livenessProbe: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91133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</a:t>
            </a:r>
            <a:r>
              <a:rPr lang="en-US" altLang="en-US">
                <a:sym typeface="+mn-ea"/>
              </a:rPr>
              <a:t>readiness-http-get probe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readiness-http-get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readiness-http-get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readiness-http-get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readinessProbe: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269240"/>
            <a:ext cx="118179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post start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post-start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post-start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imagePullPolicy: IfNotPresent</a:t>
            </a:r>
            <a:endParaRPr lang="en-US" altLang="en-US"/>
          </a:p>
          <a:p>
            <a:r>
              <a:rPr lang="en-US" altLang="en-US"/>
              <a:t>    lifecycle:</a:t>
            </a:r>
            <a:endParaRPr lang="en-US" altLang="en-US"/>
          </a:p>
          <a:p>
            <a:r>
              <a:rPr lang="en-US" altLang="en-US"/>
              <a:t>      postStart:</a:t>
            </a:r>
            <a:endParaRPr lang="en-US" altLang="en-US"/>
          </a:p>
          <a:p>
            <a:r>
              <a:rPr lang="en-US" altLang="en-US"/>
              <a:t>        exec:</a:t>
            </a:r>
            <a:endParaRPr lang="en-US" altLang="en-US"/>
          </a:p>
          <a:p>
            <a:r>
              <a:rPr lang="en-US" altLang="en-US"/>
              <a:t>          command:</a:t>
            </a:r>
            <a:endParaRPr lang="en-US" altLang="en-US"/>
          </a:p>
          <a:p>
            <a:r>
              <a:rPr lang="en-US" altLang="en-US"/>
              <a:t>          - "/bin/sh"</a:t>
            </a:r>
            <a:endParaRPr lang="en-US" altLang="en-US"/>
          </a:p>
          <a:p>
            <a:r>
              <a:rPr lang="en-US" altLang="en-US"/>
              <a:t>          - "-c"</a:t>
            </a:r>
            <a:endParaRPr lang="en-US" altLang="en-US"/>
          </a:p>
          <a:p>
            <a:r>
              <a:rPr lang="en-US" altLang="en-US"/>
              <a:t>          - "touch fucker"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25 08-4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488315"/>
            <a:ext cx="10281920" cy="625665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302895"/>
            <a:ext cx="11758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状态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pending: 没有满足条件的node时候,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running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unknow: 当pod所处的node的kubelet程序出问题的时候, 联系不上了</a:t>
            </a:r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165" y="2512695"/>
            <a:ext cx="111518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600"/>
              <a:t>pod控制器</a:t>
            </a:r>
            <a:endParaRPr lang="en-US" altLang="en-US" sz="6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8310" y="260985"/>
            <a:ext cx="61829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replication controller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replicaSet(rs):replication controller升级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deployment: 通过控制replicaSet来控制pod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滚动更新,回滚:控制更新粒度和策略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daemonSet:在集群的每个节点上都运行一个pod副本,比如fluend日志收集pod, 每个节点都要运行且只运行一个；也可以在集群的部分节点上都运行一个pod副本, 通过标签选择器选择节点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job: 一次性运行, 任务完成即可结束退出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cronJob:周期性运行, 周期性开始结束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statefulSet:管理有状态pod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redis cluster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mysql主从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zookeeper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833870" y="379095"/>
            <a:ext cx="3061970" cy="3829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4690" y="573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690" y="700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98690" y="827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25690" y="954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52690" y="1081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79690" y="1208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06690" y="1335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8935720" y="3566795"/>
            <a:ext cx="892810" cy="57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fluend</a:t>
            </a:r>
            <a:endParaRPr lang="en-US" altLang="en-US" sz="1400"/>
          </a:p>
        </p:txBody>
      </p:sp>
      <p:sp>
        <p:nvSpPr>
          <p:cNvPr id="14" name="Cube 13"/>
          <p:cNvSpPr/>
          <p:nvPr/>
        </p:nvSpPr>
        <p:spPr>
          <a:xfrm>
            <a:off x="11158855" y="3312795"/>
            <a:ext cx="685800" cy="89598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es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3" idx="3"/>
            <a:endCxn id="14" idx="2"/>
          </p:cNvCxnSpPr>
          <p:nvPr/>
        </p:nvCxnSpPr>
        <p:spPr>
          <a:xfrm flipV="1">
            <a:off x="9828530" y="3846830"/>
            <a:ext cx="133032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13" idx="0"/>
          </p:cNvCxnSpPr>
          <p:nvPr/>
        </p:nvCxnSpPr>
        <p:spPr>
          <a:xfrm>
            <a:off x="8263890" y="2249805"/>
            <a:ext cx="1118235" cy="131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710" y="227330"/>
            <a:ext cx="445452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ReplicaSet: $ kubectl explain rs</a:t>
            </a:r>
            <a:endParaRPr lang="en-US" altLang="en-US"/>
          </a:p>
          <a:p>
            <a:r>
              <a:rPr lang="en-US" altLang="en-US" sz="1000"/>
              <a:t>```</a:t>
            </a:r>
            <a:endParaRPr lang="en-US" altLang="en-US" sz="1000"/>
          </a:p>
          <a:p>
            <a:r>
              <a:rPr lang="en-US" altLang="en-US" sz="1000"/>
              <a:t>apiVersion: apps/v1</a:t>
            </a:r>
            <a:endParaRPr lang="en-US" altLang="en-US" sz="1000"/>
          </a:p>
          <a:p>
            <a:r>
              <a:rPr lang="en-US" altLang="en-US" sz="1000"/>
              <a:t>kind: ReplicaSet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rs-demo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2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  </a:t>
            </a:r>
            <a:endParaRPr lang="en-US" altLang="en-US" sz="1000"/>
          </a:p>
          <a:p>
            <a:r>
              <a:rPr lang="en-US" altLang="en-US" sz="1000"/>
              <a:t>      run: rs-demo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run: rs-demo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rs-demo-myapp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containerPort: 80</a:t>
            </a:r>
            <a:endParaRPr lang="en-US" altLang="en-US" sz="1000"/>
          </a:p>
          <a:p>
            <a:r>
              <a:rPr lang="en-US" altLang="en-US" sz="1000"/>
              <a:t>          name: myapp-80 </a:t>
            </a:r>
            <a:endParaRPr lang="en-US" altLang="en-US" sz="1000"/>
          </a:p>
          <a:p>
            <a:r>
              <a:rPr lang="en-US" altLang="en-US" sz="1000"/>
              <a:t>        livenessProbe:</a:t>
            </a:r>
            <a:endParaRPr lang="en-US" altLang="en-US" sz="1000"/>
          </a:p>
          <a:p>
            <a:r>
              <a:rPr lang="en-US" altLang="en-US" sz="1000"/>
              <a:t>          exec:</a:t>
            </a:r>
            <a:endParaRPr lang="en-US" altLang="en-US" sz="1000"/>
          </a:p>
          <a:p>
            <a:r>
              <a:rPr lang="en-US" altLang="en-US" sz="1000"/>
              <a:t>            command:</a:t>
            </a:r>
            <a:endParaRPr lang="en-US" altLang="en-US" sz="1000"/>
          </a:p>
          <a:p>
            <a:r>
              <a:rPr lang="en-US" altLang="en-US" sz="1000"/>
              <a:t>            - "/bin/sh"</a:t>
            </a:r>
            <a:endParaRPr lang="en-US" altLang="en-US" sz="1000"/>
          </a:p>
          <a:p>
            <a:r>
              <a:rPr lang="en-US" altLang="en-US" sz="1000"/>
              <a:t>            - "-c"</a:t>
            </a:r>
            <a:endParaRPr lang="en-US" altLang="en-US" sz="1000"/>
          </a:p>
          <a:p>
            <a:r>
              <a:rPr lang="en-US" altLang="en-US" sz="1000"/>
              <a:t>            - "ps aux"</a:t>
            </a:r>
            <a:endParaRPr lang="en-US" altLang="en-US" sz="1000"/>
          </a:p>
          <a:p>
            <a:r>
              <a:rPr lang="en-US" altLang="en-US" sz="1000"/>
              <a:t>          initialDelaySeconds: 5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port: myapp-80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```</a:t>
            </a:r>
            <a:endParaRPr lang="en-US" altLang="en-US" sz="1000"/>
          </a:p>
        </p:txBody>
      </p:sp>
      <p:sp>
        <p:nvSpPr>
          <p:cNvPr id="5" name="Rectangle 4"/>
          <p:cNvSpPr/>
          <p:nvPr/>
        </p:nvSpPr>
        <p:spPr>
          <a:xfrm>
            <a:off x="6005195" y="227330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0051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9195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462395" y="522605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6490335" y="522605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89875" y="227330"/>
            <a:ext cx="263207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4" idx="2"/>
            <a:endCxn id="6" idx="0"/>
          </p:cNvCxnSpPr>
          <p:nvPr/>
        </p:nvCxnSpPr>
        <p:spPr>
          <a:xfrm flipH="1">
            <a:off x="6462395" y="522605"/>
            <a:ext cx="274383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2820" y="497205"/>
            <a:ext cx="1872615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91225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59912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1" name="Oval 20"/>
          <p:cNvSpPr/>
          <p:nvPr/>
        </p:nvSpPr>
        <p:spPr>
          <a:xfrm>
            <a:off x="69056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6448425" y="2885440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6476365" y="2885440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33995" y="25647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 flipH="1">
            <a:off x="6448425" y="2860040"/>
            <a:ext cx="2364740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7322820" y="2860040"/>
            <a:ext cx="1490345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559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9" name="Oval 28"/>
          <p:cNvSpPr/>
          <p:nvPr/>
        </p:nvSpPr>
        <p:spPr>
          <a:xfrm>
            <a:off x="92703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0" name="Rectangle 29"/>
          <p:cNvSpPr/>
          <p:nvPr/>
        </p:nvSpPr>
        <p:spPr>
          <a:xfrm>
            <a:off x="10353040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1" name="Straight Arrow Connector 30"/>
          <p:cNvCxnSpPr>
            <a:stCxn id="30" idx="2"/>
            <a:endCxn id="28" idx="0"/>
          </p:cNvCxnSpPr>
          <p:nvPr/>
        </p:nvCxnSpPr>
        <p:spPr>
          <a:xfrm flipH="1">
            <a:off x="8813165" y="28854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 flipH="1">
            <a:off x="9727565" y="28854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8813165" y="28676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15705" y="28676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05195" y="48761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36" name="Oval 35"/>
          <p:cNvSpPr/>
          <p:nvPr/>
        </p:nvSpPr>
        <p:spPr>
          <a:xfrm>
            <a:off x="65271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7" name="Oval 36"/>
          <p:cNvSpPr/>
          <p:nvPr/>
        </p:nvSpPr>
        <p:spPr>
          <a:xfrm>
            <a:off x="74415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8" name="Rectangle 37"/>
          <p:cNvSpPr/>
          <p:nvPr/>
        </p:nvSpPr>
        <p:spPr>
          <a:xfrm>
            <a:off x="8524240" y="49015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38" idx="2"/>
            <a:endCxn id="36" idx="0"/>
          </p:cNvCxnSpPr>
          <p:nvPr/>
        </p:nvCxnSpPr>
        <p:spPr>
          <a:xfrm flipH="1">
            <a:off x="6984365" y="51968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37" idx="0"/>
          </p:cNvCxnSpPr>
          <p:nvPr/>
        </p:nvCxnSpPr>
        <p:spPr>
          <a:xfrm flipH="1">
            <a:off x="7898765" y="51968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6984365" y="51790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86905" y="51790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150485" y="277495"/>
            <a:ext cx="459740" cy="5871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/>
              <a:t>蓝绿部署升级图</a:t>
            </a: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845" y="210185"/>
            <a:ext cx="11624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deployement:建立在rs基础上,管理pod</a:t>
            </a:r>
            <a:endParaRPr lang="en-US" altLang="en-US" sz="3200"/>
          </a:p>
        </p:txBody>
      </p:sp>
      <p:sp>
        <p:nvSpPr>
          <p:cNvPr id="5" name="Rectangle 4"/>
          <p:cNvSpPr/>
          <p:nvPr/>
        </p:nvSpPr>
        <p:spPr>
          <a:xfrm>
            <a:off x="1848485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137604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64985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13760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1" name="Oval 10"/>
          <p:cNvSpPr/>
          <p:nvPr/>
        </p:nvSpPr>
        <p:spPr>
          <a:xfrm>
            <a:off x="32048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2" name="Oval 11"/>
          <p:cNvSpPr/>
          <p:nvPr/>
        </p:nvSpPr>
        <p:spPr>
          <a:xfrm>
            <a:off x="22904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13" name="Curved Connector 12"/>
          <p:cNvCxnSpPr>
            <a:stCxn id="5" idx="0"/>
            <a:endCxn id="6" idx="2"/>
          </p:cNvCxnSpPr>
          <p:nvPr/>
        </p:nvCxnSpPr>
        <p:spPr>
          <a:xfrm rot="16200000" flipV="1">
            <a:off x="1884998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7" idx="2"/>
          </p:cNvCxnSpPr>
          <p:nvPr/>
        </p:nvCxnSpPr>
        <p:spPr>
          <a:xfrm flipV="1">
            <a:off x="2413635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0"/>
            <a:endCxn id="8" idx="4"/>
          </p:cNvCxnSpPr>
          <p:nvPr/>
        </p:nvCxnSpPr>
        <p:spPr>
          <a:xfrm rot="16200000">
            <a:off x="1501775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2" idx="4"/>
          </p:cNvCxnSpPr>
          <p:nvPr/>
        </p:nvCxnSpPr>
        <p:spPr>
          <a:xfrm flipV="1">
            <a:off x="1848485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1" idx="4"/>
          </p:cNvCxnSpPr>
          <p:nvPr/>
        </p:nvCxnSpPr>
        <p:spPr>
          <a:xfrm flipV="1">
            <a:off x="1831340" y="2870835"/>
            <a:ext cx="1830705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3842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19" name="Rectangle 18"/>
          <p:cNvSpPr/>
          <p:nvPr/>
        </p:nvSpPr>
        <p:spPr>
          <a:xfrm>
            <a:off x="46659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593979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46659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2" name="Oval 21"/>
          <p:cNvSpPr/>
          <p:nvPr/>
        </p:nvSpPr>
        <p:spPr>
          <a:xfrm>
            <a:off x="64947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3" name="Oval 22"/>
          <p:cNvSpPr/>
          <p:nvPr/>
        </p:nvSpPr>
        <p:spPr>
          <a:xfrm>
            <a:off x="55803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24" name="Curved Connector 23"/>
          <p:cNvCxnSpPr>
            <a:stCxn id="18" idx="0"/>
            <a:endCxn id="19" idx="2"/>
          </p:cNvCxnSpPr>
          <p:nvPr/>
        </p:nvCxnSpPr>
        <p:spPr>
          <a:xfrm rot="16200000" flipV="1">
            <a:off x="517493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0" idx="2"/>
          </p:cNvCxnSpPr>
          <p:nvPr/>
        </p:nvCxnSpPr>
        <p:spPr>
          <a:xfrm flipV="1">
            <a:off x="570357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0"/>
            <a:endCxn id="21" idx="4"/>
          </p:cNvCxnSpPr>
          <p:nvPr/>
        </p:nvCxnSpPr>
        <p:spPr>
          <a:xfrm rot="16200000">
            <a:off x="4791710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3" idx="4"/>
          </p:cNvCxnSpPr>
          <p:nvPr/>
        </p:nvCxnSpPr>
        <p:spPr>
          <a:xfrm flipV="1">
            <a:off x="5138420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0"/>
            <a:endCxn id="22" idx="4"/>
          </p:cNvCxnSpPr>
          <p:nvPr/>
        </p:nvCxnSpPr>
        <p:spPr>
          <a:xfrm rot="16200000">
            <a:off x="634301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3981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816737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94411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33" name="Oval 32"/>
          <p:cNvSpPr/>
          <p:nvPr/>
        </p:nvSpPr>
        <p:spPr>
          <a:xfrm>
            <a:off x="81673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4" name="Oval 33"/>
          <p:cNvSpPr/>
          <p:nvPr/>
        </p:nvSpPr>
        <p:spPr>
          <a:xfrm>
            <a:off x="99961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5" name="Oval 34"/>
          <p:cNvSpPr/>
          <p:nvPr/>
        </p:nvSpPr>
        <p:spPr>
          <a:xfrm>
            <a:off x="90817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cxnSp>
        <p:nvCxnSpPr>
          <p:cNvPr id="36" name="Curved Connector 35"/>
          <p:cNvCxnSpPr>
            <a:stCxn id="30" idx="0"/>
            <a:endCxn id="31" idx="2"/>
          </p:cNvCxnSpPr>
          <p:nvPr/>
        </p:nvCxnSpPr>
        <p:spPr>
          <a:xfrm rot="16200000" flipV="1">
            <a:off x="867632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32" idx="2"/>
          </p:cNvCxnSpPr>
          <p:nvPr/>
        </p:nvCxnSpPr>
        <p:spPr>
          <a:xfrm flipV="1">
            <a:off x="920496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2" idx="0"/>
            <a:endCxn id="34" idx="4"/>
          </p:cNvCxnSpPr>
          <p:nvPr/>
        </p:nvCxnSpPr>
        <p:spPr>
          <a:xfrm rot="16200000">
            <a:off x="984440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35" idx="4"/>
          </p:cNvCxnSpPr>
          <p:nvPr/>
        </p:nvCxnSpPr>
        <p:spPr>
          <a:xfrm rot="16200000" flipV="1">
            <a:off x="9389745" y="3019425"/>
            <a:ext cx="654685" cy="3568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3" idx="4"/>
          </p:cNvCxnSpPr>
          <p:nvPr/>
        </p:nvCxnSpPr>
        <p:spPr>
          <a:xfrm rot="10800000">
            <a:off x="8624570" y="2870835"/>
            <a:ext cx="1271270" cy="6292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490" y="117475"/>
            <a:ext cx="48336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apiVersion: extensions/v1beta1</a:t>
            </a:r>
            <a:endParaRPr lang="en-US" altLang="en-US" sz="1200"/>
          </a:p>
          <a:p>
            <a:r>
              <a:rPr lang="en-US" altLang="en-US" sz="1200"/>
              <a:t>kind: Deployment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deployment-demo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replicas: 4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deployment-demo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deployment-demo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deployment-demo-container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maxSurge: 25% 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endParaRPr lang="en-US" alt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3916045" y="83820"/>
            <a:ext cx="8181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apply -f deployment-demo.yaml</a:t>
            </a:r>
            <a:endParaRPr lang="en-US" altLang="en-US"/>
          </a:p>
          <a:p>
            <a:r>
              <a:rPr lang="en-US" altLang="en-US"/>
              <a:t>$ kubectl get deployment -w</a:t>
            </a:r>
            <a:endParaRPr lang="en-US" altLang="en-US"/>
          </a:p>
          <a:p>
            <a:r>
              <a:rPr lang="en-US" altLang="en-US"/>
              <a:t>$ kubectl get pods --show-labels</a:t>
            </a:r>
            <a:endParaRPr lang="en-US" altLang="en-US"/>
          </a:p>
          <a:p>
            <a:r>
              <a:rPr lang="en-US" altLang="en-US"/>
              <a:t>$ kubectl get replicaSet --show-labels</a:t>
            </a:r>
            <a:endParaRPr lang="en-US" altLang="en-US"/>
          </a:p>
          <a:p>
            <a:r>
              <a:rPr lang="en-US" altLang="en-US"/>
              <a:t># 直接更新deployment-demo.yaml, 再配合使用apply, 即可更新</a:t>
            </a:r>
            <a:endParaRPr lang="en-US" altLang="en-US"/>
          </a:p>
          <a:p>
            <a:r>
              <a:rPr lang="en-US" altLang="en-US"/>
              <a:t>$ kubectl rollout history deployment deployment-demo #查看历史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kubectl rollout undo deployment demployment-demo --to-revision=1 #回滚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patch deployment deployment-demo -p '{“spec”:{“replicas”:2}}' #修改replicas 为2</a:t>
            </a:r>
            <a:endParaRPr lang="en-US" altLang="en-US">
              <a:sym typeface="+mn-ea"/>
            </a:endParaRPr>
          </a:p>
          <a:p>
            <a:r>
              <a:rPr lang="" altLang="en-US">
                <a:sym typeface="+mn-ea"/>
              </a:rPr>
              <a:t>$ kubectl scale deployment deployment-demo replicas=2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edit deployment deployment-demo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rollout status deployment deployment-demo #监控更新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set image # 更新镜像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60985"/>
            <a:ext cx="11699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kubectl explain deployment.spec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selector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strategy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rollingUpdate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maxSurge: 数字或者百分比, 表示最大可以多多少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maxUnavilable: </a:t>
            </a:r>
            <a:r>
              <a:rPr lang="en-US" altLang="en-US">
                <a:sym typeface="+mn-ea"/>
              </a:rPr>
              <a:t>数字或者百分比, 表示最大可以少多少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type: Recreate, RollingUpdate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template #类似pod的信息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metadata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revisionHistoryLimit: 表示保存几个版本</a:t>
            </a:r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53560" y="151765"/>
            <a:ext cx="5382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 让集群的每个节点,或者指定选择的节点, 运行且只运行一个pod, 每个DaemonSet运行多少个pod由有多少台机器决定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daemonSet.spec.template.spec.nodeSelector可以作为结点选择器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pod.spec.hostNetwork # pod直接使用物理机节点网络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curl -i 192.168.1.92</a:t>
            </a: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0035" y="151765"/>
            <a:ext cx="326390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kind: DaemonSet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daemon-set-demo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daemon-set-demo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daemon-set-demo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hostNetwork: true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daemon-set-demo-container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updateStrategy: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353560" y="4714875"/>
            <a:ext cx="7583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应用场景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日志收集，比如fluentd，logstash等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系统监控，比如Prometheus Node Exporter，collectd，New Relic agent，Ganglia gmond等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系统程序，比如kube-proxy, kube-dns, glusterd, ceph等</a:t>
            </a: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9460" y="2875915"/>
            <a:ext cx="10864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000"/>
              <a:t>Service(svc)</a:t>
            </a:r>
            <a:endParaRPr lang="en-US" altLang="en-US" sz="8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5910" y="379095"/>
            <a:ext cx="5424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service/cluster网络(虚拟网络, node上的iptables/ipvs规则)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5275" y="1812925"/>
            <a:ext cx="5425440" cy="4951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" y="2428875"/>
            <a:ext cx="160274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4550" y="2698750"/>
            <a:ext cx="970280" cy="573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apiservice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69335" y="2159000"/>
            <a:ext cx="204978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9355" y="2639695"/>
            <a:ext cx="1771650" cy="641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10" idx="1"/>
            <a:endCxn id="8" idx="3"/>
          </p:cNvCxnSpPr>
          <p:nvPr/>
        </p:nvCxnSpPr>
        <p:spPr>
          <a:xfrm flipH="1">
            <a:off x="1814830" y="2960370"/>
            <a:ext cx="1914525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85670" y="2707005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watch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05765" y="3761740"/>
            <a:ext cx="3028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 watch apiservice上的service变动,然后即使更新到node的iptables/ipvs规则中来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645275" y="252730"/>
            <a:ext cx="528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service的工作依赖于coreDns, pod通过coreDns来解析service地址</a:t>
            </a:r>
            <a:endParaRPr lang="en-US" altLang="en-US"/>
          </a:p>
        </p:txBody>
      </p:sp>
      <p:sp>
        <p:nvSpPr>
          <p:cNvPr id="17" name="Octagon 16"/>
          <p:cNvSpPr/>
          <p:nvPr/>
        </p:nvSpPr>
        <p:spPr>
          <a:xfrm>
            <a:off x="8334375" y="1984375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8071485" y="3648710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54824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93859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84715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8787765" y="2898775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flipH="1">
            <a:off x="8005445" y="3951605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1" idx="0"/>
          </p:cNvCxnSpPr>
          <p:nvPr/>
        </p:nvCxnSpPr>
        <p:spPr>
          <a:xfrm>
            <a:off x="8796020" y="3951605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796020" y="3951605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910570" y="2426970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18" idx="3"/>
            <a:endCxn id="26" idx="1"/>
          </p:cNvCxnSpPr>
          <p:nvPr/>
        </p:nvCxnSpPr>
        <p:spPr>
          <a:xfrm flipV="1">
            <a:off x="9520555" y="3573145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6" idx="1"/>
          </p:cNvCxnSpPr>
          <p:nvPr/>
        </p:nvCxnSpPr>
        <p:spPr>
          <a:xfrm>
            <a:off x="8980805" y="2898775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 rot="2640000">
            <a:off x="9331325" y="4357370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 rot="1140000">
            <a:off x="9358630" y="2948940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" y="109220"/>
            <a:ext cx="1187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--memory-swap(--memory启用时这个配置才生效)</a:t>
            </a:r>
            <a:endParaRPr lang="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37565" y="1434465"/>
          <a:ext cx="1088136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30"/>
                <a:gridCol w="2391410"/>
                <a:gridCol w="60147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--memory-swap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--memory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描述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正数S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正数M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总共可用空间为S, ram为M, SWAP空间大小为S-M, 若S&lt;=M, 则无SWAP空间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0/unset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正数M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SWAP空间为2*M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-1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正数M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若宿主机启用了SWAP, 则表示容器最大可用SWAP与宿主机一致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67410" y="3614420"/>
            <a:ext cx="1082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在容器中使用`free`看到的空间并不具有其所展示的空间的指示意义</a:t>
            </a:r>
            <a:endParaRPr lang="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930" y="876935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971550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8842375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5" name="Cloud 14"/>
          <p:cNvSpPr/>
          <p:nvPr/>
        </p:nvSpPr>
        <p:spPr>
          <a:xfrm>
            <a:off x="4210050" y="5280025"/>
            <a:ext cx="3090545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</a:t>
            </a:r>
            <a:endParaRPr lang="en-US" altLang="en-US"/>
          </a:p>
        </p:txBody>
      </p:sp>
      <p:cxnSp>
        <p:nvCxnSpPr>
          <p:cNvPr id="16" name="Curved Connector 15"/>
          <p:cNvCxnSpPr>
            <a:stCxn id="9" idx="4"/>
            <a:endCxn id="15" idx="3"/>
          </p:cNvCxnSpPr>
          <p:nvPr/>
        </p:nvCxnSpPr>
        <p:spPr>
          <a:xfrm rot="5400000" flipV="1">
            <a:off x="3769995" y="3345815"/>
            <a:ext cx="1280795" cy="2690495"/>
          </a:xfrm>
          <a:prstGeom prst="curvedConnector3">
            <a:avLst>
              <a:gd name="adj1" fmla="val 47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3"/>
          </p:cNvCxnSpPr>
          <p:nvPr/>
        </p:nvCxnSpPr>
        <p:spPr>
          <a:xfrm rot="10800000">
            <a:off x="2902585" y="5031105"/>
            <a:ext cx="2859405" cy="29083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5" idx="2"/>
          </p:cNvCxnSpPr>
          <p:nvPr/>
        </p:nvCxnSpPr>
        <p:spPr>
          <a:xfrm>
            <a:off x="2919730" y="5035550"/>
            <a:ext cx="1299845" cy="701675"/>
          </a:xfrm>
          <a:prstGeom prst="curvedConnector3">
            <a:avLst>
              <a:gd name="adj1" fmla="val 49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14" idx="2"/>
          </p:cNvCxnSpPr>
          <p:nvPr/>
        </p:nvCxnSpPr>
        <p:spPr>
          <a:xfrm flipV="1">
            <a:off x="7298055" y="5347335"/>
            <a:ext cx="2510155" cy="3898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0"/>
            <a:endCxn id="12" idx="4"/>
          </p:cNvCxnSpPr>
          <p:nvPr/>
        </p:nvCxnSpPr>
        <p:spPr>
          <a:xfrm rot="16200000" flipV="1">
            <a:off x="9141460" y="4048760"/>
            <a:ext cx="663575" cy="66865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1" idx="4"/>
          </p:cNvCxnSpPr>
          <p:nvPr/>
        </p:nvCxnSpPr>
        <p:spPr>
          <a:xfrm flipV="1">
            <a:off x="9803130" y="4051300"/>
            <a:ext cx="718820" cy="638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70985" y="4483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5" name="Oval 24"/>
          <p:cNvSpPr/>
          <p:nvPr/>
        </p:nvSpPr>
        <p:spPr>
          <a:xfrm>
            <a:off x="9247505" y="4229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7981315" y="558355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7" name="Oval 26"/>
          <p:cNvSpPr/>
          <p:nvPr/>
        </p:nvSpPr>
        <p:spPr>
          <a:xfrm>
            <a:off x="3498215" y="5388610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28" name="Oval 27"/>
          <p:cNvSpPr/>
          <p:nvPr/>
        </p:nvSpPr>
        <p:spPr>
          <a:xfrm>
            <a:off x="3975735" y="497268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3846830" y="117475"/>
            <a:ext cx="413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User Space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041775" y="927100"/>
            <a:ext cx="379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kubeproxy接收并调度</a:t>
            </a:r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service网络(ipTables)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iptables调度, kubeproxy负责watch来自apiserver上的serivce变动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894455" y="67310"/>
            <a:ext cx="408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iptables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service网络(ipvs)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ipvs调度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93820" y="6667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ipvs</a:t>
            </a:r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201930"/>
            <a:ext cx="1113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service(svc) 三种工作模式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 space(弃用)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iptables(没开启ipvs, 则使用iptbales)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ipvs(开启了ipvs, 则使用ipvs)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type: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ClusterIP(默认):分配集群地址,仅用于集群内通信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ExternalName: 把集群外部的服务引用到集群内部来, 在集群内部使用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NodePort: 将服务发布到node上,集群外部可以访问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LoadBalancer: 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资源记录: SVC_NAME.NS_NAME.DOMAIN.LTD,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redis.default.src.cluster.local: $dig -t A redis.default.svc.cluster.local. @10.96.0.10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05765" y="4217035"/>
            <a:ext cx="11581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```</a:t>
            </a:r>
            <a:endParaRPr lang="" altLang="en-US"/>
          </a:p>
          <a:p>
            <a:r>
              <a:rPr lang="" altLang="en-US"/>
              <a:t>kubectl get ns/namespace #查看名称空间</a:t>
            </a:r>
            <a:endParaRPr lang="" altLang="en-US"/>
          </a:p>
          <a:p>
            <a:r>
              <a:rPr lang="" altLang="en-US"/>
              <a:t>kubectl get pods -n kube-system #查看系统相关的Pods</a:t>
            </a:r>
            <a:endParaRPr lang="" altLang="en-US"/>
          </a:p>
          <a:p>
            <a:r>
              <a:rPr lang="" altLang="en-US"/>
              <a:t>```</a:t>
            </a:r>
            <a:endParaRPr lang="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09035" y="598805"/>
            <a:ext cx="47745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demo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redis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type: ClusterIP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redis</a:t>
            </a:r>
            <a:endParaRPr lang="en-US" altLang="en-US"/>
          </a:p>
          <a:p>
            <a:r>
              <a:rPr lang="en-US" altLang="en-US"/>
              <a:t>    role: logstor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6379</a:t>
            </a:r>
            <a:endParaRPr lang="en-US" altLang="en-US"/>
          </a:p>
          <a:p>
            <a:r>
              <a:rPr lang="en-US" altLang="en-US"/>
              <a:t>    targetPort: 6379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681470" y="438150"/>
            <a:ext cx="3263900" cy="640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outer servie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681470" y="1383030"/>
            <a:ext cx="5365115" cy="536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1645" y="48748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972425" y="3340100"/>
            <a:ext cx="345821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H="1" flipV="1">
            <a:off x="8313420" y="1078865"/>
            <a:ext cx="1388110" cy="226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93100" y="1087755"/>
            <a:ext cx="8255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8267700" y="1365885"/>
            <a:ext cx="1433830" cy="197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992485" y="149225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集群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>
            <a:off x="9701530" y="3921760"/>
            <a:ext cx="1377315" cy="953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2235" y="328295"/>
            <a:ext cx="5895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External:</a:t>
            </a:r>
            <a:endParaRPr lang="en-US" altLang="en-US"/>
          </a:p>
          <a:p>
            <a:r>
              <a:rPr lang="en-US" altLang="en-US"/>
              <a:t>当集群内部某个pod需要访问集群外部的服务的时候, 由于pod是内网,则无法访问外网, 这个时候需要建立一个service来代理Pod访问外部服务的能力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service.spec.sessionAffinity: 会话保持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Ingress:</a:t>
            </a:r>
            <a:endParaRPr lang="en-US" altLang="en-US"/>
          </a:p>
          <a:p>
            <a:r>
              <a:rPr lang="en-US" altLang="en-US"/>
              <a:t>也是一种k8s引入外部服务的方法</a:t>
            </a:r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86830" y="168275"/>
            <a:ext cx="55759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无头服务器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345" y="4469765"/>
            <a:ext cx="5904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service -n kubesystem</a:t>
            </a:r>
            <a:endParaRPr lang="en-US" altLang="en-US"/>
          </a:p>
          <a:p>
            <a:r>
              <a:rPr lang="en-US" altLang="en-US"/>
              <a:t>$ dig -t A myapp-service.default.svc.cluster.local</a:t>
            </a:r>
            <a:endParaRPr lang="en-US" altLang="en-US"/>
          </a:p>
          <a:p>
            <a:r>
              <a:rPr lang="en-US" altLang="en-US"/>
              <a:t>$ dig myapp-service.default.svc.cluster.local #解析域名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wget -O - -q myapp-service</a:t>
            </a:r>
            <a:endParaRPr lang="en-US" altLang="en-US">
              <a:sym typeface="+mn-ea"/>
            </a:endParaRPr>
          </a:p>
          <a:p>
            <a:r>
              <a:rPr lang="en-US" altLang="en-US"/>
              <a:t>$ while true; do wget -O - -q myapp-service/hostname.html; sleep 1; done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9545" y="159385"/>
            <a:ext cx="5508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无头service</a:t>
            </a:r>
            <a:endParaRPr lang="en-US" altLang="en-US"/>
          </a:p>
          <a:p>
            <a:r>
              <a:rPr lang="en-US" altLang="en-US"/>
              <a:t>- 常规service, client请求过来,解析到service的ip,然后与serivce进行通信,转发至服务pod</a:t>
            </a:r>
            <a:endParaRPr lang="en-US" altLang="en-US"/>
          </a:p>
          <a:p>
            <a:r>
              <a:rPr lang="en-US" altLang="en-US"/>
              <a:t>- 无头service, client请求过来,会直接解析到service后面的服务pod的ip, 然后直接和pod进行通信</a:t>
            </a:r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2895" y="2209165"/>
            <a:ext cx="88582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nodeportservice</a:t>
            </a:r>
            <a:endParaRPr lang="en-US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7264400" y="18764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 flipV="1">
            <a:off x="6268720" y="2333625"/>
            <a:ext cx="995680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2"/>
          </p:cNvCxnSpPr>
          <p:nvPr/>
        </p:nvCxnSpPr>
        <p:spPr>
          <a:xfrm flipV="1">
            <a:off x="8178800" y="1419225"/>
            <a:ext cx="206311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8191500" y="2319020"/>
            <a:ext cx="205041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54000" y="3238500"/>
            <a:ext cx="4909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k8s传统的https解析流程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</a:t>
            </a:r>
            <a:endParaRPr lang="en-US" altLang="en-US"/>
          </a:p>
          <a:p>
            <a:r>
              <a:rPr lang="en-US" altLang="en-US"/>
              <a:t>3. node DNAT至nodeport service</a:t>
            </a:r>
            <a:endParaRPr lang="en-US" altLang="en-US"/>
          </a:p>
          <a:p>
            <a:r>
              <a:rPr lang="en-US" altLang="en-US"/>
              <a:t>4.nodeport service转发至nginx pod</a:t>
            </a:r>
            <a:endParaRPr lang="en-US" altLang="en-US"/>
          </a:p>
          <a:p>
            <a:r>
              <a:rPr lang="en-US" altLang="en-US"/>
              <a:t>5. nginx pod转换https=&gt;http</a:t>
            </a:r>
            <a:endParaRPr lang="en-US" altLang="en-US"/>
          </a:p>
          <a:p>
            <a:r>
              <a:rPr lang="en-US" altLang="en-US"/>
              <a:t>6. nginx 转发http至real service pod</a:t>
            </a:r>
            <a:endParaRPr lang="en-US" altLang="en-US"/>
          </a:p>
          <a:p>
            <a:r>
              <a:rPr lang="en-US" altLang="en-US"/>
              <a:t>缺点</a:t>
            </a:r>
            <a:endParaRPr lang="en-US" altLang="en-US"/>
          </a:p>
          <a:p>
            <a:r>
              <a:rPr lang="en-US" altLang="en-US"/>
              <a:t>转发太多,效率太慢</a:t>
            </a:r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895" y="199834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2"/>
          </p:cNvCxnSpPr>
          <p:nvPr/>
        </p:nvCxnSpPr>
        <p:spPr>
          <a:xfrm flipV="1">
            <a:off x="6297295" y="1419225"/>
            <a:ext cx="3944620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6297295" y="2455545"/>
            <a:ext cx="394462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28600" y="3253740"/>
            <a:ext cx="4909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k8s进阶的https解析流程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 的nginx pod</a:t>
            </a:r>
            <a:endParaRPr lang="en-US" altLang="en-US"/>
          </a:p>
          <a:p>
            <a:r>
              <a:rPr lang="en-US" altLang="en-US"/>
              <a:t>3. nginx pod转换https=&gt;http</a:t>
            </a:r>
            <a:endParaRPr lang="en-US" altLang="en-US"/>
          </a:p>
          <a:p>
            <a:r>
              <a:rPr lang="en-US" altLang="en-US"/>
              <a:t>4. nginx 转发http至real service pod</a:t>
            </a:r>
            <a:endParaRPr lang="en-US" altLang="en-US"/>
          </a:p>
          <a:p>
            <a:r>
              <a:rPr lang="en-US" altLang="en-US"/>
              <a:t>缺点</a:t>
            </a:r>
            <a:br>
              <a:rPr lang="en-US" altLang="en-US"/>
            </a:br>
            <a:r>
              <a:rPr lang="en-US" altLang="en-US"/>
              <a:t>1. 每个node只能运行一个nginx pod, 一旦nginx pod挂了, 就不能通信了</a:t>
            </a:r>
            <a:endParaRPr lang="en-US" altLang="en-US"/>
          </a:p>
          <a:p>
            <a:r>
              <a:rPr lang="en-US" altLang="en-US"/>
              <a:t>解决方案:</a:t>
            </a:r>
            <a:endParaRPr lang="en-US" altLang="en-US"/>
          </a:p>
          <a:p>
            <a:r>
              <a:rPr lang="en-US" altLang="en-US"/>
              <a:t>daemonSet pod控制器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13055" y="134620"/>
            <a:ext cx="437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nginx pod通过共享node的网络空间, 实现代理转发</a:t>
            </a:r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731885" y="56451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31885" y="4268470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31885" y="242125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8622030" y="91059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https 解析器</a:t>
            </a:r>
            <a:endParaRPr lang="en-US" altLang="en-US" sz="1400"/>
          </a:p>
        </p:txBody>
      </p:sp>
      <p:sp>
        <p:nvSpPr>
          <p:cNvPr id="8" name="Hexagon 7"/>
          <p:cNvSpPr/>
          <p:nvPr/>
        </p:nvSpPr>
        <p:spPr>
          <a:xfrm>
            <a:off x="8622030" y="466471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622030" y="282638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V="1">
            <a:off x="6774815" y="1367790"/>
            <a:ext cx="1847215" cy="201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6783070" y="3283585"/>
            <a:ext cx="1838960" cy="9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>
            <a:off x="6766560" y="3373755"/>
            <a:ext cx="1855470" cy="174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54000" y="117475"/>
            <a:ext cx="7440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类DaemonSet解决方案: Ingress Controller</a:t>
            </a:r>
            <a:endParaRPr lang="en-US" altLang="en-US"/>
          </a:p>
          <a:p>
            <a:r>
              <a:rPr lang="en-US" altLang="en-US"/>
              <a:t>1. 我们在若干个node中选取3个node专门作https解析服务</a:t>
            </a:r>
            <a:endParaRPr lang="en-US" altLang="en-US"/>
          </a:p>
          <a:p>
            <a:r>
              <a:rPr lang="en-US" altLang="en-US"/>
              <a:t>2. 在这3个节点上打上污点,以使得其他pod不能被调度到这些node上</a:t>
            </a:r>
            <a:endParaRPr lang="en-US" altLang="en-US"/>
          </a:p>
          <a:p>
            <a:r>
              <a:rPr lang="en-US" altLang="en-US"/>
              <a:t>3. 使用DaemonSet管理https解析pod,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可以失败重启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可以选择制定的node部署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可以保证一台node上只部署一个pod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容忍污点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0365" y="2766060"/>
            <a:ext cx="338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HAproxy</a:t>
            </a:r>
            <a:endParaRPr lang="en-US" altLang="en-US"/>
          </a:p>
          <a:p>
            <a:r>
              <a:rPr lang="en-US" altLang="en-US"/>
              <a:t>2. Nginx</a:t>
            </a:r>
            <a:endParaRPr lang="en-US" altLang="en-US"/>
          </a:p>
          <a:p>
            <a:r>
              <a:rPr lang="en-US" altLang="en-US"/>
              <a:t>3. Treafik</a:t>
            </a:r>
            <a:endParaRPr lang="en-US" altLang="en-US"/>
          </a:p>
          <a:p>
            <a:r>
              <a:rPr lang="en-US" altLang="en-US"/>
              <a:t>3. Envoy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54000" y="4411345"/>
            <a:ext cx="6705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Ingress Controller不同与DaemonSet, ReplicaSet..., 由于</a:t>
            </a:r>
            <a:r>
              <a:rPr lang="en-US" altLang="en-US">
                <a:sym typeface="+mn-ea"/>
              </a:rPr>
              <a:t>DaemonSet, ReplicaSet作为master controller manager的一个组成部分; Ingress Controller是独立运行的一个或一组pod资源; 就是一个应用程序, 专门做七层代理的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1610" y="219710"/>
            <a:ext cx="11760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CPU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By default, each container’s access to the host machine’s CPU cycles is unlimited. 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You can set various constraints to limit a given container’s access to the host machine’s CPU cycles. Most users use and configure the default</a:t>
            </a:r>
            <a:r>
              <a:rPr lang="" altLang="en-US" b="1"/>
              <a:t> CFS scheduler. 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In Docker 1.13 and higher, you can also configure the realtime scheduler.</a:t>
            </a:r>
            <a:endParaRPr lang="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45940" y="522605"/>
            <a:ext cx="9379585" cy="621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19880" y="317373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440170" y="1205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66535" y="1332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170" y="1459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1170" y="1586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8170" y="1713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account</a:t>
            </a:r>
            <a:endParaRPr lang="en-US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6821170" y="3435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8170" y="3562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5170" y="3689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02170" y="3816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9170" y="3943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</a:t>
            </a:r>
            <a:endParaRPr lang="en-US" altLang="en-US"/>
          </a:p>
        </p:txBody>
      </p:sp>
      <p:sp>
        <p:nvSpPr>
          <p:cNvPr id="16" name="Plaque 15"/>
          <p:cNvSpPr/>
          <p:nvPr/>
        </p:nvSpPr>
        <p:spPr>
          <a:xfrm>
            <a:off x="8849995" y="1205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Plaque 16"/>
          <p:cNvSpPr/>
          <p:nvPr/>
        </p:nvSpPr>
        <p:spPr>
          <a:xfrm>
            <a:off x="8976995" y="1332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Plaque 17"/>
          <p:cNvSpPr/>
          <p:nvPr/>
        </p:nvSpPr>
        <p:spPr>
          <a:xfrm>
            <a:off x="9103995" y="1459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Plaque 18"/>
          <p:cNvSpPr/>
          <p:nvPr/>
        </p:nvSpPr>
        <p:spPr>
          <a:xfrm>
            <a:off x="9230995" y="1586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Plaque 19"/>
          <p:cNvSpPr/>
          <p:nvPr/>
        </p:nvSpPr>
        <p:spPr>
          <a:xfrm>
            <a:off x="9357995" y="1713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pay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5430" y="290830"/>
            <a:ext cx="3253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集群中有若该个提供服务的pod组, nginx是如何代理至不同的pod的?</a:t>
            </a:r>
            <a:endParaRPr lang="en-US" altLang="en-US"/>
          </a:p>
          <a:p>
            <a:r>
              <a:rPr lang="en-US" altLang="en-US"/>
              <a:t>1. 解决不同的服务使用不同的pod组</a:t>
            </a:r>
            <a:endParaRPr lang="en-US" altLang="en-US"/>
          </a:p>
          <a:p>
            <a:r>
              <a:rPr lang="en-US" altLang="en-US"/>
              <a:t>2. pod组内的pod可能随时变动, 删除,增加... , 前端nginx代理服务器如何感知?</a:t>
            </a:r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72110" y="657225"/>
            <a:ext cx="3778885" cy="5694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110" y="2209800"/>
            <a:ext cx="751840" cy="222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2110" y="226822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/account</a:t>
            </a:r>
            <a:endParaRPr lang="en-US" alt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30200" y="3381375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/pay</a:t>
            </a:r>
            <a:endParaRPr lang="en-US" alt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372110" y="280924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/order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489200" y="177927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account pod组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489200" y="474027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pay pod组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89200" y="311340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orderpod组</a:t>
            </a:r>
            <a:endParaRPr lang="en-US" altLang="en-US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1055370" y="2236470"/>
            <a:ext cx="143383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1" idx="1"/>
          </p:cNvCxnSpPr>
          <p:nvPr/>
        </p:nvCxnSpPr>
        <p:spPr>
          <a:xfrm>
            <a:off x="790575" y="3054350"/>
            <a:ext cx="1698625" cy="5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683895" y="3525520"/>
            <a:ext cx="1805305" cy="167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39420" y="749935"/>
            <a:ext cx="360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url location来解决不同服务使用不同pod组</a:t>
            </a:r>
            <a:endParaRPr lang="en-US" altLang="en-US"/>
          </a:p>
        </p:txBody>
      </p:sp>
      <p:sp>
        <p:nvSpPr>
          <p:cNvPr id="17" name="Oval 16"/>
          <p:cNvSpPr/>
          <p:nvPr/>
        </p:nvSpPr>
        <p:spPr>
          <a:xfrm>
            <a:off x="10612755" y="12179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13390" y="3046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10612755" y="21323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73795" y="277495"/>
            <a:ext cx="1299210" cy="329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headless service</a:t>
            </a:r>
            <a:endParaRPr lang="en-US" altLang="en-US" sz="1000"/>
          </a:p>
        </p:txBody>
      </p:sp>
      <p:sp>
        <p:nvSpPr>
          <p:cNvPr id="21" name="Hexagon 20"/>
          <p:cNvSpPr/>
          <p:nvPr/>
        </p:nvSpPr>
        <p:spPr>
          <a:xfrm>
            <a:off x="6470650" y="223456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nginx</a:t>
            </a:r>
            <a:endParaRPr lang="en-US" altLang="en-US" sz="1400"/>
          </a:p>
        </p:txBody>
      </p:sp>
      <p:cxnSp>
        <p:nvCxnSpPr>
          <p:cNvPr id="22" name="Straight Arrow Connector 21"/>
          <p:cNvCxnSpPr>
            <a:stCxn id="20" idx="2"/>
            <a:endCxn id="17" idx="2"/>
          </p:cNvCxnSpPr>
          <p:nvPr/>
        </p:nvCxnSpPr>
        <p:spPr>
          <a:xfrm>
            <a:off x="9423400" y="607060"/>
            <a:ext cx="1189355" cy="106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9" idx="4"/>
          </p:cNvCxnSpPr>
          <p:nvPr/>
        </p:nvCxnSpPr>
        <p:spPr>
          <a:xfrm>
            <a:off x="9423400" y="607060"/>
            <a:ext cx="1189355" cy="19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8" idx="2"/>
          </p:cNvCxnSpPr>
          <p:nvPr/>
        </p:nvCxnSpPr>
        <p:spPr>
          <a:xfrm>
            <a:off x="9423400" y="607060"/>
            <a:ext cx="1189990" cy="289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5810" y="22345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upstream</a:t>
            </a:r>
            <a:endParaRPr lang="en-US" altLang="en-US" sz="1200"/>
          </a:p>
        </p:txBody>
      </p:sp>
      <p:cxnSp>
        <p:nvCxnSpPr>
          <p:cNvPr id="26" name="Straight Arrow Connector 25"/>
          <p:cNvCxnSpPr>
            <a:stCxn id="21" idx="0"/>
            <a:endCxn id="25" idx="1"/>
          </p:cNvCxnSpPr>
          <p:nvPr/>
        </p:nvCxnSpPr>
        <p:spPr>
          <a:xfrm>
            <a:off x="7532370" y="2691765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9300210" y="1644015"/>
            <a:ext cx="132905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305290" y="2572385"/>
            <a:ext cx="126492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2"/>
          </p:cNvCxnSpPr>
          <p:nvPr/>
        </p:nvCxnSpPr>
        <p:spPr>
          <a:xfrm>
            <a:off x="9313545" y="2690495"/>
            <a:ext cx="1299845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538980" y="3432810"/>
            <a:ext cx="7482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让upstream动态感知到pod的变化</a:t>
            </a:r>
            <a:endParaRPr lang="en-US" altLang="en-US"/>
          </a:p>
          <a:p>
            <a:r>
              <a:rPr lang="en-US" altLang="en-US"/>
              <a:t>1. 首先定义个headless service来监控发布这一组pod</a:t>
            </a:r>
            <a:endParaRPr lang="en-US" altLang="en-US"/>
          </a:p>
          <a:p>
            <a:r>
              <a:rPr lang="en-US" altLang="en-US"/>
              <a:t>2. service将最新的pod信息反映到Ingress中</a:t>
            </a:r>
            <a:endParaRPr lang="en-US" altLang="en-US"/>
          </a:p>
          <a:p>
            <a:r>
              <a:rPr lang="en-US" altLang="en-US"/>
              <a:t>3. 然后Ingress把pod的信息注入到Ingress controller(</a:t>
            </a:r>
            <a:r>
              <a:rPr lang="en-US" altLang="en-US">
                <a:sym typeface="+mn-ea"/>
              </a:rPr>
              <a:t>upstream</a:t>
            </a:r>
            <a:r>
              <a:rPr lang="en-US" altLang="en-US"/>
              <a:t>)中</a:t>
            </a:r>
            <a:endParaRPr lang="en-US" altLang="en-US"/>
          </a:p>
          <a:p>
            <a:r>
              <a:rPr lang="en-US" altLang="en-US"/>
              <a:t>4. 同时触发nginx reload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6749415" y="463550"/>
            <a:ext cx="1315720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Ingress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420870" y="5136515"/>
            <a:ext cx="740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Envoy可以监控配置文件的变化,动态加载配置文件信息</a:t>
            </a:r>
            <a:endParaRPr lang="en-US" alt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65135" y="674370"/>
            <a:ext cx="769620" cy="154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1"/>
            <a:endCxn id="31" idx="3"/>
          </p:cNvCxnSpPr>
          <p:nvPr/>
        </p:nvCxnSpPr>
        <p:spPr>
          <a:xfrm flipH="1">
            <a:off x="8065135" y="442595"/>
            <a:ext cx="708660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7490" y="234950"/>
            <a:ext cx="3416935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000"/>
              <a:t># 创建一组deloyment pod来提供服务</a:t>
            </a:r>
            <a:endParaRPr lang="en-US" altLang="en-US"/>
          </a:p>
          <a:p>
            <a:r>
              <a:rPr lang="en-US" altLang="en-US" sz="1000"/>
              <a:t>apiVersion: extensions/v1beta1</a:t>
            </a:r>
            <a:endParaRPr lang="en-US" altLang="en-US" sz="1000"/>
          </a:p>
          <a:p>
            <a:r>
              <a:rPr lang="en-US" altLang="en-US" sz="1000"/>
              <a:t>kind: Deployment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deployment-demo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4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</a:t>
            </a:r>
            <a:endParaRPr lang="en-US" altLang="en-US" sz="1000"/>
          </a:p>
          <a:p>
            <a:r>
              <a:rPr lang="en-US" altLang="en-US" sz="1000"/>
              <a:t>      app: deployment-demo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app: deployment-demo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deployment-demo-container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name: port-80</a:t>
            </a:r>
            <a:endParaRPr lang="en-US" altLang="en-US" sz="1000"/>
          </a:p>
          <a:p>
            <a:r>
              <a:rPr lang="en-US" altLang="en-US" sz="1000"/>
              <a:t>          containerPort: 80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  port: port-80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          periodSeconds: 3</a:t>
            </a:r>
            <a:endParaRPr lang="en-US" altLang="en-US" sz="1000"/>
          </a:p>
          <a:p>
            <a:r>
              <a:rPr lang="en-US" altLang="en-US" sz="1000"/>
              <a:t>  strategy:</a:t>
            </a:r>
            <a:endParaRPr lang="en-US" altLang="en-US" sz="1000"/>
          </a:p>
          <a:p>
            <a:r>
              <a:rPr lang="en-US" altLang="en-US" sz="1000"/>
              <a:t>    type: RollingUpdate</a:t>
            </a:r>
            <a:endParaRPr lang="en-US" altLang="en-US" sz="1000"/>
          </a:p>
          <a:p>
            <a:r>
              <a:rPr lang="en-US" altLang="en-US" sz="1000"/>
              <a:t>    rollingUpdate:</a:t>
            </a:r>
            <a:endParaRPr lang="en-US" altLang="en-US" sz="1000"/>
          </a:p>
          <a:p>
            <a:r>
              <a:rPr lang="en-US" altLang="en-US" sz="1000"/>
              <a:t>      maxSurge: 25%</a:t>
            </a:r>
            <a:endParaRPr lang="en-US" altLang="en-US" sz="1000"/>
          </a:p>
          <a:p>
            <a:r>
              <a:rPr lang="en-US" altLang="en-US" sz="1000"/>
              <a:t>      maxUnavailable: 25%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145655" y="234950"/>
            <a:ext cx="44284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创建一个headless service指向这些pods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765" y="218440"/>
            <a:ext cx="11202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配置nginx ingress controller</a:t>
            </a:r>
            <a:endParaRPr lang="en-US" altLang="en-US"/>
          </a:p>
          <a:p>
            <a:r>
              <a:rPr lang="en-US" altLang="en-US"/>
              <a:t>wget https://raw.githubusercontent.com/kubernetes/ingress-nginx/master/deploy/static/mandatory.yaml</a:t>
            </a:r>
            <a:endParaRPr lang="en-US" altLang="en-US"/>
          </a:p>
          <a:p>
            <a:r>
              <a:rPr lang="en-US" altLang="en-US"/>
              <a:t># 打开</a:t>
            </a:r>
            <a:r>
              <a:rPr lang="en-US" altLang="en-US">
                <a:sym typeface="+mn-ea"/>
              </a:rPr>
              <a:t>mandatory.</a:t>
            </a:r>
            <a:r>
              <a:rPr lang="en-US" altLang="en-US"/>
              <a:t>yaml文件, 改成如下</a:t>
            </a:r>
            <a:endParaRPr lang="en-US" altLang="en-US"/>
          </a:p>
          <a:p>
            <a:r>
              <a:rPr lang="en-US" altLang="en-US"/>
              <a:t>kind: DaemonSet # king要改成daemonSet</a:t>
            </a:r>
            <a:endParaRPr lang="en-US" altLang="en-US"/>
          </a:p>
          <a:p>
            <a:r>
              <a:rPr lang="en-US" altLang="en-US"/>
              <a:t>#删除: replicas: 2</a:t>
            </a:r>
            <a:endParaRPr lang="en-US" altLang="en-US"/>
          </a:p>
          <a:p>
            <a:r>
              <a:rPr lang="en-US" altLang="en-US"/>
              <a:t>kubectl apply -f </a:t>
            </a:r>
            <a:r>
              <a:rPr lang="en-US" altLang="en-US">
                <a:sym typeface="+mn-ea"/>
              </a:rPr>
              <a:t>mandatory.yaml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5357495" y="92075"/>
            <a:ext cx="6647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nginx对path支持不好,所以使用host来区别不同服务</a:t>
            </a:r>
            <a:endParaRPr lang="en-US" altLang="en-US"/>
          </a:p>
          <a:p>
            <a:r>
              <a:rPr lang="en-US" altLang="en-US"/>
              <a:t>2. </a:t>
            </a:r>
            <a:r>
              <a:rPr lang="en-US" altLang="en-US">
                <a:sym typeface="+mn-ea"/>
              </a:rPr>
              <a:t>kubernetes.io/ingress.class: "nginx1", 是用来匹配 ingress controller, 默认是nginx, 所以默认匹配nginx ingress controller, 可以在nginx ingress controller的args里面+ `--ingress-class=nginx1`, 来匹配这里的nginx1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3. tls的配置是ssl 相关配置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67350" y="262255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-15240" y="2630805"/>
            <a:ext cx="12221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存储卷</a:t>
            </a:r>
            <a:endParaRPr lang="en-US" altLang="en-US" sz="6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370840"/>
            <a:ext cx="11337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node提供的存储卷,随着node终极而终结</a:t>
            </a:r>
            <a:endParaRPr lang="en-US" altLang="en-US"/>
          </a:p>
          <a:p>
            <a:r>
              <a:rPr lang="en-US" altLang="en-US"/>
              <a:t>2. 传统的网络存储设备(SAN, NAS)</a:t>
            </a:r>
            <a:endParaRPr lang="en-US" altLang="en-US"/>
          </a:p>
          <a:p>
            <a:r>
              <a:rPr lang="en-US" altLang="en-US"/>
              <a:t>3. 分布式存储, cephfs,rbd, glusterfs</a:t>
            </a:r>
            <a:endParaRPr lang="en-US" altLang="en-US"/>
          </a:p>
          <a:p>
            <a:r>
              <a:rPr lang="en-US" altLang="en-US"/>
              <a:t>4. 云存储, Azure Disk, EBS</a:t>
            </a:r>
            <a:endParaRPr lang="en-US" altLang="en-US"/>
          </a:p>
          <a:p>
            <a:r>
              <a:rPr lang="en-US" altLang="en-US"/>
              <a:t>$ kubectl explain pods.spec.volumes #查看支持那些存储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26440" y="2352675"/>
            <a:ext cx="2943860" cy="3686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36065" y="3263900"/>
            <a:ext cx="1419860" cy="1344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1972945" y="4452620"/>
            <a:ext cx="450850" cy="255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4530725" y="4208145"/>
            <a:ext cx="611505" cy="74485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339965" y="2234565"/>
            <a:ext cx="1020445" cy="424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8959215" y="223456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gluster brick</a:t>
            </a:r>
            <a:endParaRPr lang="en-US" altLang="en-US" sz="1400"/>
          </a:p>
        </p:txBody>
      </p:sp>
      <p:sp>
        <p:nvSpPr>
          <p:cNvPr id="12" name="Cube 11"/>
          <p:cNvSpPr/>
          <p:nvPr/>
        </p:nvSpPr>
        <p:spPr>
          <a:xfrm>
            <a:off x="8959215" y="526097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8959215" y="365315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7393305" y="5161915"/>
            <a:ext cx="914400" cy="121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7" idx="4"/>
            <a:endCxn id="8" idx="2"/>
          </p:cNvCxnSpPr>
          <p:nvPr/>
        </p:nvCxnSpPr>
        <p:spPr>
          <a:xfrm>
            <a:off x="2423795" y="4580255"/>
            <a:ext cx="2106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1"/>
          </p:cNvCxnSpPr>
          <p:nvPr/>
        </p:nvCxnSpPr>
        <p:spPr>
          <a:xfrm flipV="1">
            <a:off x="5142230" y="4356100"/>
            <a:ext cx="2197735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2"/>
          </p:cNvCxnSpPr>
          <p:nvPr/>
        </p:nvCxnSpPr>
        <p:spPr>
          <a:xfrm flipV="1">
            <a:off x="8360410" y="2995295"/>
            <a:ext cx="598805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>
          <a:xfrm>
            <a:off x="8360410" y="4356100"/>
            <a:ext cx="598805" cy="57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2"/>
          </p:cNvCxnSpPr>
          <p:nvPr/>
        </p:nvCxnSpPr>
        <p:spPr>
          <a:xfrm>
            <a:off x="8360410" y="4326890"/>
            <a:ext cx="598805" cy="169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470775" y="2536825"/>
            <a:ext cx="459740" cy="2277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存储类, 创建pv的类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809115" y="3761740"/>
            <a:ext cx="838835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  <a:endCxn id="7" idx="1"/>
          </p:cNvCxnSpPr>
          <p:nvPr/>
        </p:nvCxnSpPr>
        <p:spPr>
          <a:xfrm flipH="1">
            <a:off x="2198370" y="4110990"/>
            <a:ext cx="3048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1918970" y="339344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27330"/>
            <a:ext cx="11792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安装启动(gluster集群):</a:t>
            </a:r>
            <a:endParaRPr lang="en-US" altLang="en-US"/>
          </a:p>
          <a:p>
            <a:r>
              <a:rPr lang="en-US" altLang="en-US"/>
              <a:t>yum  install centos-release-gluster41.noarch -y</a:t>
            </a:r>
            <a:endParaRPr lang="en-US" altLang="en-US"/>
          </a:p>
          <a:p>
            <a:r>
              <a:rPr lang="en-US" altLang="en-US"/>
              <a:t>yum --enablerepo=centos-gluster*-test install glusterfs-server glusterfs-cli glusterfs-geo-replication -y</a:t>
            </a:r>
            <a:endParaRPr lang="en-US" altLang="en-US"/>
          </a:p>
          <a:p>
            <a:r>
              <a:rPr lang="en-US" altLang="en-US"/>
              <a:t>systemctl start glusterd &amp;&amp; systemctl enable glusterd</a:t>
            </a:r>
            <a:endParaRPr lang="en-US" altLang="en-US"/>
          </a:p>
          <a:p>
            <a:r>
              <a:rPr lang="en-US" altLang="en-US"/>
              <a:t>netstat -tupln #查看glusterd占用端口的情况</a:t>
            </a:r>
            <a:endParaRPr lang="en-US" altLang="en-US"/>
          </a:p>
          <a:p>
            <a:r>
              <a:rPr lang="en-US" altLang="en-US"/>
              <a:t>gluster peer probe 192.168.92</a:t>
            </a:r>
            <a:r>
              <a:rPr lang="en-US" altLang="en-US">
                <a:sym typeface="+mn-ea"/>
              </a:rPr>
              <a:t># master 探测nodes, 并且建立连接</a:t>
            </a:r>
            <a:endParaRPr lang="en-US" altLang="en-US"/>
          </a:p>
          <a:p>
            <a:r>
              <a:rPr lang="en-US" altLang="en-US"/>
              <a:t>gluster peer status #查看集权节点及状态</a:t>
            </a:r>
            <a:endParaRPr lang="en-US" altLang="en-US"/>
          </a:p>
          <a:p>
            <a:r>
              <a:rPr lang="en-US" altLang="en-US"/>
              <a:t>gluster volume create gv1 192.168.1.91:/tmp/data </a:t>
            </a:r>
            <a:r>
              <a:rPr lang="en-US" altLang="en-US">
                <a:sym typeface="+mn-ea"/>
              </a:rPr>
              <a:t>192.168.1.92:/tmp/data 192.168.1.100:/tmp/data force</a:t>
            </a:r>
            <a:r>
              <a:rPr lang="en-US" altLang="en-US"/>
              <a:t> #创建数据卷gv1</a:t>
            </a:r>
            <a:endParaRPr lang="en-US" altLang="en-US"/>
          </a:p>
          <a:p>
            <a:r>
              <a:rPr lang="en-US" altLang="en-US"/>
              <a:t>gluster volume status #查看数据卷的情况</a:t>
            </a:r>
            <a:endParaRPr lang="en-US" altLang="en-US"/>
          </a:p>
          <a:p>
            <a:r>
              <a:rPr lang="en-US" altLang="en-US"/>
              <a:t>gluster volume info </a:t>
            </a:r>
            <a:r>
              <a:rPr lang="en-US" altLang="en-US">
                <a:sym typeface="+mn-ea"/>
              </a:rPr>
              <a:t>#查看数据卷的情况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glsuter volume start gv1 #启动gv1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mount -t glusterfs 192.168.1.91:/gv1 /mnt #挂载, 端口为24007, 貌似不可以修改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cat /var/log/glusterfs/... #该文件夹下面查看gluster相关日志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35" y="235585"/>
            <a:ext cx="116408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emptyDir: 临时数据卷, 是pod级别的,pod生命周期结束,他就会结束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hostPath: node级别的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网络存储: 分布式网络存储,测试环境使用gluster(同时支持静态/动态pvc)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首选需要定义endpoint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静态pvc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endpoint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动态pvc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gluster集群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heketi: 为gluster集群提供restfulApi服务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secret(和configmap一样, secret 是密码)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configmap(明文存储数据)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扮演一个配置中心的角色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可以将外部信息注入到pod中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直接读取</a:t>
            </a:r>
            <a:endParaRPr lang="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" altLang="en-US"/>
              <a:t>挂载</a:t>
            </a:r>
            <a:endParaRPr lang="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800" y="235585"/>
            <a:ext cx="81565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empty-dir</a:t>
            </a:r>
            <a:endParaRPr lang="en-US" altLang="en-US" sz="1200"/>
          </a:p>
          <a:p>
            <a:r>
              <a:rPr lang="en-US" altLang="en-US" sz="1200"/>
              <a:t>    emptyDir: {}</a:t>
            </a:r>
            <a:endParaRPr lang="en-US" altLang="en-US" sz="1200"/>
          </a:p>
          <a:p>
            <a:r>
              <a:rPr lang="en-US" altLang="en-US" sz="1200"/>
              <a:t>  - name: host-path</a:t>
            </a:r>
            <a:endParaRPr lang="en-US" altLang="en-US" sz="1200"/>
          </a:p>
          <a:p>
            <a:r>
              <a:rPr lang="en-US" altLang="en-US" sz="1200"/>
              <a:t>    hostPath:</a:t>
            </a:r>
            <a:endParaRPr lang="en-US" altLang="en-US" sz="1200"/>
          </a:p>
          <a:p>
            <a:r>
              <a:rPr lang="en-US" altLang="en-US" sz="1200"/>
              <a:t>      path: /tmp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56892</Words>
  <Application>WPS Presentation</Application>
  <PresentationFormat>Widescreen</PresentationFormat>
  <Paragraphs>3570</Paragraphs>
  <Slides>191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191</vt:i4>
      </vt:variant>
    </vt:vector>
  </HeadingPairs>
  <TitlesOfParts>
    <vt:vector size="204" baseType="lpstr">
      <vt:lpstr>Arial</vt:lpstr>
      <vt:lpstr>宋体</vt:lpstr>
      <vt:lpstr>Wingdings</vt:lpstr>
      <vt:lpstr>DejaVu Sans</vt:lpstr>
      <vt:lpstr>Calibri Light</vt:lpstr>
      <vt:lpstr>宋体</vt:lpstr>
      <vt:lpstr>文泉驿微米黑</vt:lpstr>
      <vt:lpstr>Calibri</vt:lpstr>
      <vt:lpstr>微软雅黑</vt:lpstr>
      <vt:lpstr>Arial Unicode MS</vt:lpstr>
      <vt:lpstr>OpenSymbol</vt:lpstr>
      <vt:lpstr>Abyssinica SIL</vt:lpstr>
      <vt:lpstr>Office Theme</vt:lpstr>
      <vt:lpstr>容器技术基础入门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DEVOPS</vt:lpstr>
      <vt:lpstr>K8S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安装kubernetes及简单应用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自主式POD资源清单配置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nodeSelector, nodeName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容器技术基础入门</dc:title>
  <dc:creator>johnny</dc:creator>
  <cp:lastModifiedBy>johnny</cp:lastModifiedBy>
  <cp:revision>427</cp:revision>
  <dcterms:created xsi:type="dcterms:W3CDTF">2019-09-29T13:02:04Z</dcterms:created>
  <dcterms:modified xsi:type="dcterms:W3CDTF">2019-09-29T13:02:04Z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