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5143500" cx="9144000"/>
  <p:notesSz cx="6858000" cy="9144000"/>
  <p:embeddedFontLst>
    <p:embeddedFont>
      <p:font typeface="Helvetica Neue"/>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CE794F-5879-4970-B584-75C69AE6AF2B}">
  <a:tblStyle styleId="{21CE794F-5879-4970-B584-75C69AE6AF2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4.xml"/><Relationship Id="rId33" Type="http://schemas.openxmlformats.org/officeDocument/2006/relationships/font" Target="fonts/HelveticaNeue-boldItalic.fntdata"/><Relationship Id="rId10" Type="http://schemas.openxmlformats.org/officeDocument/2006/relationships/slide" Target="slides/slide3.xml"/><Relationship Id="rId32" Type="http://schemas.openxmlformats.org/officeDocument/2006/relationships/font" Target="fonts/HelveticaNeue-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d8fc0e303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d8fc0e303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d8fc0e303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d8fc0e303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5ffcaea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5ffcaea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5ffcaeab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5ffcaeab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5ffcaeab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5ffcaeab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5ffcaeab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5ffcaeab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5ffcaeab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15ffcaeab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48f5b885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148f5b885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d8fc0e303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d8fc0e303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5af67bd3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15af67bd3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5af67bd3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15af67bd3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d8fc0e303_2_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d8fc0e303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521d98ea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1521d98ea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0d8fc0e303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0d8fc0e303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160381c67d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160381c67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d8fc0e303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d8fc0e303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d8fc0e303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d8fc0e303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6a7fa24f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6a7fa24f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53663ecb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53663ecb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60381c67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60381c67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7b84bf8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7b84bf8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d8fc0e303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d8fc0e303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0.png"/><Relationship Id="rId9" Type="http://schemas.openxmlformats.org/officeDocument/2006/relationships/image" Target="../media/image17.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14.png"/><Relationship Id="rId8"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5"/>
          <p:cNvPicPr preferRelativeResize="0"/>
          <p:nvPr/>
        </p:nvPicPr>
        <p:blipFill>
          <a:blip r:embed="rId3">
            <a:alphaModFix/>
          </a:blip>
          <a:stretch>
            <a:fillRect/>
          </a:stretch>
        </p:blipFill>
        <p:spPr>
          <a:xfrm>
            <a:off x="383626" y="2992197"/>
            <a:ext cx="2922775" cy="1758175"/>
          </a:xfrm>
          <a:prstGeom prst="rect">
            <a:avLst/>
          </a:prstGeom>
          <a:noFill/>
          <a:ln>
            <a:noFill/>
          </a:ln>
        </p:spPr>
      </p:pic>
      <p:pic>
        <p:nvPicPr>
          <p:cNvPr id="100" name="Google Shape;100;p25"/>
          <p:cNvPicPr preferRelativeResize="0"/>
          <p:nvPr/>
        </p:nvPicPr>
        <p:blipFill>
          <a:blip r:embed="rId4">
            <a:alphaModFix/>
          </a:blip>
          <a:stretch>
            <a:fillRect/>
          </a:stretch>
        </p:blipFill>
        <p:spPr>
          <a:xfrm>
            <a:off x="4959400" y="252700"/>
            <a:ext cx="3885173" cy="3062000"/>
          </a:xfrm>
          <a:prstGeom prst="rect">
            <a:avLst/>
          </a:prstGeom>
          <a:noFill/>
          <a:ln>
            <a:noFill/>
          </a:ln>
        </p:spPr>
      </p:pic>
      <p:sp>
        <p:nvSpPr>
          <p:cNvPr id="101" name="Google Shape;10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02" name="Google Shape;102;p25"/>
          <p:cNvSpPr txBox="1"/>
          <p:nvPr/>
        </p:nvSpPr>
        <p:spPr>
          <a:xfrm>
            <a:off x="383625" y="249725"/>
            <a:ext cx="7020600" cy="1816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fr" sz="3200">
                <a:solidFill>
                  <a:schemeClr val="dk1"/>
                </a:solidFill>
                <a:latin typeface="Helvetica Neue"/>
                <a:ea typeface="Helvetica Neue"/>
                <a:cs typeface="Helvetica Neue"/>
                <a:sym typeface="Helvetica Neue"/>
              </a:rPr>
              <a:t>Projet 4 </a:t>
            </a:r>
            <a:endParaRPr sz="32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sz="32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fr" sz="2800">
                <a:solidFill>
                  <a:schemeClr val="dk1"/>
                </a:solidFill>
                <a:latin typeface="Helvetica Neue"/>
                <a:ea typeface="Helvetica Neue"/>
                <a:cs typeface="Helvetica Neue"/>
                <a:sym typeface="Helvetica Neue"/>
              </a:rPr>
              <a:t>Parcours Machine Learning</a:t>
            </a:r>
            <a:endParaRPr sz="28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71" name="Google Shape;171;p34"/>
          <p:cNvPicPr preferRelativeResize="0"/>
          <p:nvPr/>
        </p:nvPicPr>
        <p:blipFill>
          <a:blip r:embed="rId3">
            <a:alphaModFix/>
          </a:blip>
          <a:stretch>
            <a:fillRect/>
          </a:stretch>
        </p:blipFill>
        <p:spPr>
          <a:xfrm>
            <a:off x="839275" y="435763"/>
            <a:ext cx="7465450" cy="4271975"/>
          </a:xfrm>
          <a:prstGeom prst="rect">
            <a:avLst/>
          </a:prstGeom>
          <a:noFill/>
          <a:ln>
            <a:noFill/>
          </a:ln>
        </p:spPr>
      </p:pic>
      <p:pic>
        <p:nvPicPr>
          <p:cNvPr id="172" name="Google Shape;172;p34"/>
          <p:cNvPicPr preferRelativeResize="0"/>
          <p:nvPr/>
        </p:nvPicPr>
        <p:blipFill>
          <a:blip r:embed="rId4">
            <a:alphaModFix/>
          </a:blip>
          <a:stretch>
            <a:fillRect/>
          </a:stretch>
        </p:blipFill>
        <p:spPr>
          <a:xfrm>
            <a:off x="2875915" y="3292295"/>
            <a:ext cx="834580" cy="858945"/>
          </a:xfrm>
          <a:prstGeom prst="rect">
            <a:avLst/>
          </a:prstGeom>
          <a:noFill/>
          <a:ln>
            <a:noFill/>
          </a:ln>
        </p:spPr>
      </p:pic>
      <p:pic>
        <p:nvPicPr>
          <p:cNvPr id="173" name="Google Shape;173;p34"/>
          <p:cNvPicPr preferRelativeResize="0"/>
          <p:nvPr/>
        </p:nvPicPr>
        <p:blipFill>
          <a:blip r:embed="rId5">
            <a:alphaModFix/>
          </a:blip>
          <a:stretch>
            <a:fillRect/>
          </a:stretch>
        </p:blipFill>
        <p:spPr>
          <a:xfrm>
            <a:off x="1735175" y="613313"/>
            <a:ext cx="834580" cy="858945"/>
          </a:xfrm>
          <a:prstGeom prst="rect">
            <a:avLst/>
          </a:prstGeom>
          <a:noFill/>
          <a:ln>
            <a:noFill/>
          </a:ln>
        </p:spPr>
      </p:pic>
      <p:pic>
        <p:nvPicPr>
          <p:cNvPr id="174" name="Google Shape;174;p34"/>
          <p:cNvPicPr preferRelativeResize="0"/>
          <p:nvPr/>
        </p:nvPicPr>
        <p:blipFill>
          <a:blip r:embed="rId6">
            <a:alphaModFix/>
          </a:blip>
          <a:stretch>
            <a:fillRect/>
          </a:stretch>
        </p:blipFill>
        <p:spPr>
          <a:xfrm>
            <a:off x="3980315" y="3101992"/>
            <a:ext cx="834580" cy="862730"/>
          </a:xfrm>
          <a:prstGeom prst="rect">
            <a:avLst/>
          </a:prstGeom>
          <a:noFill/>
          <a:ln>
            <a:noFill/>
          </a:ln>
        </p:spPr>
      </p:pic>
      <p:pic>
        <p:nvPicPr>
          <p:cNvPr id="175" name="Google Shape;175;p34"/>
          <p:cNvPicPr preferRelativeResize="0"/>
          <p:nvPr/>
        </p:nvPicPr>
        <p:blipFill>
          <a:blip r:embed="rId7">
            <a:alphaModFix/>
          </a:blip>
          <a:stretch>
            <a:fillRect/>
          </a:stretch>
        </p:blipFill>
        <p:spPr>
          <a:xfrm>
            <a:off x="5075975" y="2571713"/>
            <a:ext cx="834785" cy="858945"/>
          </a:xfrm>
          <a:prstGeom prst="rect">
            <a:avLst/>
          </a:prstGeom>
          <a:noFill/>
          <a:ln>
            <a:noFill/>
          </a:ln>
        </p:spPr>
      </p:pic>
      <p:pic>
        <p:nvPicPr>
          <p:cNvPr id="176" name="Google Shape;176;p34"/>
          <p:cNvPicPr preferRelativeResize="0"/>
          <p:nvPr/>
        </p:nvPicPr>
        <p:blipFill>
          <a:blip r:embed="rId8">
            <a:alphaModFix/>
          </a:blip>
          <a:stretch>
            <a:fillRect/>
          </a:stretch>
        </p:blipFill>
        <p:spPr>
          <a:xfrm>
            <a:off x="6150180" y="3215433"/>
            <a:ext cx="834785" cy="858945"/>
          </a:xfrm>
          <a:prstGeom prst="rect">
            <a:avLst/>
          </a:prstGeom>
          <a:noFill/>
          <a:ln>
            <a:noFill/>
          </a:ln>
        </p:spPr>
      </p:pic>
      <p:pic>
        <p:nvPicPr>
          <p:cNvPr id="177" name="Google Shape;177;p34"/>
          <p:cNvPicPr preferRelativeResize="0"/>
          <p:nvPr/>
        </p:nvPicPr>
        <p:blipFill>
          <a:blip r:embed="rId9">
            <a:alphaModFix/>
          </a:blip>
          <a:stretch>
            <a:fillRect/>
          </a:stretch>
        </p:blipFill>
        <p:spPr>
          <a:xfrm>
            <a:off x="7279754" y="3376001"/>
            <a:ext cx="834785" cy="85894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5"/>
          <p:cNvSpPr txBox="1"/>
          <p:nvPr>
            <p:ph type="title"/>
          </p:nvPr>
        </p:nvSpPr>
        <p:spPr>
          <a:xfrm>
            <a:off x="1378500" y="64025"/>
            <a:ext cx="4301400" cy="167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700">
                <a:latin typeface="Helvetica Neue"/>
                <a:ea typeface="Helvetica Neue"/>
                <a:cs typeface="Helvetica Neue"/>
                <a:sym typeface="Helvetica Neue"/>
              </a:rPr>
              <a:t>Caractéristiques :</a:t>
            </a:r>
            <a:endParaRPr sz="1700">
              <a:latin typeface="Helvetica Neue"/>
              <a:ea typeface="Helvetica Neue"/>
              <a:cs typeface="Helvetica Neue"/>
              <a:sym typeface="Helvetica Neue"/>
            </a:endParaRPr>
          </a:p>
          <a:p>
            <a:pPr indent="-336550" lvl="0" marL="457200" rtl="0" algn="l">
              <a:spcBef>
                <a:spcPts val="0"/>
              </a:spcBef>
              <a:spcAft>
                <a:spcPts val="0"/>
              </a:spcAft>
              <a:buSzPts val="1700"/>
              <a:buFont typeface="Helvetica Neue"/>
              <a:buChar char="●"/>
            </a:pPr>
            <a:r>
              <a:rPr lang="fr" sz="1700">
                <a:latin typeface="Helvetica Neue"/>
                <a:ea typeface="Helvetica Neue"/>
                <a:cs typeface="Helvetica Neue"/>
                <a:sym typeface="Helvetica Neue"/>
              </a:rPr>
              <a:t>Montant dépensé moyen-bas</a:t>
            </a:r>
            <a:endParaRPr sz="1700">
              <a:latin typeface="Helvetica Neue"/>
              <a:ea typeface="Helvetica Neue"/>
              <a:cs typeface="Helvetica Neue"/>
              <a:sym typeface="Helvetica Neue"/>
            </a:endParaRPr>
          </a:p>
          <a:p>
            <a:pPr indent="-336550" lvl="0" marL="457200" rtl="0" algn="l">
              <a:spcBef>
                <a:spcPts val="0"/>
              </a:spcBef>
              <a:spcAft>
                <a:spcPts val="0"/>
              </a:spcAft>
              <a:buSzPts val="1700"/>
              <a:buFont typeface="Helvetica Neue"/>
              <a:buChar char="●"/>
            </a:pPr>
            <a:r>
              <a:rPr lang="fr" sz="1700">
                <a:latin typeface="Helvetica Neue"/>
                <a:ea typeface="Helvetica Neue"/>
                <a:cs typeface="Helvetica Neue"/>
                <a:sym typeface="Helvetica Neue"/>
              </a:rPr>
              <a:t>Produits très légers</a:t>
            </a:r>
            <a:endParaRPr sz="1700">
              <a:latin typeface="Helvetica Neue"/>
              <a:ea typeface="Helvetica Neue"/>
              <a:cs typeface="Helvetica Neue"/>
              <a:sym typeface="Helvetica Neue"/>
            </a:endParaRPr>
          </a:p>
        </p:txBody>
      </p:sp>
      <p:sp>
        <p:nvSpPr>
          <p:cNvPr id="183" name="Google Shape;183;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graphicFrame>
        <p:nvGraphicFramePr>
          <p:cNvPr id="184" name="Google Shape;184;p35"/>
          <p:cNvGraphicFramePr/>
          <p:nvPr/>
        </p:nvGraphicFramePr>
        <p:xfrm>
          <a:off x="952500" y="1904250"/>
          <a:ext cx="3000000" cy="3000000"/>
        </p:xfrm>
        <a:graphic>
          <a:graphicData uri="http://schemas.openxmlformats.org/drawingml/2006/table">
            <a:tbl>
              <a:tblPr>
                <a:noFill/>
                <a:tableStyleId>{21CE794F-5879-4970-B584-75C69AE6AF2B}</a:tableStyleId>
              </a:tblPr>
              <a:tblGrid>
                <a:gridCol w="2413000"/>
                <a:gridCol w="2413000"/>
                <a:gridCol w="2413000"/>
              </a:tblGrid>
              <a:tr h="643125">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solidFill>
                            <a:schemeClr val="dk1"/>
                          </a:solidFill>
                          <a:latin typeface="Helvetica Neue"/>
                          <a:ea typeface="Helvetica Neue"/>
                          <a:cs typeface="Helvetica Neue"/>
                          <a:sym typeface="Helvetica Neue"/>
                        </a:rPr>
                        <a:t>Moyenne consommateurs</a:t>
                      </a:r>
                      <a:endParaRPr b="1">
                        <a:solidFill>
                          <a:schemeClr val="dk1"/>
                        </a:solidFill>
                        <a:latin typeface="Helvetica Neue"/>
                        <a:ea typeface="Helvetica Neue"/>
                        <a:cs typeface="Helvetica Neue"/>
                        <a:sym typeface="Helvetica Neue"/>
                      </a:endParaRPr>
                    </a:p>
                    <a:p>
                      <a:pPr indent="0" lvl="0" marL="0" rtl="0" algn="ctr">
                        <a:spcBef>
                          <a:spcPts val="0"/>
                        </a:spcBef>
                        <a:spcAft>
                          <a:spcPts val="0"/>
                        </a:spcAft>
                        <a:buNone/>
                      </a:pPr>
                      <a:r>
                        <a:t/>
                      </a:r>
                      <a:endParaRPr b="1">
                        <a:latin typeface="Helvetica Neue"/>
                        <a:ea typeface="Helvetica Neue"/>
                        <a:cs typeface="Helvetica Neue"/>
                        <a:sym typeface="Helvetica Neue"/>
                      </a:endParaRPr>
                    </a:p>
                  </a:txBody>
                  <a:tcPr marT="91425" marB="91425" marR="91425" marL="91425" anchor="b">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solidFill>
                            <a:schemeClr val="dk1"/>
                          </a:solidFill>
                          <a:latin typeface="Helvetica Neue"/>
                          <a:ea typeface="Helvetica Neue"/>
                          <a:cs typeface="Helvetica Neue"/>
                          <a:sym typeface="Helvetica Neue"/>
                        </a:rPr>
                        <a:t>Moyenne cluster</a:t>
                      </a:r>
                      <a:endParaRPr b="1">
                        <a:solidFill>
                          <a:schemeClr val="dk1"/>
                        </a:solidFill>
                        <a:latin typeface="Helvetica Neue"/>
                        <a:ea typeface="Helvetica Neue"/>
                        <a:cs typeface="Helvetica Neue"/>
                        <a:sym typeface="Helvetica Neue"/>
                      </a:endParaRPr>
                    </a:p>
                    <a:p>
                      <a:pPr indent="0" lvl="0" marL="0" rtl="0" algn="ctr">
                        <a:spcBef>
                          <a:spcPts val="0"/>
                        </a:spcBef>
                        <a:spcAft>
                          <a:spcPts val="0"/>
                        </a:spcAft>
                        <a:buNone/>
                      </a:pPr>
                      <a:r>
                        <a:t/>
                      </a:r>
                      <a:endParaRPr b="1">
                        <a:latin typeface="Helvetica Neue"/>
                        <a:ea typeface="Helvetica Neue"/>
                        <a:cs typeface="Helvetica Neue"/>
                        <a:sym typeface="Helvetica Neue"/>
                      </a:endParaRPr>
                    </a:p>
                  </a:txBody>
                  <a:tcPr marT="91425" marB="91425" marR="91425" marL="91425" anchor="b">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r>
              <a:tr h="643125">
                <a:tc>
                  <a:txBody>
                    <a:bodyPr/>
                    <a:lstStyle/>
                    <a:p>
                      <a:pPr indent="0" lvl="0" marL="0" rtl="0" algn="l">
                        <a:spcBef>
                          <a:spcPts val="0"/>
                        </a:spcBef>
                        <a:spcAft>
                          <a:spcPts val="0"/>
                        </a:spcAft>
                        <a:buNone/>
                      </a:pPr>
                      <a:r>
                        <a:rPr b="1" lang="fr">
                          <a:latin typeface="Helvetica Neue"/>
                          <a:ea typeface="Helvetica Neue"/>
                          <a:cs typeface="Helvetica Neue"/>
                          <a:sym typeface="Helvetica Neue"/>
                        </a:rPr>
                        <a:t>Montant dépensé (brl)</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159</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120</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r>
              <a:tr h="643125">
                <a:tc>
                  <a:txBody>
                    <a:bodyPr/>
                    <a:lstStyle/>
                    <a:p>
                      <a:pPr indent="0" lvl="0" marL="0" rtl="0" algn="l">
                        <a:spcBef>
                          <a:spcPts val="0"/>
                        </a:spcBef>
                        <a:spcAft>
                          <a:spcPts val="0"/>
                        </a:spcAft>
                        <a:buNone/>
                      </a:pPr>
                      <a:r>
                        <a:rPr b="1" lang="fr">
                          <a:latin typeface="Helvetica Neue"/>
                          <a:ea typeface="Helvetica Neue"/>
                          <a:cs typeface="Helvetica Neue"/>
                          <a:sym typeface="Helvetica Neue"/>
                        </a:rPr>
                        <a:t>Longueur de la description (mots)</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807</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783</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r>
              <a:tr h="643125">
                <a:tc>
                  <a:txBody>
                    <a:bodyPr/>
                    <a:lstStyle/>
                    <a:p>
                      <a:pPr indent="0" lvl="0" marL="0" rtl="0" algn="l">
                        <a:spcBef>
                          <a:spcPts val="0"/>
                        </a:spcBef>
                        <a:spcAft>
                          <a:spcPts val="0"/>
                        </a:spcAft>
                        <a:buNone/>
                      </a:pPr>
                      <a:r>
                        <a:rPr b="1" lang="fr">
                          <a:latin typeface="Helvetica Neue"/>
                          <a:ea typeface="Helvetica Neue"/>
                          <a:cs typeface="Helvetica Neue"/>
                          <a:sym typeface="Helvetica Neue"/>
                        </a:rPr>
                        <a:t>Poids (gr)</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2092</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481</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r>
            </a:tbl>
          </a:graphicData>
        </a:graphic>
      </p:graphicFrame>
      <p:pic>
        <p:nvPicPr>
          <p:cNvPr id="185" name="Google Shape;185;p35"/>
          <p:cNvPicPr preferRelativeResize="0"/>
          <p:nvPr/>
        </p:nvPicPr>
        <p:blipFill>
          <a:blip r:embed="rId3">
            <a:alphaModFix/>
          </a:blip>
          <a:stretch>
            <a:fillRect/>
          </a:stretch>
        </p:blipFill>
        <p:spPr>
          <a:xfrm>
            <a:off x="515975" y="232313"/>
            <a:ext cx="834580" cy="85894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6"/>
          <p:cNvSpPr txBox="1"/>
          <p:nvPr>
            <p:ph type="title"/>
          </p:nvPr>
        </p:nvSpPr>
        <p:spPr>
          <a:xfrm>
            <a:off x="1378800" y="64800"/>
            <a:ext cx="4301400" cy="167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720">
                <a:latin typeface="Helvetica Neue"/>
                <a:ea typeface="Helvetica Neue"/>
                <a:cs typeface="Helvetica Neue"/>
                <a:sym typeface="Helvetica Neue"/>
              </a:rPr>
              <a:t>Caractéristiques :</a:t>
            </a:r>
            <a:endParaRPr sz="1720">
              <a:latin typeface="Helvetica Neue"/>
              <a:ea typeface="Helvetica Neue"/>
              <a:cs typeface="Helvetica Neue"/>
              <a:sym typeface="Helvetica Neue"/>
            </a:endParaRPr>
          </a:p>
          <a:p>
            <a:pPr indent="-337820" lvl="0" marL="457200" rtl="0" algn="l">
              <a:spcBef>
                <a:spcPts val="0"/>
              </a:spcBef>
              <a:spcAft>
                <a:spcPts val="0"/>
              </a:spcAft>
              <a:buSzPts val="1720"/>
              <a:buFont typeface="Helvetica Neue"/>
              <a:buChar char="●"/>
            </a:pPr>
            <a:r>
              <a:rPr lang="fr" sz="1720">
                <a:latin typeface="Helvetica Neue"/>
                <a:ea typeface="Helvetica Neue"/>
                <a:cs typeface="Helvetica Neue"/>
                <a:sym typeface="Helvetica Neue"/>
              </a:rPr>
              <a:t>Montant 3 fois plus élevé</a:t>
            </a:r>
            <a:endParaRPr sz="1720">
              <a:latin typeface="Helvetica Neue"/>
              <a:ea typeface="Helvetica Neue"/>
              <a:cs typeface="Helvetica Neue"/>
              <a:sym typeface="Helvetica Neue"/>
            </a:endParaRPr>
          </a:p>
          <a:p>
            <a:pPr indent="-337820" lvl="0" marL="457200" rtl="0" algn="l">
              <a:spcBef>
                <a:spcPts val="0"/>
              </a:spcBef>
              <a:spcAft>
                <a:spcPts val="0"/>
              </a:spcAft>
              <a:buSzPts val="1720"/>
              <a:buFont typeface="Helvetica Neue"/>
              <a:buChar char="●"/>
            </a:pPr>
            <a:r>
              <a:rPr lang="fr" sz="1720">
                <a:latin typeface="Helvetica Neue"/>
                <a:ea typeface="Helvetica Neue"/>
                <a:cs typeface="Helvetica Neue"/>
                <a:sym typeface="Helvetica Neue"/>
              </a:rPr>
              <a:t>Description relativement longue</a:t>
            </a:r>
            <a:endParaRPr sz="1720">
              <a:latin typeface="Helvetica Neue"/>
              <a:ea typeface="Helvetica Neue"/>
              <a:cs typeface="Helvetica Neue"/>
              <a:sym typeface="Helvetica Neue"/>
            </a:endParaRPr>
          </a:p>
          <a:p>
            <a:pPr indent="-337820" lvl="0" marL="457200" rtl="0" algn="l">
              <a:spcBef>
                <a:spcPts val="0"/>
              </a:spcBef>
              <a:spcAft>
                <a:spcPts val="0"/>
              </a:spcAft>
              <a:buSzPts val="1720"/>
              <a:buFont typeface="Helvetica Neue"/>
              <a:buChar char="●"/>
            </a:pPr>
            <a:r>
              <a:rPr lang="fr" sz="1720">
                <a:latin typeface="Helvetica Neue"/>
                <a:ea typeface="Helvetica Neue"/>
                <a:cs typeface="Helvetica Neue"/>
                <a:sym typeface="Helvetica Neue"/>
              </a:rPr>
              <a:t>Produits lourds</a:t>
            </a:r>
            <a:endParaRPr sz="1720">
              <a:latin typeface="Helvetica Neue"/>
              <a:ea typeface="Helvetica Neue"/>
              <a:cs typeface="Helvetica Neue"/>
              <a:sym typeface="Helvetica Neue"/>
            </a:endParaRPr>
          </a:p>
        </p:txBody>
      </p:sp>
      <p:sp>
        <p:nvSpPr>
          <p:cNvPr id="191" name="Google Shape;191;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92" name="Google Shape;192;p36"/>
          <p:cNvPicPr preferRelativeResize="0"/>
          <p:nvPr/>
        </p:nvPicPr>
        <p:blipFill>
          <a:blip r:embed="rId3">
            <a:alphaModFix/>
          </a:blip>
          <a:stretch>
            <a:fillRect/>
          </a:stretch>
        </p:blipFill>
        <p:spPr>
          <a:xfrm>
            <a:off x="514800" y="234000"/>
            <a:ext cx="834580" cy="858945"/>
          </a:xfrm>
          <a:prstGeom prst="rect">
            <a:avLst/>
          </a:prstGeom>
          <a:noFill/>
          <a:ln>
            <a:noFill/>
          </a:ln>
        </p:spPr>
      </p:pic>
      <p:graphicFrame>
        <p:nvGraphicFramePr>
          <p:cNvPr id="193" name="Google Shape;193;p36"/>
          <p:cNvGraphicFramePr/>
          <p:nvPr/>
        </p:nvGraphicFramePr>
        <p:xfrm>
          <a:off x="952500" y="1904250"/>
          <a:ext cx="3000000" cy="3000000"/>
        </p:xfrm>
        <a:graphic>
          <a:graphicData uri="http://schemas.openxmlformats.org/drawingml/2006/table">
            <a:tbl>
              <a:tblPr>
                <a:noFill/>
                <a:tableStyleId>{21CE794F-5879-4970-B584-75C69AE6AF2B}</a:tableStyleId>
              </a:tblPr>
              <a:tblGrid>
                <a:gridCol w="2413000"/>
                <a:gridCol w="2413000"/>
                <a:gridCol w="2413000"/>
              </a:tblGrid>
              <a:tr h="643125">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solidFill>
                            <a:schemeClr val="dk1"/>
                          </a:solidFill>
                          <a:latin typeface="Helvetica Neue"/>
                          <a:ea typeface="Helvetica Neue"/>
                          <a:cs typeface="Helvetica Neue"/>
                          <a:sym typeface="Helvetica Neue"/>
                        </a:rPr>
                        <a:t>Moyenne consommateurs</a:t>
                      </a:r>
                      <a:endParaRPr b="1">
                        <a:solidFill>
                          <a:schemeClr val="dk1"/>
                        </a:solidFill>
                        <a:latin typeface="Helvetica Neue"/>
                        <a:ea typeface="Helvetica Neue"/>
                        <a:cs typeface="Helvetica Neue"/>
                        <a:sym typeface="Helvetica Neue"/>
                      </a:endParaRPr>
                    </a:p>
                    <a:p>
                      <a:pPr indent="0" lvl="0" marL="0" rtl="0" algn="ctr">
                        <a:spcBef>
                          <a:spcPts val="0"/>
                        </a:spcBef>
                        <a:spcAft>
                          <a:spcPts val="0"/>
                        </a:spcAft>
                        <a:buNone/>
                      </a:pPr>
                      <a:r>
                        <a:t/>
                      </a:r>
                      <a:endParaRPr b="1">
                        <a:latin typeface="Helvetica Neue"/>
                        <a:ea typeface="Helvetica Neue"/>
                        <a:cs typeface="Helvetica Neue"/>
                        <a:sym typeface="Helvetica Neue"/>
                      </a:endParaRPr>
                    </a:p>
                  </a:txBody>
                  <a:tcPr marT="91425" marB="91425" marR="91425" marL="91425" anchor="b">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solidFill>
                            <a:schemeClr val="dk1"/>
                          </a:solidFill>
                          <a:latin typeface="Helvetica Neue"/>
                          <a:ea typeface="Helvetica Neue"/>
                          <a:cs typeface="Helvetica Neue"/>
                          <a:sym typeface="Helvetica Neue"/>
                        </a:rPr>
                        <a:t>Moyenne cluster</a:t>
                      </a:r>
                      <a:endParaRPr b="1">
                        <a:solidFill>
                          <a:schemeClr val="dk1"/>
                        </a:solidFill>
                        <a:latin typeface="Helvetica Neue"/>
                        <a:ea typeface="Helvetica Neue"/>
                        <a:cs typeface="Helvetica Neue"/>
                        <a:sym typeface="Helvetica Neue"/>
                      </a:endParaRPr>
                    </a:p>
                    <a:p>
                      <a:pPr indent="0" lvl="0" marL="0" rtl="0" algn="ctr">
                        <a:spcBef>
                          <a:spcPts val="0"/>
                        </a:spcBef>
                        <a:spcAft>
                          <a:spcPts val="0"/>
                        </a:spcAft>
                        <a:buNone/>
                      </a:pPr>
                      <a:r>
                        <a:t/>
                      </a:r>
                      <a:endParaRPr b="1">
                        <a:latin typeface="Helvetica Neue"/>
                        <a:ea typeface="Helvetica Neue"/>
                        <a:cs typeface="Helvetica Neue"/>
                        <a:sym typeface="Helvetica Neue"/>
                      </a:endParaRPr>
                    </a:p>
                  </a:txBody>
                  <a:tcPr marT="91425" marB="91425" marR="91425" marL="91425" anchor="b">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r>
              <a:tr h="643125">
                <a:tc>
                  <a:txBody>
                    <a:bodyPr/>
                    <a:lstStyle/>
                    <a:p>
                      <a:pPr indent="0" lvl="0" marL="0" rtl="0" algn="l">
                        <a:spcBef>
                          <a:spcPts val="0"/>
                        </a:spcBef>
                        <a:spcAft>
                          <a:spcPts val="0"/>
                        </a:spcAft>
                        <a:buNone/>
                      </a:pPr>
                      <a:r>
                        <a:rPr b="1" lang="fr">
                          <a:latin typeface="Helvetica Neue"/>
                          <a:ea typeface="Helvetica Neue"/>
                          <a:cs typeface="Helvetica Neue"/>
                          <a:sym typeface="Helvetica Neue"/>
                        </a:rPr>
                        <a:t>Montant dépensé (brl)</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159</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467</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r>
              <a:tr h="643125">
                <a:tc>
                  <a:txBody>
                    <a:bodyPr/>
                    <a:lstStyle/>
                    <a:p>
                      <a:pPr indent="0" lvl="0" marL="0" rtl="0" algn="l">
                        <a:spcBef>
                          <a:spcPts val="0"/>
                        </a:spcBef>
                        <a:spcAft>
                          <a:spcPts val="0"/>
                        </a:spcAft>
                        <a:buNone/>
                      </a:pPr>
                      <a:r>
                        <a:rPr b="1" lang="fr">
                          <a:latin typeface="Helvetica Neue"/>
                          <a:ea typeface="Helvetica Neue"/>
                          <a:cs typeface="Helvetica Neue"/>
                          <a:sym typeface="Helvetica Neue"/>
                        </a:rPr>
                        <a:t>Longueur de la description (mots)</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807</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938</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r>
              <a:tr h="643125">
                <a:tc>
                  <a:txBody>
                    <a:bodyPr/>
                    <a:lstStyle/>
                    <a:p>
                      <a:pPr indent="0" lvl="0" marL="0" rtl="0" algn="l">
                        <a:spcBef>
                          <a:spcPts val="0"/>
                        </a:spcBef>
                        <a:spcAft>
                          <a:spcPts val="0"/>
                        </a:spcAft>
                        <a:buNone/>
                      </a:pPr>
                      <a:r>
                        <a:rPr b="1" lang="fr">
                          <a:latin typeface="Helvetica Neue"/>
                          <a:ea typeface="Helvetica Neue"/>
                          <a:cs typeface="Helvetica Neue"/>
                          <a:sym typeface="Helvetica Neue"/>
                        </a:rPr>
                        <a:t>Poids (gr)</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2092</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16354</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7"/>
          <p:cNvSpPr txBox="1"/>
          <p:nvPr>
            <p:ph type="title"/>
          </p:nvPr>
        </p:nvSpPr>
        <p:spPr>
          <a:xfrm>
            <a:off x="1378500" y="64025"/>
            <a:ext cx="5020500" cy="167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720">
                <a:latin typeface="Helvetica Neue"/>
                <a:ea typeface="Helvetica Neue"/>
                <a:cs typeface="Helvetica Neue"/>
                <a:sym typeface="Helvetica Neue"/>
              </a:rPr>
              <a:t>Caractéristiques :</a:t>
            </a:r>
            <a:endParaRPr sz="1720">
              <a:latin typeface="Helvetica Neue"/>
              <a:ea typeface="Helvetica Neue"/>
              <a:cs typeface="Helvetica Neue"/>
              <a:sym typeface="Helvetica Neue"/>
            </a:endParaRPr>
          </a:p>
          <a:p>
            <a:pPr indent="-337820" lvl="0" marL="457200" rtl="0" algn="l">
              <a:spcBef>
                <a:spcPts val="0"/>
              </a:spcBef>
              <a:spcAft>
                <a:spcPts val="0"/>
              </a:spcAft>
              <a:buSzPts val="1720"/>
              <a:buFont typeface="Helvetica Neue"/>
              <a:buChar char="●"/>
            </a:pPr>
            <a:r>
              <a:rPr lang="fr" sz="1720">
                <a:latin typeface="Helvetica Neue"/>
                <a:ea typeface="Helvetica Neue"/>
                <a:cs typeface="Helvetica Neue"/>
                <a:sym typeface="Helvetica Neue"/>
              </a:rPr>
              <a:t>Montant moyen-haut</a:t>
            </a:r>
            <a:endParaRPr sz="1720">
              <a:latin typeface="Helvetica Neue"/>
              <a:ea typeface="Helvetica Neue"/>
              <a:cs typeface="Helvetica Neue"/>
              <a:sym typeface="Helvetica Neue"/>
            </a:endParaRPr>
          </a:p>
          <a:p>
            <a:pPr indent="-337820" lvl="0" marL="457200" rtl="0" algn="l">
              <a:spcBef>
                <a:spcPts val="0"/>
              </a:spcBef>
              <a:spcAft>
                <a:spcPts val="0"/>
              </a:spcAft>
              <a:buSzPts val="1720"/>
              <a:buFont typeface="Helvetica Neue"/>
              <a:buChar char="●"/>
            </a:pPr>
            <a:r>
              <a:rPr lang="fr" sz="1720">
                <a:latin typeface="Helvetica Neue"/>
                <a:ea typeface="Helvetica Neue"/>
                <a:cs typeface="Helvetica Neue"/>
                <a:sym typeface="Helvetica Neue"/>
              </a:rPr>
              <a:t>Description assez longue</a:t>
            </a:r>
            <a:endParaRPr sz="1720">
              <a:latin typeface="Helvetica Neue"/>
              <a:ea typeface="Helvetica Neue"/>
              <a:cs typeface="Helvetica Neue"/>
              <a:sym typeface="Helvetica Neue"/>
            </a:endParaRPr>
          </a:p>
          <a:p>
            <a:pPr indent="-337820" lvl="0" marL="457200" rtl="0" algn="l">
              <a:spcBef>
                <a:spcPts val="0"/>
              </a:spcBef>
              <a:spcAft>
                <a:spcPts val="0"/>
              </a:spcAft>
              <a:buSzPts val="1720"/>
              <a:buFont typeface="Helvetica Neue"/>
              <a:buChar char="●"/>
            </a:pPr>
            <a:r>
              <a:rPr lang="fr" sz="1720">
                <a:latin typeface="Helvetica Neue"/>
                <a:ea typeface="Helvetica Neue"/>
                <a:cs typeface="Helvetica Neue"/>
                <a:sym typeface="Helvetica Neue"/>
              </a:rPr>
              <a:t>Poids 3 fois plus élevé que la moyenne</a:t>
            </a:r>
            <a:endParaRPr sz="1720">
              <a:latin typeface="Helvetica Neue"/>
              <a:ea typeface="Helvetica Neue"/>
              <a:cs typeface="Helvetica Neue"/>
              <a:sym typeface="Helvetica Neue"/>
            </a:endParaRPr>
          </a:p>
        </p:txBody>
      </p:sp>
      <p:sp>
        <p:nvSpPr>
          <p:cNvPr id="199" name="Google Shape;199;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00" name="Google Shape;200;p37"/>
          <p:cNvPicPr preferRelativeResize="0"/>
          <p:nvPr/>
        </p:nvPicPr>
        <p:blipFill>
          <a:blip r:embed="rId3">
            <a:alphaModFix/>
          </a:blip>
          <a:stretch>
            <a:fillRect/>
          </a:stretch>
        </p:blipFill>
        <p:spPr>
          <a:xfrm>
            <a:off x="514800" y="241200"/>
            <a:ext cx="834580" cy="862730"/>
          </a:xfrm>
          <a:prstGeom prst="rect">
            <a:avLst/>
          </a:prstGeom>
          <a:noFill/>
          <a:ln>
            <a:noFill/>
          </a:ln>
        </p:spPr>
      </p:pic>
      <p:graphicFrame>
        <p:nvGraphicFramePr>
          <p:cNvPr id="201" name="Google Shape;201;p37"/>
          <p:cNvGraphicFramePr/>
          <p:nvPr/>
        </p:nvGraphicFramePr>
        <p:xfrm>
          <a:off x="952500" y="1904250"/>
          <a:ext cx="3000000" cy="3000000"/>
        </p:xfrm>
        <a:graphic>
          <a:graphicData uri="http://schemas.openxmlformats.org/drawingml/2006/table">
            <a:tbl>
              <a:tblPr>
                <a:noFill/>
                <a:tableStyleId>{21CE794F-5879-4970-B584-75C69AE6AF2B}</a:tableStyleId>
              </a:tblPr>
              <a:tblGrid>
                <a:gridCol w="2413000"/>
                <a:gridCol w="2413000"/>
                <a:gridCol w="2413000"/>
              </a:tblGrid>
              <a:tr h="643125">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solidFill>
                            <a:schemeClr val="dk1"/>
                          </a:solidFill>
                          <a:latin typeface="Helvetica Neue"/>
                          <a:ea typeface="Helvetica Neue"/>
                          <a:cs typeface="Helvetica Neue"/>
                          <a:sym typeface="Helvetica Neue"/>
                        </a:rPr>
                        <a:t>Moyenne consommateurs</a:t>
                      </a:r>
                      <a:endParaRPr b="1">
                        <a:solidFill>
                          <a:schemeClr val="dk1"/>
                        </a:solidFill>
                        <a:latin typeface="Helvetica Neue"/>
                        <a:ea typeface="Helvetica Neue"/>
                        <a:cs typeface="Helvetica Neue"/>
                        <a:sym typeface="Helvetica Neue"/>
                      </a:endParaRPr>
                    </a:p>
                    <a:p>
                      <a:pPr indent="0" lvl="0" marL="0" rtl="0" algn="ctr">
                        <a:spcBef>
                          <a:spcPts val="0"/>
                        </a:spcBef>
                        <a:spcAft>
                          <a:spcPts val="0"/>
                        </a:spcAft>
                        <a:buNone/>
                      </a:pPr>
                      <a:r>
                        <a:t/>
                      </a:r>
                      <a:endParaRPr b="1">
                        <a:latin typeface="Helvetica Neue"/>
                        <a:ea typeface="Helvetica Neue"/>
                        <a:cs typeface="Helvetica Neue"/>
                        <a:sym typeface="Helvetica Neue"/>
                      </a:endParaRPr>
                    </a:p>
                  </a:txBody>
                  <a:tcPr marT="91425" marB="91425" marR="91425" marL="91425" anchor="b">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solidFill>
                            <a:schemeClr val="dk1"/>
                          </a:solidFill>
                          <a:latin typeface="Helvetica Neue"/>
                          <a:ea typeface="Helvetica Neue"/>
                          <a:cs typeface="Helvetica Neue"/>
                          <a:sym typeface="Helvetica Neue"/>
                        </a:rPr>
                        <a:t>Moyenne cluster</a:t>
                      </a:r>
                      <a:endParaRPr b="1">
                        <a:solidFill>
                          <a:schemeClr val="dk1"/>
                        </a:solidFill>
                        <a:latin typeface="Helvetica Neue"/>
                        <a:ea typeface="Helvetica Neue"/>
                        <a:cs typeface="Helvetica Neue"/>
                        <a:sym typeface="Helvetica Neue"/>
                      </a:endParaRPr>
                    </a:p>
                    <a:p>
                      <a:pPr indent="0" lvl="0" marL="0" rtl="0" algn="ctr">
                        <a:spcBef>
                          <a:spcPts val="0"/>
                        </a:spcBef>
                        <a:spcAft>
                          <a:spcPts val="0"/>
                        </a:spcAft>
                        <a:buNone/>
                      </a:pPr>
                      <a:r>
                        <a:t/>
                      </a:r>
                      <a:endParaRPr b="1">
                        <a:latin typeface="Helvetica Neue"/>
                        <a:ea typeface="Helvetica Neue"/>
                        <a:cs typeface="Helvetica Neue"/>
                        <a:sym typeface="Helvetica Neue"/>
                      </a:endParaRPr>
                    </a:p>
                  </a:txBody>
                  <a:tcPr marT="91425" marB="91425" marR="91425" marL="91425" anchor="b">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r>
              <a:tr h="643125">
                <a:tc>
                  <a:txBody>
                    <a:bodyPr/>
                    <a:lstStyle/>
                    <a:p>
                      <a:pPr indent="0" lvl="0" marL="0" rtl="0" algn="l">
                        <a:spcBef>
                          <a:spcPts val="0"/>
                        </a:spcBef>
                        <a:spcAft>
                          <a:spcPts val="0"/>
                        </a:spcAft>
                        <a:buNone/>
                      </a:pPr>
                      <a:r>
                        <a:rPr b="1" lang="fr">
                          <a:latin typeface="Helvetica Neue"/>
                          <a:ea typeface="Helvetica Neue"/>
                          <a:cs typeface="Helvetica Neue"/>
                          <a:sym typeface="Helvetica Neue"/>
                        </a:rPr>
                        <a:t>Montant dépensé (brl)</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159</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233</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r>
              <a:tr h="643125">
                <a:tc>
                  <a:txBody>
                    <a:bodyPr/>
                    <a:lstStyle/>
                    <a:p>
                      <a:pPr indent="0" lvl="0" marL="0" rtl="0" algn="l">
                        <a:spcBef>
                          <a:spcPts val="0"/>
                        </a:spcBef>
                        <a:spcAft>
                          <a:spcPts val="0"/>
                        </a:spcAft>
                        <a:buNone/>
                      </a:pPr>
                      <a:r>
                        <a:rPr b="1" lang="fr">
                          <a:latin typeface="Helvetica Neue"/>
                          <a:ea typeface="Helvetica Neue"/>
                          <a:cs typeface="Helvetica Neue"/>
                          <a:sym typeface="Helvetica Neue"/>
                        </a:rPr>
                        <a:t>Longueur de la description (mots)</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807</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892</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r>
              <a:tr h="643125">
                <a:tc>
                  <a:txBody>
                    <a:bodyPr/>
                    <a:lstStyle/>
                    <a:p>
                      <a:pPr indent="0" lvl="0" marL="0" rtl="0" algn="l">
                        <a:spcBef>
                          <a:spcPts val="0"/>
                        </a:spcBef>
                        <a:spcAft>
                          <a:spcPts val="0"/>
                        </a:spcAft>
                        <a:buNone/>
                      </a:pPr>
                      <a:r>
                        <a:rPr b="1" lang="fr">
                          <a:latin typeface="Helvetica Neue"/>
                          <a:ea typeface="Helvetica Neue"/>
                          <a:cs typeface="Helvetica Neue"/>
                          <a:sym typeface="Helvetica Neue"/>
                        </a:rPr>
                        <a:t>Poids (gr)</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2092</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5946</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1378800" y="64800"/>
            <a:ext cx="4301400" cy="167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700">
                <a:latin typeface="Helvetica Neue"/>
                <a:ea typeface="Helvetica Neue"/>
                <a:cs typeface="Helvetica Neue"/>
                <a:sym typeface="Helvetica Neue"/>
              </a:rPr>
              <a:t>Caractéristiques :</a:t>
            </a:r>
            <a:endParaRPr sz="1700">
              <a:latin typeface="Helvetica Neue"/>
              <a:ea typeface="Helvetica Neue"/>
              <a:cs typeface="Helvetica Neue"/>
              <a:sym typeface="Helvetica Neue"/>
            </a:endParaRPr>
          </a:p>
          <a:p>
            <a:pPr indent="-336550" lvl="0" marL="457200" rtl="0" algn="l">
              <a:spcBef>
                <a:spcPts val="0"/>
              </a:spcBef>
              <a:spcAft>
                <a:spcPts val="0"/>
              </a:spcAft>
              <a:buSzPts val="1700"/>
              <a:buFont typeface="Helvetica Neue"/>
              <a:buChar char="●"/>
            </a:pPr>
            <a:r>
              <a:rPr lang="fr" sz="1700">
                <a:latin typeface="Helvetica Neue"/>
                <a:ea typeface="Helvetica Neue"/>
                <a:cs typeface="Helvetica Neue"/>
                <a:sym typeface="Helvetica Neue"/>
              </a:rPr>
              <a:t>Montant moyen</a:t>
            </a:r>
            <a:endParaRPr sz="1700">
              <a:latin typeface="Helvetica Neue"/>
              <a:ea typeface="Helvetica Neue"/>
              <a:cs typeface="Helvetica Neue"/>
              <a:sym typeface="Helvetica Neue"/>
            </a:endParaRPr>
          </a:p>
          <a:p>
            <a:pPr indent="-336550" lvl="0" marL="457200" rtl="0" algn="l">
              <a:spcBef>
                <a:spcPts val="0"/>
              </a:spcBef>
              <a:spcAft>
                <a:spcPts val="0"/>
              </a:spcAft>
              <a:buSzPts val="1700"/>
              <a:buFont typeface="Helvetica Neue"/>
              <a:buChar char="●"/>
            </a:pPr>
            <a:r>
              <a:rPr lang="fr" sz="1700">
                <a:latin typeface="Helvetica Neue"/>
                <a:ea typeface="Helvetica Neue"/>
                <a:cs typeface="Helvetica Neue"/>
                <a:sym typeface="Helvetica Neue"/>
              </a:rPr>
              <a:t>Description moyennement longue</a:t>
            </a:r>
            <a:endParaRPr sz="1700">
              <a:latin typeface="Helvetica Neue"/>
              <a:ea typeface="Helvetica Neue"/>
              <a:cs typeface="Helvetica Neue"/>
              <a:sym typeface="Helvetica Neue"/>
            </a:endParaRPr>
          </a:p>
          <a:p>
            <a:pPr indent="-336550" lvl="0" marL="457200" rtl="0" algn="l">
              <a:spcBef>
                <a:spcPts val="0"/>
              </a:spcBef>
              <a:spcAft>
                <a:spcPts val="0"/>
              </a:spcAft>
              <a:buSzPts val="1700"/>
              <a:buFont typeface="Helvetica Neue"/>
              <a:buChar char="●"/>
            </a:pPr>
            <a:r>
              <a:rPr lang="fr" sz="1700">
                <a:latin typeface="Helvetica Neue"/>
                <a:ea typeface="Helvetica Neue"/>
                <a:cs typeface="Helvetica Neue"/>
                <a:sym typeface="Helvetica Neue"/>
              </a:rPr>
              <a:t>Poids moyen</a:t>
            </a:r>
            <a:endParaRPr sz="1700">
              <a:latin typeface="Helvetica Neue"/>
              <a:ea typeface="Helvetica Neue"/>
              <a:cs typeface="Helvetica Neue"/>
              <a:sym typeface="Helvetica Neue"/>
            </a:endParaRPr>
          </a:p>
        </p:txBody>
      </p:sp>
      <p:sp>
        <p:nvSpPr>
          <p:cNvPr id="207" name="Google Shape;207;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08" name="Google Shape;208;p38"/>
          <p:cNvPicPr preferRelativeResize="0"/>
          <p:nvPr/>
        </p:nvPicPr>
        <p:blipFill>
          <a:blip r:embed="rId3">
            <a:alphaModFix/>
          </a:blip>
          <a:stretch>
            <a:fillRect/>
          </a:stretch>
        </p:blipFill>
        <p:spPr>
          <a:xfrm>
            <a:off x="514800" y="241200"/>
            <a:ext cx="834785" cy="858945"/>
          </a:xfrm>
          <a:prstGeom prst="rect">
            <a:avLst/>
          </a:prstGeom>
          <a:noFill/>
          <a:ln>
            <a:noFill/>
          </a:ln>
        </p:spPr>
      </p:pic>
      <p:graphicFrame>
        <p:nvGraphicFramePr>
          <p:cNvPr id="209" name="Google Shape;209;p38"/>
          <p:cNvGraphicFramePr/>
          <p:nvPr/>
        </p:nvGraphicFramePr>
        <p:xfrm>
          <a:off x="952500" y="1904250"/>
          <a:ext cx="3000000" cy="3000000"/>
        </p:xfrm>
        <a:graphic>
          <a:graphicData uri="http://schemas.openxmlformats.org/drawingml/2006/table">
            <a:tbl>
              <a:tblPr>
                <a:noFill/>
                <a:tableStyleId>{21CE794F-5879-4970-B584-75C69AE6AF2B}</a:tableStyleId>
              </a:tblPr>
              <a:tblGrid>
                <a:gridCol w="2413000"/>
                <a:gridCol w="2413000"/>
                <a:gridCol w="2413000"/>
              </a:tblGrid>
              <a:tr h="643125">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solidFill>
                            <a:schemeClr val="dk1"/>
                          </a:solidFill>
                          <a:latin typeface="Helvetica Neue"/>
                          <a:ea typeface="Helvetica Neue"/>
                          <a:cs typeface="Helvetica Neue"/>
                          <a:sym typeface="Helvetica Neue"/>
                        </a:rPr>
                        <a:t>Moyenne consommateurs</a:t>
                      </a:r>
                      <a:endParaRPr b="1">
                        <a:solidFill>
                          <a:schemeClr val="dk1"/>
                        </a:solidFill>
                        <a:latin typeface="Helvetica Neue"/>
                        <a:ea typeface="Helvetica Neue"/>
                        <a:cs typeface="Helvetica Neue"/>
                        <a:sym typeface="Helvetica Neue"/>
                      </a:endParaRPr>
                    </a:p>
                    <a:p>
                      <a:pPr indent="0" lvl="0" marL="0" rtl="0" algn="ctr">
                        <a:spcBef>
                          <a:spcPts val="0"/>
                        </a:spcBef>
                        <a:spcAft>
                          <a:spcPts val="0"/>
                        </a:spcAft>
                        <a:buNone/>
                      </a:pPr>
                      <a:r>
                        <a:t/>
                      </a:r>
                      <a:endParaRPr b="1">
                        <a:latin typeface="Helvetica Neue"/>
                        <a:ea typeface="Helvetica Neue"/>
                        <a:cs typeface="Helvetica Neue"/>
                        <a:sym typeface="Helvetica Neue"/>
                      </a:endParaRPr>
                    </a:p>
                  </a:txBody>
                  <a:tcPr marT="91425" marB="91425" marR="91425" marL="91425" anchor="b">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solidFill>
                            <a:schemeClr val="dk1"/>
                          </a:solidFill>
                          <a:latin typeface="Helvetica Neue"/>
                          <a:ea typeface="Helvetica Neue"/>
                          <a:cs typeface="Helvetica Neue"/>
                          <a:sym typeface="Helvetica Neue"/>
                        </a:rPr>
                        <a:t>Moyenne cluster</a:t>
                      </a:r>
                      <a:endParaRPr b="1">
                        <a:solidFill>
                          <a:schemeClr val="dk1"/>
                        </a:solidFill>
                        <a:latin typeface="Helvetica Neue"/>
                        <a:ea typeface="Helvetica Neue"/>
                        <a:cs typeface="Helvetica Neue"/>
                        <a:sym typeface="Helvetica Neue"/>
                      </a:endParaRPr>
                    </a:p>
                    <a:p>
                      <a:pPr indent="0" lvl="0" marL="0" rtl="0" algn="ctr">
                        <a:spcBef>
                          <a:spcPts val="0"/>
                        </a:spcBef>
                        <a:spcAft>
                          <a:spcPts val="0"/>
                        </a:spcAft>
                        <a:buNone/>
                      </a:pPr>
                      <a:r>
                        <a:t/>
                      </a:r>
                      <a:endParaRPr b="1">
                        <a:latin typeface="Helvetica Neue"/>
                        <a:ea typeface="Helvetica Neue"/>
                        <a:cs typeface="Helvetica Neue"/>
                        <a:sym typeface="Helvetica Neue"/>
                      </a:endParaRPr>
                    </a:p>
                  </a:txBody>
                  <a:tcPr marT="91425" marB="91425" marR="91425" marL="91425" anchor="b">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r>
              <a:tr h="643125">
                <a:tc>
                  <a:txBody>
                    <a:bodyPr/>
                    <a:lstStyle/>
                    <a:p>
                      <a:pPr indent="0" lvl="0" marL="0" rtl="0" algn="l">
                        <a:spcBef>
                          <a:spcPts val="0"/>
                        </a:spcBef>
                        <a:spcAft>
                          <a:spcPts val="0"/>
                        </a:spcAft>
                        <a:buNone/>
                      </a:pPr>
                      <a:r>
                        <a:rPr b="1" lang="fr">
                          <a:latin typeface="Helvetica Neue"/>
                          <a:ea typeface="Helvetica Neue"/>
                          <a:cs typeface="Helvetica Neue"/>
                          <a:sym typeface="Helvetica Neue"/>
                        </a:rPr>
                        <a:t>Montant dépensé (brl)</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159</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187</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r>
              <a:tr h="643125">
                <a:tc>
                  <a:txBody>
                    <a:bodyPr/>
                    <a:lstStyle/>
                    <a:p>
                      <a:pPr indent="0" lvl="0" marL="0" rtl="0" algn="l">
                        <a:spcBef>
                          <a:spcPts val="0"/>
                        </a:spcBef>
                        <a:spcAft>
                          <a:spcPts val="0"/>
                        </a:spcAft>
                        <a:buNone/>
                      </a:pPr>
                      <a:r>
                        <a:rPr b="1" lang="fr">
                          <a:latin typeface="Helvetica Neue"/>
                          <a:ea typeface="Helvetica Neue"/>
                          <a:cs typeface="Helvetica Neue"/>
                          <a:sym typeface="Helvetica Neue"/>
                        </a:rPr>
                        <a:t>Longueur de la description (mots)</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807</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834</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r>
              <a:tr h="643125">
                <a:tc>
                  <a:txBody>
                    <a:bodyPr/>
                    <a:lstStyle/>
                    <a:p>
                      <a:pPr indent="0" lvl="0" marL="0" rtl="0" algn="l">
                        <a:spcBef>
                          <a:spcPts val="0"/>
                        </a:spcBef>
                        <a:spcAft>
                          <a:spcPts val="0"/>
                        </a:spcAft>
                        <a:buNone/>
                      </a:pPr>
                      <a:r>
                        <a:rPr b="1" lang="fr">
                          <a:latin typeface="Helvetica Neue"/>
                          <a:ea typeface="Helvetica Neue"/>
                          <a:cs typeface="Helvetica Neue"/>
                          <a:sym typeface="Helvetica Neue"/>
                        </a:rPr>
                        <a:t>Poids (gr)</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2092</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2164</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9"/>
          <p:cNvSpPr txBox="1"/>
          <p:nvPr>
            <p:ph type="title"/>
          </p:nvPr>
        </p:nvSpPr>
        <p:spPr>
          <a:xfrm>
            <a:off x="1378800" y="64800"/>
            <a:ext cx="4301400" cy="167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1922">
                <a:latin typeface="Helvetica Neue"/>
                <a:ea typeface="Helvetica Neue"/>
                <a:cs typeface="Helvetica Neue"/>
                <a:sym typeface="Helvetica Neue"/>
              </a:rPr>
              <a:t>Caractéristiques</a:t>
            </a:r>
            <a:r>
              <a:rPr lang="fr" sz="1700">
                <a:latin typeface="Helvetica Neue"/>
                <a:ea typeface="Helvetica Neue"/>
                <a:cs typeface="Helvetica Neue"/>
                <a:sym typeface="Helvetica Neue"/>
              </a:rPr>
              <a:t> </a:t>
            </a:r>
            <a:r>
              <a:rPr lang="fr" sz="1922">
                <a:latin typeface="Helvetica Neue"/>
                <a:ea typeface="Helvetica Neue"/>
                <a:cs typeface="Helvetica Neue"/>
                <a:sym typeface="Helvetica Neue"/>
              </a:rPr>
              <a:t>:</a:t>
            </a:r>
            <a:endParaRPr sz="1922">
              <a:latin typeface="Helvetica Neue"/>
              <a:ea typeface="Helvetica Neue"/>
              <a:cs typeface="Helvetica Neue"/>
              <a:sym typeface="Helvetica Neue"/>
            </a:endParaRPr>
          </a:p>
          <a:p>
            <a:pPr indent="-338454" lvl="0" marL="457200" rtl="0" algn="l">
              <a:spcBef>
                <a:spcPts val="0"/>
              </a:spcBef>
              <a:spcAft>
                <a:spcPts val="0"/>
              </a:spcAft>
              <a:buSzPct val="100000"/>
              <a:buFont typeface="Helvetica Neue"/>
              <a:buChar char="●"/>
            </a:pPr>
            <a:r>
              <a:rPr lang="fr" sz="1922">
                <a:latin typeface="Helvetica Neue"/>
                <a:ea typeface="Helvetica Neue"/>
                <a:cs typeface="Helvetica Neue"/>
                <a:sym typeface="Helvetica Neue"/>
              </a:rPr>
              <a:t>Montant 2 fois plus élevé que la moyenne</a:t>
            </a:r>
            <a:endParaRPr sz="1922">
              <a:latin typeface="Helvetica Neue"/>
              <a:ea typeface="Helvetica Neue"/>
              <a:cs typeface="Helvetica Neue"/>
              <a:sym typeface="Helvetica Neue"/>
            </a:endParaRPr>
          </a:p>
          <a:p>
            <a:pPr indent="-338454" lvl="0" marL="457200" rtl="0" algn="l">
              <a:spcBef>
                <a:spcPts val="0"/>
              </a:spcBef>
              <a:spcAft>
                <a:spcPts val="0"/>
              </a:spcAft>
              <a:buSzPct val="100000"/>
              <a:buFont typeface="Helvetica Neue"/>
              <a:buChar char="●"/>
            </a:pPr>
            <a:r>
              <a:rPr lang="fr" sz="1922">
                <a:latin typeface="Helvetica Neue"/>
                <a:ea typeface="Helvetica Neue"/>
                <a:cs typeface="Helvetica Neue"/>
                <a:sym typeface="Helvetica Neue"/>
              </a:rPr>
              <a:t>Longueur de la description dans la moyenne</a:t>
            </a:r>
            <a:endParaRPr sz="1922">
              <a:latin typeface="Helvetica Neue"/>
              <a:ea typeface="Helvetica Neue"/>
              <a:cs typeface="Helvetica Neue"/>
              <a:sym typeface="Helvetica Neue"/>
            </a:endParaRPr>
          </a:p>
          <a:p>
            <a:pPr indent="-338454" lvl="0" marL="457200" rtl="0" algn="l">
              <a:spcBef>
                <a:spcPts val="0"/>
              </a:spcBef>
              <a:spcAft>
                <a:spcPts val="0"/>
              </a:spcAft>
              <a:buSzPct val="100000"/>
              <a:buFont typeface="Helvetica Neue"/>
              <a:buChar char="●"/>
            </a:pPr>
            <a:r>
              <a:rPr lang="fr" sz="1922">
                <a:latin typeface="Helvetica Neue"/>
                <a:ea typeface="Helvetica Neue"/>
                <a:cs typeface="Helvetica Neue"/>
                <a:sym typeface="Helvetica Neue"/>
              </a:rPr>
              <a:t>Poids des produits lourds</a:t>
            </a:r>
            <a:endParaRPr sz="1922">
              <a:latin typeface="Helvetica Neue"/>
              <a:ea typeface="Helvetica Neue"/>
              <a:cs typeface="Helvetica Neue"/>
              <a:sym typeface="Helvetica Neue"/>
            </a:endParaRPr>
          </a:p>
        </p:txBody>
      </p:sp>
      <p:sp>
        <p:nvSpPr>
          <p:cNvPr id="215" name="Google Shape;215;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16" name="Google Shape;216;p39"/>
          <p:cNvPicPr preferRelativeResize="0"/>
          <p:nvPr/>
        </p:nvPicPr>
        <p:blipFill>
          <a:blip r:embed="rId3">
            <a:alphaModFix/>
          </a:blip>
          <a:stretch>
            <a:fillRect/>
          </a:stretch>
        </p:blipFill>
        <p:spPr>
          <a:xfrm>
            <a:off x="514800" y="241200"/>
            <a:ext cx="834785" cy="858945"/>
          </a:xfrm>
          <a:prstGeom prst="rect">
            <a:avLst/>
          </a:prstGeom>
          <a:noFill/>
          <a:ln>
            <a:noFill/>
          </a:ln>
        </p:spPr>
      </p:pic>
      <p:graphicFrame>
        <p:nvGraphicFramePr>
          <p:cNvPr id="217" name="Google Shape;217;p39"/>
          <p:cNvGraphicFramePr/>
          <p:nvPr/>
        </p:nvGraphicFramePr>
        <p:xfrm>
          <a:off x="952500" y="1904250"/>
          <a:ext cx="3000000" cy="3000000"/>
        </p:xfrm>
        <a:graphic>
          <a:graphicData uri="http://schemas.openxmlformats.org/drawingml/2006/table">
            <a:tbl>
              <a:tblPr>
                <a:noFill/>
                <a:tableStyleId>{21CE794F-5879-4970-B584-75C69AE6AF2B}</a:tableStyleId>
              </a:tblPr>
              <a:tblGrid>
                <a:gridCol w="2413000"/>
                <a:gridCol w="2413000"/>
                <a:gridCol w="2413000"/>
              </a:tblGrid>
              <a:tr h="643125">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solidFill>
                            <a:schemeClr val="dk1"/>
                          </a:solidFill>
                          <a:latin typeface="Helvetica Neue"/>
                          <a:ea typeface="Helvetica Neue"/>
                          <a:cs typeface="Helvetica Neue"/>
                          <a:sym typeface="Helvetica Neue"/>
                        </a:rPr>
                        <a:t>Moyenne consommateurs</a:t>
                      </a:r>
                      <a:endParaRPr b="1">
                        <a:solidFill>
                          <a:schemeClr val="dk1"/>
                        </a:solidFill>
                        <a:latin typeface="Helvetica Neue"/>
                        <a:ea typeface="Helvetica Neue"/>
                        <a:cs typeface="Helvetica Neue"/>
                        <a:sym typeface="Helvetica Neue"/>
                      </a:endParaRPr>
                    </a:p>
                    <a:p>
                      <a:pPr indent="0" lvl="0" marL="0" rtl="0" algn="ctr">
                        <a:spcBef>
                          <a:spcPts val="0"/>
                        </a:spcBef>
                        <a:spcAft>
                          <a:spcPts val="0"/>
                        </a:spcAft>
                        <a:buNone/>
                      </a:pPr>
                      <a:r>
                        <a:t/>
                      </a:r>
                      <a:endParaRPr b="1">
                        <a:latin typeface="Helvetica Neue"/>
                        <a:ea typeface="Helvetica Neue"/>
                        <a:cs typeface="Helvetica Neue"/>
                        <a:sym typeface="Helvetica Neue"/>
                      </a:endParaRPr>
                    </a:p>
                  </a:txBody>
                  <a:tcPr marT="91425" marB="91425" marR="91425" marL="91425" anchor="b">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solidFill>
                            <a:schemeClr val="dk1"/>
                          </a:solidFill>
                          <a:latin typeface="Helvetica Neue"/>
                          <a:ea typeface="Helvetica Neue"/>
                          <a:cs typeface="Helvetica Neue"/>
                          <a:sym typeface="Helvetica Neue"/>
                        </a:rPr>
                        <a:t>Moyenne cluster</a:t>
                      </a:r>
                      <a:endParaRPr b="1">
                        <a:solidFill>
                          <a:schemeClr val="dk1"/>
                        </a:solidFill>
                        <a:latin typeface="Helvetica Neue"/>
                        <a:ea typeface="Helvetica Neue"/>
                        <a:cs typeface="Helvetica Neue"/>
                        <a:sym typeface="Helvetica Neue"/>
                      </a:endParaRPr>
                    </a:p>
                    <a:p>
                      <a:pPr indent="0" lvl="0" marL="0" rtl="0" algn="ctr">
                        <a:spcBef>
                          <a:spcPts val="0"/>
                        </a:spcBef>
                        <a:spcAft>
                          <a:spcPts val="0"/>
                        </a:spcAft>
                        <a:buNone/>
                      </a:pPr>
                      <a:r>
                        <a:t/>
                      </a:r>
                      <a:endParaRPr b="1">
                        <a:latin typeface="Helvetica Neue"/>
                        <a:ea typeface="Helvetica Neue"/>
                        <a:cs typeface="Helvetica Neue"/>
                        <a:sym typeface="Helvetica Neue"/>
                      </a:endParaRPr>
                    </a:p>
                  </a:txBody>
                  <a:tcPr marT="91425" marB="91425" marR="91425" marL="91425" anchor="b">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r>
              <a:tr h="643125">
                <a:tc>
                  <a:txBody>
                    <a:bodyPr/>
                    <a:lstStyle/>
                    <a:p>
                      <a:pPr indent="0" lvl="0" marL="0" rtl="0" algn="l">
                        <a:spcBef>
                          <a:spcPts val="0"/>
                        </a:spcBef>
                        <a:spcAft>
                          <a:spcPts val="0"/>
                        </a:spcAft>
                        <a:buNone/>
                      </a:pPr>
                      <a:r>
                        <a:rPr b="1" lang="fr">
                          <a:latin typeface="Helvetica Neue"/>
                          <a:ea typeface="Helvetica Neue"/>
                          <a:cs typeface="Helvetica Neue"/>
                          <a:sym typeface="Helvetica Neue"/>
                        </a:rPr>
                        <a:t>Montant dépensé (brl)</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159</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293</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r>
              <a:tr h="643125">
                <a:tc>
                  <a:txBody>
                    <a:bodyPr/>
                    <a:lstStyle/>
                    <a:p>
                      <a:pPr indent="0" lvl="0" marL="0" rtl="0" algn="l">
                        <a:spcBef>
                          <a:spcPts val="0"/>
                        </a:spcBef>
                        <a:spcAft>
                          <a:spcPts val="0"/>
                        </a:spcAft>
                        <a:buNone/>
                      </a:pPr>
                      <a:r>
                        <a:rPr b="1" lang="fr">
                          <a:latin typeface="Helvetica Neue"/>
                          <a:ea typeface="Helvetica Neue"/>
                          <a:cs typeface="Helvetica Neue"/>
                          <a:sym typeface="Helvetica Neue"/>
                        </a:rPr>
                        <a:t>Longueur de la description (mots)</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807</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820</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r>
              <a:tr h="643125">
                <a:tc>
                  <a:txBody>
                    <a:bodyPr/>
                    <a:lstStyle/>
                    <a:p>
                      <a:pPr indent="0" lvl="0" marL="0" rtl="0" algn="l">
                        <a:spcBef>
                          <a:spcPts val="0"/>
                        </a:spcBef>
                        <a:spcAft>
                          <a:spcPts val="0"/>
                        </a:spcAft>
                        <a:buNone/>
                      </a:pPr>
                      <a:r>
                        <a:rPr b="1" lang="fr">
                          <a:latin typeface="Helvetica Neue"/>
                          <a:ea typeface="Helvetica Neue"/>
                          <a:cs typeface="Helvetica Neue"/>
                          <a:sym typeface="Helvetica Neue"/>
                        </a:rPr>
                        <a:t>Poids (gr)</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2092</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10121</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0"/>
          <p:cNvSpPr txBox="1"/>
          <p:nvPr>
            <p:ph type="title"/>
          </p:nvPr>
        </p:nvSpPr>
        <p:spPr>
          <a:xfrm>
            <a:off x="1378800" y="64800"/>
            <a:ext cx="4301400" cy="167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700">
                <a:latin typeface="Helvetica Neue"/>
                <a:ea typeface="Helvetica Neue"/>
                <a:cs typeface="Helvetica Neue"/>
                <a:sym typeface="Helvetica Neue"/>
              </a:rPr>
              <a:t>Caractéristiques :</a:t>
            </a:r>
            <a:endParaRPr sz="1700">
              <a:latin typeface="Helvetica Neue"/>
              <a:ea typeface="Helvetica Neue"/>
              <a:cs typeface="Helvetica Neue"/>
              <a:sym typeface="Helvetica Neue"/>
            </a:endParaRPr>
          </a:p>
          <a:p>
            <a:pPr indent="-336550" lvl="0" marL="457200" rtl="0" algn="l">
              <a:spcBef>
                <a:spcPts val="0"/>
              </a:spcBef>
              <a:spcAft>
                <a:spcPts val="0"/>
              </a:spcAft>
              <a:buSzPts val="1700"/>
              <a:buFont typeface="Helvetica Neue"/>
              <a:buChar char="●"/>
            </a:pPr>
            <a:r>
              <a:rPr lang="fr" sz="1700">
                <a:latin typeface="Helvetica Neue"/>
                <a:ea typeface="Helvetica Neue"/>
                <a:cs typeface="Helvetica Neue"/>
                <a:sym typeface="Helvetica Neue"/>
              </a:rPr>
              <a:t>Montant 5 fois plus élevé que la moyenne</a:t>
            </a:r>
            <a:endParaRPr sz="1700">
              <a:latin typeface="Helvetica Neue"/>
              <a:ea typeface="Helvetica Neue"/>
              <a:cs typeface="Helvetica Neue"/>
              <a:sym typeface="Helvetica Neue"/>
            </a:endParaRPr>
          </a:p>
          <a:p>
            <a:pPr indent="-336550" lvl="0" marL="457200" rtl="0" algn="l">
              <a:spcBef>
                <a:spcPts val="0"/>
              </a:spcBef>
              <a:spcAft>
                <a:spcPts val="0"/>
              </a:spcAft>
              <a:buSzPts val="1700"/>
              <a:buFont typeface="Helvetica Neue"/>
              <a:buChar char="●"/>
            </a:pPr>
            <a:r>
              <a:rPr lang="fr" sz="1700">
                <a:latin typeface="Helvetica Neue"/>
                <a:ea typeface="Helvetica Neue"/>
                <a:cs typeface="Helvetica Neue"/>
                <a:sym typeface="Helvetica Neue"/>
              </a:rPr>
              <a:t>Description assez longue</a:t>
            </a:r>
            <a:endParaRPr sz="1700">
              <a:latin typeface="Helvetica Neue"/>
              <a:ea typeface="Helvetica Neue"/>
              <a:cs typeface="Helvetica Neue"/>
              <a:sym typeface="Helvetica Neue"/>
            </a:endParaRPr>
          </a:p>
          <a:p>
            <a:pPr indent="-336550" lvl="0" marL="457200" rtl="0" algn="l">
              <a:spcBef>
                <a:spcPts val="0"/>
              </a:spcBef>
              <a:spcAft>
                <a:spcPts val="0"/>
              </a:spcAft>
              <a:buSzPts val="1700"/>
              <a:buFont typeface="Helvetica Neue"/>
              <a:buChar char="●"/>
            </a:pPr>
            <a:r>
              <a:rPr lang="fr" sz="1700">
                <a:latin typeface="Helvetica Neue"/>
                <a:ea typeface="Helvetica Neue"/>
                <a:cs typeface="Helvetica Neue"/>
                <a:sym typeface="Helvetica Neue"/>
              </a:rPr>
              <a:t>Produits très lourds</a:t>
            </a:r>
            <a:endParaRPr sz="1700">
              <a:latin typeface="Helvetica Neue"/>
              <a:ea typeface="Helvetica Neue"/>
              <a:cs typeface="Helvetica Neue"/>
              <a:sym typeface="Helvetica Neue"/>
            </a:endParaRPr>
          </a:p>
        </p:txBody>
      </p:sp>
      <p:sp>
        <p:nvSpPr>
          <p:cNvPr id="223" name="Google Shape;223;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24" name="Google Shape;224;p40"/>
          <p:cNvPicPr preferRelativeResize="0"/>
          <p:nvPr/>
        </p:nvPicPr>
        <p:blipFill>
          <a:blip r:embed="rId3">
            <a:alphaModFix/>
          </a:blip>
          <a:stretch>
            <a:fillRect/>
          </a:stretch>
        </p:blipFill>
        <p:spPr>
          <a:xfrm>
            <a:off x="514800" y="241200"/>
            <a:ext cx="834785" cy="858946"/>
          </a:xfrm>
          <a:prstGeom prst="rect">
            <a:avLst/>
          </a:prstGeom>
          <a:noFill/>
          <a:ln>
            <a:noFill/>
          </a:ln>
        </p:spPr>
      </p:pic>
      <p:graphicFrame>
        <p:nvGraphicFramePr>
          <p:cNvPr id="225" name="Google Shape;225;p40"/>
          <p:cNvGraphicFramePr/>
          <p:nvPr/>
        </p:nvGraphicFramePr>
        <p:xfrm>
          <a:off x="952500" y="1904250"/>
          <a:ext cx="3000000" cy="3000000"/>
        </p:xfrm>
        <a:graphic>
          <a:graphicData uri="http://schemas.openxmlformats.org/drawingml/2006/table">
            <a:tbl>
              <a:tblPr>
                <a:noFill/>
                <a:tableStyleId>{21CE794F-5879-4970-B584-75C69AE6AF2B}</a:tableStyleId>
              </a:tblPr>
              <a:tblGrid>
                <a:gridCol w="2413000"/>
                <a:gridCol w="2413000"/>
                <a:gridCol w="2413000"/>
              </a:tblGrid>
              <a:tr h="643125">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solidFill>
                            <a:schemeClr val="dk1"/>
                          </a:solidFill>
                          <a:latin typeface="Helvetica Neue"/>
                          <a:ea typeface="Helvetica Neue"/>
                          <a:cs typeface="Helvetica Neue"/>
                          <a:sym typeface="Helvetica Neue"/>
                        </a:rPr>
                        <a:t>Moyenne consommateurs</a:t>
                      </a:r>
                      <a:endParaRPr b="1">
                        <a:solidFill>
                          <a:schemeClr val="dk1"/>
                        </a:solidFill>
                        <a:latin typeface="Helvetica Neue"/>
                        <a:ea typeface="Helvetica Neue"/>
                        <a:cs typeface="Helvetica Neue"/>
                        <a:sym typeface="Helvetica Neue"/>
                      </a:endParaRPr>
                    </a:p>
                    <a:p>
                      <a:pPr indent="0" lvl="0" marL="0" rtl="0" algn="ctr">
                        <a:spcBef>
                          <a:spcPts val="0"/>
                        </a:spcBef>
                        <a:spcAft>
                          <a:spcPts val="0"/>
                        </a:spcAft>
                        <a:buNone/>
                      </a:pPr>
                      <a:r>
                        <a:t/>
                      </a:r>
                      <a:endParaRPr b="1">
                        <a:latin typeface="Helvetica Neue"/>
                        <a:ea typeface="Helvetica Neue"/>
                        <a:cs typeface="Helvetica Neue"/>
                        <a:sym typeface="Helvetica Neue"/>
                      </a:endParaRPr>
                    </a:p>
                  </a:txBody>
                  <a:tcPr marT="91425" marB="91425" marR="91425" marL="91425" anchor="b">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solidFill>
                            <a:schemeClr val="dk1"/>
                          </a:solidFill>
                          <a:latin typeface="Helvetica Neue"/>
                          <a:ea typeface="Helvetica Neue"/>
                          <a:cs typeface="Helvetica Neue"/>
                          <a:sym typeface="Helvetica Neue"/>
                        </a:rPr>
                        <a:t>Moyenne cluster</a:t>
                      </a:r>
                      <a:endParaRPr b="1">
                        <a:solidFill>
                          <a:schemeClr val="dk1"/>
                        </a:solidFill>
                        <a:latin typeface="Helvetica Neue"/>
                        <a:ea typeface="Helvetica Neue"/>
                        <a:cs typeface="Helvetica Neue"/>
                        <a:sym typeface="Helvetica Neue"/>
                      </a:endParaRPr>
                    </a:p>
                    <a:p>
                      <a:pPr indent="0" lvl="0" marL="0" rtl="0" algn="ctr">
                        <a:spcBef>
                          <a:spcPts val="0"/>
                        </a:spcBef>
                        <a:spcAft>
                          <a:spcPts val="0"/>
                        </a:spcAft>
                        <a:buNone/>
                      </a:pPr>
                      <a:r>
                        <a:t/>
                      </a:r>
                      <a:endParaRPr b="1">
                        <a:latin typeface="Helvetica Neue"/>
                        <a:ea typeface="Helvetica Neue"/>
                        <a:cs typeface="Helvetica Neue"/>
                        <a:sym typeface="Helvetica Neue"/>
                      </a:endParaRPr>
                    </a:p>
                  </a:txBody>
                  <a:tcPr marT="91425" marB="91425" marR="91425" marL="91425" anchor="b">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r>
              <a:tr h="643125">
                <a:tc>
                  <a:txBody>
                    <a:bodyPr/>
                    <a:lstStyle/>
                    <a:p>
                      <a:pPr indent="0" lvl="0" marL="0" rtl="0" algn="l">
                        <a:spcBef>
                          <a:spcPts val="0"/>
                        </a:spcBef>
                        <a:spcAft>
                          <a:spcPts val="0"/>
                        </a:spcAft>
                        <a:buNone/>
                      </a:pPr>
                      <a:r>
                        <a:rPr b="1" lang="fr">
                          <a:latin typeface="Helvetica Neue"/>
                          <a:ea typeface="Helvetica Neue"/>
                          <a:cs typeface="Helvetica Neue"/>
                          <a:sym typeface="Helvetica Neue"/>
                        </a:rPr>
                        <a:t>Montant dépensé (brl)</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159</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729</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r>
              <a:tr h="643125">
                <a:tc>
                  <a:txBody>
                    <a:bodyPr/>
                    <a:lstStyle/>
                    <a:p>
                      <a:pPr indent="0" lvl="0" marL="0" rtl="0" algn="l">
                        <a:spcBef>
                          <a:spcPts val="0"/>
                        </a:spcBef>
                        <a:spcAft>
                          <a:spcPts val="0"/>
                        </a:spcAft>
                        <a:buNone/>
                      </a:pPr>
                      <a:r>
                        <a:rPr b="1" lang="fr">
                          <a:latin typeface="Helvetica Neue"/>
                          <a:ea typeface="Helvetica Neue"/>
                          <a:cs typeface="Helvetica Neue"/>
                          <a:sym typeface="Helvetica Neue"/>
                        </a:rPr>
                        <a:t>Longueur de la description (mots)</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807</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922</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r>
              <a:tr h="643125">
                <a:tc>
                  <a:txBody>
                    <a:bodyPr/>
                    <a:lstStyle/>
                    <a:p>
                      <a:pPr indent="0" lvl="0" marL="0" rtl="0" algn="l">
                        <a:spcBef>
                          <a:spcPts val="0"/>
                        </a:spcBef>
                        <a:spcAft>
                          <a:spcPts val="0"/>
                        </a:spcAft>
                        <a:buNone/>
                      </a:pPr>
                      <a:r>
                        <a:rPr b="1" lang="fr">
                          <a:latin typeface="Helvetica Neue"/>
                          <a:ea typeface="Helvetica Neue"/>
                          <a:cs typeface="Helvetica Neue"/>
                          <a:sym typeface="Helvetica Neue"/>
                        </a:rPr>
                        <a:t>Poids (gr)</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2092</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c>
                  <a:txBody>
                    <a:bodyPr/>
                    <a:lstStyle/>
                    <a:p>
                      <a:pPr indent="0" lvl="0" marL="0" rtl="0" algn="ctr">
                        <a:spcBef>
                          <a:spcPts val="0"/>
                        </a:spcBef>
                        <a:spcAft>
                          <a:spcPts val="0"/>
                        </a:spcAft>
                        <a:buNone/>
                      </a:pPr>
                      <a:r>
                        <a:rPr b="1" lang="fr">
                          <a:latin typeface="Helvetica Neue"/>
                          <a:ea typeface="Helvetica Neue"/>
                          <a:cs typeface="Helvetica Neue"/>
                          <a:sym typeface="Helvetica Neue"/>
                        </a:rPr>
                        <a:t>26603</a:t>
                      </a:r>
                      <a:endParaRPr b="1">
                        <a:latin typeface="Helvetica Neue"/>
                        <a:ea typeface="Helvetica Neue"/>
                        <a:cs typeface="Helvetica Neue"/>
                        <a:sym typeface="Helvetica Neue"/>
                      </a:endParaRPr>
                    </a:p>
                  </a:txBody>
                  <a:tcPr marT="91425" marB="91425" marR="91425" marL="91425" anchor="ctr">
                    <a:lnL cap="flat" cmpd="sng" w="28575">
                      <a:solidFill>
                        <a:srgbClr val="93C47D"/>
                      </a:solidFill>
                      <a:prstDash val="solid"/>
                      <a:round/>
                      <a:headEnd len="sm" w="sm" type="none"/>
                      <a:tailEnd len="sm" w="sm" type="none"/>
                    </a:lnL>
                    <a:lnR cap="flat" cmpd="sng" w="28575">
                      <a:solidFill>
                        <a:srgbClr val="93C47D"/>
                      </a:solidFill>
                      <a:prstDash val="solid"/>
                      <a:round/>
                      <a:headEnd len="sm" w="sm" type="none"/>
                      <a:tailEnd len="sm" w="sm" type="none"/>
                    </a:lnR>
                    <a:lnT cap="flat" cmpd="sng" w="28575">
                      <a:solidFill>
                        <a:srgbClr val="93C47D"/>
                      </a:solidFill>
                      <a:prstDash val="solid"/>
                      <a:round/>
                      <a:headEnd len="sm" w="sm" type="none"/>
                      <a:tailEnd len="sm" w="sm" type="none"/>
                    </a:lnT>
                    <a:lnB cap="flat" cmpd="sng" w="28575">
                      <a:solidFill>
                        <a:srgbClr val="93C47D"/>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311700" y="292625"/>
            <a:ext cx="8520600" cy="572700"/>
          </a:xfrm>
          <a:prstGeom prst="rect">
            <a:avLst/>
          </a:prstGeom>
          <a:effectLst>
            <a:outerShdw blurRad="57150" rotWithShape="0" algn="bl" dir="5400000" dist="19050">
              <a:srgbClr val="000000">
                <a:alpha val="34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b="1" lang="fr" sz="1900">
                <a:latin typeface="Helvetica Neue"/>
                <a:ea typeface="Helvetica Neue"/>
                <a:cs typeface="Helvetica Neue"/>
                <a:sym typeface="Helvetica Neue"/>
              </a:rPr>
              <a:t>IV.	</a:t>
            </a:r>
            <a:r>
              <a:rPr b="1" lang="fr" sz="1900">
                <a:latin typeface="Helvetica Neue"/>
                <a:ea typeface="Helvetica Neue"/>
                <a:cs typeface="Helvetica Neue"/>
                <a:sym typeface="Helvetica Neue"/>
              </a:rPr>
              <a:t>Stabilité de la segmentation</a:t>
            </a:r>
            <a:endParaRPr b="1" sz="1900"/>
          </a:p>
        </p:txBody>
      </p:sp>
      <p:pic>
        <p:nvPicPr>
          <p:cNvPr id="231" name="Google Shape;231;p41"/>
          <p:cNvPicPr preferRelativeResize="0"/>
          <p:nvPr/>
        </p:nvPicPr>
        <p:blipFill>
          <a:blip r:embed="rId3">
            <a:alphaModFix/>
          </a:blip>
          <a:stretch>
            <a:fillRect/>
          </a:stretch>
        </p:blipFill>
        <p:spPr>
          <a:xfrm>
            <a:off x="4442400" y="285750"/>
            <a:ext cx="4226399" cy="4226401"/>
          </a:xfrm>
          <a:prstGeom prst="rect">
            <a:avLst/>
          </a:prstGeom>
          <a:noFill/>
          <a:ln>
            <a:noFill/>
          </a:ln>
        </p:spPr>
      </p:pic>
      <p:sp>
        <p:nvSpPr>
          <p:cNvPr id="232" name="Google Shape;232;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2"/>
          <p:cNvSpPr txBox="1"/>
          <p:nvPr>
            <p:ph idx="1" type="body"/>
          </p:nvPr>
        </p:nvSpPr>
        <p:spPr>
          <a:xfrm>
            <a:off x="311700" y="706925"/>
            <a:ext cx="8520600" cy="4350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fr" sz="1700">
                <a:solidFill>
                  <a:schemeClr val="dk1"/>
                </a:solidFill>
                <a:latin typeface="Helvetica Neue"/>
                <a:ea typeface="Helvetica Neue"/>
                <a:cs typeface="Helvetica Neue"/>
                <a:sym typeface="Helvetica Neue"/>
              </a:rPr>
              <a:t>Définition</a:t>
            </a:r>
            <a:r>
              <a:rPr lang="fr" sz="1700">
                <a:solidFill>
                  <a:schemeClr val="dk1"/>
                </a:solidFill>
                <a:latin typeface="Helvetica Neue"/>
                <a:ea typeface="Helvetica Neue"/>
                <a:cs typeface="Helvetica Neue"/>
                <a:sym typeface="Helvetica Neue"/>
              </a:rPr>
              <a:t> : Le score ARI sert à mesurer la similarité de deux prédictions en prenant en considération le comptage de chaque paire de clusters. Il ne prend pas en compte les permutations.</a:t>
            </a:r>
            <a:endParaRPr sz="1700">
              <a:solidFill>
                <a:schemeClr val="dk1"/>
              </a:solidFill>
              <a:latin typeface="Helvetica Neue"/>
              <a:ea typeface="Helvetica Neue"/>
              <a:cs typeface="Helvetica Neue"/>
              <a:sym typeface="Helvetica Neue"/>
            </a:endParaRPr>
          </a:p>
          <a:p>
            <a:pPr indent="0" lvl="0" marL="0" rtl="0" algn="l">
              <a:lnSpc>
                <a:spcPct val="95000"/>
              </a:lnSpc>
              <a:spcBef>
                <a:spcPts val="1200"/>
              </a:spcBef>
              <a:spcAft>
                <a:spcPts val="0"/>
              </a:spcAft>
              <a:buNone/>
            </a:pPr>
            <a:r>
              <a:rPr b="1" lang="fr" sz="1700">
                <a:solidFill>
                  <a:schemeClr val="dk1"/>
                </a:solidFill>
                <a:latin typeface="Helvetica Neue"/>
                <a:ea typeface="Helvetica Neue"/>
                <a:cs typeface="Helvetica Neue"/>
                <a:sym typeface="Helvetica Neue"/>
              </a:rPr>
              <a:t>Principe</a:t>
            </a:r>
            <a:r>
              <a:rPr lang="fr" sz="1700">
                <a:solidFill>
                  <a:schemeClr val="dk1"/>
                </a:solidFill>
                <a:latin typeface="Helvetica Neue"/>
                <a:ea typeface="Helvetica Neue"/>
                <a:cs typeface="Helvetica Neue"/>
                <a:sym typeface="Helvetica Neue"/>
              </a:rPr>
              <a:t> : </a:t>
            </a:r>
            <a:endParaRPr sz="1700">
              <a:solidFill>
                <a:schemeClr val="dk1"/>
              </a:solidFill>
              <a:latin typeface="Helvetica Neue"/>
              <a:ea typeface="Helvetica Neue"/>
              <a:cs typeface="Helvetica Neue"/>
              <a:sym typeface="Helvetica Neue"/>
            </a:endParaRPr>
          </a:p>
          <a:p>
            <a:pPr indent="0" lvl="0" marL="0" rtl="0" algn="l">
              <a:lnSpc>
                <a:spcPct val="95000"/>
              </a:lnSpc>
              <a:spcBef>
                <a:spcPts val="1200"/>
              </a:spcBef>
              <a:spcAft>
                <a:spcPts val="0"/>
              </a:spcAft>
              <a:buClr>
                <a:schemeClr val="dk1"/>
              </a:buClr>
              <a:buSzPts val="1100"/>
              <a:buFont typeface="Arial"/>
              <a:buNone/>
            </a:pPr>
            <a:r>
              <a:rPr lang="fr" sz="1700">
                <a:solidFill>
                  <a:schemeClr val="dk1"/>
                </a:solidFill>
                <a:latin typeface="Helvetica Neue"/>
                <a:ea typeface="Helvetica Neue"/>
                <a:cs typeface="Helvetica Neue"/>
                <a:sym typeface="Helvetica Neue"/>
              </a:rPr>
              <a:t>1) On entraîne les données représentant les clients de la période T0 sur un </a:t>
            </a:r>
            <a:endParaRPr sz="1700">
              <a:solidFill>
                <a:schemeClr val="dk1"/>
              </a:solidFill>
              <a:latin typeface="Helvetica Neue"/>
              <a:ea typeface="Helvetica Neue"/>
              <a:cs typeface="Helvetica Neue"/>
              <a:sym typeface="Helvetica Neue"/>
            </a:endParaRPr>
          </a:p>
          <a:p>
            <a:pPr indent="0" lvl="0" marL="0" rtl="0" algn="l">
              <a:lnSpc>
                <a:spcPct val="95000"/>
              </a:lnSpc>
              <a:spcBef>
                <a:spcPts val="1200"/>
              </a:spcBef>
              <a:spcAft>
                <a:spcPts val="0"/>
              </a:spcAft>
              <a:buClr>
                <a:schemeClr val="dk1"/>
              </a:buClr>
              <a:buSzPts val="1100"/>
              <a:buFont typeface="Arial"/>
              <a:buNone/>
            </a:pPr>
            <a:r>
              <a:rPr lang="fr" sz="1700">
                <a:solidFill>
                  <a:schemeClr val="dk1"/>
                </a:solidFill>
                <a:latin typeface="Helvetica Neue"/>
                <a:ea typeface="Helvetica Neue"/>
                <a:cs typeface="Helvetica Neue"/>
                <a:sym typeface="Helvetica Neue"/>
              </a:rPr>
              <a:t>modèle M0. On obtient les labels L0.</a:t>
            </a:r>
            <a:endParaRPr sz="1700">
              <a:solidFill>
                <a:schemeClr val="dk1"/>
              </a:solidFill>
              <a:latin typeface="Helvetica Neue"/>
              <a:ea typeface="Helvetica Neue"/>
              <a:cs typeface="Helvetica Neue"/>
              <a:sym typeface="Helvetica Neue"/>
            </a:endParaRPr>
          </a:p>
          <a:p>
            <a:pPr indent="0" lvl="0" marL="0" rtl="0" algn="l">
              <a:lnSpc>
                <a:spcPct val="95000"/>
              </a:lnSpc>
              <a:spcBef>
                <a:spcPts val="1200"/>
              </a:spcBef>
              <a:spcAft>
                <a:spcPts val="0"/>
              </a:spcAft>
              <a:buClr>
                <a:schemeClr val="dk1"/>
              </a:buClr>
              <a:buSzPts val="1100"/>
              <a:buFont typeface="Arial"/>
              <a:buNone/>
            </a:pPr>
            <a:r>
              <a:rPr lang="fr" sz="1700">
                <a:solidFill>
                  <a:schemeClr val="dk1"/>
                </a:solidFill>
                <a:latin typeface="Helvetica Neue"/>
                <a:ea typeface="Helvetica Neue"/>
                <a:cs typeface="Helvetica Neue"/>
                <a:sym typeface="Helvetica Neue"/>
              </a:rPr>
              <a:t>2) On sélectionne les données des clients de la période T0+t et on les entraîne </a:t>
            </a:r>
            <a:endParaRPr sz="1700">
              <a:solidFill>
                <a:schemeClr val="dk1"/>
              </a:solidFill>
              <a:latin typeface="Helvetica Neue"/>
              <a:ea typeface="Helvetica Neue"/>
              <a:cs typeface="Helvetica Neue"/>
              <a:sym typeface="Helvetica Neue"/>
            </a:endParaRPr>
          </a:p>
          <a:p>
            <a:pPr indent="0" lvl="0" marL="0" rtl="0" algn="l">
              <a:lnSpc>
                <a:spcPct val="95000"/>
              </a:lnSpc>
              <a:spcBef>
                <a:spcPts val="1200"/>
              </a:spcBef>
              <a:spcAft>
                <a:spcPts val="0"/>
              </a:spcAft>
              <a:buClr>
                <a:schemeClr val="dk1"/>
              </a:buClr>
              <a:buSzPts val="1100"/>
              <a:buFont typeface="Arial"/>
              <a:buNone/>
            </a:pPr>
            <a:r>
              <a:rPr lang="fr" sz="1700">
                <a:solidFill>
                  <a:schemeClr val="dk1"/>
                </a:solidFill>
                <a:latin typeface="Helvetica Neue"/>
                <a:ea typeface="Helvetica Neue"/>
                <a:cs typeface="Helvetica Neue"/>
                <a:sym typeface="Helvetica Neue"/>
              </a:rPr>
              <a:t>sur un modèle M1. On obtient les labels L1M1.</a:t>
            </a:r>
            <a:endParaRPr sz="1700">
              <a:solidFill>
                <a:schemeClr val="dk1"/>
              </a:solidFill>
              <a:latin typeface="Helvetica Neue"/>
              <a:ea typeface="Helvetica Neue"/>
              <a:cs typeface="Helvetica Neue"/>
              <a:sym typeface="Helvetica Neue"/>
            </a:endParaRPr>
          </a:p>
          <a:p>
            <a:pPr indent="0" lvl="0" marL="0" rtl="0" algn="l">
              <a:lnSpc>
                <a:spcPct val="95000"/>
              </a:lnSpc>
              <a:spcBef>
                <a:spcPts val="1200"/>
              </a:spcBef>
              <a:spcAft>
                <a:spcPts val="0"/>
              </a:spcAft>
              <a:buClr>
                <a:schemeClr val="dk1"/>
              </a:buClr>
              <a:buSzPts val="1100"/>
              <a:buFont typeface="Arial"/>
              <a:buNone/>
            </a:pPr>
            <a:r>
              <a:rPr lang="fr" sz="1700">
                <a:solidFill>
                  <a:schemeClr val="dk1"/>
                </a:solidFill>
                <a:latin typeface="Helvetica Neue"/>
                <a:ea typeface="Helvetica Neue"/>
                <a:cs typeface="Helvetica Neue"/>
                <a:sym typeface="Helvetica Neue"/>
              </a:rPr>
              <a:t>3) On prédit les labels de la période T0+t avec M0 pour obtenir les labels L1M0.</a:t>
            </a:r>
            <a:endParaRPr sz="1700">
              <a:solidFill>
                <a:schemeClr val="dk1"/>
              </a:solidFill>
              <a:latin typeface="Helvetica Neue"/>
              <a:ea typeface="Helvetica Neue"/>
              <a:cs typeface="Helvetica Neue"/>
              <a:sym typeface="Helvetica Neue"/>
            </a:endParaRPr>
          </a:p>
          <a:p>
            <a:pPr indent="0" lvl="0" marL="0" rtl="0" algn="l">
              <a:lnSpc>
                <a:spcPct val="95000"/>
              </a:lnSpc>
              <a:spcBef>
                <a:spcPts val="1200"/>
              </a:spcBef>
              <a:spcAft>
                <a:spcPts val="1200"/>
              </a:spcAft>
              <a:buNone/>
            </a:pPr>
            <a:r>
              <a:rPr lang="fr" sz="1700">
                <a:solidFill>
                  <a:schemeClr val="dk1"/>
                </a:solidFill>
                <a:latin typeface="Helvetica Neue"/>
                <a:ea typeface="Helvetica Neue"/>
                <a:cs typeface="Helvetica Neue"/>
                <a:sym typeface="Helvetica Neue"/>
              </a:rPr>
              <a:t>4) On calcule le ARI de la période T0+t à l'aide de L1M0 et L1M1.</a:t>
            </a:r>
            <a:endParaRPr sz="1700">
              <a:solidFill>
                <a:schemeClr val="dk1"/>
              </a:solidFill>
              <a:latin typeface="Helvetica Neue"/>
              <a:ea typeface="Helvetica Neue"/>
              <a:cs typeface="Helvetica Neue"/>
              <a:sym typeface="Helvetica Neue"/>
            </a:endParaRPr>
          </a:p>
        </p:txBody>
      </p:sp>
      <p:sp>
        <p:nvSpPr>
          <p:cNvPr id="238" name="Google Shape;238;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3"/>
          <p:cNvSpPr/>
          <p:nvPr/>
        </p:nvSpPr>
        <p:spPr>
          <a:xfrm>
            <a:off x="656513" y="1240075"/>
            <a:ext cx="1596600" cy="1206600"/>
          </a:xfrm>
          <a:prstGeom prst="flowChartAlternateProcess">
            <a:avLst/>
          </a:prstGeom>
          <a:solidFill>
            <a:srgbClr val="D9D9D9"/>
          </a:solidFill>
          <a:ln cap="flat" cmpd="sng" w="28575">
            <a:solidFill>
              <a:schemeClr val="dk2"/>
            </a:solidFill>
            <a:prstDash val="solid"/>
            <a:round/>
            <a:headEnd len="sm" w="sm" type="none"/>
            <a:tailEnd len="sm" w="sm" type="none"/>
          </a:ln>
          <a:effectLst>
            <a:outerShdw blurRad="257175" rotWithShape="0" algn="bl" dir="5820000" dist="47625">
              <a:srgbClr val="000000">
                <a:alpha val="8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fr" sz="1900">
                <a:latin typeface="Helvetica Neue"/>
                <a:ea typeface="Helvetica Neue"/>
                <a:cs typeface="Helvetica Neue"/>
                <a:sym typeface="Helvetica Neue"/>
              </a:rPr>
              <a:t>KMeans()</a:t>
            </a:r>
            <a:endParaRPr b="1" sz="1900">
              <a:latin typeface="Helvetica Neue"/>
              <a:ea typeface="Helvetica Neue"/>
              <a:cs typeface="Helvetica Neue"/>
              <a:sym typeface="Helvetica Neue"/>
            </a:endParaRPr>
          </a:p>
        </p:txBody>
      </p:sp>
      <p:sp>
        <p:nvSpPr>
          <p:cNvPr id="244" name="Google Shape;244;p43"/>
          <p:cNvSpPr/>
          <p:nvPr/>
        </p:nvSpPr>
        <p:spPr>
          <a:xfrm>
            <a:off x="3856913" y="1240075"/>
            <a:ext cx="1596600" cy="1206600"/>
          </a:xfrm>
          <a:prstGeom prst="flowChartAlternateProcess">
            <a:avLst/>
          </a:prstGeom>
          <a:solidFill>
            <a:srgbClr val="D9D9D9"/>
          </a:solidFill>
          <a:ln cap="flat" cmpd="sng" w="28575">
            <a:solidFill>
              <a:schemeClr val="dk2"/>
            </a:solidFill>
            <a:prstDash val="solid"/>
            <a:round/>
            <a:headEnd len="sm" w="sm" type="none"/>
            <a:tailEnd len="sm" w="sm" type="none"/>
          </a:ln>
          <a:effectLst>
            <a:outerShdw blurRad="257175" rotWithShape="0" algn="bl" dir="5820000" dist="47625">
              <a:srgbClr val="000000">
                <a:alpha val="8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fr" sz="1900">
                <a:latin typeface="Helvetica Neue"/>
                <a:ea typeface="Helvetica Neue"/>
                <a:cs typeface="Helvetica Neue"/>
                <a:sym typeface="Helvetica Neue"/>
              </a:rPr>
              <a:t>Model0</a:t>
            </a:r>
            <a:endParaRPr b="1" sz="1900">
              <a:latin typeface="Helvetica Neue"/>
              <a:ea typeface="Helvetica Neue"/>
              <a:cs typeface="Helvetica Neue"/>
              <a:sym typeface="Helvetica Neue"/>
            </a:endParaRPr>
          </a:p>
        </p:txBody>
      </p:sp>
      <p:sp>
        <p:nvSpPr>
          <p:cNvPr id="245" name="Google Shape;245;p43"/>
          <p:cNvSpPr/>
          <p:nvPr/>
        </p:nvSpPr>
        <p:spPr>
          <a:xfrm>
            <a:off x="656513" y="2764075"/>
            <a:ext cx="1596600" cy="1206600"/>
          </a:xfrm>
          <a:prstGeom prst="flowChartAlternateProcess">
            <a:avLst/>
          </a:prstGeom>
          <a:solidFill>
            <a:srgbClr val="D9D9D9"/>
          </a:solidFill>
          <a:ln cap="flat" cmpd="sng" w="28575">
            <a:solidFill>
              <a:schemeClr val="dk2"/>
            </a:solidFill>
            <a:prstDash val="solid"/>
            <a:round/>
            <a:headEnd len="sm" w="sm" type="none"/>
            <a:tailEnd len="sm" w="sm" type="none"/>
          </a:ln>
          <a:effectLst>
            <a:outerShdw blurRad="257175" rotWithShape="0" algn="bl" dir="5820000" dist="47625">
              <a:srgbClr val="000000">
                <a:alpha val="8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fr" sz="1900">
                <a:latin typeface="Helvetica Neue"/>
                <a:ea typeface="Helvetica Neue"/>
                <a:cs typeface="Helvetica Neue"/>
                <a:sym typeface="Helvetica Neue"/>
              </a:rPr>
              <a:t>KMeans()</a:t>
            </a:r>
            <a:endParaRPr b="1" sz="1900">
              <a:latin typeface="Helvetica Neue"/>
              <a:ea typeface="Helvetica Neue"/>
              <a:cs typeface="Helvetica Neue"/>
              <a:sym typeface="Helvetica Neue"/>
            </a:endParaRPr>
          </a:p>
        </p:txBody>
      </p:sp>
      <p:sp>
        <p:nvSpPr>
          <p:cNvPr id="246" name="Google Shape;246;p43"/>
          <p:cNvSpPr/>
          <p:nvPr/>
        </p:nvSpPr>
        <p:spPr>
          <a:xfrm>
            <a:off x="3856913" y="2764075"/>
            <a:ext cx="1596600" cy="1206600"/>
          </a:xfrm>
          <a:prstGeom prst="flowChartAlternateProcess">
            <a:avLst/>
          </a:prstGeom>
          <a:solidFill>
            <a:srgbClr val="D9D9D9"/>
          </a:solidFill>
          <a:ln cap="flat" cmpd="sng" w="28575">
            <a:solidFill>
              <a:schemeClr val="dk2"/>
            </a:solidFill>
            <a:prstDash val="solid"/>
            <a:round/>
            <a:headEnd len="sm" w="sm" type="none"/>
            <a:tailEnd len="sm" w="sm" type="none"/>
          </a:ln>
          <a:effectLst>
            <a:outerShdw blurRad="257175" rotWithShape="0" algn="bl" dir="5820000" dist="47625">
              <a:srgbClr val="000000">
                <a:alpha val="8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fr" sz="1900">
                <a:latin typeface="Helvetica Neue"/>
                <a:ea typeface="Helvetica Neue"/>
                <a:cs typeface="Helvetica Neue"/>
                <a:sym typeface="Helvetica Neue"/>
              </a:rPr>
              <a:t>Model1</a:t>
            </a:r>
            <a:endParaRPr b="1" sz="1900">
              <a:latin typeface="Helvetica Neue"/>
              <a:ea typeface="Helvetica Neue"/>
              <a:cs typeface="Helvetica Neue"/>
              <a:sym typeface="Helvetica Neue"/>
            </a:endParaRPr>
          </a:p>
        </p:txBody>
      </p:sp>
      <p:sp>
        <p:nvSpPr>
          <p:cNvPr id="247" name="Google Shape;247;p43"/>
          <p:cNvSpPr/>
          <p:nvPr/>
        </p:nvSpPr>
        <p:spPr>
          <a:xfrm>
            <a:off x="2502913" y="1502075"/>
            <a:ext cx="1170000" cy="585000"/>
          </a:xfrm>
          <a:prstGeom prst="rightArrow">
            <a:avLst>
              <a:gd fmla="val 50000" name="adj1"/>
              <a:gd fmla="val 50000" name="adj2"/>
            </a:avLst>
          </a:prstGeom>
          <a:solidFill>
            <a:schemeClr val="lt2"/>
          </a:solidFill>
          <a:ln cap="flat" cmpd="sng" w="28575">
            <a:solidFill>
              <a:schemeClr val="dk2"/>
            </a:solidFill>
            <a:prstDash val="solid"/>
            <a:round/>
            <a:headEnd len="sm" w="sm" type="none"/>
            <a:tailEnd len="sm" w="sm" type="none"/>
          </a:ln>
          <a:effectLst>
            <a:outerShdw blurRad="257175" rotWithShape="0" algn="bl" dir="5820000" dist="47625">
              <a:srgbClr val="000000">
                <a:alpha val="8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Helvetica Neue"/>
                <a:ea typeface="Helvetica Neue"/>
                <a:cs typeface="Helvetica Neue"/>
                <a:sym typeface="Helvetica Neue"/>
              </a:rPr>
              <a:t>T0</a:t>
            </a:r>
            <a:endParaRPr b="1">
              <a:latin typeface="Helvetica Neue"/>
              <a:ea typeface="Helvetica Neue"/>
              <a:cs typeface="Helvetica Neue"/>
              <a:sym typeface="Helvetica Neue"/>
            </a:endParaRPr>
          </a:p>
        </p:txBody>
      </p:sp>
      <p:sp>
        <p:nvSpPr>
          <p:cNvPr id="248" name="Google Shape;248;p43"/>
          <p:cNvSpPr/>
          <p:nvPr/>
        </p:nvSpPr>
        <p:spPr>
          <a:xfrm>
            <a:off x="2502913" y="3026075"/>
            <a:ext cx="1170000" cy="585000"/>
          </a:xfrm>
          <a:prstGeom prst="rightArrow">
            <a:avLst>
              <a:gd fmla="val 50000" name="adj1"/>
              <a:gd fmla="val 50000" name="adj2"/>
            </a:avLst>
          </a:prstGeom>
          <a:solidFill>
            <a:schemeClr val="lt2"/>
          </a:solidFill>
          <a:ln cap="flat" cmpd="sng" w="28575">
            <a:solidFill>
              <a:schemeClr val="dk2"/>
            </a:solidFill>
            <a:prstDash val="solid"/>
            <a:round/>
            <a:headEnd len="sm" w="sm" type="none"/>
            <a:tailEnd len="sm" w="sm" type="none"/>
          </a:ln>
          <a:effectLst>
            <a:outerShdw blurRad="257175" rotWithShape="0" algn="bl" dir="5820000" dist="47625">
              <a:srgbClr val="000000">
                <a:alpha val="8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Helvetica Neue"/>
                <a:ea typeface="Helvetica Neue"/>
                <a:cs typeface="Helvetica Neue"/>
                <a:sym typeface="Helvetica Neue"/>
              </a:rPr>
              <a:t>T0+t</a:t>
            </a:r>
            <a:endParaRPr b="1">
              <a:latin typeface="Helvetica Neue"/>
              <a:ea typeface="Helvetica Neue"/>
              <a:cs typeface="Helvetica Neue"/>
              <a:sym typeface="Helvetica Neue"/>
            </a:endParaRPr>
          </a:p>
        </p:txBody>
      </p:sp>
      <p:sp>
        <p:nvSpPr>
          <p:cNvPr id="249" name="Google Shape;249;p43"/>
          <p:cNvSpPr/>
          <p:nvPr/>
        </p:nvSpPr>
        <p:spPr>
          <a:xfrm>
            <a:off x="7361600" y="1517375"/>
            <a:ext cx="853200" cy="706800"/>
          </a:xfrm>
          <a:prstGeom prst="roundRect">
            <a:avLst>
              <a:gd fmla="val 16667" name="adj"/>
            </a:avLst>
          </a:prstGeom>
          <a:solidFill>
            <a:srgbClr val="D9D9D9"/>
          </a:solidFill>
          <a:ln cap="flat" cmpd="sng" w="28575">
            <a:solidFill>
              <a:schemeClr val="dk2"/>
            </a:solidFill>
            <a:prstDash val="solid"/>
            <a:round/>
            <a:headEnd len="sm" w="sm" type="none"/>
            <a:tailEnd len="sm" w="sm" type="none"/>
          </a:ln>
          <a:effectLst>
            <a:outerShdw blurRad="257175" rotWithShape="0" algn="bl" dir="5820000" dist="47625">
              <a:srgbClr val="000000">
                <a:alpha val="8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fr">
                <a:latin typeface="Helvetica Neue"/>
                <a:ea typeface="Helvetica Neue"/>
                <a:cs typeface="Helvetica Neue"/>
                <a:sym typeface="Helvetica Neue"/>
              </a:rPr>
              <a:t>Labels</a:t>
            </a:r>
            <a:endParaRPr b="1">
              <a:latin typeface="Helvetica Neue"/>
              <a:ea typeface="Helvetica Neue"/>
              <a:cs typeface="Helvetica Neue"/>
              <a:sym typeface="Helvetica Neue"/>
            </a:endParaRPr>
          </a:p>
        </p:txBody>
      </p:sp>
      <p:sp>
        <p:nvSpPr>
          <p:cNvPr id="250" name="Google Shape;250;p43"/>
          <p:cNvSpPr/>
          <p:nvPr/>
        </p:nvSpPr>
        <p:spPr>
          <a:xfrm>
            <a:off x="7361600" y="2965175"/>
            <a:ext cx="853200" cy="706800"/>
          </a:xfrm>
          <a:prstGeom prst="roundRect">
            <a:avLst>
              <a:gd fmla="val 16667" name="adj"/>
            </a:avLst>
          </a:prstGeom>
          <a:solidFill>
            <a:srgbClr val="D9D9D9"/>
          </a:solidFill>
          <a:ln cap="flat" cmpd="sng" w="28575">
            <a:solidFill>
              <a:schemeClr val="dk2"/>
            </a:solidFill>
            <a:prstDash val="solid"/>
            <a:round/>
            <a:headEnd len="sm" w="sm" type="none"/>
            <a:tailEnd len="sm" w="sm" type="none"/>
          </a:ln>
          <a:effectLst>
            <a:outerShdw blurRad="257175" rotWithShape="0" algn="bl" dir="5820000" dist="47625">
              <a:srgbClr val="000000">
                <a:alpha val="8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fr">
                <a:latin typeface="Helvetica Neue"/>
                <a:ea typeface="Helvetica Neue"/>
                <a:cs typeface="Helvetica Neue"/>
                <a:sym typeface="Helvetica Neue"/>
              </a:rPr>
              <a:t>Labels</a:t>
            </a:r>
            <a:endParaRPr b="1">
              <a:latin typeface="Helvetica Neue"/>
              <a:ea typeface="Helvetica Neue"/>
              <a:cs typeface="Helvetica Neue"/>
              <a:sym typeface="Helvetica Neue"/>
            </a:endParaRPr>
          </a:p>
        </p:txBody>
      </p:sp>
      <p:sp>
        <p:nvSpPr>
          <p:cNvPr id="251" name="Google Shape;251;p43"/>
          <p:cNvSpPr/>
          <p:nvPr/>
        </p:nvSpPr>
        <p:spPr>
          <a:xfrm>
            <a:off x="5703313" y="1578275"/>
            <a:ext cx="1170000" cy="585000"/>
          </a:xfrm>
          <a:prstGeom prst="rightArrow">
            <a:avLst>
              <a:gd fmla="val 50000" name="adj1"/>
              <a:gd fmla="val 50000" name="adj2"/>
            </a:avLst>
          </a:prstGeom>
          <a:solidFill>
            <a:schemeClr val="lt2"/>
          </a:solidFill>
          <a:ln cap="flat" cmpd="sng" w="28575">
            <a:solidFill>
              <a:schemeClr val="dk2"/>
            </a:solidFill>
            <a:prstDash val="solid"/>
            <a:round/>
            <a:headEnd len="sm" w="sm" type="none"/>
            <a:tailEnd len="sm" w="sm" type="none"/>
          </a:ln>
          <a:effectLst>
            <a:outerShdw blurRad="257175" rotWithShape="0" algn="bl" dir="5820000" dist="47625">
              <a:srgbClr val="000000">
                <a:alpha val="8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Helvetica Neue"/>
                <a:ea typeface="Helvetica Neue"/>
                <a:cs typeface="Helvetica Neue"/>
                <a:sym typeface="Helvetica Neue"/>
              </a:rPr>
              <a:t>T0</a:t>
            </a:r>
            <a:endParaRPr b="1">
              <a:latin typeface="Helvetica Neue"/>
              <a:ea typeface="Helvetica Neue"/>
              <a:cs typeface="Helvetica Neue"/>
              <a:sym typeface="Helvetica Neue"/>
            </a:endParaRPr>
          </a:p>
        </p:txBody>
      </p:sp>
      <p:sp>
        <p:nvSpPr>
          <p:cNvPr id="252" name="Google Shape;252;p43"/>
          <p:cNvSpPr/>
          <p:nvPr/>
        </p:nvSpPr>
        <p:spPr>
          <a:xfrm>
            <a:off x="5703313" y="3102275"/>
            <a:ext cx="1170000" cy="585000"/>
          </a:xfrm>
          <a:prstGeom prst="rightArrow">
            <a:avLst>
              <a:gd fmla="val 50000" name="adj1"/>
              <a:gd fmla="val 50000" name="adj2"/>
            </a:avLst>
          </a:prstGeom>
          <a:solidFill>
            <a:schemeClr val="lt2"/>
          </a:solidFill>
          <a:ln cap="flat" cmpd="sng" w="28575">
            <a:solidFill>
              <a:schemeClr val="dk2"/>
            </a:solidFill>
            <a:prstDash val="solid"/>
            <a:round/>
            <a:headEnd len="sm" w="sm" type="none"/>
            <a:tailEnd len="sm" w="sm" type="none"/>
          </a:ln>
          <a:effectLst>
            <a:outerShdw blurRad="257175" rotWithShape="0" algn="bl" dir="5820000" dist="47625">
              <a:srgbClr val="000000">
                <a:alpha val="8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Helvetica Neue"/>
                <a:ea typeface="Helvetica Neue"/>
                <a:cs typeface="Helvetica Neue"/>
                <a:sym typeface="Helvetica Neue"/>
              </a:rPr>
              <a:t>T0+t</a:t>
            </a:r>
            <a:endParaRPr b="1">
              <a:latin typeface="Helvetica Neue"/>
              <a:ea typeface="Helvetica Neue"/>
              <a:cs typeface="Helvetica Neue"/>
              <a:sym typeface="Helvetica Neue"/>
            </a:endParaRPr>
          </a:p>
        </p:txBody>
      </p:sp>
      <p:sp>
        <p:nvSpPr>
          <p:cNvPr id="253" name="Google Shape;253;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54" name="Google Shape;254;p43"/>
          <p:cNvSpPr/>
          <p:nvPr/>
        </p:nvSpPr>
        <p:spPr>
          <a:xfrm>
            <a:off x="7144516" y="768100"/>
            <a:ext cx="1303500" cy="3706500"/>
          </a:xfrm>
          <a:prstGeom prst="flowChartAlternateProcess">
            <a:avLst/>
          </a:prstGeom>
          <a:noFill/>
          <a:ln cap="flat" cmpd="sng" w="28575">
            <a:solidFill>
              <a:schemeClr val="dk2"/>
            </a:solidFill>
            <a:prstDash val="solid"/>
            <a:round/>
            <a:headEnd len="sm" w="sm" type="none"/>
            <a:tailEnd len="sm" w="sm" type="none"/>
          </a:ln>
          <a:effectLst>
            <a:outerShdw blurRad="257175" rotWithShape="0" algn="bl" dir="5820000" dist="47625">
              <a:srgbClr val="000000">
                <a:alpha val="8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Helvetica Neue"/>
                <a:ea typeface="Helvetica Neue"/>
                <a:cs typeface="Helvetica Neue"/>
                <a:sym typeface="Helvetica Neue"/>
              </a:rPr>
              <a:t>ARI score</a:t>
            </a:r>
            <a:endParaRPr b="1">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6"/>
          <p:cNvSpPr txBox="1"/>
          <p:nvPr>
            <p:ph type="title"/>
          </p:nvPr>
        </p:nvSpPr>
        <p:spPr>
          <a:xfrm>
            <a:off x="311700" y="445025"/>
            <a:ext cx="8520600" cy="572700"/>
          </a:xfrm>
          <a:prstGeom prst="rect">
            <a:avLst/>
          </a:prstGeom>
          <a:effectLst>
            <a:outerShdw rotWithShape="0" algn="bl" dist="19050">
              <a:srgbClr val="000000">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latin typeface="Helvetica Neue"/>
                <a:ea typeface="Helvetica Neue"/>
                <a:cs typeface="Helvetica Neue"/>
                <a:sym typeface="Helvetica Neue"/>
              </a:rPr>
              <a:t>Sommaire</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
        <p:nvSpPr>
          <p:cNvPr id="108" name="Google Shape;108;p26"/>
          <p:cNvSpPr txBox="1"/>
          <p:nvPr/>
        </p:nvSpPr>
        <p:spPr>
          <a:xfrm>
            <a:off x="311700" y="1215150"/>
            <a:ext cx="7336800" cy="3032400"/>
          </a:xfrm>
          <a:prstGeom prst="rect">
            <a:avLst/>
          </a:prstGeom>
          <a:noFill/>
          <a:ln>
            <a:noFill/>
          </a:ln>
          <a:effectLst>
            <a:outerShdw blurRad="100013" rotWithShape="0" algn="bl" dir="6120000" dist="66675">
              <a:srgbClr val="000000">
                <a:alpha val="56000"/>
              </a:srgbClr>
            </a:outerShdw>
          </a:effectLst>
        </p:spPr>
        <p:txBody>
          <a:bodyPr anchorCtr="0" anchor="t" bIns="91425" lIns="91425" spcFirstLastPara="1" rIns="91425" wrap="square" tIns="91425">
            <a:spAutoFit/>
          </a:bodyPr>
          <a:lstStyle/>
          <a:p>
            <a:pPr indent="-349250" lvl="0" marL="457200" rtl="0" algn="l">
              <a:spcBef>
                <a:spcPts val="0"/>
              </a:spcBef>
              <a:spcAft>
                <a:spcPts val="0"/>
              </a:spcAft>
              <a:buSzPts val="1900"/>
              <a:buFont typeface="Helvetica Neue"/>
              <a:buAutoNum type="romanUcPeriod"/>
            </a:pPr>
            <a:r>
              <a:rPr lang="fr" sz="1900">
                <a:latin typeface="Helvetica Neue"/>
                <a:ea typeface="Helvetica Neue"/>
                <a:cs typeface="Helvetica Neue"/>
                <a:sym typeface="Helvetica Neue"/>
              </a:rPr>
              <a:t>Jointure des datasets </a:t>
            </a:r>
            <a:endParaRPr sz="1900">
              <a:latin typeface="Helvetica Neue"/>
              <a:ea typeface="Helvetica Neue"/>
              <a:cs typeface="Helvetica Neue"/>
              <a:sym typeface="Helvetica Neue"/>
            </a:endParaRPr>
          </a:p>
          <a:p>
            <a:pPr indent="0" lvl="0" marL="457200" rtl="0" algn="l">
              <a:spcBef>
                <a:spcPts val="0"/>
              </a:spcBef>
              <a:spcAft>
                <a:spcPts val="0"/>
              </a:spcAft>
              <a:buNone/>
            </a:pPr>
            <a:r>
              <a:t/>
            </a:r>
            <a:endParaRPr sz="1900">
              <a:latin typeface="Helvetica Neue"/>
              <a:ea typeface="Helvetica Neue"/>
              <a:cs typeface="Helvetica Neue"/>
              <a:sym typeface="Helvetica Neue"/>
            </a:endParaRPr>
          </a:p>
          <a:p>
            <a:pPr indent="-349250" lvl="0" marL="457200" rtl="0" algn="l">
              <a:spcBef>
                <a:spcPts val="0"/>
              </a:spcBef>
              <a:spcAft>
                <a:spcPts val="0"/>
              </a:spcAft>
              <a:buSzPts val="1900"/>
              <a:buFont typeface="Helvetica Neue"/>
              <a:buAutoNum type="romanUcPeriod"/>
            </a:pPr>
            <a:r>
              <a:rPr lang="fr" sz="1900">
                <a:latin typeface="Helvetica Neue"/>
                <a:ea typeface="Helvetica Neue"/>
                <a:cs typeface="Helvetica Neue"/>
                <a:sym typeface="Helvetica Neue"/>
              </a:rPr>
              <a:t>Analyse exploratoire</a:t>
            </a:r>
            <a:endParaRPr sz="1900">
              <a:latin typeface="Helvetica Neue"/>
              <a:ea typeface="Helvetica Neue"/>
              <a:cs typeface="Helvetica Neue"/>
              <a:sym typeface="Helvetica Neue"/>
            </a:endParaRPr>
          </a:p>
          <a:p>
            <a:pPr indent="0" lvl="0" marL="457200" rtl="0" algn="l">
              <a:spcBef>
                <a:spcPts val="0"/>
              </a:spcBef>
              <a:spcAft>
                <a:spcPts val="0"/>
              </a:spcAft>
              <a:buNone/>
            </a:pPr>
            <a:r>
              <a:t/>
            </a:r>
            <a:endParaRPr sz="1900">
              <a:latin typeface="Helvetica Neue"/>
              <a:ea typeface="Helvetica Neue"/>
              <a:cs typeface="Helvetica Neue"/>
              <a:sym typeface="Helvetica Neue"/>
            </a:endParaRPr>
          </a:p>
          <a:p>
            <a:pPr indent="-349250" lvl="0" marL="457200" rtl="0" algn="l">
              <a:spcBef>
                <a:spcPts val="0"/>
              </a:spcBef>
              <a:spcAft>
                <a:spcPts val="0"/>
              </a:spcAft>
              <a:buSzPts val="1900"/>
              <a:buFont typeface="Helvetica Neue"/>
              <a:buAutoNum type="romanUcPeriod"/>
            </a:pPr>
            <a:r>
              <a:rPr lang="fr" sz="1900">
                <a:latin typeface="Helvetica Neue"/>
                <a:ea typeface="Helvetica Neue"/>
                <a:cs typeface="Helvetica Neue"/>
                <a:sym typeface="Helvetica Neue"/>
              </a:rPr>
              <a:t>Segmentation</a:t>
            </a:r>
            <a:r>
              <a:rPr lang="fr" sz="1900">
                <a:latin typeface="Helvetica Neue"/>
                <a:ea typeface="Helvetica Neue"/>
                <a:cs typeface="Helvetica Neue"/>
                <a:sym typeface="Helvetica Neue"/>
              </a:rPr>
              <a:t> des clients</a:t>
            </a:r>
            <a:endParaRPr sz="1900">
              <a:latin typeface="Helvetica Neue"/>
              <a:ea typeface="Helvetica Neue"/>
              <a:cs typeface="Helvetica Neue"/>
              <a:sym typeface="Helvetica Neue"/>
            </a:endParaRPr>
          </a:p>
          <a:p>
            <a:pPr indent="0" lvl="0" marL="457200" rtl="0" algn="l">
              <a:spcBef>
                <a:spcPts val="0"/>
              </a:spcBef>
              <a:spcAft>
                <a:spcPts val="0"/>
              </a:spcAft>
              <a:buNone/>
            </a:pPr>
            <a:r>
              <a:t/>
            </a:r>
            <a:endParaRPr sz="1900">
              <a:latin typeface="Helvetica Neue"/>
              <a:ea typeface="Helvetica Neue"/>
              <a:cs typeface="Helvetica Neue"/>
              <a:sym typeface="Helvetica Neue"/>
            </a:endParaRPr>
          </a:p>
          <a:p>
            <a:pPr indent="-349250" lvl="0" marL="457200" rtl="0" algn="l">
              <a:spcBef>
                <a:spcPts val="0"/>
              </a:spcBef>
              <a:spcAft>
                <a:spcPts val="0"/>
              </a:spcAft>
              <a:buSzPts val="1900"/>
              <a:buFont typeface="Helvetica Neue"/>
              <a:buAutoNum type="romanUcPeriod"/>
            </a:pPr>
            <a:r>
              <a:rPr lang="fr" sz="1900">
                <a:latin typeface="Helvetica Neue"/>
                <a:ea typeface="Helvetica Neue"/>
                <a:cs typeface="Helvetica Neue"/>
                <a:sym typeface="Helvetica Neue"/>
              </a:rPr>
              <a:t>Stabilité du clustering à travers le temps</a:t>
            </a:r>
            <a:endParaRPr sz="1900">
              <a:latin typeface="Helvetica Neue"/>
              <a:ea typeface="Helvetica Neue"/>
              <a:cs typeface="Helvetica Neue"/>
              <a:sym typeface="Helvetica Neue"/>
            </a:endParaRPr>
          </a:p>
          <a:p>
            <a:pPr indent="0" lvl="0" marL="457200" rtl="0" algn="l">
              <a:spcBef>
                <a:spcPts val="0"/>
              </a:spcBef>
              <a:spcAft>
                <a:spcPts val="0"/>
              </a:spcAft>
              <a:buNone/>
            </a:pPr>
            <a:r>
              <a:t/>
            </a:r>
            <a:endParaRPr sz="1900">
              <a:latin typeface="Helvetica Neue"/>
              <a:ea typeface="Helvetica Neue"/>
              <a:cs typeface="Helvetica Neue"/>
              <a:sym typeface="Helvetica Neue"/>
            </a:endParaRPr>
          </a:p>
          <a:p>
            <a:pPr indent="-349250" lvl="0" marL="457200" rtl="0" algn="l">
              <a:spcBef>
                <a:spcPts val="0"/>
              </a:spcBef>
              <a:spcAft>
                <a:spcPts val="0"/>
              </a:spcAft>
              <a:buSzPts val="1900"/>
              <a:buFont typeface="Helvetica Neue"/>
              <a:buAutoNum type="romanUcPeriod"/>
            </a:pPr>
            <a:r>
              <a:rPr lang="fr" sz="1900">
                <a:latin typeface="Helvetica Neue"/>
                <a:ea typeface="Helvetica Neue"/>
                <a:cs typeface="Helvetica Neue"/>
                <a:sym typeface="Helvetica Neue"/>
              </a:rPr>
              <a:t>Conclusion</a:t>
            </a:r>
            <a:endParaRPr sz="1900">
              <a:latin typeface="Helvetica Neue"/>
              <a:ea typeface="Helvetica Neue"/>
              <a:cs typeface="Helvetica Neue"/>
              <a:sym typeface="Helvetica Neue"/>
            </a:endParaRPr>
          </a:p>
          <a:p>
            <a:pPr indent="0" lvl="0" marL="0" rtl="0" algn="l">
              <a:spcBef>
                <a:spcPts val="0"/>
              </a:spcBef>
              <a:spcAft>
                <a:spcPts val="0"/>
              </a:spcAft>
              <a:buNone/>
            </a:pPr>
            <a:r>
              <a:t/>
            </a:r>
            <a:endParaRPr/>
          </a:p>
        </p:txBody>
      </p:sp>
      <p:sp>
        <p:nvSpPr>
          <p:cNvPr id="109" name="Google Shape;10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cxnSp>
        <p:nvCxnSpPr>
          <p:cNvPr id="110" name="Google Shape;110;p26"/>
          <p:cNvCxnSpPr/>
          <p:nvPr/>
        </p:nvCxnSpPr>
        <p:spPr>
          <a:xfrm>
            <a:off x="1817400" y="4508550"/>
            <a:ext cx="55092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60" name="Google Shape;260;p44"/>
          <p:cNvPicPr preferRelativeResize="0"/>
          <p:nvPr/>
        </p:nvPicPr>
        <p:blipFill>
          <a:blip r:embed="rId3">
            <a:alphaModFix/>
          </a:blip>
          <a:stretch>
            <a:fillRect/>
          </a:stretch>
        </p:blipFill>
        <p:spPr>
          <a:xfrm>
            <a:off x="787200" y="433487"/>
            <a:ext cx="7569599" cy="4276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45"/>
          <p:cNvPicPr preferRelativeResize="0"/>
          <p:nvPr/>
        </p:nvPicPr>
        <p:blipFill>
          <a:blip r:embed="rId3">
            <a:alphaModFix/>
          </a:blip>
          <a:stretch>
            <a:fillRect/>
          </a:stretch>
        </p:blipFill>
        <p:spPr>
          <a:xfrm>
            <a:off x="4442400" y="285750"/>
            <a:ext cx="4226400" cy="4226400"/>
          </a:xfrm>
          <a:prstGeom prst="rect">
            <a:avLst/>
          </a:prstGeom>
          <a:noFill/>
          <a:ln>
            <a:noFill/>
          </a:ln>
        </p:spPr>
      </p:pic>
      <p:sp>
        <p:nvSpPr>
          <p:cNvPr id="266" name="Google Shape;266;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67" name="Google Shape;267;p45"/>
          <p:cNvSpPr txBox="1"/>
          <p:nvPr>
            <p:ph type="title"/>
          </p:nvPr>
        </p:nvSpPr>
        <p:spPr>
          <a:xfrm>
            <a:off x="311700" y="2926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b="1" lang="fr" sz="1900">
                <a:latin typeface="Helvetica Neue"/>
                <a:ea typeface="Helvetica Neue"/>
                <a:cs typeface="Helvetica Neue"/>
                <a:sym typeface="Helvetica Neue"/>
              </a:rPr>
              <a:t>V.	Conclusion</a:t>
            </a:r>
            <a:endParaRPr b="1" sz="1900">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73" name="Google Shape;273;p46"/>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330200" lvl="0" marL="457200" rtl="0" algn="l">
              <a:lnSpc>
                <a:spcPct val="105000"/>
              </a:lnSpc>
              <a:spcBef>
                <a:spcPts val="0"/>
              </a:spcBef>
              <a:spcAft>
                <a:spcPts val="0"/>
              </a:spcAft>
              <a:buClr>
                <a:schemeClr val="dk1"/>
              </a:buClr>
              <a:buSzPts val="1600"/>
              <a:buFont typeface="Helvetica Neue"/>
              <a:buChar char="●"/>
            </a:pPr>
            <a:r>
              <a:rPr lang="fr" sz="1600">
                <a:solidFill>
                  <a:schemeClr val="dk1"/>
                </a:solidFill>
                <a:latin typeface="Helvetica Neue"/>
                <a:ea typeface="Helvetica Neue"/>
                <a:cs typeface="Helvetica Neue"/>
                <a:sym typeface="Helvetica Neue"/>
              </a:rPr>
              <a:t>Les données dont on dispose sur les achats sont relativement limitées et ne permettent qu’une segmentation sur un nombre limité d’attributs.</a:t>
            </a:r>
            <a:endParaRPr sz="1600">
              <a:solidFill>
                <a:schemeClr val="dk1"/>
              </a:solidFill>
              <a:latin typeface="Helvetica Neue"/>
              <a:ea typeface="Helvetica Neue"/>
              <a:cs typeface="Helvetica Neue"/>
              <a:sym typeface="Helvetica Neue"/>
            </a:endParaRPr>
          </a:p>
          <a:p>
            <a:pPr indent="-330200" lvl="0" marL="457200" rtl="0" algn="l">
              <a:lnSpc>
                <a:spcPct val="105000"/>
              </a:lnSpc>
              <a:spcBef>
                <a:spcPts val="0"/>
              </a:spcBef>
              <a:spcAft>
                <a:spcPts val="0"/>
              </a:spcAft>
              <a:buClr>
                <a:schemeClr val="dk1"/>
              </a:buClr>
              <a:buSzPts val="1600"/>
              <a:buFont typeface="Helvetica Neue"/>
              <a:buChar char="●"/>
            </a:pPr>
            <a:r>
              <a:rPr lang="fr" sz="1600">
                <a:solidFill>
                  <a:schemeClr val="dk1"/>
                </a:solidFill>
                <a:latin typeface="Helvetica Neue"/>
                <a:ea typeface="Helvetica Neue"/>
                <a:cs typeface="Helvetica Neue"/>
                <a:sym typeface="Helvetica Neue"/>
              </a:rPr>
              <a:t>Selon la méthode KElbow, dite du coude, le nombre optimal de segments est de 6. Nous avons donc segmenté nos clients en 6 profils différents.</a:t>
            </a:r>
            <a:endParaRPr sz="1600">
              <a:solidFill>
                <a:schemeClr val="dk1"/>
              </a:solidFill>
              <a:latin typeface="Helvetica Neue"/>
              <a:ea typeface="Helvetica Neue"/>
              <a:cs typeface="Helvetica Neue"/>
              <a:sym typeface="Helvetica Neue"/>
            </a:endParaRPr>
          </a:p>
          <a:p>
            <a:pPr indent="-330200" lvl="0" marL="457200" rtl="0" algn="l">
              <a:lnSpc>
                <a:spcPct val="105000"/>
              </a:lnSpc>
              <a:spcBef>
                <a:spcPts val="0"/>
              </a:spcBef>
              <a:spcAft>
                <a:spcPts val="0"/>
              </a:spcAft>
              <a:buClr>
                <a:schemeClr val="dk1"/>
              </a:buClr>
              <a:buSzPts val="1600"/>
              <a:buFont typeface="Helvetica Neue"/>
              <a:buChar char="●"/>
            </a:pPr>
            <a:r>
              <a:rPr lang="fr" sz="1600">
                <a:solidFill>
                  <a:schemeClr val="dk1"/>
                </a:solidFill>
                <a:latin typeface="Helvetica Neue"/>
                <a:ea typeface="Helvetica Neue"/>
                <a:cs typeface="Helvetica Neue"/>
                <a:sym typeface="Helvetica Neue"/>
              </a:rPr>
              <a:t>Grâce aux statistiques, nous avons pu déterminer les caractéristiques propres à chaque segment. </a:t>
            </a:r>
            <a:endParaRPr sz="1600">
              <a:solidFill>
                <a:schemeClr val="dk1"/>
              </a:solidFill>
              <a:latin typeface="Helvetica Neue"/>
              <a:ea typeface="Helvetica Neue"/>
              <a:cs typeface="Helvetica Neue"/>
              <a:sym typeface="Helvetica Neue"/>
            </a:endParaRPr>
          </a:p>
          <a:p>
            <a:pPr indent="-330200" lvl="0" marL="457200" rtl="0" algn="l">
              <a:lnSpc>
                <a:spcPct val="105000"/>
              </a:lnSpc>
              <a:spcBef>
                <a:spcPts val="0"/>
              </a:spcBef>
              <a:spcAft>
                <a:spcPts val="0"/>
              </a:spcAft>
              <a:buClr>
                <a:schemeClr val="dk1"/>
              </a:buClr>
              <a:buSzPts val="1600"/>
              <a:buFont typeface="Helvetica Neue"/>
              <a:buChar char="●"/>
            </a:pPr>
            <a:r>
              <a:rPr lang="fr" sz="1600">
                <a:solidFill>
                  <a:schemeClr val="dk1"/>
                </a:solidFill>
                <a:latin typeface="Helvetica Neue"/>
                <a:ea typeface="Helvetica Neue"/>
                <a:cs typeface="Helvetica Neue"/>
                <a:sym typeface="Helvetica Neue"/>
              </a:rPr>
              <a:t>Nous avons pu mesurer la stabilité de notre segmentation grâce au score ARI. Nous avons constaté que la segmentation était très robuste les 10 premiers mois avant de s’effondrer le 11e. </a:t>
            </a:r>
            <a:endParaRPr sz="1600">
              <a:solidFill>
                <a:schemeClr val="dk1"/>
              </a:solidFill>
              <a:latin typeface="Helvetica Neue"/>
              <a:ea typeface="Helvetica Neue"/>
              <a:cs typeface="Helvetica Neue"/>
              <a:sym typeface="Helvetica Neue"/>
            </a:endParaRPr>
          </a:p>
          <a:p>
            <a:pPr indent="-330200" lvl="0" marL="457200" rtl="0" algn="l">
              <a:lnSpc>
                <a:spcPct val="105000"/>
              </a:lnSpc>
              <a:spcBef>
                <a:spcPts val="0"/>
              </a:spcBef>
              <a:spcAft>
                <a:spcPts val="0"/>
              </a:spcAft>
              <a:buClr>
                <a:schemeClr val="dk1"/>
              </a:buClr>
              <a:buSzPts val="1600"/>
              <a:buFont typeface="Helvetica Neue"/>
              <a:buChar char="●"/>
            </a:pPr>
            <a:r>
              <a:rPr lang="fr" sz="1600">
                <a:solidFill>
                  <a:schemeClr val="dk1"/>
                </a:solidFill>
                <a:latin typeface="Helvetica Neue"/>
                <a:ea typeface="Helvetica Neue"/>
                <a:cs typeface="Helvetica Neue"/>
                <a:sym typeface="Helvetica Neue"/>
              </a:rPr>
              <a:t>En conséquence, nous proposons donc à notre client une mise à jour chaque 8 mois afin d’anticiper le changement de comportement des clients.  </a:t>
            </a:r>
            <a:endParaRPr sz="1600">
              <a:solidFill>
                <a:schemeClr val="dk1"/>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292625"/>
            <a:ext cx="8520600" cy="572700"/>
          </a:xfrm>
          <a:prstGeom prst="rect">
            <a:avLst/>
          </a:prstGeom>
          <a:effectLst>
            <a:outerShdw blurRad="57150" rotWithShape="0" algn="bl" dir="5400000" dist="19050">
              <a:srgbClr val="000000">
                <a:alpha val="34000"/>
              </a:srgbClr>
            </a:outerShdw>
          </a:effectLst>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Helvetica Neue"/>
              <a:buAutoNum type="romanUcPeriod"/>
            </a:pPr>
            <a:r>
              <a:rPr b="1" lang="fr" sz="2000">
                <a:latin typeface="Helvetica Neue"/>
                <a:ea typeface="Helvetica Neue"/>
                <a:cs typeface="Helvetica Neue"/>
                <a:sym typeface="Helvetica Neue"/>
              </a:rPr>
              <a:t>Jointure des datasets </a:t>
            </a:r>
            <a:endParaRPr b="1" sz="2000">
              <a:latin typeface="Helvetica Neue"/>
              <a:ea typeface="Helvetica Neue"/>
              <a:cs typeface="Helvetica Neue"/>
              <a:sym typeface="Helvetica Neue"/>
            </a:endParaRPr>
          </a:p>
        </p:txBody>
      </p:sp>
      <p:pic>
        <p:nvPicPr>
          <p:cNvPr id="116" name="Google Shape;116;p27"/>
          <p:cNvPicPr preferRelativeResize="0"/>
          <p:nvPr/>
        </p:nvPicPr>
        <p:blipFill>
          <a:blip r:embed="rId3">
            <a:alphaModFix/>
          </a:blip>
          <a:stretch>
            <a:fillRect/>
          </a:stretch>
        </p:blipFill>
        <p:spPr>
          <a:xfrm>
            <a:off x="4492800" y="337026"/>
            <a:ext cx="4125600" cy="4123848"/>
          </a:xfrm>
          <a:prstGeom prst="rect">
            <a:avLst/>
          </a:prstGeom>
          <a:noFill/>
          <a:ln>
            <a:noFill/>
          </a:ln>
        </p:spPr>
      </p:pic>
      <p:sp>
        <p:nvSpPr>
          <p:cNvPr id="117" name="Google Shape;117;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8"/>
          <p:cNvSpPr/>
          <p:nvPr/>
        </p:nvSpPr>
        <p:spPr>
          <a:xfrm>
            <a:off x="6804000" y="540283"/>
            <a:ext cx="1296000" cy="1395360"/>
          </a:xfrm>
          <a:prstGeom prst="flowChartMagneticDisk">
            <a:avLst/>
          </a:prstGeom>
          <a:solidFill>
            <a:srgbClr val="D9D9D9"/>
          </a:solidFill>
          <a:ln cap="flat" cmpd="sng" w="28575">
            <a:solidFill>
              <a:schemeClr val="dk2"/>
            </a:solidFill>
            <a:prstDash val="dash"/>
            <a:round/>
            <a:headEnd len="sm" w="sm" type="none"/>
            <a:tailEnd len="sm" w="sm" type="none"/>
          </a:ln>
          <a:effectLst>
            <a:outerShdw blurRad="342900" rotWithShape="0" algn="bl" dir="5400000" dist="762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Helvetica Neue"/>
                <a:ea typeface="Helvetica Neue"/>
                <a:cs typeface="Helvetica Neue"/>
                <a:sym typeface="Helvetica Neue"/>
              </a:rPr>
              <a:t>reviews</a:t>
            </a:r>
            <a:endParaRPr b="1">
              <a:latin typeface="Helvetica Neue"/>
              <a:ea typeface="Helvetica Neue"/>
              <a:cs typeface="Helvetica Neue"/>
              <a:sym typeface="Helvetica Neue"/>
            </a:endParaRPr>
          </a:p>
        </p:txBody>
      </p:sp>
      <p:cxnSp>
        <p:nvCxnSpPr>
          <p:cNvPr id="123" name="Google Shape;123;p28"/>
          <p:cNvCxnSpPr>
            <a:stCxn id="124" idx="4"/>
            <a:endCxn id="125" idx="3"/>
          </p:cNvCxnSpPr>
          <p:nvPr/>
        </p:nvCxnSpPr>
        <p:spPr>
          <a:xfrm>
            <a:off x="2340000" y="1237963"/>
            <a:ext cx="2232000" cy="698100"/>
          </a:xfrm>
          <a:prstGeom prst="bentConnector4">
            <a:avLst>
              <a:gd fmla="val 46237" name="adj1"/>
              <a:gd fmla="val 134092" name="adj2"/>
            </a:avLst>
          </a:prstGeom>
          <a:noFill/>
          <a:ln cap="flat" cmpd="sng" w="19050">
            <a:solidFill>
              <a:srgbClr val="666666"/>
            </a:solidFill>
            <a:prstDash val="solid"/>
            <a:round/>
            <a:headEnd len="med" w="med" type="diamond"/>
            <a:tailEnd len="med" w="med" type="oval"/>
          </a:ln>
          <a:effectLst>
            <a:outerShdw blurRad="342900" rotWithShape="0" algn="bl" dir="5400000" dist="76200">
              <a:srgbClr val="000000">
                <a:alpha val="50000"/>
              </a:srgbClr>
            </a:outerShdw>
          </a:effectLst>
        </p:spPr>
      </p:cxnSp>
      <p:cxnSp>
        <p:nvCxnSpPr>
          <p:cNvPr id="126" name="Google Shape;126;p28"/>
          <p:cNvCxnSpPr>
            <a:stCxn id="125" idx="1"/>
            <a:endCxn id="122" idx="2"/>
          </p:cNvCxnSpPr>
          <p:nvPr/>
        </p:nvCxnSpPr>
        <p:spPr>
          <a:xfrm flipH="1" rot="-5400000">
            <a:off x="5339250" y="-226678"/>
            <a:ext cx="697500" cy="2232000"/>
          </a:xfrm>
          <a:prstGeom prst="bentConnector4">
            <a:avLst>
              <a:gd fmla="val -34140" name="adj1"/>
              <a:gd fmla="val 53162" name="adj2"/>
            </a:avLst>
          </a:prstGeom>
          <a:noFill/>
          <a:ln cap="flat" cmpd="sng" w="19050">
            <a:solidFill>
              <a:srgbClr val="666666"/>
            </a:solidFill>
            <a:prstDash val="solid"/>
            <a:round/>
            <a:headEnd len="med" w="med" type="diamond"/>
            <a:tailEnd len="med" w="med" type="oval"/>
          </a:ln>
          <a:effectLst>
            <a:outerShdw blurRad="342900" rotWithShape="0" algn="bl" dir="5400000" dist="76200">
              <a:srgbClr val="000000">
                <a:alpha val="50000"/>
              </a:srgbClr>
            </a:outerShdw>
          </a:effectLst>
        </p:spPr>
      </p:cxnSp>
      <p:sp>
        <p:nvSpPr>
          <p:cNvPr id="125" name="Google Shape;125;p28"/>
          <p:cNvSpPr/>
          <p:nvPr/>
        </p:nvSpPr>
        <p:spPr>
          <a:xfrm>
            <a:off x="3924000" y="540572"/>
            <a:ext cx="1296000" cy="1395360"/>
          </a:xfrm>
          <a:prstGeom prst="flowChartMagneticDisk">
            <a:avLst/>
          </a:prstGeom>
          <a:solidFill>
            <a:srgbClr val="D9D9D9"/>
          </a:solidFill>
          <a:ln cap="flat" cmpd="sng" w="28575">
            <a:solidFill>
              <a:schemeClr val="dk2"/>
            </a:solidFill>
            <a:prstDash val="dash"/>
            <a:round/>
            <a:headEnd len="sm" w="sm" type="none"/>
            <a:tailEnd len="sm" w="sm" type="none"/>
          </a:ln>
          <a:effectLst>
            <a:outerShdw blurRad="342900" rotWithShape="0" algn="bl" dir="5400000" dist="762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Helvetica Neue"/>
                <a:ea typeface="Helvetica Neue"/>
                <a:cs typeface="Helvetica Neue"/>
                <a:sym typeface="Helvetica Neue"/>
              </a:rPr>
              <a:t>items</a:t>
            </a:r>
            <a:endParaRPr b="1">
              <a:latin typeface="Helvetica Neue"/>
              <a:ea typeface="Helvetica Neue"/>
              <a:cs typeface="Helvetica Neue"/>
              <a:sym typeface="Helvetica Neue"/>
            </a:endParaRPr>
          </a:p>
        </p:txBody>
      </p:sp>
      <p:sp>
        <p:nvSpPr>
          <p:cNvPr id="124" name="Google Shape;124;p28"/>
          <p:cNvSpPr/>
          <p:nvPr/>
        </p:nvSpPr>
        <p:spPr>
          <a:xfrm>
            <a:off x="1044000" y="540283"/>
            <a:ext cx="1296000" cy="1395360"/>
          </a:xfrm>
          <a:prstGeom prst="flowChartMagneticDisk">
            <a:avLst/>
          </a:prstGeom>
          <a:solidFill>
            <a:srgbClr val="D9D9D9"/>
          </a:solidFill>
          <a:ln cap="flat" cmpd="sng" w="28575">
            <a:solidFill>
              <a:schemeClr val="dk2"/>
            </a:solidFill>
            <a:prstDash val="dash"/>
            <a:round/>
            <a:headEnd len="sm" w="sm" type="none"/>
            <a:tailEnd len="sm" w="sm" type="none"/>
          </a:ln>
          <a:effectLst>
            <a:outerShdw blurRad="342900" rotWithShape="0" algn="bl" dir="5400000" dist="762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Helvetica Neue"/>
                <a:ea typeface="Helvetica Neue"/>
                <a:cs typeface="Helvetica Neue"/>
                <a:sym typeface="Helvetica Neue"/>
              </a:rPr>
              <a:t>orders</a:t>
            </a:r>
            <a:endParaRPr b="1">
              <a:latin typeface="Helvetica Neue"/>
              <a:ea typeface="Helvetica Neue"/>
              <a:cs typeface="Helvetica Neue"/>
              <a:sym typeface="Helvetica Neue"/>
            </a:endParaRPr>
          </a:p>
        </p:txBody>
      </p:sp>
      <p:sp>
        <p:nvSpPr>
          <p:cNvPr id="127" name="Google Shape;127;p28"/>
          <p:cNvSpPr/>
          <p:nvPr/>
        </p:nvSpPr>
        <p:spPr>
          <a:xfrm>
            <a:off x="6804000" y="3207283"/>
            <a:ext cx="1296000" cy="1395360"/>
          </a:xfrm>
          <a:prstGeom prst="flowChartMagneticDisk">
            <a:avLst/>
          </a:prstGeom>
          <a:solidFill>
            <a:srgbClr val="D9D9D9"/>
          </a:solidFill>
          <a:ln cap="flat" cmpd="sng" w="28575">
            <a:solidFill>
              <a:schemeClr val="dk2"/>
            </a:solidFill>
            <a:prstDash val="dash"/>
            <a:round/>
            <a:headEnd len="sm" w="sm" type="none"/>
            <a:tailEnd len="sm" w="sm" type="none"/>
          </a:ln>
          <a:effectLst>
            <a:outerShdw blurRad="342900" rotWithShape="0" algn="bl" dir="5400000" dist="762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Helvetica Neue"/>
                <a:ea typeface="Helvetica Neue"/>
                <a:cs typeface="Helvetica Neue"/>
                <a:sym typeface="Helvetica Neue"/>
              </a:rPr>
              <a:t>payments</a:t>
            </a:r>
            <a:endParaRPr b="1">
              <a:latin typeface="Helvetica Neue"/>
              <a:ea typeface="Helvetica Neue"/>
              <a:cs typeface="Helvetica Neue"/>
              <a:sym typeface="Helvetica Neue"/>
            </a:endParaRPr>
          </a:p>
        </p:txBody>
      </p:sp>
      <p:sp>
        <p:nvSpPr>
          <p:cNvPr id="128" name="Google Shape;128;p28"/>
          <p:cNvSpPr/>
          <p:nvPr/>
        </p:nvSpPr>
        <p:spPr>
          <a:xfrm>
            <a:off x="3924000" y="3207572"/>
            <a:ext cx="1296000" cy="1395360"/>
          </a:xfrm>
          <a:prstGeom prst="flowChartMagneticDisk">
            <a:avLst/>
          </a:prstGeom>
          <a:solidFill>
            <a:srgbClr val="D9D9D9"/>
          </a:solidFill>
          <a:ln cap="flat" cmpd="sng" w="28575">
            <a:solidFill>
              <a:schemeClr val="dk2"/>
            </a:solidFill>
            <a:prstDash val="dash"/>
            <a:round/>
            <a:headEnd len="sm" w="sm" type="none"/>
            <a:tailEnd len="sm" w="sm" type="none"/>
          </a:ln>
          <a:effectLst>
            <a:outerShdw blurRad="342900" rotWithShape="0" algn="bl" dir="5400000" dist="762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Helvetica Neue"/>
                <a:ea typeface="Helvetica Neue"/>
                <a:cs typeface="Helvetica Neue"/>
                <a:sym typeface="Helvetica Neue"/>
              </a:rPr>
              <a:t>customers</a:t>
            </a:r>
            <a:endParaRPr b="1">
              <a:latin typeface="Helvetica Neue"/>
              <a:ea typeface="Helvetica Neue"/>
              <a:cs typeface="Helvetica Neue"/>
              <a:sym typeface="Helvetica Neue"/>
            </a:endParaRPr>
          </a:p>
        </p:txBody>
      </p:sp>
      <p:sp>
        <p:nvSpPr>
          <p:cNvPr id="129" name="Google Shape;129;p28"/>
          <p:cNvSpPr/>
          <p:nvPr/>
        </p:nvSpPr>
        <p:spPr>
          <a:xfrm>
            <a:off x="1044000" y="3207283"/>
            <a:ext cx="1296000" cy="1395360"/>
          </a:xfrm>
          <a:prstGeom prst="flowChartMagneticDisk">
            <a:avLst/>
          </a:prstGeom>
          <a:solidFill>
            <a:srgbClr val="D9D9D9"/>
          </a:solidFill>
          <a:ln cap="flat" cmpd="sng" w="28575">
            <a:solidFill>
              <a:schemeClr val="dk2"/>
            </a:solidFill>
            <a:prstDash val="dash"/>
            <a:round/>
            <a:headEnd len="sm" w="sm" type="none"/>
            <a:tailEnd len="sm" w="sm" type="none"/>
          </a:ln>
          <a:effectLst>
            <a:outerShdw blurRad="342900" rotWithShape="0" algn="bl" dir="5400000" dist="762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fr">
                <a:latin typeface="Helvetica Neue"/>
                <a:ea typeface="Helvetica Neue"/>
                <a:cs typeface="Helvetica Neue"/>
                <a:sym typeface="Helvetica Neue"/>
              </a:rPr>
              <a:t>products</a:t>
            </a:r>
            <a:endParaRPr b="1">
              <a:latin typeface="Helvetica Neue"/>
              <a:ea typeface="Helvetica Neue"/>
              <a:cs typeface="Helvetica Neue"/>
              <a:sym typeface="Helvetica Neue"/>
            </a:endParaRPr>
          </a:p>
        </p:txBody>
      </p:sp>
      <p:cxnSp>
        <p:nvCxnSpPr>
          <p:cNvPr id="130" name="Google Shape;130;p28"/>
          <p:cNvCxnSpPr>
            <a:stCxn id="122" idx="3"/>
            <a:endCxn id="127" idx="1"/>
          </p:cNvCxnSpPr>
          <p:nvPr/>
        </p:nvCxnSpPr>
        <p:spPr>
          <a:xfrm flipH="1" rot="-5400000">
            <a:off x="6816450" y="2571193"/>
            <a:ext cx="1271700" cy="600"/>
          </a:xfrm>
          <a:prstGeom prst="bentConnector3">
            <a:avLst>
              <a:gd fmla="val 49998" name="adj1"/>
            </a:avLst>
          </a:prstGeom>
          <a:noFill/>
          <a:ln cap="flat" cmpd="sng" w="19050">
            <a:solidFill>
              <a:srgbClr val="666666"/>
            </a:solidFill>
            <a:prstDash val="solid"/>
            <a:round/>
            <a:headEnd len="med" w="med" type="diamond"/>
            <a:tailEnd len="med" w="med" type="oval"/>
          </a:ln>
          <a:effectLst>
            <a:outerShdw blurRad="342900" rotWithShape="0" algn="bl" dir="5400000" dist="76200">
              <a:srgbClr val="000000">
                <a:alpha val="50000"/>
              </a:srgbClr>
            </a:outerShdw>
          </a:effectLst>
        </p:spPr>
      </p:cxnSp>
      <p:cxnSp>
        <p:nvCxnSpPr>
          <p:cNvPr id="131" name="Google Shape;131;p28"/>
          <p:cNvCxnSpPr>
            <a:stCxn id="127" idx="3"/>
            <a:endCxn id="128" idx="4"/>
          </p:cNvCxnSpPr>
          <p:nvPr/>
        </p:nvCxnSpPr>
        <p:spPr>
          <a:xfrm flipH="1" rot="5400000">
            <a:off x="5987250" y="3137893"/>
            <a:ext cx="697500" cy="2232000"/>
          </a:xfrm>
          <a:prstGeom prst="bentConnector4">
            <a:avLst>
              <a:gd fmla="val -34140" name="adj1"/>
              <a:gd fmla="val 55113" name="adj2"/>
            </a:avLst>
          </a:prstGeom>
          <a:noFill/>
          <a:ln cap="flat" cmpd="sng" w="19050">
            <a:solidFill>
              <a:srgbClr val="666666"/>
            </a:solidFill>
            <a:prstDash val="solid"/>
            <a:round/>
            <a:headEnd len="med" w="med" type="diamond"/>
            <a:tailEnd len="med" w="med" type="oval"/>
          </a:ln>
          <a:effectLst>
            <a:outerShdw blurRad="342900" rotWithShape="0" algn="bl" dir="5400000" dist="76200">
              <a:srgbClr val="000000">
                <a:alpha val="50000"/>
              </a:srgbClr>
            </a:outerShdw>
          </a:effectLst>
        </p:spPr>
      </p:cxnSp>
      <p:cxnSp>
        <p:nvCxnSpPr>
          <p:cNvPr id="132" name="Google Shape;132;p28"/>
          <p:cNvCxnSpPr>
            <a:stCxn id="128" idx="3"/>
            <a:endCxn id="129" idx="4"/>
          </p:cNvCxnSpPr>
          <p:nvPr/>
        </p:nvCxnSpPr>
        <p:spPr>
          <a:xfrm flipH="1" rot="5400000">
            <a:off x="3106950" y="3137882"/>
            <a:ext cx="698100" cy="2232000"/>
          </a:xfrm>
          <a:prstGeom prst="bentConnector4">
            <a:avLst>
              <a:gd fmla="val -34110" name="adj1"/>
              <a:gd fmla="val 52808" name="adj2"/>
            </a:avLst>
          </a:prstGeom>
          <a:noFill/>
          <a:ln cap="flat" cmpd="sng" w="19050">
            <a:solidFill>
              <a:srgbClr val="666666"/>
            </a:solidFill>
            <a:prstDash val="solid"/>
            <a:round/>
            <a:headEnd len="med" w="med" type="diamond"/>
            <a:tailEnd len="med" w="med" type="oval"/>
          </a:ln>
          <a:effectLst>
            <a:outerShdw blurRad="342900" rotWithShape="0" algn="bl" dir="5400000" dist="76200">
              <a:srgbClr val="000000">
                <a:alpha val="50000"/>
              </a:srgbClr>
            </a:outerShdw>
          </a:effectLst>
        </p:spPr>
      </p:cxnSp>
      <p:sp>
        <p:nvSpPr>
          <p:cNvPr id="133" name="Google Shape;13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39" name="Google Shape;139;p29"/>
          <p:cNvPicPr preferRelativeResize="0"/>
          <p:nvPr/>
        </p:nvPicPr>
        <p:blipFill>
          <a:blip r:embed="rId3">
            <a:alphaModFix/>
          </a:blip>
          <a:stretch>
            <a:fillRect/>
          </a:stretch>
        </p:blipFill>
        <p:spPr>
          <a:xfrm>
            <a:off x="4442400" y="285751"/>
            <a:ext cx="4226400" cy="4226398"/>
          </a:xfrm>
          <a:prstGeom prst="rect">
            <a:avLst/>
          </a:prstGeom>
          <a:noFill/>
          <a:ln>
            <a:noFill/>
          </a:ln>
        </p:spPr>
      </p:pic>
      <p:sp>
        <p:nvSpPr>
          <p:cNvPr id="140" name="Google Shape;140;p29"/>
          <p:cNvSpPr txBox="1"/>
          <p:nvPr>
            <p:ph type="title"/>
          </p:nvPr>
        </p:nvSpPr>
        <p:spPr>
          <a:xfrm>
            <a:off x="311700" y="292625"/>
            <a:ext cx="8520600" cy="572700"/>
          </a:xfrm>
          <a:prstGeom prst="rect">
            <a:avLst/>
          </a:prstGeom>
          <a:effectLst>
            <a:outerShdw blurRad="57150" rotWithShape="0" algn="bl" dir="5400000" dist="19050">
              <a:srgbClr val="000000">
                <a:alpha val="34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b="1" lang="fr" sz="2000">
                <a:latin typeface="Helvetica Neue"/>
                <a:ea typeface="Helvetica Neue"/>
                <a:cs typeface="Helvetica Neue"/>
                <a:sym typeface="Helvetica Neue"/>
              </a:rPr>
              <a:t>II.	</a:t>
            </a:r>
            <a:r>
              <a:rPr b="1" lang="fr" sz="2000">
                <a:latin typeface="Helvetica Neue"/>
                <a:ea typeface="Helvetica Neue"/>
                <a:cs typeface="Helvetica Neue"/>
                <a:sym typeface="Helvetica Neue"/>
              </a:rPr>
              <a:t>Analyse exploratoire</a:t>
            </a:r>
            <a:endParaRPr b="1" sz="2000">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30"/>
          <p:cNvPicPr preferRelativeResize="0"/>
          <p:nvPr/>
        </p:nvPicPr>
        <p:blipFill>
          <a:blip r:embed="rId3">
            <a:alphaModFix/>
          </a:blip>
          <a:stretch>
            <a:fillRect/>
          </a:stretch>
        </p:blipFill>
        <p:spPr>
          <a:xfrm>
            <a:off x="839737" y="503187"/>
            <a:ext cx="7464526" cy="4137125"/>
          </a:xfrm>
          <a:prstGeom prst="rect">
            <a:avLst/>
          </a:prstGeom>
          <a:noFill/>
          <a:ln>
            <a:noFill/>
          </a:ln>
        </p:spPr>
      </p:pic>
      <p:sp>
        <p:nvSpPr>
          <p:cNvPr id="146" name="Google Shape;146;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31"/>
          <p:cNvPicPr preferRelativeResize="0"/>
          <p:nvPr/>
        </p:nvPicPr>
        <p:blipFill>
          <a:blip r:embed="rId3">
            <a:alphaModFix/>
          </a:blip>
          <a:stretch>
            <a:fillRect/>
          </a:stretch>
        </p:blipFill>
        <p:spPr>
          <a:xfrm>
            <a:off x="749925" y="271425"/>
            <a:ext cx="7644151" cy="4600651"/>
          </a:xfrm>
          <a:prstGeom prst="rect">
            <a:avLst/>
          </a:prstGeom>
          <a:noFill/>
          <a:ln>
            <a:noFill/>
          </a:ln>
        </p:spPr>
      </p:pic>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58" name="Google Shape;158;p32"/>
          <p:cNvPicPr preferRelativeResize="0"/>
          <p:nvPr/>
        </p:nvPicPr>
        <p:blipFill>
          <a:blip r:embed="rId3">
            <a:alphaModFix/>
          </a:blip>
          <a:stretch>
            <a:fillRect/>
          </a:stretch>
        </p:blipFill>
        <p:spPr>
          <a:xfrm>
            <a:off x="729262" y="467862"/>
            <a:ext cx="7685476" cy="42077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3"/>
          <p:cNvSpPr txBox="1"/>
          <p:nvPr>
            <p:ph type="title"/>
          </p:nvPr>
        </p:nvSpPr>
        <p:spPr>
          <a:xfrm>
            <a:off x="311700" y="292625"/>
            <a:ext cx="8520600" cy="572700"/>
          </a:xfrm>
          <a:prstGeom prst="rect">
            <a:avLst/>
          </a:prstGeom>
          <a:effectLst>
            <a:outerShdw blurRad="57150" rotWithShape="0" algn="bl" dir="5400000" dist="19050">
              <a:srgbClr val="000000">
                <a:alpha val="34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fr" sz="2010">
                <a:latin typeface="Helvetica Neue"/>
                <a:ea typeface="Helvetica Neue"/>
                <a:cs typeface="Helvetica Neue"/>
                <a:sym typeface="Helvetica Neue"/>
              </a:rPr>
              <a:t>III.	</a:t>
            </a:r>
            <a:r>
              <a:rPr b="1" lang="fr" sz="2010">
                <a:latin typeface="Helvetica Neue"/>
                <a:ea typeface="Helvetica Neue"/>
                <a:cs typeface="Helvetica Neue"/>
                <a:sym typeface="Helvetica Neue"/>
              </a:rPr>
              <a:t>Segmentation des clients</a:t>
            </a:r>
            <a:endParaRPr b="1" sz="2010">
              <a:latin typeface="Helvetica Neue"/>
              <a:ea typeface="Helvetica Neue"/>
              <a:cs typeface="Helvetica Neue"/>
              <a:sym typeface="Helvetica Neue"/>
            </a:endParaRPr>
          </a:p>
          <a:p>
            <a:pPr indent="0" lvl="0" marL="0" rtl="0" algn="l">
              <a:spcBef>
                <a:spcPts val="0"/>
              </a:spcBef>
              <a:spcAft>
                <a:spcPts val="0"/>
              </a:spcAft>
              <a:buSzPts val="990"/>
              <a:buNone/>
            </a:pPr>
            <a:r>
              <a:t/>
            </a:r>
            <a:endParaRPr sz="2520"/>
          </a:p>
        </p:txBody>
      </p:sp>
      <p:pic>
        <p:nvPicPr>
          <p:cNvPr id="164" name="Google Shape;164;p33"/>
          <p:cNvPicPr preferRelativeResize="0"/>
          <p:nvPr/>
        </p:nvPicPr>
        <p:blipFill>
          <a:blip r:embed="rId3">
            <a:alphaModFix/>
          </a:blip>
          <a:stretch>
            <a:fillRect/>
          </a:stretch>
        </p:blipFill>
        <p:spPr>
          <a:xfrm>
            <a:off x="4442675" y="285750"/>
            <a:ext cx="4225075" cy="4225075"/>
          </a:xfrm>
          <a:prstGeom prst="rect">
            <a:avLst/>
          </a:prstGeom>
          <a:noFill/>
          <a:ln>
            <a:noFill/>
          </a:ln>
        </p:spPr>
      </p:pic>
      <p:sp>
        <p:nvSpPr>
          <p:cNvPr id="165" name="Google Shape;165;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