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Helvetica Neue"/>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bold.fntdata"/><Relationship Id="rId11" Type="http://schemas.openxmlformats.org/officeDocument/2006/relationships/slide" Target="slides/slide6.xml"/><Relationship Id="rId22" Type="http://schemas.openxmlformats.org/officeDocument/2006/relationships/font" Target="fonts/HelveticaNeue-boldItalic.fntdata"/><Relationship Id="rId10" Type="http://schemas.openxmlformats.org/officeDocument/2006/relationships/slide" Target="slides/slide5.xml"/><Relationship Id="rId21" Type="http://schemas.openxmlformats.org/officeDocument/2006/relationships/font" Target="fonts/HelveticaNeue-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HelveticaNeue-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70f2c5a00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70f2c5a00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ccf7e51e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2ccf7e51e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70f2c5a00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270f2c5a00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f716952a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2f716952a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2636a3ec7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2636a3ec7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609f53e0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2609f53e0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609f53e0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609f53e0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609f53e0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609f53e0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6b2376a8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6b2376a8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270f2c5a0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270f2c5a0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2ccf7e51e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2ccf7e51e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70f2c5a0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70f2c5a0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chemeClr val="lt1"/>
            </a:gs>
            <a:gs pos="100000">
              <a:schemeClr val="lt2"/>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chemeClr val="lt1"/>
            </a:gs>
            <a:gs pos="100000">
              <a:schemeClr val="lt2"/>
            </a:gs>
          </a:gsLst>
          <a:path path="circle">
            <a:fillToRect b="50%" l="50%" r="50%" t="50%"/>
          </a:path>
          <a:tileRect/>
        </a:gradFill>
      </p:bgPr>
    </p:bg>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gradFill>
          <a:gsLst>
            <a:gs pos="0">
              <a:schemeClr val="lt1"/>
            </a:gs>
            <a:gs pos="100000">
              <a:schemeClr val="lt2"/>
            </a:gs>
          </a:gsLst>
          <a:path path="circle">
            <a:fillToRect b="50%" l="50%" r="50%" t="50%"/>
          </a:path>
          <a:tileRect/>
        </a:gradFill>
      </p:bgPr>
    </p:bg>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gradFill>
          <a:gsLst>
            <a:gs pos="0">
              <a:schemeClr val="lt1"/>
            </a:gs>
            <a:gs pos="100000">
              <a:schemeClr val="lt2"/>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lt1"/>
            </a:gs>
            <a:gs pos="100000">
              <a:schemeClr val="lt2"/>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600"/>
              <a:buFont typeface="Helvetica Neue"/>
              <a:buNone/>
              <a:defRPr sz="2600">
                <a:solidFill>
                  <a:schemeClr val="dk1"/>
                </a:solidFill>
                <a:latin typeface="Helvetica Neue"/>
                <a:ea typeface="Helvetica Neue"/>
                <a:cs typeface="Helvetica Neue"/>
                <a:sym typeface="Helvetica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jp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13284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rmAutofit/>
          </a:bodyPr>
          <a:lstStyle/>
          <a:p>
            <a:pPr indent="0" lvl="0" marL="0" rtl="0" algn="l">
              <a:spcBef>
                <a:spcPts val="0"/>
              </a:spcBef>
              <a:spcAft>
                <a:spcPts val="0"/>
              </a:spcAft>
              <a:buNone/>
            </a:pPr>
            <a:r>
              <a:rPr lang="fr"/>
              <a:t>Projet 6 Machine Learning</a:t>
            </a:r>
            <a:endParaRPr/>
          </a:p>
        </p:txBody>
      </p:sp>
      <p:sp>
        <p:nvSpPr>
          <p:cNvPr id="55" name="Google Shape;55;p13"/>
          <p:cNvSpPr txBox="1"/>
          <p:nvPr>
            <p:ph idx="1" type="subTitle"/>
          </p:nvPr>
        </p:nvSpPr>
        <p:spPr>
          <a:xfrm>
            <a:off x="311700" y="2300725"/>
            <a:ext cx="8520600" cy="7926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fr">
                <a:solidFill>
                  <a:schemeClr val="dk1"/>
                </a:solidFill>
                <a:latin typeface="Helvetica Neue"/>
                <a:ea typeface="Helvetica Neue"/>
                <a:cs typeface="Helvetica Neue"/>
                <a:sym typeface="Helvetica Neue"/>
              </a:rPr>
              <a:t>Classer des images à l’aide d’algorithmes de Deep Learning</a:t>
            </a:r>
            <a:endParaRPr>
              <a:solidFill>
                <a:schemeClr val="dk1"/>
              </a:solidFill>
              <a:latin typeface="Helvetica Neue"/>
              <a:ea typeface="Helvetica Neue"/>
              <a:cs typeface="Helvetica Neue"/>
              <a:sym typeface="Helvetica Neue"/>
            </a:endParaRPr>
          </a:p>
        </p:txBody>
      </p:sp>
      <p:pic>
        <p:nvPicPr>
          <p:cNvPr id="56" name="Google Shape;56;p13"/>
          <p:cNvPicPr preferRelativeResize="0"/>
          <p:nvPr/>
        </p:nvPicPr>
        <p:blipFill>
          <a:blip r:embed="rId3">
            <a:alphaModFix/>
          </a:blip>
          <a:stretch>
            <a:fillRect/>
          </a:stretch>
        </p:blipFill>
        <p:spPr>
          <a:xfrm>
            <a:off x="7259457" y="3180963"/>
            <a:ext cx="1220768" cy="1548000"/>
          </a:xfrm>
          <a:prstGeom prst="rect">
            <a:avLst/>
          </a:prstGeom>
          <a:noFill/>
          <a:ln>
            <a:noFill/>
          </a:ln>
        </p:spPr>
      </p:pic>
      <p:pic>
        <p:nvPicPr>
          <p:cNvPr id="57" name="Google Shape;57;p13"/>
          <p:cNvPicPr preferRelativeResize="0"/>
          <p:nvPr/>
        </p:nvPicPr>
        <p:blipFill>
          <a:blip r:embed="rId4">
            <a:alphaModFix/>
          </a:blip>
          <a:stretch>
            <a:fillRect/>
          </a:stretch>
        </p:blipFill>
        <p:spPr>
          <a:xfrm>
            <a:off x="970948" y="3290700"/>
            <a:ext cx="2154804" cy="13285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311700" y="445025"/>
            <a:ext cx="8520600" cy="57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fontScale="90000"/>
          </a:bodyPr>
          <a:lstStyle/>
          <a:p>
            <a:pPr indent="-396811" lvl="0" marL="457200" rtl="0" algn="l">
              <a:lnSpc>
                <a:spcPct val="100000"/>
              </a:lnSpc>
              <a:spcBef>
                <a:spcPts val="0"/>
              </a:spcBef>
              <a:spcAft>
                <a:spcPts val="0"/>
              </a:spcAft>
              <a:buClr>
                <a:schemeClr val="dk1"/>
              </a:buClr>
              <a:buSzPct val="100000"/>
              <a:buFont typeface="Helvetica Neue"/>
              <a:buAutoNum type="romanUcPeriod" startAt="3"/>
            </a:pPr>
            <a:r>
              <a:rPr lang="fr" sz="2943"/>
              <a:t>Transfer Learning</a:t>
            </a:r>
            <a:endParaRPr sz="2943"/>
          </a:p>
          <a:p>
            <a:pPr indent="0" lvl="0" marL="457200" rtl="0" algn="l">
              <a:lnSpc>
                <a:spcPct val="100000"/>
              </a:lnSpc>
              <a:spcBef>
                <a:spcPts val="1200"/>
              </a:spcBef>
              <a:spcAft>
                <a:spcPts val="0"/>
              </a:spcAft>
              <a:buNone/>
            </a:pPr>
            <a:r>
              <a:rPr lang="fr" sz="2276"/>
              <a:t>A.	Modèle VGG16</a:t>
            </a:r>
            <a:endParaRPr sz="2276"/>
          </a:p>
          <a:p>
            <a:pPr indent="0" lvl="0" marL="457200" rtl="0" algn="l">
              <a:lnSpc>
                <a:spcPct val="200000"/>
              </a:lnSpc>
              <a:spcBef>
                <a:spcPts val="1200"/>
              </a:spcBef>
              <a:spcAft>
                <a:spcPts val="0"/>
              </a:spcAft>
              <a:buNone/>
            </a:pPr>
            <a:r>
              <a:t/>
            </a:r>
            <a:endParaRPr sz="2610"/>
          </a:p>
          <a:p>
            <a:pPr indent="0" lvl="0" marL="0" rtl="0" algn="l">
              <a:spcBef>
                <a:spcPts val="1200"/>
              </a:spcBef>
              <a:spcAft>
                <a:spcPts val="0"/>
              </a:spcAft>
              <a:buNone/>
            </a:pPr>
            <a:r>
              <a:t/>
            </a:r>
            <a:endParaRPr/>
          </a:p>
        </p:txBody>
      </p:sp>
      <p:sp>
        <p:nvSpPr>
          <p:cNvPr id="155" name="Google Shape;155;p22"/>
          <p:cNvSpPr/>
          <p:nvPr/>
        </p:nvSpPr>
        <p:spPr>
          <a:xfrm>
            <a:off x="474025" y="2322500"/>
            <a:ext cx="1089000" cy="550800"/>
          </a:xfrm>
          <a:prstGeom prst="rect">
            <a:avLst/>
          </a:prstGeom>
          <a:solidFill>
            <a:srgbClr val="A4C2F4"/>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Helvetica Neue"/>
                <a:ea typeface="Helvetica Neue"/>
                <a:cs typeface="Helvetica Neue"/>
                <a:sym typeface="Helvetica Neue"/>
              </a:rPr>
              <a:t>block 1</a:t>
            </a:r>
            <a:endParaRPr>
              <a:latin typeface="Helvetica Neue"/>
              <a:ea typeface="Helvetica Neue"/>
              <a:cs typeface="Helvetica Neue"/>
              <a:sym typeface="Helvetica Neue"/>
            </a:endParaRPr>
          </a:p>
        </p:txBody>
      </p:sp>
      <p:sp>
        <p:nvSpPr>
          <p:cNvPr id="156" name="Google Shape;156;p22"/>
          <p:cNvSpPr/>
          <p:nvPr/>
        </p:nvSpPr>
        <p:spPr>
          <a:xfrm>
            <a:off x="1885370" y="2322625"/>
            <a:ext cx="1089000" cy="550800"/>
          </a:xfrm>
          <a:prstGeom prst="rect">
            <a:avLst/>
          </a:prstGeom>
          <a:solidFill>
            <a:srgbClr val="A4C2F4"/>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Helvetica Neue"/>
                <a:ea typeface="Helvetica Neue"/>
                <a:cs typeface="Helvetica Neue"/>
                <a:sym typeface="Helvetica Neue"/>
              </a:rPr>
              <a:t>block 2</a:t>
            </a:r>
            <a:endParaRPr>
              <a:latin typeface="Helvetica Neue"/>
              <a:ea typeface="Helvetica Neue"/>
              <a:cs typeface="Helvetica Neue"/>
              <a:sym typeface="Helvetica Neue"/>
            </a:endParaRPr>
          </a:p>
        </p:txBody>
      </p:sp>
      <p:sp>
        <p:nvSpPr>
          <p:cNvPr id="157" name="Google Shape;157;p22"/>
          <p:cNvSpPr/>
          <p:nvPr/>
        </p:nvSpPr>
        <p:spPr>
          <a:xfrm>
            <a:off x="3296740" y="2322625"/>
            <a:ext cx="1089000" cy="550800"/>
          </a:xfrm>
          <a:prstGeom prst="rect">
            <a:avLst/>
          </a:prstGeom>
          <a:solidFill>
            <a:srgbClr val="A4C2F4"/>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Helvetica Neue"/>
                <a:ea typeface="Helvetica Neue"/>
                <a:cs typeface="Helvetica Neue"/>
                <a:sym typeface="Helvetica Neue"/>
              </a:rPr>
              <a:t>block 3</a:t>
            </a:r>
            <a:endParaRPr>
              <a:latin typeface="Helvetica Neue"/>
              <a:ea typeface="Helvetica Neue"/>
              <a:cs typeface="Helvetica Neue"/>
              <a:sym typeface="Helvetica Neue"/>
            </a:endParaRPr>
          </a:p>
        </p:txBody>
      </p:sp>
      <p:sp>
        <p:nvSpPr>
          <p:cNvPr id="158" name="Google Shape;158;p22"/>
          <p:cNvSpPr/>
          <p:nvPr/>
        </p:nvSpPr>
        <p:spPr>
          <a:xfrm>
            <a:off x="4718400" y="2322625"/>
            <a:ext cx="1089000" cy="550800"/>
          </a:xfrm>
          <a:prstGeom prst="rect">
            <a:avLst/>
          </a:prstGeom>
          <a:solidFill>
            <a:srgbClr val="A4C2F4"/>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Helvetica Neue"/>
                <a:ea typeface="Helvetica Neue"/>
                <a:cs typeface="Helvetica Neue"/>
                <a:sym typeface="Helvetica Neue"/>
              </a:rPr>
              <a:t>block 4</a:t>
            </a:r>
            <a:endParaRPr>
              <a:latin typeface="Helvetica Neue"/>
              <a:ea typeface="Helvetica Neue"/>
              <a:cs typeface="Helvetica Neue"/>
              <a:sym typeface="Helvetica Neue"/>
            </a:endParaRPr>
          </a:p>
        </p:txBody>
      </p:sp>
      <p:sp>
        <p:nvSpPr>
          <p:cNvPr id="159" name="Google Shape;159;p22"/>
          <p:cNvSpPr/>
          <p:nvPr/>
        </p:nvSpPr>
        <p:spPr>
          <a:xfrm>
            <a:off x="6160550" y="2324275"/>
            <a:ext cx="1089000" cy="550800"/>
          </a:xfrm>
          <a:prstGeom prst="rect">
            <a:avLst/>
          </a:prstGeom>
          <a:solidFill>
            <a:srgbClr val="9FC5E8"/>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Helvetica Neue"/>
                <a:ea typeface="Helvetica Neue"/>
                <a:cs typeface="Helvetica Neue"/>
                <a:sym typeface="Helvetica Neue"/>
              </a:rPr>
              <a:t>block 5</a:t>
            </a:r>
            <a:endParaRPr>
              <a:latin typeface="Helvetica Neue"/>
              <a:ea typeface="Helvetica Neue"/>
              <a:cs typeface="Helvetica Neue"/>
              <a:sym typeface="Helvetica Neue"/>
            </a:endParaRPr>
          </a:p>
        </p:txBody>
      </p:sp>
      <p:sp>
        <p:nvSpPr>
          <p:cNvPr id="160" name="Google Shape;160;p22"/>
          <p:cNvSpPr/>
          <p:nvPr/>
        </p:nvSpPr>
        <p:spPr>
          <a:xfrm>
            <a:off x="7542750" y="2324200"/>
            <a:ext cx="1089000" cy="550800"/>
          </a:xfrm>
          <a:prstGeom prst="rect">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Helvetica Neue"/>
                <a:ea typeface="Helvetica Neue"/>
                <a:cs typeface="Helvetica Neue"/>
                <a:sym typeface="Helvetica Neue"/>
              </a:rPr>
              <a:t>classifier</a:t>
            </a:r>
            <a:endParaRPr>
              <a:latin typeface="Helvetica Neue"/>
              <a:ea typeface="Helvetica Neue"/>
              <a:cs typeface="Helvetica Neue"/>
              <a:sym typeface="Helvetica Neue"/>
            </a:endParaRPr>
          </a:p>
        </p:txBody>
      </p:sp>
      <p:cxnSp>
        <p:nvCxnSpPr>
          <p:cNvPr id="161" name="Google Shape;161;p22"/>
          <p:cNvCxnSpPr/>
          <p:nvPr/>
        </p:nvCxnSpPr>
        <p:spPr>
          <a:xfrm>
            <a:off x="1633650" y="4659750"/>
            <a:ext cx="5876700" cy="0"/>
          </a:xfrm>
          <a:prstGeom prst="straightConnector1">
            <a:avLst/>
          </a:prstGeom>
          <a:noFill/>
          <a:ln cap="flat" cmpd="sng" w="9525">
            <a:solidFill>
              <a:schemeClr val="dk2"/>
            </a:solidFill>
            <a:prstDash val="solid"/>
            <a:round/>
            <a:headEnd len="med" w="med" type="none"/>
            <a:tailEnd len="med" w="med" type="none"/>
          </a:ln>
        </p:spPr>
      </p:cxnSp>
      <p:cxnSp>
        <p:nvCxnSpPr>
          <p:cNvPr id="162" name="Google Shape;162;p22"/>
          <p:cNvCxnSpPr/>
          <p:nvPr/>
        </p:nvCxnSpPr>
        <p:spPr>
          <a:xfrm>
            <a:off x="1633650" y="4659750"/>
            <a:ext cx="5876700" cy="0"/>
          </a:xfrm>
          <a:prstGeom prst="straightConnector1">
            <a:avLst/>
          </a:prstGeom>
          <a:noFill/>
          <a:ln cap="flat" cmpd="sng" w="19050">
            <a:solidFill>
              <a:schemeClr val="dk1"/>
            </a:solidFill>
            <a:prstDash val="solid"/>
            <a:round/>
            <a:headEnd len="med" w="med" type="none"/>
            <a:tailEnd len="med" w="med" type="none"/>
          </a:ln>
        </p:spPr>
      </p:cxnSp>
      <p:cxnSp>
        <p:nvCxnSpPr>
          <p:cNvPr id="163" name="Google Shape;163;p22"/>
          <p:cNvCxnSpPr>
            <a:stCxn id="155" idx="3"/>
            <a:endCxn id="156" idx="1"/>
          </p:cNvCxnSpPr>
          <p:nvPr/>
        </p:nvCxnSpPr>
        <p:spPr>
          <a:xfrm>
            <a:off x="1563025" y="2597900"/>
            <a:ext cx="322200" cy="0"/>
          </a:xfrm>
          <a:prstGeom prst="straightConnector1">
            <a:avLst/>
          </a:prstGeom>
          <a:noFill/>
          <a:ln cap="flat" cmpd="sng" w="19050">
            <a:solidFill>
              <a:schemeClr val="dk2"/>
            </a:solidFill>
            <a:prstDash val="solid"/>
            <a:round/>
            <a:headEnd len="med" w="med" type="none"/>
            <a:tailEnd len="med" w="med" type="triangle"/>
          </a:ln>
        </p:spPr>
      </p:cxnSp>
      <p:cxnSp>
        <p:nvCxnSpPr>
          <p:cNvPr id="164" name="Google Shape;164;p22"/>
          <p:cNvCxnSpPr>
            <a:stCxn id="156" idx="3"/>
            <a:endCxn id="157" idx="1"/>
          </p:cNvCxnSpPr>
          <p:nvPr/>
        </p:nvCxnSpPr>
        <p:spPr>
          <a:xfrm>
            <a:off x="2974370" y="2598025"/>
            <a:ext cx="322500" cy="0"/>
          </a:xfrm>
          <a:prstGeom prst="straightConnector1">
            <a:avLst/>
          </a:prstGeom>
          <a:noFill/>
          <a:ln cap="flat" cmpd="sng" w="19050">
            <a:solidFill>
              <a:schemeClr val="dk2"/>
            </a:solidFill>
            <a:prstDash val="solid"/>
            <a:round/>
            <a:headEnd len="med" w="med" type="none"/>
            <a:tailEnd len="med" w="med" type="triangle"/>
          </a:ln>
        </p:spPr>
      </p:cxnSp>
      <p:cxnSp>
        <p:nvCxnSpPr>
          <p:cNvPr id="165" name="Google Shape;165;p22"/>
          <p:cNvCxnSpPr>
            <a:stCxn id="157" idx="3"/>
            <a:endCxn id="158" idx="1"/>
          </p:cNvCxnSpPr>
          <p:nvPr/>
        </p:nvCxnSpPr>
        <p:spPr>
          <a:xfrm>
            <a:off x="4385740" y="2598025"/>
            <a:ext cx="332700" cy="0"/>
          </a:xfrm>
          <a:prstGeom prst="straightConnector1">
            <a:avLst/>
          </a:prstGeom>
          <a:noFill/>
          <a:ln cap="flat" cmpd="sng" w="19050">
            <a:solidFill>
              <a:schemeClr val="dk2"/>
            </a:solidFill>
            <a:prstDash val="solid"/>
            <a:round/>
            <a:headEnd len="med" w="med" type="none"/>
            <a:tailEnd len="med" w="med" type="triangle"/>
          </a:ln>
        </p:spPr>
      </p:cxnSp>
      <p:cxnSp>
        <p:nvCxnSpPr>
          <p:cNvPr id="166" name="Google Shape;166;p22"/>
          <p:cNvCxnSpPr>
            <a:stCxn id="158" idx="3"/>
            <a:endCxn id="159" idx="1"/>
          </p:cNvCxnSpPr>
          <p:nvPr/>
        </p:nvCxnSpPr>
        <p:spPr>
          <a:xfrm>
            <a:off x="5807400" y="2598025"/>
            <a:ext cx="353100" cy="1500"/>
          </a:xfrm>
          <a:prstGeom prst="straightConnector1">
            <a:avLst/>
          </a:prstGeom>
          <a:noFill/>
          <a:ln cap="flat" cmpd="sng" w="19050">
            <a:solidFill>
              <a:schemeClr val="dk2"/>
            </a:solidFill>
            <a:prstDash val="solid"/>
            <a:round/>
            <a:headEnd len="med" w="med" type="none"/>
            <a:tailEnd len="med" w="med" type="triangle"/>
          </a:ln>
        </p:spPr>
      </p:cxnSp>
      <p:cxnSp>
        <p:nvCxnSpPr>
          <p:cNvPr id="167" name="Google Shape;167;p22"/>
          <p:cNvCxnSpPr>
            <a:stCxn id="159" idx="3"/>
            <a:endCxn id="160" idx="1"/>
          </p:cNvCxnSpPr>
          <p:nvPr/>
        </p:nvCxnSpPr>
        <p:spPr>
          <a:xfrm>
            <a:off x="7249550" y="2599675"/>
            <a:ext cx="293100" cy="0"/>
          </a:xfrm>
          <a:prstGeom prst="straightConnector1">
            <a:avLst/>
          </a:prstGeom>
          <a:noFill/>
          <a:ln cap="flat" cmpd="sng" w="19050">
            <a:solidFill>
              <a:schemeClr val="dk2"/>
            </a:solidFill>
            <a:prstDash val="solid"/>
            <a:round/>
            <a:headEnd len="med" w="med" type="none"/>
            <a:tailEnd len="med" w="med" type="triangle"/>
          </a:ln>
        </p:spPr>
      </p:cxnSp>
      <p:sp>
        <p:nvSpPr>
          <p:cNvPr id="168" name="Google Shape;168;p22"/>
          <p:cNvSpPr txBox="1"/>
          <p:nvPr/>
        </p:nvSpPr>
        <p:spPr>
          <a:xfrm>
            <a:off x="731300" y="3138475"/>
            <a:ext cx="70206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Helvetica Neue"/>
                <a:ea typeface="Helvetica Neue"/>
                <a:cs typeface="Helvetica Neue"/>
                <a:sym typeface="Helvetica Neue"/>
              </a:rPr>
              <a:t>Meilleurs hyperparamètres :</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rPr lang="fr">
                <a:latin typeface="Helvetica Neue"/>
                <a:ea typeface="Helvetica Neue"/>
                <a:cs typeface="Helvetica Neue"/>
                <a:sym typeface="Helvetica Neue"/>
              </a:rPr>
              <a:t>learning rate : 0.00005</a:t>
            </a:r>
            <a:endParaRPr>
              <a:latin typeface="Helvetica Neue"/>
              <a:ea typeface="Helvetica Neue"/>
              <a:cs typeface="Helvetica Neue"/>
              <a:sym typeface="Helvetica Neue"/>
            </a:endParaRPr>
          </a:p>
          <a:p>
            <a:pPr indent="0" lvl="0" marL="0" rtl="0" algn="l">
              <a:spcBef>
                <a:spcPts val="0"/>
              </a:spcBef>
              <a:spcAft>
                <a:spcPts val="0"/>
              </a:spcAft>
              <a:buNone/>
            </a:pPr>
            <a:r>
              <a:rPr lang="fr">
                <a:latin typeface="Helvetica Neue"/>
                <a:ea typeface="Helvetica Neue"/>
                <a:cs typeface="Helvetica Neue"/>
                <a:sym typeface="Helvetica Neue"/>
              </a:rPr>
              <a:t>dropout : 0.7</a:t>
            </a:r>
            <a:endParaRPr>
              <a:latin typeface="Helvetica Neue"/>
              <a:ea typeface="Helvetica Neue"/>
              <a:cs typeface="Helvetica Neue"/>
              <a:sym typeface="Helvetica Neue"/>
            </a:endParaRPr>
          </a:p>
          <a:p>
            <a:pPr indent="0" lvl="0" marL="0" rtl="0" algn="l">
              <a:spcBef>
                <a:spcPts val="0"/>
              </a:spcBef>
              <a:spcAft>
                <a:spcPts val="0"/>
              </a:spcAft>
              <a:buNone/>
            </a:pPr>
            <a:r>
              <a:rPr lang="fr">
                <a:latin typeface="Helvetica Neue"/>
                <a:ea typeface="Helvetica Neue"/>
                <a:cs typeface="Helvetica Neue"/>
                <a:sym typeface="Helvetica Neue"/>
              </a:rPr>
              <a:t>nombre d’unités (dense layer) : 512 </a:t>
            </a:r>
            <a:endParaRPr>
              <a:latin typeface="Helvetica Neue"/>
              <a:ea typeface="Helvetica Neue"/>
              <a:cs typeface="Helvetica Neue"/>
              <a:sym typeface="Helvetica Neue"/>
            </a:endParaRPr>
          </a:p>
          <a:p>
            <a:pPr indent="0" lvl="0" marL="0" rtl="0" algn="l">
              <a:spcBef>
                <a:spcPts val="0"/>
              </a:spcBef>
              <a:spcAft>
                <a:spcPts val="0"/>
              </a:spcAft>
              <a:buNone/>
            </a:pPr>
            <a:r>
              <a:rPr lang="fr">
                <a:latin typeface="Helvetica Neue"/>
                <a:ea typeface="Helvetica Neue"/>
                <a:cs typeface="Helvetica Neue"/>
                <a:sym typeface="Helvetica Neue"/>
              </a:rPr>
              <a:t>Max val accuracy = 0.94</a:t>
            </a:r>
            <a:endParaRPr>
              <a:latin typeface="Helvetica Neue"/>
              <a:ea typeface="Helvetica Neue"/>
              <a:cs typeface="Helvetica Neue"/>
              <a:sym typeface="Helvetica Neue"/>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3"/>
          <p:cNvSpPr txBox="1"/>
          <p:nvPr>
            <p:ph type="title"/>
          </p:nvPr>
        </p:nvSpPr>
        <p:spPr>
          <a:xfrm>
            <a:off x="311700" y="445025"/>
            <a:ext cx="8520600" cy="57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fontScale="90000"/>
          </a:bodyPr>
          <a:lstStyle/>
          <a:p>
            <a:pPr indent="-396811" lvl="0" marL="457200" rtl="0" algn="l">
              <a:spcBef>
                <a:spcPts val="0"/>
              </a:spcBef>
              <a:spcAft>
                <a:spcPts val="0"/>
              </a:spcAft>
              <a:buClr>
                <a:schemeClr val="dk1"/>
              </a:buClr>
              <a:buSzPct val="100000"/>
              <a:buFont typeface="Helvetica Neue"/>
              <a:buAutoNum type="romanUcPeriod" startAt="3"/>
            </a:pPr>
            <a:r>
              <a:rPr lang="fr" sz="2943"/>
              <a:t>Transfer Learning</a:t>
            </a:r>
            <a:endParaRPr sz="2943"/>
          </a:p>
          <a:p>
            <a:pPr indent="0" lvl="0" marL="457200" rtl="0" algn="l">
              <a:spcBef>
                <a:spcPts val="1200"/>
              </a:spcBef>
              <a:spcAft>
                <a:spcPts val="0"/>
              </a:spcAft>
              <a:buClr>
                <a:schemeClr val="dk1"/>
              </a:buClr>
              <a:buSzPct val="48316"/>
              <a:buFont typeface="Arial"/>
              <a:buNone/>
            </a:pPr>
            <a:r>
              <a:rPr lang="fr" sz="2276"/>
              <a:t>B.	Modèle EffNetB7</a:t>
            </a:r>
            <a:endParaRPr sz="2276"/>
          </a:p>
          <a:p>
            <a:pPr indent="0" lvl="0" marL="0" rtl="0" algn="l">
              <a:spcBef>
                <a:spcPts val="1200"/>
              </a:spcBef>
              <a:spcAft>
                <a:spcPts val="0"/>
              </a:spcAft>
              <a:buNone/>
            </a:pPr>
            <a:r>
              <a:t/>
            </a:r>
            <a:endParaRPr/>
          </a:p>
        </p:txBody>
      </p:sp>
      <p:sp>
        <p:nvSpPr>
          <p:cNvPr id="174" name="Google Shape;174;p23"/>
          <p:cNvSpPr txBox="1"/>
          <p:nvPr/>
        </p:nvSpPr>
        <p:spPr>
          <a:xfrm>
            <a:off x="631589" y="3534625"/>
            <a:ext cx="648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cxnSp>
        <p:nvCxnSpPr>
          <p:cNvPr id="175" name="Google Shape;175;p23"/>
          <p:cNvCxnSpPr/>
          <p:nvPr/>
        </p:nvCxnSpPr>
        <p:spPr>
          <a:xfrm>
            <a:off x="1633650" y="4659750"/>
            <a:ext cx="5876700" cy="0"/>
          </a:xfrm>
          <a:prstGeom prst="straightConnector1">
            <a:avLst/>
          </a:prstGeom>
          <a:noFill/>
          <a:ln cap="flat" cmpd="sng" w="9525">
            <a:solidFill>
              <a:schemeClr val="dk2"/>
            </a:solidFill>
            <a:prstDash val="solid"/>
            <a:round/>
            <a:headEnd len="med" w="med" type="none"/>
            <a:tailEnd len="med" w="med" type="none"/>
          </a:ln>
        </p:spPr>
      </p:cxnSp>
      <p:cxnSp>
        <p:nvCxnSpPr>
          <p:cNvPr id="176" name="Google Shape;176;p23"/>
          <p:cNvCxnSpPr/>
          <p:nvPr/>
        </p:nvCxnSpPr>
        <p:spPr>
          <a:xfrm>
            <a:off x="1633650" y="4659750"/>
            <a:ext cx="5876700" cy="0"/>
          </a:xfrm>
          <a:prstGeom prst="straightConnector1">
            <a:avLst/>
          </a:prstGeom>
          <a:noFill/>
          <a:ln cap="flat" cmpd="sng" w="19050">
            <a:solidFill>
              <a:schemeClr val="dk1"/>
            </a:solidFill>
            <a:prstDash val="solid"/>
            <a:round/>
            <a:headEnd len="med" w="med" type="none"/>
            <a:tailEnd len="med" w="med" type="none"/>
          </a:ln>
        </p:spPr>
      </p:cxnSp>
      <p:sp>
        <p:nvSpPr>
          <p:cNvPr id="177" name="Google Shape;177;p23"/>
          <p:cNvSpPr/>
          <p:nvPr/>
        </p:nvSpPr>
        <p:spPr>
          <a:xfrm>
            <a:off x="474025" y="2322500"/>
            <a:ext cx="1089000" cy="550800"/>
          </a:xfrm>
          <a:prstGeom prst="rect">
            <a:avLst/>
          </a:prstGeom>
          <a:solidFill>
            <a:srgbClr val="A4C2F4"/>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Helvetica Neue"/>
                <a:ea typeface="Helvetica Neue"/>
                <a:cs typeface="Helvetica Neue"/>
                <a:sym typeface="Helvetica Neue"/>
              </a:rPr>
              <a:t>block 1</a:t>
            </a:r>
            <a:endParaRPr>
              <a:latin typeface="Helvetica Neue"/>
              <a:ea typeface="Helvetica Neue"/>
              <a:cs typeface="Helvetica Neue"/>
              <a:sym typeface="Helvetica Neue"/>
            </a:endParaRPr>
          </a:p>
        </p:txBody>
      </p:sp>
      <p:sp>
        <p:nvSpPr>
          <p:cNvPr id="178" name="Google Shape;178;p23"/>
          <p:cNvSpPr/>
          <p:nvPr/>
        </p:nvSpPr>
        <p:spPr>
          <a:xfrm>
            <a:off x="1885370" y="2322625"/>
            <a:ext cx="1089000" cy="550800"/>
          </a:xfrm>
          <a:prstGeom prst="rect">
            <a:avLst/>
          </a:prstGeom>
          <a:solidFill>
            <a:srgbClr val="A4C2F4"/>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Helvetica Neue"/>
                <a:ea typeface="Helvetica Neue"/>
                <a:cs typeface="Helvetica Neue"/>
                <a:sym typeface="Helvetica Neue"/>
              </a:rPr>
              <a:t>block 2</a:t>
            </a:r>
            <a:endParaRPr>
              <a:latin typeface="Helvetica Neue"/>
              <a:ea typeface="Helvetica Neue"/>
              <a:cs typeface="Helvetica Neue"/>
              <a:sym typeface="Helvetica Neue"/>
            </a:endParaRPr>
          </a:p>
        </p:txBody>
      </p:sp>
      <p:sp>
        <p:nvSpPr>
          <p:cNvPr id="179" name="Google Shape;179;p23"/>
          <p:cNvSpPr/>
          <p:nvPr/>
        </p:nvSpPr>
        <p:spPr>
          <a:xfrm>
            <a:off x="3296740" y="2322625"/>
            <a:ext cx="1089000" cy="550800"/>
          </a:xfrm>
          <a:prstGeom prst="rect">
            <a:avLst/>
          </a:prstGeom>
          <a:solidFill>
            <a:srgbClr val="A4C2F4"/>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Helvetica Neue"/>
                <a:ea typeface="Helvetica Neue"/>
                <a:cs typeface="Helvetica Neue"/>
                <a:sym typeface="Helvetica Neue"/>
              </a:rPr>
              <a:t>block 3</a:t>
            </a:r>
            <a:endParaRPr>
              <a:latin typeface="Helvetica Neue"/>
              <a:ea typeface="Helvetica Neue"/>
              <a:cs typeface="Helvetica Neue"/>
              <a:sym typeface="Helvetica Neue"/>
            </a:endParaRPr>
          </a:p>
        </p:txBody>
      </p:sp>
      <p:sp>
        <p:nvSpPr>
          <p:cNvPr id="180" name="Google Shape;180;p23"/>
          <p:cNvSpPr/>
          <p:nvPr/>
        </p:nvSpPr>
        <p:spPr>
          <a:xfrm>
            <a:off x="4718400" y="2322625"/>
            <a:ext cx="1089000" cy="550800"/>
          </a:xfrm>
          <a:prstGeom prst="rect">
            <a:avLst/>
          </a:prstGeom>
          <a:solidFill>
            <a:srgbClr val="A4C2F4"/>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Helvetica Neue"/>
                <a:ea typeface="Helvetica Neue"/>
                <a:cs typeface="Helvetica Neue"/>
                <a:sym typeface="Helvetica Neue"/>
              </a:rPr>
              <a:t>block 4</a:t>
            </a:r>
            <a:endParaRPr>
              <a:latin typeface="Helvetica Neue"/>
              <a:ea typeface="Helvetica Neue"/>
              <a:cs typeface="Helvetica Neue"/>
              <a:sym typeface="Helvetica Neue"/>
            </a:endParaRPr>
          </a:p>
        </p:txBody>
      </p:sp>
      <p:sp>
        <p:nvSpPr>
          <p:cNvPr id="181" name="Google Shape;181;p23"/>
          <p:cNvSpPr/>
          <p:nvPr/>
        </p:nvSpPr>
        <p:spPr>
          <a:xfrm>
            <a:off x="6160550" y="2324275"/>
            <a:ext cx="1089000" cy="550800"/>
          </a:xfrm>
          <a:prstGeom prst="rect">
            <a:avLst/>
          </a:prstGeom>
          <a:solidFill>
            <a:srgbClr val="9FC5E8"/>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Helvetica Neue"/>
                <a:ea typeface="Helvetica Neue"/>
                <a:cs typeface="Helvetica Neue"/>
                <a:sym typeface="Helvetica Neue"/>
              </a:rPr>
              <a:t>block 5</a:t>
            </a:r>
            <a:endParaRPr>
              <a:latin typeface="Helvetica Neue"/>
              <a:ea typeface="Helvetica Neue"/>
              <a:cs typeface="Helvetica Neue"/>
              <a:sym typeface="Helvetica Neue"/>
            </a:endParaRPr>
          </a:p>
        </p:txBody>
      </p:sp>
      <p:sp>
        <p:nvSpPr>
          <p:cNvPr id="182" name="Google Shape;182;p23"/>
          <p:cNvSpPr/>
          <p:nvPr/>
        </p:nvSpPr>
        <p:spPr>
          <a:xfrm>
            <a:off x="7542750" y="2324200"/>
            <a:ext cx="1089000" cy="550800"/>
          </a:xfrm>
          <a:prstGeom prst="rect">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Helvetica Neue"/>
                <a:ea typeface="Helvetica Neue"/>
                <a:cs typeface="Helvetica Neue"/>
                <a:sym typeface="Helvetica Neue"/>
              </a:rPr>
              <a:t>classifier</a:t>
            </a:r>
            <a:endParaRPr>
              <a:latin typeface="Helvetica Neue"/>
              <a:ea typeface="Helvetica Neue"/>
              <a:cs typeface="Helvetica Neue"/>
              <a:sym typeface="Helvetica Neue"/>
            </a:endParaRPr>
          </a:p>
        </p:txBody>
      </p:sp>
      <p:cxnSp>
        <p:nvCxnSpPr>
          <p:cNvPr id="183" name="Google Shape;183;p23"/>
          <p:cNvCxnSpPr>
            <a:stCxn id="177" idx="3"/>
            <a:endCxn id="178" idx="1"/>
          </p:cNvCxnSpPr>
          <p:nvPr/>
        </p:nvCxnSpPr>
        <p:spPr>
          <a:xfrm>
            <a:off x="1563025" y="2597900"/>
            <a:ext cx="322200" cy="0"/>
          </a:xfrm>
          <a:prstGeom prst="straightConnector1">
            <a:avLst/>
          </a:prstGeom>
          <a:noFill/>
          <a:ln cap="flat" cmpd="sng" w="19050">
            <a:solidFill>
              <a:schemeClr val="dk2"/>
            </a:solidFill>
            <a:prstDash val="solid"/>
            <a:round/>
            <a:headEnd len="med" w="med" type="none"/>
            <a:tailEnd len="med" w="med" type="triangle"/>
          </a:ln>
        </p:spPr>
      </p:cxnSp>
      <p:cxnSp>
        <p:nvCxnSpPr>
          <p:cNvPr id="184" name="Google Shape;184;p23"/>
          <p:cNvCxnSpPr>
            <a:stCxn id="178" idx="3"/>
            <a:endCxn id="179" idx="1"/>
          </p:cNvCxnSpPr>
          <p:nvPr/>
        </p:nvCxnSpPr>
        <p:spPr>
          <a:xfrm>
            <a:off x="2974370" y="2598025"/>
            <a:ext cx="322500" cy="0"/>
          </a:xfrm>
          <a:prstGeom prst="straightConnector1">
            <a:avLst/>
          </a:prstGeom>
          <a:noFill/>
          <a:ln cap="flat" cmpd="sng" w="19050">
            <a:solidFill>
              <a:schemeClr val="dk2"/>
            </a:solidFill>
            <a:prstDash val="solid"/>
            <a:round/>
            <a:headEnd len="med" w="med" type="none"/>
            <a:tailEnd len="med" w="med" type="triangle"/>
          </a:ln>
        </p:spPr>
      </p:cxnSp>
      <p:cxnSp>
        <p:nvCxnSpPr>
          <p:cNvPr id="185" name="Google Shape;185;p23"/>
          <p:cNvCxnSpPr>
            <a:stCxn id="179" idx="3"/>
            <a:endCxn id="180" idx="1"/>
          </p:cNvCxnSpPr>
          <p:nvPr/>
        </p:nvCxnSpPr>
        <p:spPr>
          <a:xfrm>
            <a:off x="4385740" y="2598025"/>
            <a:ext cx="332700" cy="0"/>
          </a:xfrm>
          <a:prstGeom prst="straightConnector1">
            <a:avLst/>
          </a:prstGeom>
          <a:noFill/>
          <a:ln cap="flat" cmpd="sng" w="19050">
            <a:solidFill>
              <a:schemeClr val="dk2"/>
            </a:solidFill>
            <a:prstDash val="solid"/>
            <a:round/>
            <a:headEnd len="med" w="med" type="none"/>
            <a:tailEnd len="med" w="med" type="triangle"/>
          </a:ln>
        </p:spPr>
      </p:cxnSp>
      <p:cxnSp>
        <p:nvCxnSpPr>
          <p:cNvPr id="186" name="Google Shape;186;p23"/>
          <p:cNvCxnSpPr>
            <a:stCxn id="180" idx="3"/>
            <a:endCxn id="181" idx="1"/>
          </p:cNvCxnSpPr>
          <p:nvPr/>
        </p:nvCxnSpPr>
        <p:spPr>
          <a:xfrm>
            <a:off x="5807400" y="2598025"/>
            <a:ext cx="353100" cy="1500"/>
          </a:xfrm>
          <a:prstGeom prst="straightConnector1">
            <a:avLst/>
          </a:prstGeom>
          <a:noFill/>
          <a:ln cap="flat" cmpd="sng" w="19050">
            <a:solidFill>
              <a:schemeClr val="dk2"/>
            </a:solidFill>
            <a:prstDash val="solid"/>
            <a:round/>
            <a:headEnd len="med" w="med" type="none"/>
            <a:tailEnd len="med" w="med" type="triangle"/>
          </a:ln>
        </p:spPr>
      </p:cxnSp>
      <p:cxnSp>
        <p:nvCxnSpPr>
          <p:cNvPr id="187" name="Google Shape;187;p23"/>
          <p:cNvCxnSpPr>
            <a:stCxn id="181" idx="3"/>
            <a:endCxn id="182" idx="1"/>
          </p:cNvCxnSpPr>
          <p:nvPr/>
        </p:nvCxnSpPr>
        <p:spPr>
          <a:xfrm>
            <a:off x="7249550" y="2599675"/>
            <a:ext cx="293100" cy="0"/>
          </a:xfrm>
          <a:prstGeom prst="straightConnector1">
            <a:avLst/>
          </a:prstGeom>
          <a:noFill/>
          <a:ln cap="flat" cmpd="sng" w="19050">
            <a:solidFill>
              <a:schemeClr val="dk2"/>
            </a:solidFill>
            <a:prstDash val="solid"/>
            <a:round/>
            <a:headEnd len="med" w="med" type="none"/>
            <a:tailEnd len="med" w="med" type="triangle"/>
          </a:ln>
        </p:spPr>
      </p:cxnSp>
      <p:sp>
        <p:nvSpPr>
          <p:cNvPr id="188" name="Google Shape;188;p23"/>
          <p:cNvSpPr txBox="1"/>
          <p:nvPr/>
        </p:nvSpPr>
        <p:spPr>
          <a:xfrm>
            <a:off x="731300" y="3138475"/>
            <a:ext cx="70206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Helvetica Neue"/>
                <a:ea typeface="Helvetica Neue"/>
                <a:cs typeface="Helvetica Neue"/>
                <a:sym typeface="Helvetica Neue"/>
              </a:rPr>
              <a:t>Meilleurs hyperparamètres :</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rPr lang="fr">
                <a:latin typeface="Helvetica Neue"/>
                <a:ea typeface="Helvetica Neue"/>
                <a:cs typeface="Helvetica Neue"/>
                <a:sym typeface="Helvetica Neue"/>
              </a:rPr>
              <a:t>learning rate : 0.0001</a:t>
            </a:r>
            <a:endParaRPr>
              <a:latin typeface="Helvetica Neue"/>
              <a:ea typeface="Helvetica Neue"/>
              <a:cs typeface="Helvetica Neue"/>
              <a:sym typeface="Helvetica Neue"/>
            </a:endParaRPr>
          </a:p>
          <a:p>
            <a:pPr indent="0" lvl="0" marL="0" rtl="0" algn="l">
              <a:spcBef>
                <a:spcPts val="0"/>
              </a:spcBef>
              <a:spcAft>
                <a:spcPts val="0"/>
              </a:spcAft>
              <a:buNone/>
            </a:pPr>
            <a:r>
              <a:rPr lang="fr">
                <a:latin typeface="Helvetica Neue"/>
                <a:ea typeface="Helvetica Neue"/>
                <a:cs typeface="Helvetica Neue"/>
                <a:sym typeface="Helvetica Neue"/>
              </a:rPr>
              <a:t>dropout : 0.5</a:t>
            </a:r>
            <a:endParaRPr>
              <a:latin typeface="Helvetica Neue"/>
              <a:ea typeface="Helvetica Neue"/>
              <a:cs typeface="Helvetica Neue"/>
              <a:sym typeface="Helvetica Neue"/>
            </a:endParaRPr>
          </a:p>
          <a:p>
            <a:pPr indent="0" lvl="0" marL="0" rtl="0" algn="l">
              <a:spcBef>
                <a:spcPts val="0"/>
              </a:spcBef>
              <a:spcAft>
                <a:spcPts val="0"/>
              </a:spcAft>
              <a:buNone/>
            </a:pPr>
            <a:r>
              <a:rPr lang="fr">
                <a:latin typeface="Helvetica Neue"/>
                <a:ea typeface="Helvetica Neue"/>
                <a:cs typeface="Helvetica Neue"/>
                <a:sym typeface="Helvetica Neue"/>
              </a:rPr>
              <a:t>nombre d’unités (dense layer) : 384 </a:t>
            </a:r>
            <a:endParaRPr>
              <a:latin typeface="Helvetica Neue"/>
              <a:ea typeface="Helvetica Neue"/>
              <a:cs typeface="Helvetica Neue"/>
              <a:sym typeface="Helvetica Neue"/>
            </a:endParaRPr>
          </a:p>
          <a:p>
            <a:pPr indent="0" lvl="0" marL="0" rtl="0" algn="l">
              <a:spcBef>
                <a:spcPts val="0"/>
              </a:spcBef>
              <a:spcAft>
                <a:spcPts val="0"/>
              </a:spcAft>
              <a:buNone/>
            </a:pPr>
            <a:r>
              <a:rPr lang="fr">
                <a:latin typeface="Helvetica Neue"/>
                <a:ea typeface="Helvetica Neue"/>
                <a:cs typeface="Helvetica Neue"/>
                <a:sym typeface="Helvetica Neue"/>
              </a:rPr>
              <a:t>Max val accuracy = 0.98</a:t>
            </a:r>
            <a:endParaRPr>
              <a:latin typeface="Helvetica Neue"/>
              <a:ea typeface="Helvetica Neue"/>
              <a:cs typeface="Helvetica Neue"/>
              <a:sym typeface="Helvetica Neue"/>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4"/>
          <p:cNvSpPr txBox="1"/>
          <p:nvPr>
            <p:ph type="title"/>
          </p:nvPr>
        </p:nvSpPr>
        <p:spPr>
          <a:xfrm>
            <a:off x="311700" y="445025"/>
            <a:ext cx="8520600" cy="57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94335" lvl="0" marL="457200" rtl="0" algn="l">
              <a:lnSpc>
                <a:spcPct val="200000"/>
              </a:lnSpc>
              <a:spcBef>
                <a:spcPts val="0"/>
              </a:spcBef>
              <a:spcAft>
                <a:spcPts val="0"/>
              </a:spcAft>
              <a:buClr>
                <a:schemeClr val="dk1"/>
              </a:buClr>
              <a:buSzPts val="2610"/>
              <a:buFont typeface="Helvetica Neue"/>
              <a:buAutoNum type="romanUcPeriod" startAt="4"/>
            </a:pPr>
            <a:r>
              <a:rPr lang="fr" sz="2610"/>
              <a:t>Déploiement de l’API (1/2)</a:t>
            </a:r>
            <a:endParaRPr sz="2610"/>
          </a:p>
          <a:p>
            <a:pPr indent="0" lvl="0" marL="0" rtl="0" algn="l">
              <a:spcBef>
                <a:spcPts val="1200"/>
              </a:spcBef>
              <a:spcAft>
                <a:spcPts val="0"/>
              </a:spcAft>
              <a:buSzPts val="990"/>
              <a:buNone/>
            </a:pPr>
            <a:r>
              <a:t/>
            </a:r>
            <a:endParaRPr sz="2340"/>
          </a:p>
        </p:txBody>
      </p:sp>
      <p:sp>
        <p:nvSpPr>
          <p:cNvPr id="194" name="Google Shape;19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700">
                <a:solidFill>
                  <a:schemeClr val="dk1"/>
                </a:solidFill>
                <a:latin typeface="Helvetica Neue"/>
                <a:ea typeface="Helvetica Neue"/>
                <a:cs typeface="Helvetica Neue"/>
                <a:sym typeface="Helvetica Neue"/>
              </a:rPr>
              <a:t>On retient le modèle 2 qui obtient un score légèrement meilleur que le premier sur 10 classes (0.90 vs 0.86 en max val accuracy).</a:t>
            </a:r>
            <a:endParaRPr sz="1700">
              <a:solidFill>
                <a:schemeClr val="dk1"/>
              </a:solidFill>
              <a:latin typeface="Helvetica Neue"/>
              <a:ea typeface="Helvetica Neue"/>
              <a:cs typeface="Helvetica Neue"/>
              <a:sym typeface="Helvetica Neue"/>
            </a:endParaRPr>
          </a:p>
          <a:p>
            <a:pPr indent="0" lvl="0" marL="0" rtl="0" algn="l">
              <a:spcBef>
                <a:spcPts val="1200"/>
              </a:spcBef>
              <a:spcAft>
                <a:spcPts val="0"/>
              </a:spcAft>
              <a:buNone/>
            </a:pPr>
            <a:r>
              <a:rPr lang="fr" sz="1700">
                <a:solidFill>
                  <a:schemeClr val="dk1"/>
                </a:solidFill>
                <a:latin typeface="Helvetica Neue"/>
                <a:ea typeface="Helvetica Neue"/>
                <a:cs typeface="Helvetica Neue"/>
                <a:sym typeface="Helvetica Neue"/>
              </a:rPr>
              <a:t>En généralisant sur l’ensemble des classes, notre modèle atteint les 0.72 en max val accuracy.</a:t>
            </a:r>
            <a:endParaRPr sz="1700">
              <a:solidFill>
                <a:schemeClr val="dk1"/>
              </a:solidFill>
              <a:latin typeface="Helvetica Neue"/>
              <a:ea typeface="Helvetica Neue"/>
              <a:cs typeface="Helvetica Neue"/>
              <a:sym typeface="Helvetica Neue"/>
            </a:endParaRPr>
          </a:p>
          <a:p>
            <a:pPr indent="0" lvl="0" marL="0" rtl="0" algn="l">
              <a:spcBef>
                <a:spcPts val="1200"/>
              </a:spcBef>
              <a:spcAft>
                <a:spcPts val="1200"/>
              </a:spcAft>
              <a:buNone/>
            </a:pPr>
            <a:r>
              <a:rPr lang="fr" sz="1700">
                <a:solidFill>
                  <a:schemeClr val="dk1"/>
                </a:solidFill>
                <a:latin typeface="Helvetica Neue"/>
                <a:ea typeface="Helvetica Neue"/>
                <a:cs typeface="Helvetica Neue"/>
                <a:sym typeface="Helvetica Neue"/>
              </a:rPr>
              <a:t>On mettra au point une fonction qui prendra en entrée une image et qui retournera la prédiction du modèle entraîné de la race la plus probable sur l’image.</a:t>
            </a:r>
            <a:endParaRPr sz="1700">
              <a:solidFill>
                <a:schemeClr val="dk1"/>
              </a:solidFill>
              <a:latin typeface="Helvetica Neue"/>
              <a:ea typeface="Helvetica Neue"/>
              <a:cs typeface="Helvetica Neue"/>
              <a:sym typeface="Helvetica Neue"/>
            </a:endParaRPr>
          </a:p>
        </p:txBody>
      </p:sp>
      <p:cxnSp>
        <p:nvCxnSpPr>
          <p:cNvPr id="195" name="Google Shape;195;p24"/>
          <p:cNvCxnSpPr/>
          <p:nvPr/>
        </p:nvCxnSpPr>
        <p:spPr>
          <a:xfrm>
            <a:off x="1633650" y="4659750"/>
            <a:ext cx="58767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25"/>
          <p:cNvPicPr preferRelativeResize="0"/>
          <p:nvPr/>
        </p:nvPicPr>
        <p:blipFill>
          <a:blip r:embed="rId3">
            <a:alphaModFix/>
          </a:blip>
          <a:stretch>
            <a:fillRect/>
          </a:stretch>
        </p:blipFill>
        <p:spPr>
          <a:xfrm>
            <a:off x="703825" y="1940925"/>
            <a:ext cx="3002226" cy="2009450"/>
          </a:xfrm>
          <a:prstGeom prst="rect">
            <a:avLst/>
          </a:prstGeom>
          <a:noFill/>
          <a:ln>
            <a:noFill/>
          </a:ln>
        </p:spPr>
      </p:pic>
      <p:cxnSp>
        <p:nvCxnSpPr>
          <p:cNvPr id="201" name="Google Shape;201;p25"/>
          <p:cNvCxnSpPr/>
          <p:nvPr/>
        </p:nvCxnSpPr>
        <p:spPr>
          <a:xfrm>
            <a:off x="1633650" y="4659750"/>
            <a:ext cx="5876700" cy="0"/>
          </a:xfrm>
          <a:prstGeom prst="straightConnector1">
            <a:avLst/>
          </a:prstGeom>
          <a:noFill/>
          <a:ln cap="flat" cmpd="sng" w="19050">
            <a:solidFill>
              <a:schemeClr val="dk1"/>
            </a:solidFill>
            <a:prstDash val="solid"/>
            <a:round/>
            <a:headEnd len="med" w="med" type="none"/>
            <a:tailEnd len="med" w="med" type="none"/>
          </a:ln>
        </p:spPr>
      </p:cxnSp>
      <p:sp>
        <p:nvSpPr>
          <p:cNvPr id="202" name="Google Shape;202;p25"/>
          <p:cNvSpPr txBox="1"/>
          <p:nvPr/>
        </p:nvSpPr>
        <p:spPr>
          <a:xfrm>
            <a:off x="4205900" y="1940925"/>
            <a:ext cx="300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03" name="Google Shape;203;p25"/>
          <p:cNvSpPr txBox="1"/>
          <p:nvPr>
            <p:ph type="title"/>
          </p:nvPr>
        </p:nvSpPr>
        <p:spPr>
          <a:xfrm>
            <a:off x="311700" y="445025"/>
            <a:ext cx="8520600" cy="57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94335" lvl="0" marL="457200" rtl="0" algn="l">
              <a:lnSpc>
                <a:spcPct val="200000"/>
              </a:lnSpc>
              <a:spcBef>
                <a:spcPts val="0"/>
              </a:spcBef>
              <a:spcAft>
                <a:spcPts val="0"/>
              </a:spcAft>
              <a:buClr>
                <a:schemeClr val="dk1"/>
              </a:buClr>
              <a:buSzPts val="2610"/>
              <a:buFont typeface="Helvetica Neue"/>
              <a:buAutoNum type="romanUcPeriod" startAt="4"/>
            </a:pPr>
            <a:r>
              <a:rPr lang="fr" sz="2610"/>
              <a:t>Déploiement de l’API (2/2)</a:t>
            </a:r>
            <a:endParaRPr sz="2340"/>
          </a:p>
        </p:txBody>
      </p:sp>
      <p:sp>
        <p:nvSpPr>
          <p:cNvPr id="204" name="Google Shape;204;p25"/>
          <p:cNvSpPr txBox="1"/>
          <p:nvPr/>
        </p:nvSpPr>
        <p:spPr>
          <a:xfrm>
            <a:off x="414400" y="1383325"/>
            <a:ext cx="872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Helvetica Neue"/>
                <a:ea typeface="Helvetica Neue"/>
                <a:cs typeface="Helvetica Neue"/>
                <a:sym typeface="Helvetica Neue"/>
              </a:rPr>
              <a:t>la race de chien la plus probable est : cairn			   la race de chien la plus probable est : whippet </a:t>
            </a:r>
            <a:endParaRPr>
              <a:latin typeface="Helvetica Neue"/>
              <a:ea typeface="Helvetica Neue"/>
              <a:cs typeface="Helvetica Neue"/>
              <a:sym typeface="Helvetica Neue"/>
            </a:endParaRPr>
          </a:p>
        </p:txBody>
      </p:sp>
      <p:pic>
        <p:nvPicPr>
          <p:cNvPr id="205" name="Google Shape;205;p25"/>
          <p:cNvPicPr preferRelativeResize="0"/>
          <p:nvPr/>
        </p:nvPicPr>
        <p:blipFill>
          <a:blip r:embed="rId4">
            <a:alphaModFix/>
          </a:blip>
          <a:stretch>
            <a:fillRect/>
          </a:stretch>
        </p:blipFill>
        <p:spPr>
          <a:xfrm>
            <a:off x="5537775" y="1940925"/>
            <a:ext cx="2922828" cy="2009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p:nvPr/>
        </p:nvSpPr>
        <p:spPr>
          <a:xfrm>
            <a:off x="332225" y="1237500"/>
            <a:ext cx="1389600" cy="500400"/>
          </a:xfrm>
          <a:prstGeom prst="rect">
            <a:avLst/>
          </a:prstGeom>
          <a:solidFill>
            <a:schemeClr val="lt2"/>
          </a:solidFill>
          <a:ln cap="flat" cmpd="sng" w="28575">
            <a:solidFill>
              <a:srgbClr val="38761D"/>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fr" sz="1600">
                <a:latin typeface="Helvetica Neue"/>
                <a:ea typeface="Helvetica Neue"/>
                <a:cs typeface="Helvetica Neue"/>
                <a:sym typeface="Helvetica Neue"/>
              </a:rPr>
              <a:t>Données brutes</a:t>
            </a:r>
            <a:endParaRPr sz="1600">
              <a:latin typeface="Helvetica Neue"/>
              <a:ea typeface="Helvetica Neue"/>
              <a:cs typeface="Helvetica Neue"/>
              <a:sym typeface="Helvetica Neue"/>
            </a:endParaRPr>
          </a:p>
        </p:txBody>
      </p:sp>
      <p:sp>
        <p:nvSpPr>
          <p:cNvPr id="63" name="Google Shape;63;p14"/>
          <p:cNvSpPr txBox="1"/>
          <p:nvPr>
            <p:ph type="title"/>
          </p:nvPr>
        </p:nvSpPr>
        <p:spPr>
          <a:xfrm>
            <a:off x="311700" y="368825"/>
            <a:ext cx="8520600" cy="572700"/>
          </a:xfrm>
          <a:prstGeom prst="rect">
            <a:avLst/>
          </a:prstGeom>
          <a:effectLst>
            <a:outerShdw blurRad="57150" rotWithShape="0" algn="bl" dir="5280000" dist="47625">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2640">
                <a:latin typeface="Helvetica Neue"/>
                <a:ea typeface="Helvetica Neue"/>
                <a:cs typeface="Helvetica Neue"/>
                <a:sym typeface="Helvetica Neue"/>
              </a:rPr>
              <a:t>Schéma déploiement</a:t>
            </a:r>
            <a:endParaRPr sz="2640">
              <a:latin typeface="Helvetica Neue"/>
              <a:ea typeface="Helvetica Neue"/>
              <a:cs typeface="Helvetica Neue"/>
              <a:sym typeface="Helvetica Neue"/>
            </a:endParaRPr>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65" name="Google Shape;65;p14"/>
          <p:cNvSpPr/>
          <p:nvPr/>
        </p:nvSpPr>
        <p:spPr>
          <a:xfrm>
            <a:off x="3877200" y="1237500"/>
            <a:ext cx="1389600" cy="500400"/>
          </a:xfrm>
          <a:prstGeom prst="rect">
            <a:avLst/>
          </a:prstGeom>
          <a:solidFill>
            <a:schemeClr val="lt2"/>
          </a:solidFill>
          <a:ln cap="flat" cmpd="sng" w="28575">
            <a:solidFill>
              <a:srgbClr val="0000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fr" sz="1600">
                <a:latin typeface="Helvetica Neue"/>
                <a:ea typeface="Helvetica Neue"/>
                <a:cs typeface="Helvetica Neue"/>
                <a:sym typeface="Helvetica Neue"/>
              </a:rPr>
              <a:t>Framework</a:t>
            </a:r>
            <a:endParaRPr sz="1600">
              <a:latin typeface="Helvetica Neue"/>
              <a:ea typeface="Helvetica Neue"/>
              <a:cs typeface="Helvetica Neue"/>
              <a:sym typeface="Helvetica Neue"/>
            </a:endParaRPr>
          </a:p>
        </p:txBody>
      </p:sp>
      <p:sp>
        <p:nvSpPr>
          <p:cNvPr id="66" name="Google Shape;66;p14"/>
          <p:cNvSpPr/>
          <p:nvPr/>
        </p:nvSpPr>
        <p:spPr>
          <a:xfrm>
            <a:off x="2106000" y="1237500"/>
            <a:ext cx="1389600" cy="500400"/>
          </a:xfrm>
          <a:prstGeom prst="rect">
            <a:avLst/>
          </a:prstGeom>
          <a:solidFill>
            <a:schemeClr val="lt2"/>
          </a:solidFill>
          <a:ln cap="flat" cmpd="sng" w="28575">
            <a:solidFill>
              <a:srgbClr val="FF99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fr" sz="1600">
                <a:latin typeface="Helvetica Neue"/>
                <a:ea typeface="Helvetica Neue"/>
                <a:cs typeface="Helvetica Neue"/>
                <a:sym typeface="Helvetica Neue"/>
              </a:rPr>
              <a:t>Import</a:t>
            </a:r>
            <a:endParaRPr sz="1600">
              <a:latin typeface="Helvetica Neue"/>
              <a:ea typeface="Helvetica Neue"/>
              <a:cs typeface="Helvetica Neue"/>
              <a:sym typeface="Helvetica Neue"/>
            </a:endParaRPr>
          </a:p>
        </p:txBody>
      </p:sp>
      <p:sp>
        <p:nvSpPr>
          <p:cNvPr id="67" name="Google Shape;67;p14"/>
          <p:cNvSpPr/>
          <p:nvPr/>
        </p:nvSpPr>
        <p:spPr>
          <a:xfrm>
            <a:off x="5648550" y="1238400"/>
            <a:ext cx="1389300" cy="499500"/>
          </a:xfrm>
          <a:prstGeom prst="rect">
            <a:avLst/>
          </a:prstGeom>
          <a:solidFill>
            <a:schemeClr val="lt2"/>
          </a:solidFill>
          <a:ln cap="flat" cmpd="sng" w="28575">
            <a:solidFill>
              <a:srgbClr val="0000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fr" sz="1600">
                <a:latin typeface="Helvetica Neue"/>
                <a:ea typeface="Helvetica Neue"/>
                <a:cs typeface="Helvetica Neue"/>
                <a:sym typeface="Helvetica Neue"/>
              </a:rPr>
              <a:t>Modèle</a:t>
            </a:r>
            <a:endParaRPr sz="1600">
              <a:latin typeface="Helvetica Neue"/>
              <a:ea typeface="Helvetica Neue"/>
              <a:cs typeface="Helvetica Neue"/>
              <a:sym typeface="Helvetica Neue"/>
            </a:endParaRPr>
          </a:p>
        </p:txBody>
      </p:sp>
      <p:sp>
        <p:nvSpPr>
          <p:cNvPr id="68" name="Google Shape;68;p14"/>
          <p:cNvSpPr/>
          <p:nvPr/>
        </p:nvSpPr>
        <p:spPr>
          <a:xfrm>
            <a:off x="7419725" y="1238400"/>
            <a:ext cx="1389300" cy="499500"/>
          </a:xfrm>
          <a:prstGeom prst="rect">
            <a:avLst/>
          </a:prstGeom>
          <a:solidFill>
            <a:schemeClr val="lt2"/>
          </a:solidFill>
          <a:ln cap="flat" cmpd="sng" w="28575">
            <a:solidFill>
              <a:srgbClr val="351C75"/>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fr" sz="1600">
                <a:latin typeface="Helvetica Neue"/>
                <a:ea typeface="Helvetica Neue"/>
                <a:cs typeface="Helvetica Neue"/>
                <a:sym typeface="Helvetica Neue"/>
              </a:rPr>
              <a:t>API</a:t>
            </a:r>
            <a:endParaRPr sz="1600">
              <a:latin typeface="Helvetica Neue"/>
              <a:ea typeface="Helvetica Neue"/>
              <a:cs typeface="Helvetica Neue"/>
              <a:sym typeface="Helvetica Neue"/>
            </a:endParaRPr>
          </a:p>
        </p:txBody>
      </p:sp>
      <p:cxnSp>
        <p:nvCxnSpPr>
          <p:cNvPr id="69" name="Google Shape;69;p14"/>
          <p:cNvCxnSpPr>
            <a:stCxn id="62" idx="3"/>
            <a:endCxn id="66" idx="1"/>
          </p:cNvCxnSpPr>
          <p:nvPr/>
        </p:nvCxnSpPr>
        <p:spPr>
          <a:xfrm>
            <a:off x="1721825" y="1487700"/>
            <a:ext cx="384300" cy="0"/>
          </a:xfrm>
          <a:prstGeom prst="straightConnector1">
            <a:avLst/>
          </a:prstGeom>
          <a:noFill/>
          <a:ln cap="flat" cmpd="sng" w="19050">
            <a:solidFill>
              <a:schemeClr val="dk2"/>
            </a:solidFill>
            <a:prstDash val="solid"/>
            <a:round/>
            <a:headEnd len="med" w="med" type="none"/>
            <a:tailEnd len="med" w="med" type="triangle"/>
          </a:ln>
        </p:spPr>
      </p:cxnSp>
      <p:cxnSp>
        <p:nvCxnSpPr>
          <p:cNvPr id="70" name="Google Shape;70;p14"/>
          <p:cNvCxnSpPr>
            <a:stCxn id="66" idx="3"/>
            <a:endCxn id="65" idx="1"/>
          </p:cNvCxnSpPr>
          <p:nvPr/>
        </p:nvCxnSpPr>
        <p:spPr>
          <a:xfrm>
            <a:off x="3495600" y="1487700"/>
            <a:ext cx="381600" cy="0"/>
          </a:xfrm>
          <a:prstGeom prst="straightConnector1">
            <a:avLst/>
          </a:prstGeom>
          <a:noFill/>
          <a:ln cap="flat" cmpd="sng" w="19050">
            <a:solidFill>
              <a:schemeClr val="dk2"/>
            </a:solidFill>
            <a:prstDash val="solid"/>
            <a:round/>
            <a:headEnd len="med" w="med" type="none"/>
            <a:tailEnd len="med" w="med" type="triangle"/>
          </a:ln>
        </p:spPr>
      </p:cxnSp>
      <p:cxnSp>
        <p:nvCxnSpPr>
          <p:cNvPr id="71" name="Google Shape;71;p14"/>
          <p:cNvCxnSpPr>
            <a:stCxn id="65" idx="3"/>
            <a:endCxn id="67" idx="1"/>
          </p:cNvCxnSpPr>
          <p:nvPr/>
        </p:nvCxnSpPr>
        <p:spPr>
          <a:xfrm>
            <a:off x="5266800" y="1487700"/>
            <a:ext cx="381900" cy="600"/>
          </a:xfrm>
          <a:prstGeom prst="straightConnector1">
            <a:avLst/>
          </a:prstGeom>
          <a:noFill/>
          <a:ln cap="flat" cmpd="sng" w="19050">
            <a:solidFill>
              <a:schemeClr val="dk2"/>
            </a:solidFill>
            <a:prstDash val="solid"/>
            <a:round/>
            <a:headEnd len="med" w="med" type="none"/>
            <a:tailEnd len="med" w="med" type="triangle"/>
          </a:ln>
        </p:spPr>
      </p:cxnSp>
      <p:cxnSp>
        <p:nvCxnSpPr>
          <p:cNvPr id="72" name="Google Shape;72;p14"/>
          <p:cNvCxnSpPr>
            <a:stCxn id="67" idx="3"/>
            <a:endCxn id="68" idx="1"/>
          </p:cNvCxnSpPr>
          <p:nvPr/>
        </p:nvCxnSpPr>
        <p:spPr>
          <a:xfrm>
            <a:off x="7037850" y="1488150"/>
            <a:ext cx="381900" cy="0"/>
          </a:xfrm>
          <a:prstGeom prst="straightConnector1">
            <a:avLst/>
          </a:prstGeom>
          <a:noFill/>
          <a:ln cap="flat" cmpd="sng" w="19050">
            <a:solidFill>
              <a:schemeClr val="dk2"/>
            </a:solidFill>
            <a:prstDash val="solid"/>
            <a:round/>
            <a:headEnd len="med" w="med" type="none"/>
            <a:tailEnd len="med" w="med" type="triangle"/>
          </a:ln>
        </p:spPr>
      </p:cxnSp>
      <p:cxnSp>
        <p:nvCxnSpPr>
          <p:cNvPr id="73" name="Google Shape;73;p14"/>
          <p:cNvCxnSpPr/>
          <p:nvPr/>
        </p:nvCxnSpPr>
        <p:spPr>
          <a:xfrm>
            <a:off x="1633650" y="4659750"/>
            <a:ext cx="5876700" cy="0"/>
          </a:xfrm>
          <a:prstGeom prst="straightConnector1">
            <a:avLst/>
          </a:prstGeom>
          <a:noFill/>
          <a:ln cap="flat" cmpd="sng" w="19050">
            <a:solidFill>
              <a:schemeClr val="dk2"/>
            </a:solidFill>
            <a:prstDash val="solid"/>
            <a:round/>
            <a:headEnd len="med" w="med" type="none"/>
            <a:tailEnd len="med" w="med" type="none"/>
          </a:ln>
        </p:spPr>
      </p:cxnSp>
      <p:pic>
        <p:nvPicPr>
          <p:cNvPr id="74" name="Google Shape;74;p14"/>
          <p:cNvPicPr preferRelativeResize="0"/>
          <p:nvPr/>
        </p:nvPicPr>
        <p:blipFill>
          <a:blip r:embed="rId3">
            <a:alphaModFix/>
          </a:blip>
          <a:stretch>
            <a:fillRect/>
          </a:stretch>
        </p:blipFill>
        <p:spPr>
          <a:xfrm>
            <a:off x="562575" y="2343150"/>
            <a:ext cx="895350" cy="895350"/>
          </a:xfrm>
          <a:prstGeom prst="rect">
            <a:avLst/>
          </a:prstGeom>
          <a:noFill/>
          <a:ln>
            <a:noFill/>
          </a:ln>
        </p:spPr>
      </p:pic>
      <p:pic>
        <p:nvPicPr>
          <p:cNvPr id="75" name="Google Shape;75;p14"/>
          <p:cNvPicPr preferRelativeResize="0"/>
          <p:nvPr/>
        </p:nvPicPr>
        <p:blipFill>
          <a:blip r:embed="rId4">
            <a:alphaModFix/>
          </a:blip>
          <a:stretch>
            <a:fillRect/>
          </a:stretch>
        </p:blipFill>
        <p:spPr>
          <a:xfrm>
            <a:off x="2203850" y="2506498"/>
            <a:ext cx="1301350" cy="732002"/>
          </a:xfrm>
          <a:prstGeom prst="rect">
            <a:avLst/>
          </a:prstGeom>
          <a:noFill/>
          <a:ln>
            <a:noFill/>
          </a:ln>
        </p:spPr>
      </p:pic>
      <p:pic>
        <p:nvPicPr>
          <p:cNvPr id="76" name="Google Shape;76;p14"/>
          <p:cNvPicPr preferRelativeResize="0"/>
          <p:nvPr/>
        </p:nvPicPr>
        <p:blipFill>
          <a:blip r:embed="rId5">
            <a:alphaModFix/>
          </a:blip>
          <a:stretch>
            <a:fillRect/>
          </a:stretch>
        </p:blipFill>
        <p:spPr>
          <a:xfrm>
            <a:off x="4052885" y="2201700"/>
            <a:ext cx="1090615" cy="1164975"/>
          </a:xfrm>
          <a:prstGeom prst="rect">
            <a:avLst/>
          </a:prstGeom>
          <a:noFill/>
          <a:ln>
            <a:noFill/>
          </a:ln>
        </p:spPr>
      </p:pic>
      <p:sp>
        <p:nvSpPr>
          <p:cNvPr id="77" name="Google Shape;77;p14"/>
          <p:cNvSpPr/>
          <p:nvPr/>
        </p:nvSpPr>
        <p:spPr>
          <a:xfrm>
            <a:off x="5934900" y="2201700"/>
            <a:ext cx="816600" cy="499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Helvetica Neue"/>
                <a:ea typeface="Helvetica Neue"/>
                <a:cs typeface="Helvetica Neue"/>
                <a:sym typeface="Helvetica Neue"/>
              </a:rPr>
              <a:t>CNN</a:t>
            </a:r>
            <a:endParaRPr>
              <a:latin typeface="Helvetica Neue"/>
              <a:ea typeface="Helvetica Neue"/>
              <a:cs typeface="Helvetica Neue"/>
              <a:sym typeface="Helvetica Neue"/>
            </a:endParaRPr>
          </a:p>
        </p:txBody>
      </p:sp>
      <p:sp>
        <p:nvSpPr>
          <p:cNvPr id="78" name="Google Shape;78;p14"/>
          <p:cNvSpPr/>
          <p:nvPr/>
        </p:nvSpPr>
        <p:spPr>
          <a:xfrm>
            <a:off x="5934900" y="2811300"/>
            <a:ext cx="816600" cy="499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Helvetica Neue"/>
                <a:ea typeface="Helvetica Neue"/>
                <a:cs typeface="Helvetica Neue"/>
                <a:sym typeface="Helvetica Neue"/>
              </a:rPr>
              <a:t>VGG16</a:t>
            </a:r>
            <a:endParaRPr>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type="title"/>
          </p:nvPr>
        </p:nvSpPr>
        <p:spPr>
          <a:xfrm>
            <a:off x="311700" y="445025"/>
            <a:ext cx="8520600" cy="57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2640"/>
              <a:t>Sommaire</a:t>
            </a:r>
            <a:endParaRPr sz="2640"/>
          </a:p>
        </p:txBody>
      </p:sp>
      <p:sp>
        <p:nvSpPr>
          <p:cNvPr id="84" name="Google Shape;84;p15"/>
          <p:cNvSpPr txBox="1"/>
          <p:nvPr>
            <p:ph idx="1" type="body"/>
          </p:nvPr>
        </p:nvSpPr>
        <p:spPr>
          <a:xfrm>
            <a:off x="311700" y="1152475"/>
            <a:ext cx="8520600" cy="34164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368300" lvl="0" marL="457200" rtl="0" algn="l">
              <a:lnSpc>
                <a:spcPct val="200000"/>
              </a:lnSpc>
              <a:spcBef>
                <a:spcPts val="0"/>
              </a:spcBef>
              <a:spcAft>
                <a:spcPts val="0"/>
              </a:spcAft>
              <a:buClr>
                <a:schemeClr val="dk1"/>
              </a:buClr>
              <a:buSzPts val="2200"/>
              <a:buFont typeface="Helvetica Neue"/>
              <a:buAutoNum type="romanUcPeriod"/>
            </a:pPr>
            <a:r>
              <a:rPr lang="fr" sz="2200">
                <a:solidFill>
                  <a:schemeClr val="dk1"/>
                </a:solidFill>
                <a:latin typeface="Helvetica Neue"/>
                <a:ea typeface="Helvetica Neue"/>
                <a:cs typeface="Helvetica Neue"/>
                <a:sym typeface="Helvetica Neue"/>
              </a:rPr>
              <a:t>Introduction</a:t>
            </a:r>
            <a:endParaRPr sz="2200">
              <a:solidFill>
                <a:schemeClr val="dk1"/>
              </a:solidFill>
              <a:latin typeface="Helvetica Neue"/>
              <a:ea typeface="Helvetica Neue"/>
              <a:cs typeface="Helvetica Neue"/>
              <a:sym typeface="Helvetica Neue"/>
            </a:endParaRPr>
          </a:p>
          <a:p>
            <a:pPr indent="-368300" lvl="0" marL="457200" rtl="0" algn="l">
              <a:lnSpc>
                <a:spcPct val="200000"/>
              </a:lnSpc>
              <a:spcBef>
                <a:spcPts val="0"/>
              </a:spcBef>
              <a:spcAft>
                <a:spcPts val="0"/>
              </a:spcAft>
              <a:buClr>
                <a:schemeClr val="dk1"/>
              </a:buClr>
              <a:buSzPts val="2200"/>
              <a:buFont typeface="Helvetica Neue"/>
              <a:buAutoNum type="romanUcPeriod"/>
            </a:pPr>
            <a:r>
              <a:rPr lang="fr" sz="2200">
                <a:solidFill>
                  <a:schemeClr val="dk1"/>
                </a:solidFill>
                <a:latin typeface="Helvetica Neue"/>
                <a:ea typeface="Helvetica Neue"/>
                <a:cs typeface="Helvetica Neue"/>
                <a:sym typeface="Helvetica Neue"/>
              </a:rPr>
              <a:t>Modèles CNN classiques</a:t>
            </a:r>
            <a:endParaRPr sz="2200">
              <a:solidFill>
                <a:schemeClr val="dk1"/>
              </a:solidFill>
              <a:latin typeface="Helvetica Neue"/>
              <a:ea typeface="Helvetica Neue"/>
              <a:cs typeface="Helvetica Neue"/>
              <a:sym typeface="Helvetica Neue"/>
            </a:endParaRPr>
          </a:p>
          <a:p>
            <a:pPr indent="-368300" lvl="0" marL="457200" rtl="0" algn="l">
              <a:lnSpc>
                <a:spcPct val="200000"/>
              </a:lnSpc>
              <a:spcBef>
                <a:spcPts val="0"/>
              </a:spcBef>
              <a:spcAft>
                <a:spcPts val="0"/>
              </a:spcAft>
              <a:buClr>
                <a:schemeClr val="dk1"/>
              </a:buClr>
              <a:buSzPts val="2200"/>
              <a:buFont typeface="Helvetica Neue"/>
              <a:buAutoNum type="romanUcPeriod"/>
            </a:pPr>
            <a:r>
              <a:rPr lang="fr" sz="2200">
                <a:solidFill>
                  <a:schemeClr val="dk1"/>
                </a:solidFill>
                <a:latin typeface="Helvetica Neue"/>
                <a:ea typeface="Helvetica Neue"/>
                <a:cs typeface="Helvetica Neue"/>
                <a:sym typeface="Helvetica Neue"/>
              </a:rPr>
              <a:t>Transfer Learning</a:t>
            </a:r>
            <a:endParaRPr sz="2200">
              <a:solidFill>
                <a:schemeClr val="dk1"/>
              </a:solidFill>
              <a:latin typeface="Helvetica Neue"/>
              <a:ea typeface="Helvetica Neue"/>
              <a:cs typeface="Helvetica Neue"/>
              <a:sym typeface="Helvetica Neue"/>
            </a:endParaRPr>
          </a:p>
          <a:p>
            <a:pPr indent="-368300" lvl="0" marL="457200" rtl="0" algn="l">
              <a:lnSpc>
                <a:spcPct val="200000"/>
              </a:lnSpc>
              <a:spcBef>
                <a:spcPts val="0"/>
              </a:spcBef>
              <a:spcAft>
                <a:spcPts val="0"/>
              </a:spcAft>
              <a:buClr>
                <a:schemeClr val="dk1"/>
              </a:buClr>
              <a:buSzPts val="2200"/>
              <a:buFont typeface="Helvetica Neue"/>
              <a:buAutoNum type="romanUcPeriod"/>
            </a:pPr>
            <a:r>
              <a:rPr lang="fr" sz="2200">
                <a:solidFill>
                  <a:schemeClr val="dk1"/>
                </a:solidFill>
                <a:latin typeface="Helvetica Neue"/>
                <a:ea typeface="Helvetica Neue"/>
                <a:cs typeface="Helvetica Neue"/>
                <a:sym typeface="Helvetica Neue"/>
              </a:rPr>
              <a:t>Déploiement de l’API</a:t>
            </a:r>
            <a:endParaRPr sz="2200">
              <a:solidFill>
                <a:schemeClr val="dk1"/>
              </a:solidFill>
              <a:latin typeface="Helvetica Neue"/>
              <a:ea typeface="Helvetica Neue"/>
              <a:cs typeface="Helvetica Neue"/>
              <a:sym typeface="Helvetica Neue"/>
            </a:endParaRPr>
          </a:p>
          <a:p>
            <a:pPr indent="0" lvl="0" marL="0" rtl="0" algn="l">
              <a:spcBef>
                <a:spcPts val="1200"/>
              </a:spcBef>
              <a:spcAft>
                <a:spcPts val="1200"/>
              </a:spcAft>
              <a:buNone/>
            </a:pPr>
            <a:r>
              <a:t/>
            </a:r>
            <a:endParaRPr sz="2000">
              <a:solidFill>
                <a:schemeClr val="dk1"/>
              </a:solidFill>
              <a:latin typeface="Helvetica Neue"/>
              <a:ea typeface="Helvetica Neue"/>
              <a:cs typeface="Helvetica Neue"/>
              <a:sym typeface="Helvetica Neue"/>
            </a:endParaRPr>
          </a:p>
        </p:txBody>
      </p:sp>
      <p:cxnSp>
        <p:nvCxnSpPr>
          <p:cNvPr id="85" name="Google Shape;85;p15"/>
          <p:cNvCxnSpPr/>
          <p:nvPr/>
        </p:nvCxnSpPr>
        <p:spPr>
          <a:xfrm>
            <a:off x="1633650" y="4659750"/>
            <a:ext cx="5876700" cy="0"/>
          </a:xfrm>
          <a:prstGeom prst="straightConnector1">
            <a:avLst/>
          </a:prstGeom>
          <a:noFill/>
          <a:ln cap="flat" cmpd="sng" w="9525">
            <a:solidFill>
              <a:schemeClr val="dk2"/>
            </a:solidFill>
            <a:prstDash val="solid"/>
            <a:round/>
            <a:headEnd len="med" w="med" type="none"/>
            <a:tailEnd len="med" w="med" type="none"/>
          </a:ln>
        </p:spPr>
      </p:cxnSp>
      <p:cxnSp>
        <p:nvCxnSpPr>
          <p:cNvPr id="86" name="Google Shape;86;p15"/>
          <p:cNvCxnSpPr/>
          <p:nvPr/>
        </p:nvCxnSpPr>
        <p:spPr>
          <a:xfrm>
            <a:off x="1633650" y="4659750"/>
            <a:ext cx="58767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311700" y="445025"/>
            <a:ext cx="8520600" cy="57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I.	Introduction</a:t>
            </a:r>
            <a:endParaRPr/>
          </a:p>
        </p:txBody>
      </p:sp>
      <p:sp>
        <p:nvSpPr>
          <p:cNvPr id="92" name="Google Shape;9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600">
                <a:solidFill>
                  <a:schemeClr val="dk1"/>
                </a:solidFill>
                <a:latin typeface="Helvetica Neue"/>
                <a:ea typeface="Helvetica Neue"/>
                <a:cs typeface="Helvetica Neue"/>
                <a:sym typeface="Helvetica Neue"/>
              </a:rPr>
              <a:t>Les bénévoles d’une association de protection des animaux constatent que la base de données qui répertorie ses pensionnaires s’agrandit de jour en jour sans qu’ils soient capables de référencer les images accumulées depuis des années.</a:t>
            </a:r>
            <a:endParaRPr sz="1600">
              <a:solidFill>
                <a:schemeClr val="dk1"/>
              </a:solidFill>
              <a:latin typeface="Helvetica Neue"/>
              <a:ea typeface="Helvetica Neue"/>
              <a:cs typeface="Helvetica Neue"/>
              <a:sym typeface="Helvetica Neue"/>
            </a:endParaRPr>
          </a:p>
          <a:p>
            <a:pPr indent="0" lvl="0" marL="0" rtl="0" algn="l">
              <a:spcBef>
                <a:spcPts val="1200"/>
              </a:spcBef>
              <a:spcAft>
                <a:spcPts val="0"/>
              </a:spcAft>
              <a:buNone/>
            </a:pPr>
            <a:r>
              <a:rPr lang="fr" sz="1600">
                <a:solidFill>
                  <a:schemeClr val="dk1"/>
                </a:solidFill>
                <a:latin typeface="Helvetica Neue"/>
                <a:ea typeface="Helvetica Neue"/>
                <a:cs typeface="Helvetica Neue"/>
                <a:sym typeface="Helvetica Neue"/>
              </a:rPr>
              <a:t>Ils souhaiteraient trouver un moyen de classer les images en fonction de la race de chien présent sur l’image.</a:t>
            </a:r>
            <a:endParaRPr sz="1600">
              <a:solidFill>
                <a:schemeClr val="dk1"/>
              </a:solidFill>
              <a:latin typeface="Helvetica Neue"/>
              <a:ea typeface="Helvetica Neue"/>
              <a:cs typeface="Helvetica Neue"/>
              <a:sym typeface="Helvetica Neue"/>
            </a:endParaRPr>
          </a:p>
          <a:p>
            <a:pPr indent="0" lvl="0" marL="0" rtl="0" algn="l">
              <a:spcBef>
                <a:spcPts val="1200"/>
              </a:spcBef>
              <a:spcAft>
                <a:spcPts val="1200"/>
              </a:spcAft>
              <a:buNone/>
            </a:pPr>
            <a:r>
              <a:rPr lang="fr" sz="1600">
                <a:solidFill>
                  <a:schemeClr val="dk1"/>
                </a:solidFill>
                <a:latin typeface="Helvetica Neue"/>
                <a:ea typeface="Helvetica Neue"/>
                <a:cs typeface="Helvetica Neue"/>
                <a:sym typeface="Helvetica Neue"/>
              </a:rPr>
              <a:t>Notre mission est de mettre au point un algorithme détectant la race de chien présent sur la photo afin de les aider dans leur travail.</a:t>
            </a:r>
            <a:endParaRPr sz="1600">
              <a:solidFill>
                <a:schemeClr val="dk1"/>
              </a:solidFill>
              <a:latin typeface="Helvetica Neue"/>
              <a:ea typeface="Helvetica Neue"/>
              <a:cs typeface="Helvetica Neue"/>
              <a:sym typeface="Helvetica Neue"/>
            </a:endParaRPr>
          </a:p>
        </p:txBody>
      </p:sp>
      <p:cxnSp>
        <p:nvCxnSpPr>
          <p:cNvPr id="93" name="Google Shape;93;p16"/>
          <p:cNvCxnSpPr/>
          <p:nvPr/>
        </p:nvCxnSpPr>
        <p:spPr>
          <a:xfrm>
            <a:off x="1633650" y="4659750"/>
            <a:ext cx="5876700" cy="0"/>
          </a:xfrm>
          <a:prstGeom prst="straightConnector1">
            <a:avLst/>
          </a:prstGeom>
          <a:noFill/>
          <a:ln cap="flat" cmpd="sng" w="9525">
            <a:solidFill>
              <a:schemeClr val="dk2"/>
            </a:solidFill>
            <a:prstDash val="solid"/>
            <a:round/>
            <a:headEnd len="med" w="med" type="none"/>
            <a:tailEnd len="med" w="med" type="none"/>
          </a:ln>
        </p:spPr>
      </p:cxnSp>
      <p:cxnSp>
        <p:nvCxnSpPr>
          <p:cNvPr id="94" name="Google Shape;94;p16"/>
          <p:cNvCxnSpPr/>
          <p:nvPr/>
        </p:nvCxnSpPr>
        <p:spPr>
          <a:xfrm>
            <a:off x="1633650" y="4659750"/>
            <a:ext cx="58767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7"/>
          <p:cNvPicPr preferRelativeResize="0"/>
          <p:nvPr/>
        </p:nvPicPr>
        <p:blipFill>
          <a:blip r:embed="rId3">
            <a:alphaModFix/>
          </a:blip>
          <a:stretch>
            <a:fillRect/>
          </a:stretch>
        </p:blipFill>
        <p:spPr>
          <a:xfrm>
            <a:off x="3710475" y="528163"/>
            <a:ext cx="2156050" cy="1815400"/>
          </a:xfrm>
          <a:prstGeom prst="rect">
            <a:avLst/>
          </a:prstGeom>
          <a:noFill/>
          <a:ln>
            <a:noFill/>
          </a:ln>
        </p:spPr>
      </p:pic>
      <p:pic>
        <p:nvPicPr>
          <p:cNvPr id="100" name="Google Shape;100;p17"/>
          <p:cNvPicPr preferRelativeResize="0"/>
          <p:nvPr/>
        </p:nvPicPr>
        <p:blipFill>
          <a:blip r:embed="rId4">
            <a:alphaModFix/>
          </a:blip>
          <a:stretch>
            <a:fillRect/>
          </a:stretch>
        </p:blipFill>
        <p:spPr>
          <a:xfrm>
            <a:off x="438703" y="3188337"/>
            <a:ext cx="2156050" cy="1617050"/>
          </a:xfrm>
          <a:prstGeom prst="rect">
            <a:avLst/>
          </a:prstGeom>
          <a:noFill/>
          <a:ln>
            <a:noFill/>
          </a:ln>
        </p:spPr>
      </p:pic>
      <p:pic>
        <p:nvPicPr>
          <p:cNvPr id="101" name="Google Shape;101;p17"/>
          <p:cNvPicPr preferRelativeResize="0"/>
          <p:nvPr/>
        </p:nvPicPr>
        <p:blipFill>
          <a:blip r:embed="rId5">
            <a:alphaModFix/>
          </a:blip>
          <a:stretch>
            <a:fillRect/>
          </a:stretch>
        </p:blipFill>
        <p:spPr>
          <a:xfrm>
            <a:off x="6677854" y="2928950"/>
            <a:ext cx="2008221" cy="1876425"/>
          </a:xfrm>
          <a:prstGeom prst="rect">
            <a:avLst/>
          </a:prstGeom>
          <a:noFill/>
          <a:ln>
            <a:noFill/>
          </a:ln>
        </p:spPr>
      </p:pic>
      <p:pic>
        <p:nvPicPr>
          <p:cNvPr id="102" name="Google Shape;102;p17"/>
          <p:cNvPicPr preferRelativeResize="0"/>
          <p:nvPr/>
        </p:nvPicPr>
        <p:blipFill>
          <a:blip r:embed="rId6">
            <a:alphaModFix/>
          </a:blip>
          <a:stretch>
            <a:fillRect/>
          </a:stretch>
        </p:blipFill>
        <p:spPr>
          <a:xfrm>
            <a:off x="3836000" y="2928938"/>
            <a:ext cx="1905000" cy="1876425"/>
          </a:xfrm>
          <a:prstGeom prst="rect">
            <a:avLst/>
          </a:prstGeom>
          <a:noFill/>
          <a:ln>
            <a:noFill/>
          </a:ln>
        </p:spPr>
      </p:pic>
      <p:pic>
        <p:nvPicPr>
          <p:cNvPr id="103" name="Google Shape;103;p17"/>
          <p:cNvPicPr preferRelativeResize="0"/>
          <p:nvPr/>
        </p:nvPicPr>
        <p:blipFill>
          <a:blip r:embed="rId7">
            <a:alphaModFix/>
          </a:blip>
          <a:stretch>
            <a:fillRect/>
          </a:stretch>
        </p:blipFill>
        <p:spPr>
          <a:xfrm>
            <a:off x="6216042" y="509600"/>
            <a:ext cx="2470034" cy="1852525"/>
          </a:xfrm>
          <a:prstGeom prst="rect">
            <a:avLst/>
          </a:prstGeom>
          <a:noFill/>
          <a:ln>
            <a:noFill/>
          </a:ln>
        </p:spPr>
      </p:pic>
      <p:pic>
        <p:nvPicPr>
          <p:cNvPr id="104" name="Google Shape;104;p17"/>
          <p:cNvPicPr preferRelativeResize="0"/>
          <p:nvPr/>
        </p:nvPicPr>
        <p:blipFill>
          <a:blip r:embed="rId8">
            <a:alphaModFix/>
          </a:blip>
          <a:stretch>
            <a:fillRect/>
          </a:stretch>
        </p:blipFill>
        <p:spPr>
          <a:xfrm>
            <a:off x="438700" y="509609"/>
            <a:ext cx="2356100" cy="238471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311700" y="445025"/>
            <a:ext cx="8520600" cy="57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94335" lvl="0" marL="457200" rtl="0" algn="l">
              <a:lnSpc>
                <a:spcPct val="200000"/>
              </a:lnSpc>
              <a:spcBef>
                <a:spcPts val="0"/>
              </a:spcBef>
              <a:spcAft>
                <a:spcPts val="0"/>
              </a:spcAft>
              <a:buClr>
                <a:schemeClr val="dk1"/>
              </a:buClr>
              <a:buSzPts val="2610"/>
              <a:buFont typeface="Helvetica Neue"/>
              <a:buAutoNum type="romanUcPeriod"/>
            </a:pPr>
            <a:r>
              <a:rPr lang="fr" sz="2610"/>
              <a:t>Modèles CNN classiques</a:t>
            </a:r>
            <a:endParaRPr sz="2610"/>
          </a:p>
          <a:p>
            <a:pPr indent="0" lvl="0" marL="457200" rtl="0" algn="l">
              <a:lnSpc>
                <a:spcPct val="200000"/>
              </a:lnSpc>
              <a:spcBef>
                <a:spcPts val="1200"/>
              </a:spcBef>
              <a:spcAft>
                <a:spcPts val="0"/>
              </a:spcAft>
              <a:buNone/>
            </a:pPr>
            <a:r>
              <a:t/>
            </a:r>
            <a:endParaRPr sz="1710"/>
          </a:p>
          <a:p>
            <a:pPr indent="0" lvl="0" marL="457200" rtl="0" algn="l">
              <a:lnSpc>
                <a:spcPct val="200000"/>
              </a:lnSpc>
              <a:spcBef>
                <a:spcPts val="1200"/>
              </a:spcBef>
              <a:spcAft>
                <a:spcPts val="0"/>
              </a:spcAft>
              <a:buNone/>
            </a:pPr>
            <a:r>
              <a:t/>
            </a:r>
            <a:endParaRPr sz="2010"/>
          </a:p>
          <a:p>
            <a:pPr indent="0" lvl="0" marL="0" rtl="0" algn="l">
              <a:spcBef>
                <a:spcPts val="1200"/>
              </a:spcBef>
              <a:spcAft>
                <a:spcPts val="0"/>
              </a:spcAft>
              <a:buSzPts val="990"/>
              <a:buNone/>
            </a:pPr>
            <a:r>
              <a:t/>
            </a:r>
            <a:endParaRPr sz="2340"/>
          </a:p>
        </p:txBody>
      </p:sp>
      <p:sp>
        <p:nvSpPr>
          <p:cNvPr id="110" name="Google Shape;11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600">
                <a:solidFill>
                  <a:schemeClr val="dk1"/>
                </a:solidFill>
                <a:latin typeface="Helvetica Neue"/>
                <a:ea typeface="Helvetica Neue"/>
                <a:cs typeface="Helvetica Neue"/>
                <a:sym typeface="Helvetica Neue"/>
              </a:rPr>
              <a:t>On va t</a:t>
            </a:r>
            <a:r>
              <a:rPr lang="fr" sz="1600">
                <a:solidFill>
                  <a:schemeClr val="dk1"/>
                </a:solidFill>
                <a:latin typeface="Helvetica Neue"/>
                <a:ea typeface="Helvetica Neue"/>
                <a:cs typeface="Helvetica Neue"/>
                <a:sym typeface="Helvetica Neue"/>
              </a:rPr>
              <a:t>ester dans un premier temps un réseau de neurones custom se composant de 4 layers de convolutions puis un autre plus profond avec notamment des layers de régularisation.</a:t>
            </a:r>
            <a:endParaRPr sz="1600">
              <a:solidFill>
                <a:schemeClr val="dk1"/>
              </a:solidFill>
              <a:latin typeface="Helvetica Neue"/>
              <a:ea typeface="Helvetica Neue"/>
              <a:cs typeface="Helvetica Neue"/>
              <a:sym typeface="Helvetica Neue"/>
            </a:endParaRPr>
          </a:p>
          <a:p>
            <a:pPr indent="0" lvl="0" marL="0" rtl="0" algn="l">
              <a:spcBef>
                <a:spcPts val="1200"/>
              </a:spcBef>
              <a:spcAft>
                <a:spcPts val="1200"/>
              </a:spcAft>
              <a:buNone/>
            </a:pPr>
            <a:r>
              <a:rPr lang="fr" sz="1600">
                <a:solidFill>
                  <a:schemeClr val="dk1"/>
                </a:solidFill>
                <a:latin typeface="Helvetica Neue"/>
                <a:ea typeface="Helvetica Neue"/>
                <a:cs typeface="Helvetica Neue"/>
                <a:sym typeface="Helvetica Neue"/>
              </a:rPr>
              <a:t>Nous tenterons d’optimiser les paramètres et hyperparamètres des deux modèles afin d’obtenir les meilleures performances possibles.</a:t>
            </a:r>
            <a:endParaRPr sz="1600">
              <a:solidFill>
                <a:schemeClr val="dk1"/>
              </a:solidFill>
              <a:latin typeface="Helvetica Neue"/>
              <a:ea typeface="Helvetica Neue"/>
              <a:cs typeface="Helvetica Neue"/>
              <a:sym typeface="Helvetica Neue"/>
            </a:endParaRPr>
          </a:p>
        </p:txBody>
      </p:sp>
      <p:cxnSp>
        <p:nvCxnSpPr>
          <p:cNvPr id="111" name="Google Shape;111;p18"/>
          <p:cNvCxnSpPr/>
          <p:nvPr/>
        </p:nvCxnSpPr>
        <p:spPr>
          <a:xfrm>
            <a:off x="1633650" y="4659750"/>
            <a:ext cx="5876700" cy="0"/>
          </a:xfrm>
          <a:prstGeom prst="straightConnector1">
            <a:avLst/>
          </a:prstGeom>
          <a:noFill/>
          <a:ln cap="flat" cmpd="sng" w="9525">
            <a:solidFill>
              <a:schemeClr val="dk2"/>
            </a:solidFill>
            <a:prstDash val="solid"/>
            <a:round/>
            <a:headEnd len="med" w="med" type="none"/>
            <a:tailEnd len="med" w="med" type="none"/>
          </a:ln>
        </p:spPr>
      </p:cxnSp>
      <p:cxnSp>
        <p:nvCxnSpPr>
          <p:cNvPr id="112" name="Google Shape;112;p18"/>
          <p:cNvCxnSpPr/>
          <p:nvPr/>
        </p:nvCxnSpPr>
        <p:spPr>
          <a:xfrm>
            <a:off x="1633650" y="4659750"/>
            <a:ext cx="58767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311700" y="445025"/>
            <a:ext cx="8520600" cy="57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sz="2933"/>
              <a:t>II.	Modèles CNN classiques</a:t>
            </a:r>
            <a:endParaRPr sz="2933"/>
          </a:p>
          <a:p>
            <a:pPr indent="0" lvl="0" marL="0" rtl="0" algn="l">
              <a:spcBef>
                <a:spcPts val="0"/>
              </a:spcBef>
              <a:spcAft>
                <a:spcPts val="0"/>
              </a:spcAft>
              <a:buNone/>
            </a:pPr>
            <a:r>
              <a:t/>
            </a:r>
            <a:endParaRPr/>
          </a:p>
          <a:p>
            <a:pPr indent="0" lvl="0" marL="0" rtl="0" algn="l">
              <a:spcBef>
                <a:spcPts val="0"/>
              </a:spcBef>
              <a:spcAft>
                <a:spcPts val="0"/>
              </a:spcAft>
              <a:buNone/>
            </a:pPr>
            <a:r>
              <a:rPr lang="fr" sz="2044"/>
              <a:t>	A.	Modèle 1 (1/2)</a:t>
            </a:r>
            <a:endParaRPr sz="2044"/>
          </a:p>
          <a:p>
            <a:pPr indent="0" lvl="0" marL="0" rtl="0" algn="l">
              <a:spcBef>
                <a:spcPts val="0"/>
              </a:spcBef>
              <a:spcAft>
                <a:spcPts val="0"/>
              </a:spcAft>
              <a:buNone/>
            </a:pPr>
            <a:r>
              <a:t/>
            </a:r>
            <a:endParaRPr/>
          </a:p>
        </p:txBody>
      </p:sp>
      <p:sp>
        <p:nvSpPr>
          <p:cNvPr id="118" name="Google Shape;118;p19"/>
          <p:cNvSpPr/>
          <p:nvPr/>
        </p:nvSpPr>
        <p:spPr>
          <a:xfrm>
            <a:off x="1412013" y="2281200"/>
            <a:ext cx="1856400" cy="487500"/>
          </a:xfrm>
          <a:prstGeom prst="rect">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solidFill>
                  <a:schemeClr val="dk1"/>
                </a:solidFill>
                <a:latin typeface="Helvetica Neue"/>
                <a:ea typeface="Helvetica Neue"/>
                <a:cs typeface="Helvetica Neue"/>
                <a:sym typeface="Helvetica Neue"/>
              </a:rPr>
              <a:t>Conv2D+Maxpool2D</a:t>
            </a:r>
            <a:endParaRPr>
              <a:latin typeface="Helvetica Neue"/>
              <a:ea typeface="Helvetica Neue"/>
              <a:cs typeface="Helvetica Neue"/>
              <a:sym typeface="Helvetica Neue"/>
            </a:endParaRPr>
          </a:p>
        </p:txBody>
      </p:sp>
      <p:sp>
        <p:nvSpPr>
          <p:cNvPr id="119" name="Google Shape;119;p19"/>
          <p:cNvSpPr/>
          <p:nvPr/>
        </p:nvSpPr>
        <p:spPr>
          <a:xfrm>
            <a:off x="5875587" y="2281200"/>
            <a:ext cx="1856400" cy="487500"/>
          </a:xfrm>
          <a:prstGeom prst="rect">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Helvetica Neue"/>
                <a:ea typeface="Helvetica Neue"/>
                <a:cs typeface="Helvetica Neue"/>
                <a:sym typeface="Helvetica Neue"/>
              </a:rPr>
              <a:t>Flatten+Dense</a:t>
            </a:r>
            <a:endParaRPr>
              <a:latin typeface="Helvetica Neue"/>
              <a:ea typeface="Helvetica Neue"/>
              <a:cs typeface="Helvetica Neue"/>
              <a:sym typeface="Helvetica Neue"/>
            </a:endParaRPr>
          </a:p>
        </p:txBody>
      </p:sp>
      <p:cxnSp>
        <p:nvCxnSpPr>
          <p:cNvPr id="120" name="Google Shape;120;p19"/>
          <p:cNvCxnSpPr/>
          <p:nvPr/>
        </p:nvCxnSpPr>
        <p:spPr>
          <a:xfrm>
            <a:off x="1633650" y="4659750"/>
            <a:ext cx="5876700" cy="0"/>
          </a:xfrm>
          <a:prstGeom prst="straightConnector1">
            <a:avLst/>
          </a:prstGeom>
          <a:noFill/>
          <a:ln cap="flat" cmpd="sng" w="9525">
            <a:solidFill>
              <a:schemeClr val="dk2"/>
            </a:solidFill>
            <a:prstDash val="solid"/>
            <a:round/>
            <a:headEnd len="med" w="med" type="none"/>
            <a:tailEnd len="med" w="med" type="none"/>
          </a:ln>
        </p:spPr>
      </p:cxnSp>
      <p:sp>
        <p:nvSpPr>
          <p:cNvPr id="121" name="Google Shape;121;p19"/>
          <p:cNvSpPr/>
          <p:nvPr/>
        </p:nvSpPr>
        <p:spPr>
          <a:xfrm>
            <a:off x="3621813" y="2297725"/>
            <a:ext cx="1856400" cy="487500"/>
          </a:xfrm>
          <a:prstGeom prst="rect">
            <a:avLst/>
          </a:prstGeom>
          <a:solidFill>
            <a:schemeClr val="lt2"/>
          </a:solid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fr">
                <a:solidFill>
                  <a:schemeClr val="dk1"/>
                </a:solidFill>
                <a:latin typeface="Helvetica Neue"/>
                <a:ea typeface="Helvetica Neue"/>
                <a:cs typeface="Helvetica Neue"/>
                <a:sym typeface="Helvetica Neue"/>
              </a:rPr>
              <a:t>Conv2D+Maxpool2D</a:t>
            </a:r>
            <a:endParaRPr>
              <a:latin typeface="Helvetica Neue"/>
              <a:ea typeface="Helvetica Neue"/>
              <a:cs typeface="Helvetica Neue"/>
              <a:sym typeface="Helvetica Neue"/>
            </a:endParaRPr>
          </a:p>
        </p:txBody>
      </p:sp>
      <p:cxnSp>
        <p:nvCxnSpPr>
          <p:cNvPr id="122" name="Google Shape;122;p19"/>
          <p:cNvCxnSpPr>
            <a:stCxn id="118" idx="3"/>
            <a:endCxn id="121" idx="1"/>
          </p:cNvCxnSpPr>
          <p:nvPr/>
        </p:nvCxnSpPr>
        <p:spPr>
          <a:xfrm>
            <a:off x="3268413" y="2524950"/>
            <a:ext cx="353400" cy="16500"/>
          </a:xfrm>
          <a:prstGeom prst="straightConnector1">
            <a:avLst/>
          </a:prstGeom>
          <a:noFill/>
          <a:ln cap="flat" cmpd="sng" w="19050">
            <a:solidFill>
              <a:schemeClr val="dk1"/>
            </a:solidFill>
            <a:prstDash val="solid"/>
            <a:round/>
            <a:headEnd len="med" w="med" type="none"/>
            <a:tailEnd len="med" w="med" type="triangle"/>
          </a:ln>
        </p:spPr>
      </p:cxnSp>
      <p:cxnSp>
        <p:nvCxnSpPr>
          <p:cNvPr id="123" name="Google Shape;123;p19"/>
          <p:cNvCxnSpPr>
            <a:stCxn id="121" idx="3"/>
            <a:endCxn id="119" idx="1"/>
          </p:cNvCxnSpPr>
          <p:nvPr/>
        </p:nvCxnSpPr>
        <p:spPr>
          <a:xfrm flipH="1" rot="10800000">
            <a:off x="5478213" y="2524975"/>
            <a:ext cx="397500" cy="16500"/>
          </a:xfrm>
          <a:prstGeom prst="straightConnector1">
            <a:avLst/>
          </a:prstGeom>
          <a:noFill/>
          <a:ln cap="flat" cmpd="sng" w="19050">
            <a:solidFill>
              <a:schemeClr val="dk1"/>
            </a:solidFill>
            <a:prstDash val="solid"/>
            <a:round/>
            <a:headEnd len="med" w="med" type="none"/>
            <a:tailEnd len="med" w="med" type="triangle"/>
          </a:ln>
        </p:spPr>
      </p:cxnSp>
      <p:cxnSp>
        <p:nvCxnSpPr>
          <p:cNvPr id="124" name="Google Shape;124;p19"/>
          <p:cNvCxnSpPr/>
          <p:nvPr/>
        </p:nvCxnSpPr>
        <p:spPr>
          <a:xfrm>
            <a:off x="1633650" y="4659750"/>
            <a:ext cx="5876700" cy="0"/>
          </a:xfrm>
          <a:prstGeom prst="straightConnector1">
            <a:avLst/>
          </a:prstGeom>
          <a:noFill/>
          <a:ln cap="flat" cmpd="sng" w="19050">
            <a:solidFill>
              <a:schemeClr val="dk1"/>
            </a:solidFill>
            <a:prstDash val="solid"/>
            <a:round/>
            <a:headEnd len="med" w="med" type="none"/>
            <a:tailEnd len="med" w="med" type="none"/>
          </a:ln>
        </p:spPr>
      </p:cxnSp>
      <p:sp>
        <p:nvSpPr>
          <p:cNvPr id="125" name="Google Shape;125;p19"/>
          <p:cNvSpPr txBox="1"/>
          <p:nvPr/>
        </p:nvSpPr>
        <p:spPr>
          <a:xfrm>
            <a:off x="731300" y="3138475"/>
            <a:ext cx="70206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Helvetica Neue"/>
                <a:ea typeface="Helvetica Neue"/>
                <a:cs typeface="Helvetica Neue"/>
                <a:sym typeface="Helvetica Neue"/>
              </a:rPr>
              <a:t>Meilleurs hyperparamètres :</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rPr lang="fr">
                <a:latin typeface="Helvetica Neue"/>
                <a:ea typeface="Helvetica Neue"/>
                <a:cs typeface="Helvetica Neue"/>
                <a:sym typeface="Helvetica Neue"/>
              </a:rPr>
              <a:t>learning rate : 0.0005</a:t>
            </a:r>
            <a:endParaRPr>
              <a:latin typeface="Helvetica Neue"/>
              <a:ea typeface="Helvetica Neue"/>
              <a:cs typeface="Helvetica Neue"/>
              <a:sym typeface="Helvetica Neue"/>
            </a:endParaRPr>
          </a:p>
          <a:p>
            <a:pPr indent="0" lvl="0" marL="0" rtl="0" algn="l">
              <a:spcBef>
                <a:spcPts val="0"/>
              </a:spcBef>
              <a:spcAft>
                <a:spcPts val="0"/>
              </a:spcAft>
              <a:buNone/>
            </a:pPr>
            <a:r>
              <a:rPr lang="fr">
                <a:latin typeface="Helvetica Neue"/>
                <a:ea typeface="Helvetica Neue"/>
                <a:cs typeface="Helvetica Neue"/>
                <a:sym typeface="Helvetica Neue"/>
              </a:rPr>
              <a:t>nombre de filtres : 336</a:t>
            </a:r>
            <a:endParaRPr>
              <a:latin typeface="Helvetica Neue"/>
              <a:ea typeface="Helvetica Neue"/>
              <a:cs typeface="Helvetica Neue"/>
              <a:sym typeface="Helvetica Neue"/>
            </a:endParaRPr>
          </a:p>
          <a:p>
            <a:pPr indent="0" lvl="0" marL="0" rtl="0" algn="l">
              <a:spcBef>
                <a:spcPts val="0"/>
              </a:spcBef>
              <a:spcAft>
                <a:spcPts val="0"/>
              </a:spcAft>
              <a:buNone/>
            </a:pPr>
            <a:r>
              <a:rPr lang="fr">
                <a:latin typeface="Helvetica Neue"/>
                <a:ea typeface="Helvetica Neue"/>
                <a:cs typeface="Helvetica Neue"/>
                <a:sym typeface="Helvetica Neue"/>
              </a:rPr>
              <a:t>nombre d’unités (dense layer) : 64 </a:t>
            </a:r>
            <a:endParaRPr>
              <a:latin typeface="Helvetica Neue"/>
              <a:ea typeface="Helvetica Neue"/>
              <a:cs typeface="Helvetica Neue"/>
              <a:sym typeface="Helvetica Neue"/>
            </a:endParaRPr>
          </a:p>
          <a:p>
            <a:pPr indent="0" lvl="0" marL="0" rtl="0" algn="l">
              <a:spcBef>
                <a:spcPts val="0"/>
              </a:spcBef>
              <a:spcAft>
                <a:spcPts val="0"/>
              </a:spcAft>
              <a:buNone/>
            </a:pPr>
            <a:r>
              <a:rPr lang="fr">
                <a:latin typeface="Helvetica Neue"/>
                <a:ea typeface="Helvetica Neue"/>
                <a:cs typeface="Helvetica Neue"/>
                <a:sym typeface="Helvetica Neue"/>
              </a:rPr>
              <a:t>Max val accuracy = 0.44</a:t>
            </a:r>
            <a:endParaRPr>
              <a:latin typeface="Helvetica Neue"/>
              <a:ea typeface="Helvetica Neue"/>
              <a:cs typeface="Helvetica Neue"/>
              <a:sym typeface="Helvetica Neue"/>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45025"/>
            <a:ext cx="8520600" cy="57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7500"/>
              <a:buFont typeface="Arial"/>
              <a:buNone/>
            </a:pPr>
            <a:r>
              <a:rPr lang="fr" sz="2933"/>
              <a:t>II.	Modèles CNN</a:t>
            </a:r>
            <a:endParaRPr sz="2933"/>
          </a:p>
          <a:p>
            <a:pPr indent="0" lvl="0" marL="0" rtl="0" algn="l">
              <a:lnSpc>
                <a:spcPct val="100000"/>
              </a:lnSpc>
              <a:spcBef>
                <a:spcPts val="0"/>
              </a:spcBef>
              <a:spcAft>
                <a:spcPts val="0"/>
              </a:spcAft>
              <a:buClr>
                <a:schemeClr val="dk1"/>
              </a:buClr>
              <a:buSzPct val="42307"/>
              <a:buFont typeface="Arial"/>
              <a:buNone/>
            </a:pPr>
            <a:r>
              <a:t/>
            </a:r>
            <a:endParaRPr/>
          </a:p>
          <a:p>
            <a:pPr indent="0" lvl="0" marL="0" rtl="0" algn="l">
              <a:lnSpc>
                <a:spcPct val="100000"/>
              </a:lnSpc>
              <a:spcBef>
                <a:spcPts val="0"/>
              </a:spcBef>
              <a:spcAft>
                <a:spcPts val="0"/>
              </a:spcAft>
              <a:buClr>
                <a:schemeClr val="dk1"/>
              </a:buClr>
              <a:buSzPct val="53804"/>
              <a:buFont typeface="Arial"/>
              <a:buNone/>
            </a:pPr>
            <a:r>
              <a:rPr lang="fr" sz="2044"/>
              <a:t>	B.	Modèle 2</a:t>
            </a:r>
            <a:endParaRPr sz="2044"/>
          </a:p>
          <a:p>
            <a:pPr indent="0" lvl="0" marL="0" rtl="0" algn="l">
              <a:spcBef>
                <a:spcPts val="0"/>
              </a:spcBef>
              <a:spcAft>
                <a:spcPts val="0"/>
              </a:spcAft>
              <a:buClr>
                <a:schemeClr val="dk1"/>
              </a:buClr>
              <a:buSzPct val="42307"/>
              <a:buFont typeface="Arial"/>
              <a:buNone/>
            </a:pPr>
            <a:r>
              <a:t/>
            </a:r>
            <a:endParaRPr/>
          </a:p>
          <a:p>
            <a:pPr indent="0" lvl="0" marL="0" rtl="0" algn="l">
              <a:spcBef>
                <a:spcPts val="0"/>
              </a:spcBef>
              <a:spcAft>
                <a:spcPts val="0"/>
              </a:spcAft>
              <a:buNone/>
            </a:pPr>
            <a:r>
              <a:t/>
            </a:r>
            <a:endParaRPr/>
          </a:p>
        </p:txBody>
      </p:sp>
      <p:sp>
        <p:nvSpPr>
          <p:cNvPr id="131" name="Google Shape;131;p20"/>
          <p:cNvSpPr/>
          <p:nvPr/>
        </p:nvSpPr>
        <p:spPr>
          <a:xfrm>
            <a:off x="554250" y="2373925"/>
            <a:ext cx="1584600" cy="487500"/>
          </a:xfrm>
          <a:prstGeom prst="rect">
            <a:avLst/>
          </a:prstGeom>
          <a:solidFill>
            <a:schemeClr val="lt2"/>
          </a:solidFill>
          <a:ln cap="flat" cmpd="sng" w="19050">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Helvetica Neue"/>
                <a:ea typeface="Helvetica Neue"/>
                <a:cs typeface="Helvetica Neue"/>
                <a:sym typeface="Helvetica Neue"/>
              </a:rPr>
              <a:t>block 1 </a:t>
            </a:r>
            <a:endParaRPr>
              <a:latin typeface="Helvetica Neue"/>
              <a:ea typeface="Helvetica Neue"/>
              <a:cs typeface="Helvetica Neue"/>
              <a:sym typeface="Helvetica Neue"/>
            </a:endParaRPr>
          </a:p>
        </p:txBody>
      </p:sp>
      <p:sp>
        <p:nvSpPr>
          <p:cNvPr id="132" name="Google Shape;132;p20"/>
          <p:cNvSpPr/>
          <p:nvPr/>
        </p:nvSpPr>
        <p:spPr>
          <a:xfrm>
            <a:off x="7005300" y="2373925"/>
            <a:ext cx="1584600" cy="487500"/>
          </a:xfrm>
          <a:prstGeom prst="rect">
            <a:avLst/>
          </a:prstGeom>
          <a:solidFill>
            <a:schemeClr val="lt2"/>
          </a:solidFill>
          <a:ln cap="flat" cmpd="sng" w="19050">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fr">
                <a:latin typeface="Helvetica Neue"/>
                <a:ea typeface="Helvetica Neue"/>
                <a:cs typeface="Helvetica Neue"/>
                <a:sym typeface="Helvetica Neue"/>
              </a:rPr>
              <a:t>f</a:t>
            </a:r>
            <a:r>
              <a:rPr lang="fr">
                <a:latin typeface="Helvetica Neue"/>
                <a:ea typeface="Helvetica Neue"/>
                <a:cs typeface="Helvetica Neue"/>
                <a:sym typeface="Helvetica Neue"/>
              </a:rPr>
              <a:t>latten+dropout+dense</a:t>
            </a:r>
            <a:endParaRPr>
              <a:latin typeface="Helvetica Neue"/>
              <a:ea typeface="Helvetica Neue"/>
              <a:cs typeface="Helvetica Neue"/>
              <a:sym typeface="Helvetica Neue"/>
            </a:endParaRPr>
          </a:p>
        </p:txBody>
      </p:sp>
      <p:cxnSp>
        <p:nvCxnSpPr>
          <p:cNvPr id="133" name="Google Shape;133;p20"/>
          <p:cNvCxnSpPr/>
          <p:nvPr/>
        </p:nvCxnSpPr>
        <p:spPr>
          <a:xfrm>
            <a:off x="1633650" y="4659750"/>
            <a:ext cx="5876700" cy="0"/>
          </a:xfrm>
          <a:prstGeom prst="straightConnector1">
            <a:avLst/>
          </a:prstGeom>
          <a:noFill/>
          <a:ln cap="flat" cmpd="sng" w="9525">
            <a:solidFill>
              <a:schemeClr val="dk2"/>
            </a:solidFill>
            <a:prstDash val="solid"/>
            <a:round/>
            <a:headEnd len="med" w="med" type="none"/>
            <a:tailEnd len="med" w="med" type="none"/>
          </a:ln>
        </p:spPr>
      </p:cxnSp>
      <p:sp>
        <p:nvSpPr>
          <p:cNvPr id="134" name="Google Shape;134;p20"/>
          <p:cNvSpPr/>
          <p:nvPr/>
        </p:nvSpPr>
        <p:spPr>
          <a:xfrm>
            <a:off x="2764050" y="2373925"/>
            <a:ext cx="1584600" cy="487500"/>
          </a:xfrm>
          <a:prstGeom prst="rect">
            <a:avLst/>
          </a:prstGeom>
          <a:solidFill>
            <a:schemeClr val="lt2"/>
          </a:solidFill>
          <a:ln cap="flat" cmpd="sng" w="19050">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Helvetica Neue"/>
                <a:ea typeface="Helvetica Neue"/>
                <a:cs typeface="Helvetica Neue"/>
                <a:sym typeface="Helvetica Neue"/>
              </a:rPr>
              <a:t>block 2 </a:t>
            </a:r>
            <a:endParaRPr>
              <a:latin typeface="Helvetica Neue"/>
              <a:ea typeface="Helvetica Neue"/>
              <a:cs typeface="Helvetica Neue"/>
              <a:sym typeface="Helvetica Neue"/>
            </a:endParaRPr>
          </a:p>
        </p:txBody>
      </p:sp>
      <p:sp>
        <p:nvSpPr>
          <p:cNvPr id="135" name="Google Shape;135;p20"/>
          <p:cNvSpPr/>
          <p:nvPr/>
        </p:nvSpPr>
        <p:spPr>
          <a:xfrm>
            <a:off x="4897650" y="2373925"/>
            <a:ext cx="1584600" cy="487500"/>
          </a:xfrm>
          <a:prstGeom prst="rect">
            <a:avLst/>
          </a:prstGeom>
          <a:solidFill>
            <a:schemeClr val="lt2"/>
          </a:solidFill>
          <a:ln cap="flat" cmpd="sng" w="19050">
            <a:solidFill>
              <a:schemeClr val="l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fr">
                <a:latin typeface="Helvetica Neue"/>
                <a:ea typeface="Helvetica Neue"/>
                <a:cs typeface="Helvetica Neue"/>
                <a:sym typeface="Helvetica Neue"/>
              </a:rPr>
              <a:t>block 3</a:t>
            </a:r>
            <a:endParaRPr>
              <a:latin typeface="Helvetica Neue"/>
              <a:ea typeface="Helvetica Neue"/>
              <a:cs typeface="Helvetica Neue"/>
              <a:sym typeface="Helvetica Neue"/>
            </a:endParaRPr>
          </a:p>
        </p:txBody>
      </p:sp>
      <p:sp>
        <p:nvSpPr>
          <p:cNvPr id="136" name="Google Shape;136;p20"/>
          <p:cNvSpPr txBox="1"/>
          <p:nvPr/>
        </p:nvSpPr>
        <p:spPr>
          <a:xfrm>
            <a:off x="585050" y="1791250"/>
            <a:ext cx="70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Helvetica Neue"/>
                <a:ea typeface="Helvetica Neue"/>
                <a:cs typeface="Helvetica Neue"/>
                <a:sym typeface="Helvetica Neue"/>
              </a:rPr>
              <a:t>Block : Conv2D + Maxpool2D + Dense + Dropout</a:t>
            </a:r>
            <a:endParaRPr>
              <a:latin typeface="Helvetica Neue"/>
              <a:ea typeface="Helvetica Neue"/>
              <a:cs typeface="Helvetica Neue"/>
              <a:sym typeface="Helvetica Neue"/>
            </a:endParaRPr>
          </a:p>
        </p:txBody>
      </p:sp>
      <p:cxnSp>
        <p:nvCxnSpPr>
          <p:cNvPr id="137" name="Google Shape;137;p20"/>
          <p:cNvCxnSpPr>
            <a:stCxn id="131" idx="3"/>
            <a:endCxn id="134" idx="1"/>
          </p:cNvCxnSpPr>
          <p:nvPr/>
        </p:nvCxnSpPr>
        <p:spPr>
          <a:xfrm>
            <a:off x="2138850" y="2617675"/>
            <a:ext cx="625200" cy="0"/>
          </a:xfrm>
          <a:prstGeom prst="straightConnector1">
            <a:avLst/>
          </a:prstGeom>
          <a:noFill/>
          <a:ln cap="flat" cmpd="sng" w="19050">
            <a:solidFill>
              <a:schemeClr val="dk1"/>
            </a:solidFill>
            <a:prstDash val="solid"/>
            <a:round/>
            <a:headEnd len="med" w="med" type="none"/>
            <a:tailEnd len="med" w="med" type="triangle"/>
          </a:ln>
          <a:effectLst>
            <a:outerShdw blurRad="57150" rotWithShape="0" algn="bl" dir="5400000" dist="19050">
              <a:srgbClr val="000000">
                <a:alpha val="50000"/>
              </a:srgbClr>
            </a:outerShdw>
          </a:effectLst>
        </p:spPr>
      </p:cxnSp>
      <p:cxnSp>
        <p:nvCxnSpPr>
          <p:cNvPr id="138" name="Google Shape;138;p20"/>
          <p:cNvCxnSpPr>
            <a:stCxn id="134" idx="3"/>
            <a:endCxn id="135" idx="1"/>
          </p:cNvCxnSpPr>
          <p:nvPr/>
        </p:nvCxnSpPr>
        <p:spPr>
          <a:xfrm>
            <a:off x="4348650" y="2617675"/>
            <a:ext cx="549000" cy="0"/>
          </a:xfrm>
          <a:prstGeom prst="straightConnector1">
            <a:avLst/>
          </a:prstGeom>
          <a:noFill/>
          <a:ln cap="flat" cmpd="sng" w="19050">
            <a:solidFill>
              <a:schemeClr val="dk1"/>
            </a:solidFill>
            <a:prstDash val="solid"/>
            <a:round/>
            <a:headEnd len="med" w="med" type="none"/>
            <a:tailEnd len="med" w="med" type="triangle"/>
          </a:ln>
          <a:effectLst>
            <a:outerShdw blurRad="57150" rotWithShape="0" algn="bl" dir="5400000" dist="19050">
              <a:srgbClr val="000000">
                <a:alpha val="50000"/>
              </a:srgbClr>
            </a:outerShdw>
          </a:effectLst>
        </p:spPr>
      </p:cxnSp>
      <p:cxnSp>
        <p:nvCxnSpPr>
          <p:cNvPr id="139" name="Google Shape;139;p20"/>
          <p:cNvCxnSpPr>
            <a:stCxn id="135" idx="3"/>
            <a:endCxn id="132" idx="1"/>
          </p:cNvCxnSpPr>
          <p:nvPr/>
        </p:nvCxnSpPr>
        <p:spPr>
          <a:xfrm>
            <a:off x="6482250" y="2617675"/>
            <a:ext cx="523200" cy="0"/>
          </a:xfrm>
          <a:prstGeom prst="straightConnector1">
            <a:avLst/>
          </a:prstGeom>
          <a:noFill/>
          <a:ln cap="flat" cmpd="sng" w="19050">
            <a:solidFill>
              <a:schemeClr val="dk1"/>
            </a:solidFill>
            <a:prstDash val="solid"/>
            <a:round/>
            <a:headEnd len="med" w="med" type="none"/>
            <a:tailEnd len="med" w="med" type="triangle"/>
          </a:ln>
          <a:effectLst>
            <a:outerShdw blurRad="57150" rotWithShape="0" algn="bl" dir="5400000" dist="19050">
              <a:srgbClr val="000000">
                <a:alpha val="50000"/>
              </a:srgbClr>
            </a:outerShdw>
          </a:effectLst>
        </p:spPr>
      </p:cxnSp>
      <p:cxnSp>
        <p:nvCxnSpPr>
          <p:cNvPr id="140" name="Google Shape;140;p20"/>
          <p:cNvCxnSpPr/>
          <p:nvPr/>
        </p:nvCxnSpPr>
        <p:spPr>
          <a:xfrm>
            <a:off x="1633650" y="4659750"/>
            <a:ext cx="5876700" cy="0"/>
          </a:xfrm>
          <a:prstGeom prst="straightConnector1">
            <a:avLst/>
          </a:prstGeom>
          <a:noFill/>
          <a:ln cap="flat" cmpd="sng" w="19050">
            <a:solidFill>
              <a:schemeClr val="dk1"/>
            </a:solidFill>
            <a:prstDash val="solid"/>
            <a:round/>
            <a:headEnd len="med" w="med" type="none"/>
            <a:tailEnd len="med" w="med" type="none"/>
          </a:ln>
        </p:spPr>
      </p:cxnSp>
      <p:sp>
        <p:nvSpPr>
          <p:cNvPr id="141" name="Google Shape;141;p20"/>
          <p:cNvSpPr txBox="1"/>
          <p:nvPr/>
        </p:nvSpPr>
        <p:spPr>
          <a:xfrm>
            <a:off x="731300" y="3138475"/>
            <a:ext cx="70206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Helvetica Neue"/>
                <a:ea typeface="Helvetica Neue"/>
                <a:cs typeface="Helvetica Neue"/>
                <a:sym typeface="Helvetica Neue"/>
              </a:rPr>
              <a:t>Meilleurs hyperparamètres :</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rPr lang="fr">
                <a:latin typeface="Helvetica Neue"/>
                <a:ea typeface="Helvetica Neue"/>
                <a:cs typeface="Helvetica Neue"/>
                <a:sym typeface="Helvetica Neue"/>
              </a:rPr>
              <a:t>learning rate : 0.0001</a:t>
            </a:r>
            <a:endParaRPr>
              <a:latin typeface="Helvetica Neue"/>
              <a:ea typeface="Helvetica Neue"/>
              <a:cs typeface="Helvetica Neue"/>
              <a:sym typeface="Helvetica Neue"/>
            </a:endParaRPr>
          </a:p>
          <a:p>
            <a:pPr indent="0" lvl="0" marL="0" rtl="0" algn="l">
              <a:spcBef>
                <a:spcPts val="0"/>
              </a:spcBef>
              <a:spcAft>
                <a:spcPts val="0"/>
              </a:spcAft>
              <a:buNone/>
            </a:pPr>
            <a:r>
              <a:rPr lang="fr">
                <a:latin typeface="Helvetica Neue"/>
                <a:ea typeface="Helvetica Neue"/>
                <a:cs typeface="Helvetica Neue"/>
                <a:sym typeface="Helvetica Neue"/>
              </a:rPr>
              <a:t>nombre de filtres : 256</a:t>
            </a:r>
            <a:endParaRPr>
              <a:latin typeface="Helvetica Neue"/>
              <a:ea typeface="Helvetica Neue"/>
              <a:cs typeface="Helvetica Neue"/>
              <a:sym typeface="Helvetica Neue"/>
            </a:endParaRPr>
          </a:p>
          <a:p>
            <a:pPr indent="0" lvl="0" marL="0" rtl="0" algn="l">
              <a:spcBef>
                <a:spcPts val="0"/>
              </a:spcBef>
              <a:spcAft>
                <a:spcPts val="0"/>
              </a:spcAft>
              <a:buNone/>
            </a:pPr>
            <a:r>
              <a:rPr lang="fr">
                <a:latin typeface="Helvetica Neue"/>
                <a:ea typeface="Helvetica Neue"/>
                <a:cs typeface="Helvetica Neue"/>
                <a:sym typeface="Helvetica Neue"/>
              </a:rPr>
              <a:t>nombre d’unités (dense layer) : 128 </a:t>
            </a:r>
            <a:endParaRPr>
              <a:latin typeface="Helvetica Neue"/>
              <a:ea typeface="Helvetica Neue"/>
              <a:cs typeface="Helvetica Neue"/>
              <a:sym typeface="Helvetica Neue"/>
            </a:endParaRPr>
          </a:p>
          <a:p>
            <a:pPr indent="0" lvl="0" marL="0" rtl="0" algn="l">
              <a:spcBef>
                <a:spcPts val="0"/>
              </a:spcBef>
              <a:spcAft>
                <a:spcPts val="0"/>
              </a:spcAft>
              <a:buNone/>
            </a:pPr>
            <a:r>
              <a:rPr lang="fr">
                <a:latin typeface="Helvetica Neue"/>
                <a:ea typeface="Helvetica Neue"/>
                <a:cs typeface="Helvetica Neue"/>
                <a:sym typeface="Helvetica Neue"/>
              </a:rPr>
              <a:t>Max val accuracy = 0.45</a:t>
            </a:r>
            <a:endParaRPr>
              <a:latin typeface="Helvetica Neue"/>
              <a:ea typeface="Helvetica Neue"/>
              <a:cs typeface="Helvetica Neue"/>
              <a:sym typeface="Helvetica Neue"/>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latin typeface="Helvetica Neue"/>
              <a:ea typeface="Helvetica Neue"/>
              <a:cs typeface="Helvetica Neue"/>
              <a:sym typeface="Helvetica Neue"/>
            </a:endParaRPr>
          </a:p>
          <a:p>
            <a:pPr indent="0" lvl="0" marL="0" rtl="0" algn="l">
              <a:spcBef>
                <a:spcPts val="1200"/>
              </a:spcBef>
              <a:spcAft>
                <a:spcPts val="0"/>
              </a:spcAft>
              <a:buNone/>
            </a:pPr>
            <a:r>
              <a:rPr lang="fr" sz="1700">
                <a:solidFill>
                  <a:schemeClr val="dk1"/>
                </a:solidFill>
                <a:latin typeface="Helvetica Neue"/>
                <a:ea typeface="Helvetica Neue"/>
                <a:cs typeface="Helvetica Neue"/>
                <a:sym typeface="Helvetica Neue"/>
              </a:rPr>
              <a:t>Le transfer learning consiste à utiliser un réseau de neurones </a:t>
            </a:r>
            <a:r>
              <a:rPr lang="fr" sz="1700">
                <a:solidFill>
                  <a:schemeClr val="dk1"/>
                </a:solidFill>
                <a:latin typeface="Helvetica Neue"/>
                <a:ea typeface="Helvetica Neue"/>
                <a:cs typeface="Helvetica Neue"/>
                <a:sym typeface="Helvetica Neue"/>
              </a:rPr>
              <a:t>préalablement entraîné</a:t>
            </a:r>
            <a:r>
              <a:rPr lang="fr" sz="1700">
                <a:solidFill>
                  <a:schemeClr val="dk1"/>
                </a:solidFill>
                <a:latin typeface="Helvetica Neue"/>
                <a:ea typeface="Helvetica Neue"/>
                <a:cs typeface="Helvetica Neue"/>
                <a:sym typeface="Helvetica Neue"/>
              </a:rPr>
              <a:t> sur des millions d’images de toute sorte. Le principal intérêt de ce procédé est le pouvoir de généralisation car les features apprises peuvent s’avérer utiles pour bon nombre de classifications.</a:t>
            </a:r>
            <a:endParaRPr sz="1700">
              <a:solidFill>
                <a:schemeClr val="dk1"/>
              </a:solidFill>
              <a:latin typeface="Helvetica Neue"/>
              <a:ea typeface="Helvetica Neue"/>
              <a:cs typeface="Helvetica Neue"/>
              <a:sym typeface="Helvetica Neue"/>
            </a:endParaRPr>
          </a:p>
          <a:p>
            <a:pPr indent="0" lvl="0" marL="0" rtl="0" algn="l">
              <a:spcBef>
                <a:spcPts val="1200"/>
              </a:spcBef>
              <a:spcAft>
                <a:spcPts val="0"/>
              </a:spcAft>
              <a:buNone/>
            </a:pPr>
            <a:r>
              <a:rPr lang="fr" sz="1700">
                <a:solidFill>
                  <a:schemeClr val="dk1"/>
                </a:solidFill>
                <a:latin typeface="Helvetica Neue"/>
                <a:ea typeface="Helvetica Neue"/>
                <a:cs typeface="Helvetica Neue"/>
                <a:sym typeface="Helvetica Neue"/>
              </a:rPr>
              <a:t>Les modèles pré entraînés VGG16 ainsi que Efficient Net seront testés.</a:t>
            </a:r>
            <a:endParaRPr sz="1700">
              <a:solidFill>
                <a:schemeClr val="dk1"/>
              </a:solidFill>
              <a:latin typeface="Helvetica Neue"/>
              <a:ea typeface="Helvetica Neue"/>
              <a:cs typeface="Helvetica Neue"/>
              <a:sym typeface="Helvetica Neue"/>
            </a:endParaRPr>
          </a:p>
          <a:p>
            <a:pPr indent="0" lvl="0" marL="0" rtl="0" algn="l">
              <a:spcBef>
                <a:spcPts val="1200"/>
              </a:spcBef>
              <a:spcAft>
                <a:spcPts val="1200"/>
              </a:spcAft>
              <a:buNone/>
            </a:pPr>
            <a:r>
              <a:t/>
            </a:r>
            <a:endParaRPr>
              <a:solidFill>
                <a:schemeClr val="dk1"/>
              </a:solidFill>
              <a:latin typeface="Helvetica Neue"/>
              <a:ea typeface="Helvetica Neue"/>
              <a:cs typeface="Helvetica Neue"/>
              <a:sym typeface="Helvetica Neue"/>
            </a:endParaRPr>
          </a:p>
        </p:txBody>
      </p:sp>
      <p:sp>
        <p:nvSpPr>
          <p:cNvPr id="147" name="Google Shape;147;p21"/>
          <p:cNvSpPr txBox="1"/>
          <p:nvPr>
            <p:ph type="title"/>
          </p:nvPr>
        </p:nvSpPr>
        <p:spPr>
          <a:xfrm>
            <a:off x="311700" y="445025"/>
            <a:ext cx="8520600" cy="57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94335" lvl="0" marL="457200" rtl="0" algn="l">
              <a:lnSpc>
                <a:spcPct val="200000"/>
              </a:lnSpc>
              <a:spcBef>
                <a:spcPts val="0"/>
              </a:spcBef>
              <a:spcAft>
                <a:spcPts val="0"/>
              </a:spcAft>
              <a:buClr>
                <a:schemeClr val="dk1"/>
              </a:buClr>
              <a:buSzPts val="2610"/>
              <a:buFont typeface="Helvetica Neue"/>
              <a:buAutoNum type="romanUcPeriod" startAt="3"/>
            </a:pPr>
            <a:r>
              <a:rPr lang="fr" sz="2610"/>
              <a:t>Transfer Learning</a:t>
            </a:r>
            <a:endParaRPr sz="2610"/>
          </a:p>
          <a:p>
            <a:pPr indent="0" lvl="0" marL="457200" rtl="0" algn="l">
              <a:lnSpc>
                <a:spcPct val="200000"/>
              </a:lnSpc>
              <a:spcBef>
                <a:spcPts val="1200"/>
              </a:spcBef>
              <a:spcAft>
                <a:spcPts val="0"/>
              </a:spcAft>
              <a:buNone/>
            </a:pPr>
            <a:r>
              <a:t/>
            </a:r>
            <a:endParaRPr sz="2610"/>
          </a:p>
          <a:p>
            <a:pPr indent="0" lvl="0" marL="0" rtl="0" algn="l">
              <a:spcBef>
                <a:spcPts val="1200"/>
              </a:spcBef>
              <a:spcAft>
                <a:spcPts val="0"/>
              </a:spcAft>
              <a:buSzPts val="990"/>
              <a:buNone/>
            </a:pPr>
            <a:r>
              <a:t/>
            </a:r>
            <a:endParaRPr sz="2340"/>
          </a:p>
        </p:txBody>
      </p:sp>
      <p:cxnSp>
        <p:nvCxnSpPr>
          <p:cNvPr id="148" name="Google Shape;148;p21"/>
          <p:cNvCxnSpPr/>
          <p:nvPr/>
        </p:nvCxnSpPr>
        <p:spPr>
          <a:xfrm>
            <a:off x="1633650" y="4659750"/>
            <a:ext cx="5876700" cy="0"/>
          </a:xfrm>
          <a:prstGeom prst="straightConnector1">
            <a:avLst/>
          </a:prstGeom>
          <a:noFill/>
          <a:ln cap="flat" cmpd="sng" w="9525">
            <a:solidFill>
              <a:schemeClr val="dk2"/>
            </a:solidFill>
            <a:prstDash val="solid"/>
            <a:round/>
            <a:headEnd len="med" w="med" type="none"/>
            <a:tailEnd len="med" w="med" type="none"/>
          </a:ln>
        </p:spPr>
      </p:cxnSp>
      <p:cxnSp>
        <p:nvCxnSpPr>
          <p:cNvPr id="149" name="Google Shape;149;p21"/>
          <p:cNvCxnSpPr/>
          <p:nvPr/>
        </p:nvCxnSpPr>
        <p:spPr>
          <a:xfrm>
            <a:off x="1633650" y="4659750"/>
            <a:ext cx="58767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