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31" r:id="rId3"/>
    <p:sldId id="332" r:id="rId4"/>
    <p:sldId id="333" r:id="rId5"/>
    <p:sldId id="334" r:id="rId6"/>
    <p:sldId id="305" r:id="rId7"/>
    <p:sldId id="30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8" r:id="rId18"/>
    <p:sldId id="269" r:id="rId19"/>
    <p:sldId id="271" r:id="rId20"/>
    <p:sldId id="306" r:id="rId21"/>
    <p:sldId id="328" r:id="rId22"/>
    <p:sldId id="33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26" r:id="rId35"/>
    <p:sldId id="327" r:id="rId36"/>
    <p:sldId id="325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1" r:id="rId45"/>
    <p:sldId id="292" r:id="rId46"/>
    <p:sldId id="293" r:id="rId47"/>
    <p:sldId id="294" r:id="rId48"/>
    <p:sldId id="290" r:id="rId49"/>
    <p:sldId id="295" r:id="rId50"/>
    <p:sldId id="296" r:id="rId51"/>
    <p:sldId id="323" r:id="rId52"/>
    <p:sldId id="322" r:id="rId53"/>
    <p:sldId id="324" r:id="rId54"/>
    <p:sldId id="32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Louis Rey</a:t>
            </a:r>
          </a:p>
          <a:p>
            <a:endParaRPr lang="en-US" sz="2800" dirty="0"/>
          </a:p>
          <a:p>
            <a:r>
              <a:rPr lang="en-US" sz="2800" dirty="0" smtClean="0"/>
              <a:t>	UCSD Extension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304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Introduction to Python (Week 1)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Installing </a:t>
            </a:r>
            <a:r>
              <a:rPr lang="en-US" sz="2400" b="1" dirty="0"/>
              <a:t>&amp; Running Python</a:t>
            </a:r>
          </a:p>
        </p:txBody>
      </p:sp>
    </p:spTree>
    <p:extLst>
      <p:ext uri="{BB962C8B-B14F-4D97-AF65-F5344CB8AC3E}">
        <p14:creationId xmlns:p14="http://schemas.microsoft.com/office/powerpoint/2010/main" val="32057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057400"/>
            <a:ext cx="602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Python </a:t>
            </a:r>
            <a:r>
              <a:rPr lang="en-US" dirty="0"/>
              <a:t>comes pre-installed with Mac OS X and </a:t>
            </a:r>
            <a:r>
              <a:rPr lang="en-US" dirty="0" smtClean="0"/>
              <a:t>Linux</a:t>
            </a:r>
            <a:endParaRPr lang="en-US" dirty="0"/>
          </a:p>
          <a:p>
            <a:r>
              <a:rPr lang="en-US" dirty="0" smtClean="0"/>
              <a:t>• Windows </a:t>
            </a:r>
            <a:r>
              <a:rPr lang="en-US" dirty="0"/>
              <a:t>binaries </a:t>
            </a:r>
            <a:r>
              <a:rPr lang="en-US" dirty="0" smtClean="0"/>
              <a:t>from http</a:t>
            </a:r>
            <a:r>
              <a:rPr lang="en-US" dirty="0"/>
              <a:t>://</a:t>
            </a:r>
            <a:r>
              <a:rPr lang="en-US" dirty="0" smtClean="0"/>
              <a:t>python.org/</a:t>
            </a:r>
            <a:endParaRPr lang="en-US" dirty="0"/>
          </a:p>
          <a:p>
            <a:r>
              <a:rPr lang="en-US" dirty="0" smtClean="0"/>
              <a:t>• You </a:t>
            </a:r>
            <a:r>
              <a:rPr lang="en-US" dirty="0"/>
              <a:t>might not have to do anything!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62000"/>
            <a:ext cx="152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Binaries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57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8710" y="1443990"/>
            <a:ext cx="60854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Interactive </a:t>
            </a:r>
            <a:r>
              <a:rPr lang="en-US" dirty="0"/>
              <a:t>interface to </a:t>
            </a:r>
            <a:r>
              <a:rPr lang="en-US" dirty="0" smtClean="0"/>
              <a:t>Python on Linux or Mac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&gt;&gt;&gt; python3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Python 2.5 (r25:51908, May 25 2007, 16:14:04) </a:t>
            </a:r>
          </a:p>
          <a:p>
            <a:r>
              <a:rPr lang="en-US" dirty="0"/>
              <a:t>[GCC 4.1.2 20061115 (prerelease) (SUSE Linux)] on linux2</a:t>
            </a:r>
          </a:p>
          <a:p>
            <a:r>
              <a:rPr lang="en-US" dirty="0"/>
              <a:t>Type "help", "copyright", "credits" or "license" for more information.</a:t>
            </a:r>
          </a:p>
          <a:p>
            <a:r>
              <a:rPr lang="en-US" dirty="0" smtClean="0">
                <a:solidFill>
                  <a:srgbClr val="B65316"/>
                </a:solidFill>
              </a:rPr>
              <a:t>&gt;&gt;&gt;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• Python </a:t>
            </a:r>
            <a:r>
              <a:rPr lang="en-US" dirty="0"/>
              <a:t>interpreter evaluates inputs:</a:t>
            </a:r>
          </a:p>
          <a:p>
            <a:r>
              <a:rPr lang="en-US" dirty="0">
                <a:solidFill>
                  <a:srgbClr val="0070C0"/>
                </a:solidFill>
              </a:rPr>
              <a:t>&gt;&gt;&gt; </a:t>
            </a:r>
            <a:r>
              <a:rPr lang="en-US" dirty="0" smtClean="0">
                <a:solidFill>
                  <a:srgbClr val="0070C0"/>
                </a:solidFill>
              </a:rPr>
              <a:t> 3</a:t>
            </a:r>
            <a:r>
              <a:rPr lang="en-US" dirty="0">
                <a:solidFill>
                  <a:srgbClr val="0070C0"/>
                </a:solidFill>
              </a:rPr>
              <a:t>*(7+2)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27</a:t>
            </a:r>
          </a:p>
          <a:p>
            <a:endParaRPr lang="en-US" dirty="0"/>
          </a:p>
          <a:p>
            <a:r>
              <a:rPr lang="en-US" dirty="0" smtClean="0"/>
              <a:t>• Python </a:t>
            </a:r>
            <a:r>
              <a:rPr lang="en-US" dirty="0"/>
              <a:t>prompts with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0070C0"/>
                </a:solidFill>
              </a:rPr>
              <a:t>&gt;&gt;&gt;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• To </a:t>
            </a:r>
            <a:r>
              <a:rPr lang="en-US" dirty="0"/>
              <a:t>exit Python:</a:t>
            </a:r>
          </a:p>
          <a:p>
            <a:r>
              <a:rPr lang="en-US" dirty="0" smtClean="0"/>
              <a:t>	• CTRL + D or type quit( ) in the command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27" y="685800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Python Interpreter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61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81200"/>
            <a:ext cx="716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 python3 </a:t>
            </a:r>
            <a:r>
              <a:rPr lang="en-US" dirty="0"/>
              <a:t>filename.py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could make the *.</a:t>
            </a:r>
            <a:r>
              <a:rPr lang="en-US" dirty="0" err="1"/>
              <a:t>py</a:t>
            </a:r>
            <a:r>
              <a:rPr lang="en-US" dirty="0"/>
              <a:t> file executable and add the </a:t>
            </a:r>
            <a:r>
              <a:rPr lang="en-US" dirty="0" smtClean="0"/>
              <a:t>following  </a:t>
            </a:r>
            <a:r>
              <a:rPr lang="en-US" dirty="0" smtClean="0">
                <a:solidFill>
                  <a:srgbClr val="0070C0"/>
                </a:solidFill>
              </a:rPr>
              <a:t>#!/</a:t>
            </a:r>
            <a:r>
              <a:rPr lang="en-US" dirty="0" err="1">
                <a:solidFill>
                  <a:srgbClr val="0070C0"/>
                </a:solidFill>
              </a:rPr>
              <a:t>usr</a:t>
            </a:r>
            <a:r>
              <a:rPr lang="en-US" dirty="0">
                <a:solidFill>
                  <a:srgbClr val="0070C0"/>
                </a:solidFill>
              </a:rPr>
              <a:t>/bin/</a:t>
            </a:r>
            <a:r>
              <a:rPr lang="en-US" dirty="0" err="1">
                <a:solidFill>
                  <a:srgbClr val="0070C0"/>
                </a:solidFill>
              </a:rPr>
              <a:t>env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  <a:r>
              <a:rPr lang="en-US" dirty="0" smtClean="0"/>
              <a:t> to </a:t>
            </a:r>
            <a:r>
              <a:rPr lang="en-US" dirty="0"/>
              <a:t>the top to make it </a:t>
            </a:r>
            <a:r>
              <a:rPr lang="en-US" dirty="0" smtClean="0"/>
              <a:t>runnable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685800"/>
            <a:ext cx="7074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Running Programs on UNIX Based Systems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04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228671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Large </a:t>
            </a:r>
            <a:r>
              <a:rPr lang="en-US" dirty="0"/>
              <a:t>collection of proven modules included in the </a:t>
            </a:r>
            <a:r>
              <a:rPr lang="en-US" dirty="0" smtClean="0"/>
              <a:t>standard distribution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3516868"/>
            <a:ext cx="298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docs.python.org/3/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72747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Pick Your Flavor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51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0500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Offers </a:t>
            </a:r>
            <a:r>
              <a:rPr lang="en-US" dirty="0" err="1"/>
              <a:t>Matlab-ish</a:t>
            </a:r>
            <a:r>
              <a:rPr lang="en-US" dirty="0"/>
              <a:t> </a:t>
            </a:r>
            <a:r>
              <a:rPr lang="en-US" dirty="0" smtClean="0"/>
              <a:t>(scientific modeling and simulation) capabilities </a:t>
            </a:r>
            <a:r>
              <a:rPr lang="en-US" dirty="0"/>
              <a:t>within Python</a:t>
            </a:r>
          </a:p>
          <a:p>
            <a:r>
              <a:rPr lang="en-US" dirty="0" smtClean="0"/>
              <a:t>• Fast </a:t>
            </a:r>
            <a:r>
              <a:rPr lang="en-US" dirty="0"/>
              <a:t>array operations</a:t>
            </a:r>
          </a:p>
          <a:p>
            <a:r>
              <a:rPr lang="en-US" dirty="0" smtClean="0"/>
              <a:t>• 2D </a:t>
            </a:r>
            <a:r>
              <a:rPr lang="en-US" dirty="0"/>
              <a:t>arrays, multi-D arrays, linear algebra etc.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Downloads</a:t>
            </a:r>
            <a:r>
              <a:rPr lang="en-US" dirty="0"/>
              <a:t>: </a:t>
            </a:r>
            <a:r>
              <a:rPr lang="en-US" dirty="0" smtClean="0"/>
              <a:t>https: //numpy.org</a:t>
            </a:r>
            <a:r>
              <a:rPr lang="en-US" dirty="0"/>
              <a:t>/</a:t>
            </a:r>
          </a:p>
          <a:p>
            <a:r>
              <a:rPr lang="en-US" dirty="0" smtClean="0"/>
              <a:t>• Tutorial: </a:t>
            </a:r>
            <a:r>
              <a:rPr lang="en-US" dirty="0"/>
              <a:t>https://numpy.org/doc/stable/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729287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numpy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0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1295400"/>
            <a:ext cx="7391400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High </a:t>
            </a:r>
            <a:r>
              <a:rPr lang="en-US" dirty="0"/>
              <a:t>quality plotting library.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050" dirty="0">
                <a:solidFill>
                  <a:srgbClr val="00B0F0"/>
                </a:solidFill>
              </a:rPr>
              <a:t>#!/</a:t>
            </a:r>
            <a:r>
              <a:rPr lang="en-US" sz="1050" dirty="0" err="1">
                <a:solidFill>
                  <a:srgbClr val="00B0F0"/>
                </a:solidFill>
              </a:rPr>
              <a:t>usr</a:t>
            </a:r>
            <a:r>
              <a:rPr lang="en-US" sz="1050" dirty="0">
                <a:solidFill>
                  <a:srgbClr val="00B0F0"/>
                </a:solidFill>
              </a:rPr>
              <a:t>/bin/</a:t>
            </a:r>
            <a:r>
              <a:rPr lang="en-US" sz="1050" dirty="0" err="1">
                <a:solidFill>
                  <a:srgbClr val="00B0F0"/>
                </a:solidFill>
              </a:rPr>
              <a:t>env</a:t>
            </a:r>
            <a:r>
              <a:rPr lang="en-US" sz="1050" dirty="0">
                <a:solidFill>
                  <a:srgbClr val="00B0F0"/>
                </a:solidFill>
              </a:rPr>
              <a:t> python</a:t>
            </a:r>
          </a:p>
          <a:p>
            <a:r>
              <a:rPr lang="en-US" sz="1050" dirty="0">
                <a:solidFill>
                  <a:srgbClr val="00B0F0"/>
                </a:solidFill>
              </a:rPr>
              <a:t>import </a:t>
            </a:r>
            <a:r>
              <a:rPr lang="en-US" sz="1050" dirty="0" err="1">
                <a:solidFill>
                  <a:srgbClr val="00B0F0"/>
                </a:solidFill>
              </a:rPr>
              <a:t>numpy</a:t>
            </a:r>
            <a:r>
              <a:rPr lang="en-US" sz="1050" dirty="0">
                <a:solidFill>
                  <a:srgbClr val="00B0F0"/>
                </a:solidFill>
              </a:rPr>
              <a:t> as </a:t>
            </a:r>
            <a:r>
              <a:rPr lang="en-US" sz="1050" dirty="0" err="1">
                <a:solidFill>
                  <a:srgbClr val="00B0F0"/>
                </a:solidFill>
              </a:rPr>
              <a:t>np</a:t>
            </a:r>
            <a:endParaRPr lang="en-US" sz="1050" dirty="0">
              <a:solidFill>
                <a:srgbClr val="00B0F0"/>
              </a:solidFill>
            </a:endParaRPr>
          </a:p>
          <a:p>
            <a:r>
              <a:rPr lang="en-US" sz="1050" dirty="0">
                <a:solidFill>
                  <a:srgbClr val="00B0F0"/>
                </a:solidFill>
              </a:rPr>
              <a:t>import </a:t>
            </a:r>
            <a:r>
              <a:rPr lang="en-US" sz="1050" dirty="0" err="1">
                <a:solidFill>
                  <a:srgbClr val="00B0F0"/>
                </a:solidFill>
              </a:rPr>
              <a:t>matplotlib.mlab</a:t>
            </a:r>
            <a:r>
              <a:rPr lang="en-US" sz="1050" dirty="0">
                <a:solidFill>
                  <a:srgbClr val="00B0F0"/>
                </a:solidFill>
              </a:rPr>
              <a:t> as </a:t>
            </a:r>
            <a:r>
              <a:rPr lang="en-US" sz="1050" dirty="0" err="1">
                <a:solidFill>
                  <a:srgbClr val="00B0F0"/>
                </a:solidFill>
              </a:rPr>
              <a:t>mlab</a:t>
            </a:r>
            <a:endParaRPr lang="en-US" sz="1050" dirty="0">
              <a:solidFill>
                <a:srgbClr val="00B0F0"/>
              </a:solidFill>
            </a:endParaRPr>
          </a:p>
          <a:p>
            <a:r>
              <a:rPr lang="en-US" sz="1050" dirty="0">
                <a:solidFill>
                  <a:srgbClr val="00B0F0"/>
                </a:solidFill>
              </a:rPr>
              <a:t>import </a:t>
            </a:r>
            <a:r>
              <a:rPr lang="en-US" sz="1050" dirty="0" err="1">
                <a:solidFill>
                  <a:srgbClr val="00B0F0"/>
                </a:solidFill>
              </a:rPr>
              <a:t>matplotlib.pyplot</a:t>
            </a:r>
            <a:r>
              <a:rPr lang="en-US" sz="1050" dirty="0">
                <a:solidFill>
                  <a:srgbClr val="00B0F0"/>
                </a:solidFill>
              </a:rPr>
              <a:t> as </a:t>
            </a:r>
            <a:r>
              <a:rPr lang="en-US" sz="1050" dirty="0" err="1">
                <a:solidFill>
                  <a:srgbClr val="00B0F0"/>
                </a:solidFill>
              </a:rPr>
              <a:t>plt</a:t>
            </a:r>
            <a:endParaRPr lang="en-US" sz="1050" dirty="0">
              <a:solidFill>
                <a:srgbClr val="00B0F0"/>
              </a:solidFill>
            </a:endParaRPr>
          </a:p>
          <a:p>
            <a:r>
              <a:rPr lang="en-US" sz="1050" dirty="0">
                <a:solidFill>
                  <a:srgbClr val="00B0F0"/>
                </a:solidFill>
              </a:rPr>
              <a:t>mu, sigma = 100, 15</a:t>
            </a:r>
          </a:p>
          <a:p>
            <a:r>
              <a:rPr lang="en-US" sz="1050" dirty="0">
                <a:solidFill>
                  <a:srgbClr val="00B0F0"/>
                </a:solidFill>
              </a:rPr>
              <a:t>x = mu + sigma*</a:t>
            </a:r>
            <a:r>
              <a:rPr lang="en-US" sz="1050" dirty="0" err="1">
                <a:solidFill>
                  <a:srgbClr val="00B0F0"/>
                </a:solidFill>
              </a:rPr>
              <a:t>np.random.randn</a:t>
            </a:r>
            <a:r>
              <a:rPr lang="en-US" sz="1050" dirty="0">
                <a:solidFill>
                  <a:srgbClr val="00B0F0"/>
                </a:solidFill>
              </a:rPr>
              <a:t>(10000)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# the histogram of the data</a:t>
            </a:r>
          </a:p>
          <a:p>
            <a:r>
              <a:rPr lang="en-US" sz="1050" dirty="0">
                <a:solidFill>
                  <a:srgbClr val="00B0F0"/>
                </a:solidFill>
              </a:rPr>
              <a:t>n, bins, patches = </a:t>
            </a:r>
            <a:r>
              <a:rPr lang="en-US" sz="1050" dirty="0" err="1">
                <a:solidFill>
                  <a:srgbClr val="00B0F0"/>
                </a:solidFill>
              </a:rPr>
              <a:t>plt.hist</a:t>
            </a:r>
            <a:r>
              <a:rPr lang="en-US" sz="1050" dirty="0">
                <a:solidFill>
                  <a:srgbClr val="00B0F0"/>
                </a:solidFill>
              </a:rPr>
              <a:t>(x, 50, normed=1, </a:t>
            </a:r>
            <a:r>
              <a:rPr lang="en-US" sz="1050" dirty="0" err="1">
                <a:solidFill>
                  <a:srgbClr val="00B0F0"/>
                </a:solidFill>
              </a:rPr>
              <a:t>facecolor</a:t>
            </a:r>
            <a:r>
              <a:rPr lang="en-US" sz="1050" dirty="0">
                <a:solidFill>
                  <a:srgbClr val="00B0F0"/>
                </a:solidFill>
              </a:rPr>
              <a:t>='green', </a:t>
            </a:r>
          </a:p>
          <a:p>
            <a:r>
              <a:rPr lang="en-US" sz="1050" dirty="0">
                <a:solidFill>
                  <a:srgbClr val="00B0F0"/>
                </a:solidFill>
              </a:rPr>
              <a:t>alpha=0.75)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# add a 'best fit' line</a:t>
            </a:r>
          </a:p>
          <a:p>
            <a:r>
              <a:rPr lang="en-US" sz="1050" dirty="0">
                <a:solidFill>
                  <a:srgbClr val="00B0F0"/>
                </a:solidFill>
              </a:rPr>
              <a:t>y = </a:t>
            </a:r>
            <a:r>
              <a:rPr lang="en-US" sz="1050" dirty="0" err="1">
                <a:solidFill>
                  <a:srgbClr val="00B0F0"/>
                </a:solidFill>
              </a:rPr>
              <a:t>mlab.normpdf</a:t>
            </a:r>
            <a:r>
              <a:rPr lang="en-US" sz="1050" dirty="0">
                <a:solidFill>
                  <a:srgbClr val="00B0F0"/>
                </a:solidFill>
              </a:rPr>
              <a:t>( bins, mu, sigma)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l = </a:t>
            </a:r>
            <a:r>
              <a:rPr lang="en-US" sz="1050" dirty="0" err="1">
                <a:solidFill>
                  <a:srgbClr val="00B0F0"/>
                </a:solidFill>
              </a:rPr>
              <a:t>plt.plot</a:t>
            </a:r>
            <a:r>
              <a:rPr lang="en-US" sz="1050" dirty="0">
                <a:solidFill>
                  <a:srgbClr val="00B0F0"/>
                </a:solidFill>
              </a:rPr>
              <a:t>(bins, y, 'r--', </a:t>
            </a:r>
            <a:r>
              <a:rPr lang="en-US" sz="1050" dirty="0" err="1">
                <a:solidFill>
                  <a:srgbClr val="00B0F0"/>
                </a:solidFill>
              </a:rPr>
              <a:t>linewidth</a:t>
            </a:r>
            <a:r>
              <a:rPr lang="en-US" sz="1050" dirty="0">
                <a:solidFill>
                  <a:srgbClr val="00B0F0"/>
                </a:solidFill>
              </a:rPr>
              <a:t>=1)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plt.xlabel('Smarts')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plt.ylabel</a:t>
            </a:r>
            <a:r>
              <a:rPr lang="en-US" sz="1050" dirty="0">
                <a:solidFill>
                  <a:srgbClr val="00B0F0"/>
                </a:solidFill>
              </a:rPr>
              <a:t>('Probability')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plt.title</a:t>
            </a:r>
            <a:r>
              <a:rPr lang="en-US" sz="1050" dirty="0">
                <a:solidFill>
                  <a:srgbClr val="00B0F0"/>
                </a:solidFill>
              </a:rPr>
              <a:t>(r'$\</a:t>
            </a:r>
            <a:r>
              <a:rPr lang="en-US" sz="1050" dirty="0" err="1">
                <a:solidFill>
                  <a:srgbClr val="00B0F0"/>
                </a:solidFill>
              </a:rPr>
              <a:t>mathrm</a:t>
            </a:r>
            <a:r>
              <a:rPr lang="en-US" sz="1050" dirty="0">
                <a:solidFill>
                  <a:srgbClr val="00B0F0"/>
                </a:solidFill>
              </a:rPr>
              <a:t>{Histogram\ of\ IQ:}\ \mu=100,\ \sigma=15$')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plt.axis</a:t>
            </a:r>
            <a:r>
              <a:rPr lang="en-US" sz="1050" dirty="0">
                <a:solidFill>
                  <a:srgbClr val="00B0F0"/>
                </a:solidFill>
              </a:rPr>
              <a:t>([40, 160, 0, 0.03])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plt.grid</a:t>
            </a:r>
            <a:r>
              <a:rPr lang="en-US" sz="1050" dirty="0">
                <a:solidFill>
                  <a:srgbClr val="00B0F0"/>
                </a:solidFill>
              </a:rPr>
              <a:t>(True)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plt.show</a:t>
            </a:r>
            <a:r>
              <a:rPr lang="en-US" sz="1050" dirty="0" smtClean="0">
                <a:solidFill>
                  <a:srgbClr val="00B0F0"/>
                </a:solidFill>
              </a:rPr>
              <a:t>()</a:t>
            </a:r>
          </a:p>
          <a:p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895350" y="5412036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Downloads:  </a:t>
            </a:r>
            <a:r>
              <a:rPr lang="en-US" dirty="0"/>
              <a:t>https://matplotlib.org/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350" y="685800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matplotlib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7187"/>
            <a:ext cx="28670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5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96065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Python 3.8 or higher</a:t>
            </a:r>
            <a:endParaRPr lang="en-US" dirty="0"/>
          </a:p>
          <a:p>
            <a:r>
              <a:rPr lang="en-US" dirty="0" smtClean="0"/>
              <a:t>• Download Link: </a:t>
            </a:r>
            <a:r>
              <a:rPr lang="en-US" dirty="0" smtClean="0">
                <a:hlinkClick r:id="rId2"/>
              </a:rPr>
              <a:t>	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 smtClean="0"/>
          </a:p>
          <a:p>
            <a:r>
              <a:rPr lang="en-US" dirty="0" smtClean="0"/>
              <a:t>• Python IDLE shell</a:t>
            </a:r>
          </a:p>
          <a:p>
            <a:endParaRPr lang="en-US" dirty="0"/>
          </a:p>
          <a:p>
            <a:r>
              <a:rPr lang="en-US" dirty="0" smtClean="0"/>
              <a:t>Other alternatives that include multiple packages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/>
              <a:t>IPython</a:t>
            </a:r>
            <a:endParaRPr lang="en-US" dirty="0"/>
          </a:p>
          <a:p>
            <a:r>
              <a:rPr lang="en-US" dirty="0" smtClean="0"/>
              <a:t>• Python-</a:t>
            </a:r>
            <a:r>
              <a:rPr lang="en-US" dirty="0" err="1" smtClean="0"/>
              <a:t>xy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430" y="762000"/>
            <a:ext cx="5059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version will we be using?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34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24000"/>
            <a:ext cx="548640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Anaconda Navigator: </a:t>
            </a:r>
            <a:r>
              <a:rPr lang="en-US" dirty="0" smtClean="0"/>
              <a:t>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https</a:t>
            </a:r>
            <a:r>
              <a:rPr lang="en-US" sz="1700" dirty="0"/>
              <a:t>://anaconda.org/anaconda/anaconda-navigator</a:t>
            </a:r>
            <a:endParaRPr lang="en-US" sz="1700" dirty="0" smtClean="0"/>
          </a:p>
          <a:p>
            <a:r>
              <a:rPr lang="en-US" dirty="0" smtClean="0"/>
              <a:t>	• </a:t>
            </a:r>
            <a:r>
              <a:rPr lang="en-US" dirty="0"/>
              <a:t>Anaconda Navigator is a desktop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graphical </a:t>
            </a:r>
            <a:r>
              <a:rPr lang="en-US" dirty="0"/>
              <a:t>user interface included </a:t>
            </a:r>
            <a:r>
              <a:rPr lang="en-US" dirty="0" smtClean="0"/>
              <a:t>in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Anaconda that allows you to </a:t>
            </a:r>
            <a:r>
              <a:rPr lang="en-US" dirty="0" smtClean="0"/>
              <a:t>launch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applications and easily manage </a:t>
            </a:r>
            <a:r>
              <a:rPr lang="en-US" dirty="0" err="1" smtClean="0"/>
              <a:t>conda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packages, environments and </a:t>
            </a:r>
            <a:r>
              <a:rPr lang="en-US" dirty="0" smtClean="0"/>
              <a:t>channels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without the need to use command line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commands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PyCharm</a:t>
            </a:r>
            <a:r>
              <a:rPr lang="en-US" dirty="0"/>
              <a:t>: https://www.jetbrains.com/pycharm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	• </a:t>
            </a:r>
            <a:r>
              <a:rPr lang="en-US" dirty="0" err="1"/>
              <a:t>PyCharm</a:t>
            </a:r>
            <a:r>
              <a:rPr lang="en-US" dirty="0"/>
              <a:t> is designed by programmers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for programmers, to provide all the </a:t>
            </a:r>
            <a:r>
              <a:rPr lang="en-US" dirty="0" smtClean="0"/>
              <a:t>tools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/>
              <a:t>you </a:t>
            </a:r>
            <a:r>
              <a:rPr lang="en-US" dirty="0" smtClean="0"/>
              <a:t>needed </a:t>
            </a:r>
            <a:r>
              <a:rPr lang="en-US" dirty="0"/>
              <a:t>for productive </a:t>
            </a:r>
            <a:r>
              <a:rPr lang="en-US" dirty="0" smtClean="0"/>
              <a:t>Python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development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685800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Custom Distributions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03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2693670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229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764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the rules and syntax used in programming languages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Familiarity </a:t>
            </a:r>
            <a:r>
              <a:rPr lang="en-US" dirty="0"/>
              <a:t>with programming </a:t>
            </a:r>
            <a:r>
              <a:rPr lang="en-US" dirty="0" smtClean="0"/>
              <a:t>constructs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Writing </a:t>
            </a:r>
            <a:r>
              <a:rPr lang="en-US" dirty="0"/>
              <a:t>functional code in </a:t>
            </a:r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Preparation </a:t>
            </a:r>
            <a:r>
              <a:rPr lang="en-US" dirty="0"/>
              <a:t>for advancement into more in-depth programming </a:t>
            </a:r>
            <a:r>
              <a:rPr lang="en-US" dirty="0" smtClean="0"/>
              <a:t>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command-line programs with </a:t>
            </a:r>
            <a:r>
              <a:rPr lang="en-US" dirty="0" smtClean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</a:t>
            </a:r>
            <a:r>
              <a:rPr lang="en-US" dirty="0"/>
              <a:t>Python modules that can be imported to other Python </a:t>
            </a:r>
            <a:r>
              <a:rPr lang="en-US" dirty="0" smtClean="0"/>
              <a:t>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documentation to modules for automatic documentation </a:t>
            </a:r>
            <a:r>
              <a:rPr lang="en-US" dirty="0" smtClean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basic OOP principles and how to create new classes or classes derived from other </a:t>
            </a:r>
            <a:r>
              <a:rPr lang="en-US" dirty="0" smtClean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unit tests and follow test-driven development </a:t>
            </a:r>
            <a:r>
              <a:rPr lang="en-US" dirty="0" smtClean="0"/>
              <a:t>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the Python standard library </a:t>
            </a:r>
            <a:r>
              <a:rPr lang="en-US" dirty="0" smtClean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Python packages into a project to use them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7924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Course Objective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80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236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Interactive Help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enter help topics you will need to type  help( ) on the command line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&gt;&gt;&gt; help( )</a:t>
            </a:r>
          </a:p>
          <a:p>
            <a:endParaRPr lang="en-US" dirty="0"/>
          </a:p>
          <a:p>
            <a:r>
              <a:rPr lang="en-US" dirty="0" smtClean="0"/>
              <a:t>Once in the  interactive  help menu you can find more information on any object  or function</a:t>
            </a:r>
          </a:p>
          <a:p>
            <a:endParaRPr lang="en-US" dirty="0"/>
          </a:p>
          <a:p>
            <a:r>
              <a:rPr lang="en-US" dirty="0" smtClean="0"/>
              <a:t>To exit the help menu simply  press CTRL + C  or </a:t>
            </a:r>
            <a:r>
              <a:rPr lang="en-US" b="1" dirty="0" smtClean="0"/>
              <a:t>quit</a:t>
            </a:r>
            <a:r>
              <a:rPr lang="en-US" dirty="0" smtClean="0"/>
              <a:t> on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95563"/>
            <a:ext cx="63817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72363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Interactive Help Example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04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2363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Python Modules</a:t>
            </a:r>
            <a:endParaRPr lang="en-US" sz="24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57400"/>
            <a:ext cx="46863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419600"/>
            <a:ext cx="4114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7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0590" y="685800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Code Sample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9190" y="4572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In Python 2.7.x, the print statement did not require a parenthesis around the element needed to print out</a:t>
            </a:r>
          </a:p>
          <a:p>
            <a:endParaRPr lang="en-US" dirty="0"/>
          </a:p>
          <a:p>
            <a:r>
              <a:rPr lang="en-US" dirty="0" smtClean="0"/>
              <a:t>	  </a:t>
            </a:r>
            <a:r>
              <a:rPr lang="en-US" sz="1600" dirty="0" smtClean="0">
                <a:solidFill>
                  <a:srgbClr val="B65316"/>
                </a:solidFill>
              </a:rPr>
              <a:t>print</a:t>
            </a:r>
            <a:r>
              <a:rPr lang="en-US" sz="1600" dirty="0" smtClean="0"/>
              <a:t> x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4572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7240" y="1622076"/>
            <a:ext cx="746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Assignment uses 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dirty="0" smtClean="0"/>
              <a:t> and </a:t>
            </a:r>
            <a:r>
              <a:rPr lang="en-US" dirty="0"/>
              <a:t>comparison </a:t>
            </a:r>
            <a:r>
              <a:rPr lang="en-US" dirty="0" smtClean="0"/>
              <a:t>uses </a:t>
            </a:r>
            <a:r>
              <a:rPr lang="en-US" dirty="0" smtClean="0">
                <a:solidFill>
                  <a:srgbClr val="00B0F0"/>
                </a:solidFill>
              </a:rPr>
              <a:t>==</a:t>
            </a:r>
            <a:endParaRPr lang="en-US" dirty="0"/>
          </a:p>
          <a:p>
            <a:r>
              <a:rPr lang="en-US" dirty="0" smtClean="0"/>
              <a:t>• For numbers  </a:t>
            </a:r>
            <a:r>
              <a:rPr lang="en-US" dirty="0" smtClean="0">
                <a:solidFill>
                  <a:srgbClr val="00B0F0"/>
                </a:solidFill>
              </a:rPr>
              <a:t>+ </a:t>
            </a:r>
            <a:r>
              <a:rPr lang="en-US" dirty="0">
                <a:solidFill>
                  <a:srgbClr val="00B0F0"/>
                </a:solidFill>
              </a:rPr>
              <a:t>- * / </a:t>
            </a:r>
            <a:r>
              <a:rPr lang="en-US" dirty="0" smtClean="0">
                <a:solidFill>
                  <a:srgbClr val="00B0F0"/>
                </a:solidFill>
              </a:rPr>
              <a:t>%  </a:t>
            </a:r>
            <a:r>
              <a:rPr lang="en-US" dirty="0" smtClean="0"/>
              <a:t>are </a:t>
            </a:r>
            <a:r>
              <a:rPr lang="en-US" dirty="0"/>
              <a:t>as </a:t>
            </a:r>
            <a:r>
              <a:rPr lang="en-US" dirty="0" smtClean="0"/>
              <a:t>expected</a:t>
            </a:r>
            <a:endParaRPr lang="en-US" dirty="0"/>
          </a:p>
          <a:p>
            <a:r>
              <a:rPr lang="en-US" dirty="0" smtClean="0"/>
              <a:t>	• Special </a:t>
            </a:r>
            <a:r>
              <a:rPr lang="en-US" dirty="0"/>
              <a:t>use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B0F0"/>
                </a:solidFill>
              </a:rPr>
              <a:t>+ </a:t>
            </a:r>
            <a:r>
              <a:rPr lang="en-US" dirty="0" smtClean="0"/>
              <a:t>for </a:t>
            </a:r>
            <a:r>
              <a:rPr lang="en-US" dirty="0"/>
              <a:t>string </a:t>
            </a:r>
            <a:r>
              <a:rPr lang="en-US" dirty="0" smtClean="0"/>
              <a:t>concatenation</a:t>
            </a:r>
            <a:endParaRPr lang="en-US" dirty="0"/>
          </a:p>
          <a:p>
            <a:r>
              <a:rPr lang="en-US" dirty="0" smtClean="0"/>
              <a:t>	• Special </a:t>
            </a:r>
            <a:r>
              <a:rPr lang="en-US" dirty="0"/>
              <a:t>use of </a:t>
            </a:r>
            <a:r>
              <a:rPr lang="en-US" dirty="0" smtClean="0">
                <a:solidFill>
                  <a:srgbClr val="00B0F0"/>
                </a:solidFill>
              </a:rPr>
              <a:t>%</a:t>
            </a:r>
            <a:r>
              <a:rPr lang="en-US" dirty="0" smtClean="0"/>
              <a:t> for </a:t>
            </a:r>
            <a:r>
              <a:rPr lang="en-US" dirty="0"/>
              <a:t>string formatting (as with </a:t>
            </a:r>
            <a:r>
              <a:rPr lang="en-US" dirty="0" err="1"/>
              <a:t>printf</a:t>
            </a:r>
            <a:r>
              <a:rPr lang="en-US" dirty="0"/>
              <a:t> in C)</a:t>
            </a:r>
          </a:p>
          <a:p>
            <a:r>
              <a:rPr lang="en-US" dirty="0" smtClean="0"/>
              <a:t>• Logical </a:t>
            </a:r>
            <a:r>
              <a:rPr lang="en-US" dirty="0"/>
              <a:t>operators are words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>
                <a:solidFill>
                  <a:srgbClr val="00B0F0"/>
                </a:solidFill>
              </a:rPr>
              <a:t>, or, </a:t>
            </a:r>
            <a:r>
              <a:rPr lang="en-US" dirty="0" smtClean="0">
                <a:solidFill>
                  <a:srgbClr val="00B0F0"/>
                </a:solidFill>
              </a:rPr>
              <a:t>not</a:t>
            </a:r>
            <a:r>
              <a:rPr lang="en-US" dirty="0" smtClean="0"/>
              <a:t>) not symbols</a:t>
            </a:r>
            <a:endParaRPr lang="en-US" dirty="0"/>
          </a:p>
          <a:p>
            <a:r>
              <a:rPr lang="en-US" dirty="0" smtClean="0"/>
              <a:t>• The </a:t>
            </a:r>
            <a:r>
              <a:rPr lang="en-US" dirty="0"/>
              <a:t>basic printing command is </a:t>
            </a:r>
            <a:r>
              <a:rPr lang="en-US" dirty="0" smtClean="0">
                <a:solidFill>
                  <a:srgbClr val="00B0F0"/>
                </a:solidFill>
              </a:rPr>
              <a:t>print</a:t>
            </a:r>
            <a:endParaRPr lang="en-US" dirty="0"/>
          </a:p>
          <a:p>
            <a:r>
              <a:rPr lang="en-US" dirty="0" smtClean="0"/>
              <a:t>• The </a:t>
            </a:r>
            <a:r>
              <a:rPr lang="en-US" dirty="0"/>
              <a:t>first assignment to a variable creates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	• Variable </a:t>
            </a:r>
            <a:r>
              <a:rPr lang="en-US" dirty="0"/>
              <a:t>types don’t need to be </a:t>
            </a:r>
            <a:r>
              <a:rPr lang="en-US" dirty="0" smtClean="0"/>
              <a:t>declared</a:t>
            </a:r>
            <a:endParaRPr lang="en-US" dirty="0"/>
          </a:p>
          <a:p>
            <a:r>
              <a:rPr lang="en-US" dirty="0" smtClean="0"/>
              <a:t>	• Python </a:t>
            </a:r>
            <a:r>
              <a:rPr lang="en-US" dirty="0"/>
              <a:t>figures out the variable types on its </a:t>
            </a:r>
            <a:r>
              <a:rPr lang="en-US" dirty="0" smtClean="0"/>
              <a:t>own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240" y="636270"/>
            <a:ext cx="5307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Enough to Understand the Code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7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83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685800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Datatypes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87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" y="16764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Whitespace is meaningful in Python: especially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indentation and placement of newlines</a:t>
            </a:r>
          </a:p>
          <a:p>
            <a:endParaRPr lang="en-US" dirty="0"/>
          </a:p>
          <a:p>
            <a:r>
              <a:rPr lang="en-US" dirty="0" smtClean="0"/>
              <a:t>• Use a newline to end a line of code</a:t>
            </a:r>
          </a:p>
          <a:p>
            <a:r>
              <a:rPr lang="en-US" dirty="0" smtClean="0"/>
              <a:t> 	• Use </a:t>
            </a:r>
            <a:r>
              <a:rPr lang="en-US" dirty="0" smtClean="0">
                <a:solidFill>
                  <a:srgbClr val="00B0F0"/>
                </a:solidFill>
              </a:rPr>
              <a:t>\</a:t>
            </a:r>
            <a:r>
              <a:rPr lang="en-US" dirty="0" smtClean="0"/>
              <a:t> when must go to next line prematurely </a:t>
            </a:r>
          </a:p>
          <a:p>
            <a:r>
              <a:rPr lang="en-US" dirty="0" smtClean="0"/>
              <a:t>• No braces { } to mark blocks of code in Python… </a:t>
            </a:r>
          </a:p>
          <a:p>
            <a:r>
              <a:rPr lang="en-US" dirty="0"/>
              <a:t> </a:t>
            </a:r>
            <a:r>
              <a:rPr lang="en-US" dirty="0" smtClean="0"/>
              <a:t>   Use consistent indentation instead</a:t>
            </a:r>
          </a:p>
          <a:p>
            <a:r>
              <a:rPr lang="en-US" dirty="0"/>
              <a:t>	</a:t>
            </a:r>
            <a:r>
              <a:rPr lang="en-US" dirty="0" smtClean="0"/>
              <a:t>• The first line with less indentation is outside of the block </a:t>
            </a:r>
          </a:p>
          <a:p>
            <a:r>
              <a:rPr lang="en-US" dirty="0"/>
              <a:t>	</a:t>
            </a:r>
            <a:r>
              <a:rPr lang="en-US" dirty="0" smtClean="0"/>
              <a:t>• The first line with more indentation starts a nested block </a:t>
            </a:r>
          </a:p>
          <a:p>
            <a:r>
              <a:rPr lang="en-US" dirty="0" smtClean="0"/>
              <a:t>• Often a colon appears at the start of a new block (e.g.  for function 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and class definitions)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609600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Whitespace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24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68655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Start comments with </a:t>
            </a:r>
            <a:r>
              <a:rPr lang="en-US" dirty="0" smtClean="0">
                <a:solidFill>
                  <a:srgbClr val="00B0F0"/>
                </a:solidFill>
              </a:rPr>
              <a:t>#</a:t>
            </a:r>
            <a:r>
              <a:rPr lang="en-US" dirty="0" smtClean="0"/>
              <a:t> – the rest of line is ignored. </a:t>
            </a:r>
          </a:p>
          <a:p>
            <a:r>
              <a:rPr lang="en-US" dirty="0" smtClean="0"/>
              <a:t>• Can include a “documentation string” as the first line of any </a:t>
            </a:r>
          </a:p>
          <a:p>
            <a:r>
              <a:rPr lang="en-US" dirty="0"/>
              <a:t> </a:t>
            </a:r>
            <a:r>
              <a:rPr lang="en-US" dirty="0" smtClean="0"/>
              <a:t>  new function or class that you define. </a:t>
            </a:r>
          </a:p>
          <a:p>
            <a:r>
              <a:rPr lang="en-US" dirty="0" smtClean="0"/>
              <a:t>• The development environment, debugger, and other tools use it:    </a:t>
            </a:r>
          </a:p>
          <a:p>
            <a:r>
              <a:rPr lang="en-US" dirty="0"/>
              <a:t> </a:t>
            </a:r>
            <a:r>
              <a:rPr lang="en-US" dirty="0" smtClean="0"/>
              <a:t>   it’s good style to include one.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762000"/>
            <a:ext cx="1891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Comments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276600"/>
            <a:ext cx="46482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Assignment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65632" y="1371600"/>
            <a:ext cx="72115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Binding a variable in Python means setting a name to hold a           </a:t>
            </a:r>
          </a:p>
          <a:p>
            <a:r>
              <a:rPr lang="en-US" dirty="0"/>
              <a:t> </a:t>
            </a:r>
            <a:r>
              <a:rPr lang="en-US" dirty="0" smtClean="0"/>
              <a:t>  reference to some object. </a:t>
            </a:r>
          </a:p>
          <a:p>
            <a:r>
              <a:rPr lang="en-US" dirty="0"/>
              <a:t>	</a:t>
            </a:r>
            <a:r>
              <a:rPr lang="en-US" dirty="0" smtClean="0"/>
              <a:t>• Assignment creates references, not copies</a:t>
            </a:r>
          </a:p>
          <a:p>
            <a:endParaRPr lang="en-US" dirty="0" smtClean="0"/>
          </a:p>
          <a:p>
            <a:r>
              <a:rPr lang="en-US" dirty="0" smtClean="0"/>
              <a:t>• Names in Python do not have an intrinsic type.  Objects have types. 	• Python determines the type of the reference automatically </a:t>
            </a:r>
          </a:p>
          <a:p>
            <a:r>
              <a:rPr lang="en-US" dirty="0"/>
              <a:t>	</a:t>
            </a:r>
            <a:r>
              <a:rPr lang="en-US" dirty="0" smtClean="0"/>
              <a:t>   based on the data object assigned to it.</a:t>
            </a:r>
          </a:p>
          <a:p>
            <a:endParaRPr lang="en-US" dirty="0" smtClean="0"/>
          </a:p>
          <a:p>
            <a:r>
              <a:rPr lang="en-US" dirty="0" smtClean="0"/>
              <a:t>• You create a name the first time it appears on the left side of an assignment expression:  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 &gt;&gt;&gt;  x = 3</a:t>
            </a:r>
          </a:p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&gt;&gt;&gt;   x=y=3</a:t>
            </a:r>
          </a:p>
          <a:p>
            <a:endParaRPr lang="en-US" dirty="0" smtClean="0"/>
          </a:p>
          <a:p>
            <a:r>
              <a:rPr lang="en-US" dirty="0" smtClean="0"/>
              <a:t>• A reference is deleted via garbage collection after any names bound      </a:t>
            </a:r>
          </a:p>
          <a:p>
            <a:r>
              <a:rPr lang="en-US" dirty="0"/>
              <a:t> </a:t>
            </a:r>
            <a:r>
              <a:rPr lang="en-US" dirty="0" smtClean="0"/>
              <a:t>  to it have passed out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8609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If you try to access a name before it’s been properly created (by </a:t>
            </a:r>
          </a:p>
          <a:p>
            <a:r>
              <a:rPr lang="en-US" dirty="0" smtClean="0"/>
              <a:t>   placing it on the left side of an assignment), you’ll get an error.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609600"/>
            <a:ext cx="5061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Accessing Non-Existent Names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54578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Course Schedule and Content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83792"/>
            <a:ext cx="5448300" cy="487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2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You can also assign to multiple names at the same time.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5239" y="762000"/>
            <a:ext cx="3477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Multiple Assignment</a:t>
            </a:r>
            <a:endParaRPr 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52" y="2519516"/>
            <a:ext cx="21907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2446" y="19812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Names are case sensitive and cannot start with a number.  </a:t>
            </a:r>
          </a:p>
          <a:p>
            <a:r>
              <a:rPr lang="en-US" dirty="0" smtClean="0"/>
              <a:t>   They can contain letters, numbers, and underscores. </a:t>
            </a:r>
          </a:p>
          <a:p>
            <a:r>
              <a:rPr lang="en-US" dirty="0"/>
              <a:t>	</a:t>
            </a:r>
            <a:r>
              <a:rPr lang="en-US" dirty="0" smtClean="0"/>
              <a:t>bob  Bob  _bob  _2_bob_  bob_2  BoB </a:t>
            </a:r>
          </a:p>
          <a:p>
            <a:endParaRPr lang="en-US" dirty="0"/>
          </a:p>
          <a:p>
            <a:r>
              <a:rPr lang="en-US" dirty="0" smtClean="0"/>
              <a:t>• There are some reserved words: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and, assert, break, class, continue, def, del, elif, else, except, 	exec, finally, for, from, global, if, import, in, is, lambda, not, 	or, pass, print, raise, return, try, while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0323" y="762000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Naming Rules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50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736503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Understanding Reference Semantics in Python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02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720" y="685800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Arithmetic Expressions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05013"/>
            <a:ext cx="64103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720" y="685800"/>
            <a:ext cx="2980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Precedence Rules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81534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Exponentials have </a:t>
            </a:r>
            <a:r>
              <a:rPr lang="en-US" dirty="0"/>
              <a:t>the highest precedence and is evaluated </a:t>
            </a:r>
            <a:r>
              <a:rPr lang="en-US" dirty="0" smtClean="0"/>
              <a:t>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Unary </a:t>
            </a:r>
            <a:r>
              <a:rPr lang="en-US" dirty="0"/>
              <a:t>negation is evaluated next, before multiplication, division, </a:t>
            </a:r>
            <a:r>
              <a:rPr lang="en-US" dirty="0" smtClean="0"/>
              <a:t>and remainder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Multiplication</a:t>
            </a:r>
            <a:r>
              <a:rPr lang="en-US" dirty="0"/>
              <a:t>, both types of division, and remainder are evaluated before addition and </a:t>
            </a:r>
            <a:r>
              <a:rPr lang="en-US" dirty="0" smtClean="0"/>
              <a:t>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 </a:t>
            </a:r>
            <a:r>
              <a:rPr lang="en-US" dirty="0"/>
              <a:t>and subtraction are evaluated before </a:t>
            </a:r>
            <a:r>
              <a:rPr lang="en-US" dirty="0" smtClean="0"/>
              <a:t>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use parentheses to change the order of </a:t>
            </a: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19263"/>
            <a:ext cx="63817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7720" y="685800"/>
            <a:ext cx="4597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Precedence Rules Examples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6919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720" y="685800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Understanding Reference Semantics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60120" y="1762207"/>
            <a:ext cx="670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Assignment manipulates references </a:t>
            </a:r>
          </a:p>
          <a:p>
            <a:r>
              <a:rPr lang="en-US" dirty="0"/>
              <a:t>	</a:t>
            </a:r>
            <a:r>
              <a:rPr lang="en-US" dirty="0" smtClean="0"/>
              <a:t>- x = y does not make a copy of the object y references </a:t>
            </a:r>
          </a:p>
          <a:p>
            <a:r>
              <a:rPr lang="en-US" dirty="0"/>
              <a:t>	</a:t>
            </a:r>
            <a:r>
              <a:rPr lang="en-US" dirty="0" smtClean="0"/>
              <a:t>- x = y makes x reference the object y references </a:t>
            </a:r>
          </a:p>
          <a:p>
            <a:r>
              <a:rPr lang="en-US" dirty="0" smtClean="0"/>
              <a:t>• Very useful; but beware! </a:t>
            </a:r>
          </a:p>
          <a:p>
            <a:r>
              <a:rPr lang="en-US" dirty="0" smtClean="0"/>
              <a:t>• Example: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&gt;&gt;&gt; a = [1, 2, 3]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 a now references the list [1, 2, 3]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&gt;&gt;&gt; b = a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 b now references what a references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&gt;&gt;&gt; a.append(4) </a:t>
            </a:r>
            <a:r>
              <a:rPr lang="en-US" dirty="0" smtClean="0">
                <a:solidFill>
                  <a:srgbClr val="FF0000"/>
                </a:solidFill>
              </a:rPr>
              <a:t># this changes the list a references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&gt;&gt;&gt; print b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 if we print what b references,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92D050"/>
                </a:solidFill>
              </a:rPr>
              <a:t>[1, 2, 3, 4]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 SURPRISE!  It has changed… </a:t>
            </a:r>
          </a:p>
          <a:p>
            <a:endParaRPr lang="en-US" dirty="0"/>
          </a:p>
          <a:p>
            <a:r>
              <a:rPr lang="en-US" dirty="0" smtClean="0"/>
              <a:t>Why??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39" y="609600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Understanding Reference Semantics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53439" y="1575394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There is a lot going on when we type: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x = 3 </a:t>
            </a:r>
          </a:p>
          <a:p>
            <a:r>
              <a:rPr lang="en-US" dirty="0" smtClean="0"/>
              <a:t>• First, an integer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  <a:r>
              <a:rPr lang="en-US" dirty="0" smtClean="0"/>
              <a:t> is created and stored in memory </a:t>
            </a:r>
          </a:p>
          <a:p>
            <a:r>
              <a:rPr lang="en-US" dirty="0" smtClean="0"/>
              <a:t>• A name </a:t>
            </a:r>
            <a:r>
              <a:rPr lang="en-US" dirty="0" smtClean="0">
                <a:solidFill>
                  <a:srgbClr val="00B0F0"/>
                </a:solidFill>
              </a:rPr>
              <a:t>x </a:t>
            </a:r>
            <a:r>
              <a:rPr lang="en-US" dirty="0" smtClean="0"/>
              <a:t>is created </a:t>
            </a:r>
          </a:p>
          <a:p>
            <a:r>
              <a:rPr lang="en-US" dirty="0" smtClean="0"/>
              <a:t>• A reference to the memory location storing the 3 is then </a:t>
            </a:r>
          </a:p>
          <a:p>
            <a:r>
              <a:rPr lang="en-US" dirty="0"/>
              <a:t> </a:t>
            </a:r>
            <a:r>
              <a:rPr lang="en-US" dirty="0" smtClean="0"/>
              <a:t>  assigned to the name </a:t>
            </a:r>
            <a:r>
              <a:rPr lang="en-US" dirty="0" smtClean="0">
                <a:solidFill>
                  <a:srgbClr val="00B0F0"/>
                </a:solidFill>
              </a:rPr>
              <a:t>x </a:t>
            </a:r>
          </a:p>
          <a:p>
            <a:r>
              <a:rPr lang="en-US" dirty="0" smtClean="0"/>
              <a:t>• So:  When we say that the value of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</a:t>
            </a:r>
            <a:r>
              <a:rPr lang="en-US" dirty="0"/>
              <a:t>W</a:t>
            </a:r>
            <a:r>
              <a:rPr lang="en-US" dirty="0" smtClean="0"/>
              <a:t>e mean that </a:t>
            </a:r>
            <a:r>
              <a:rPr lang="en-US" dirty="0" smtClean="0">
                <a:solidFill>
                  <a:srgbClr val="00B0F0"/>
                </a:solidFill>
              </a:rPr>
              <a:t>x </a:t>
            </a:r>
            <a:r>
              <a:rPr lang="en-US" dirty="0" smtClean="0"/>
              <a:t>now refers to the integer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39" y="3888634"/>
            <a:ext cx="64293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5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7136" y="624840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Understanding Reference Semantics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7136" y="1463040"/>
            <a:ext cx="6933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The data 3 we created is of type integer.  In Python, the datatypes </a:t>
            </a:r>
          </a:p>
          <a:p>
            <a:r>
              <a:rPr lang="en-US" dirty="0"/>
              <a:t> </a:t>
            </a:r>
            <a:r>
              <a:rPr lang="en-US" dirty="0" smtClean="0"/>
              <a:t>  integer, float, and string (and tuple) are “immutable.” </a:t>
            </a:r>
          </a:p>
          <a:p>
            <a:r>
              <a:rPr lang="en-US" dirty="0" smtClean="0"/>
              <a:t>• This doesn’t mean we can’t change the value of x, i.e. change </a:t>
            </a:r>
          </a:p>
          <a:p>
            <a:r>
              <a:rPr lang="en-US" dirty="0"/>
              <a:t> </a:t>
            </a:r>
            <a:r>
              <a:rPr lang="en-US" dirty="0" smtClean="0"/>
              <a:t>  what x refers to … </a:t>
            </a:r>
          </a:p>
          <a:p>
            <a:r>
              <a:rPr lang="en-US" dirty="0" smtClean="0"/>
              <a:t>• For example, we could increment x: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68351"/>
            <a:ext cx="19716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5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799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Understanding Reference Semantics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533606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If we increment x, then what’s really happening is: </a:t>
            </a:r>
          </a:p>
          <a:p>
            <a:r>
              <a:rPr lang="en-US" dirty="0"/>
              <a:t>	</a:t>
            </a:r>
            <a:r>
              <a:rPr lang="en-US" dirty="0" smtClean="0"/>
              <a:t>1. The reference of name x is looked up. </a:t>
            </a:r>
          </a:p>
          <a:p>
            <a:r>
              <a:rPr lang="en-US" dirty="0"/>
              <a:t>	</a:t>
            </a:r>
            <a:r>
              <a:rPr lang="en-US" dirty="0" smtClean="0"/>
              <a:t>2. The value at that reference is retrieved.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57158"/>
            <a:ext cx="1885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057606"/>
            <a:ext cx="5457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Grading and Coursework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46547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340" y="605626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Understanding Reference Semantics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15340" y="1605833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If we increment x, then what’s really happening is: </a:t>
            </a:r>
          </a:p>
          <a:p>
            <a:r>
              <a:rPr lang="en-US" dirty="0"/>
              <a:t>	</a:t>
            </a:r>
            <a:r>
              <a:rPr lang="en-US" dirty="0" smtClean="0"/>
              <a:t>1. The reference of name x is looked up. </a:t>
            </a:r>
          </a:p>
          <a:p>
            <a:r>
              <a:rPr lang="en-US" dirty="0"/>
              <a:t>	</a:t>
            </a:r>
            <a:r>
              <a:rPr lang="en-US" dirty="0" smtClean="0"/>
              <a:t>2. The value at that reference is retrieved. </a:t>
            </a:r>
          </a:p>
          <a:p>
            <a:r>
              <a:rPr lang="en-US" dirty="0"/>
              <a:t>	</a:t>
            </a:r>
            <a:r>
              <a:rPr lang="en-US" dirty="0" smtClean="0"/>
              <a:t>3. The 3+1 calculation occurs, producing a new data element 4 </a:t>
            </a:r>
          </a:p>
          <a:p>
            <a:r>
              <a:rPr lang="en-US" dirty="0"/>
              <a:t>	</a:t>
            </a:r>
            <a:r>
              <a:rPr lang="en-US" dirty="0" smtClean="0"/>
              <a:t>     which is assigned to a fresh memory location with a new 	  	     reference.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40" y="1776985"/>
            <a:ext cx="1885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77" y="3739433"/>
            <a:ext cx="4141563" cy="207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6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77233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If we increment x, then what’s really happening is: </a:t>
            </a:r>
          </a:p>
          <a:p>
            <a:r>
              <a:rPr lang="en-US" dirty="0"/>
              <a:t>	</a:t>
            </a:r>
            <a:r>
              <a:rPr lang="en-US" dirty="0" smtClean="0"/>
              <a:t>1. The reference of name x is looked up. </a:t>
            </a:r>
          </a:p>
          <a:p>
            <a:r>
              <a:rPr lang="en-US" dirty="0"/>
              <a:t>	</a:t>
            </a:r>
            <a:r>
              <a:rPr lang="en-US" dirty="0" smtClean="0"/>
              <a:t>2. The value at that reference is retrieved. </a:t>
            </a:r>
          </a:p>
          <a:p>
            <a:r>
              <a:rPr lang="en-US" dirty="0"/>
              <a:t>	</a:t>
            </a:r>
            <a:r>
              <a:rPr lang="en-US" dirty="0" smtClean="0"/>
              <a:t>3. The 3+1 calculation occurs, producing a new data element 4 	  	     which is assigned to a fresh memory location with a new </a:t>
            </a:r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reference. </a:t>
            </a:r>
          </a:p>
          <a:p>
            <a:r>
              <a:rPr lang="en-US" dirty="0"/>
              <a:t>	</a:t>
            </a:r>
            <a:r>
              <a:rPr lang="en-US" dirty="0" smtClean="0"/>
              <a:t>4. The name x is changed to point to this new reference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605626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Understanding Reference Semantics 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2" y="3739433"/>
            <a:ext cx="412987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76985"/>
            <a:ext cx="1885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0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Understanding Reference Semantics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533607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If we increment x, then what’s really happening is: </a:t>
            </a:r>
          </a:p>
          <a:p>
            <a:r>
              <a:rPr lang="en-US" dirty="0"/>
              <a:t>	</a:t>
            </a:r>
            <a:r>
              <a:rPr lang="en-US" dirty="0" smtClean="0"/>
              <a:t>1. The reference of name x is looked up. </a:t>
            </a:r>
          </a:p>
          <a:p>
            <a:r>
              <a:rPr lang="en-US" dirty="0"/>
              <a:t>	</a:t>
            </a:r>
            <a:r>
              <a:rPr lang="en-US" dirty="0" smtClean="0"/>
              <a:t>2. The value at that reference is retrieved. </a:t>
            </a:r>
          </a:p>
          <a:p>
            <a:r>
              <a:rPr lang="en-US" dirty="0"/>
              <a:t>	</a:t>
            </a:r>
            <a:r>
              <a:rPr lang="en-US" dirty="0" smtClean="0"/>
              <a:t>3. The 3+1 calculation occurs, producing a new data element 4 </a:t>
            </a:r>
          </a:p>
          <a:p>
            <a:r>
              <a:rPr lang="en-US" dirty="0"/>
              <a:t>	</a:t>
            </a:r>
            <a:r>
              <a:rPr lang="en-US" dirty="0" smtClean="0"/>
              <a:t>     which is assigned to a fresh memory location with a new </a:t>
            </a:r>
          </a:p>
          <a:p>
            <a:r>
              <a:rPr lang="en-US" dirty="0"/>
              <a:t>	</a:t>
            </a:r>
            <a:r>
              <a:rPr lang="en-US" dirty="0" smtClean="0"/>
              <a:t>     reference. </a:t>
            </a:r>
          </a:p>
          <a:p>
            <a:r>
              <a:rPr lang="en-US" dirty="0" smtClean="0"/>
              <a:t>	4. The name x is changed to point to this new reference. </a:t>
            </a:r>
          </a:p>
          <a:p>
            <a:r>
              <a:rPr lang="en-US" dirty="0"/>
              <a:t>	</a:t>
            </a:r>
            <a:r>
              <a:rPr lang="en-US" dirty="0" smtClean="0"/>
              <a:t>5. The old data 3 is garbage collected if no name still refers to 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57159"/>
            <a:ext cx="1885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048207"/>
            <a:ext cx="4171400" cy="203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290" y="685800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Assignment 1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96290" y="1521768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So, for simple built-in datatypes (integers, floats, strings), assignment </a:t>
            </a:r>
          </a:p>
          <a:p>
            <a:r>
              <a:rPr lang="en-US" dirty="0"/>
              <a:t>  </a:t>
            </a:r>
            <a:r>
              <a:rPr lang="en-US" dirty="0" smtClean="0"/>
              <a:t> behaves as you would expect: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886075"/>
            <a:ext cx="510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9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034" y="685800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Assignment 1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68034" y="1521768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So, for simple built-in datatypes (integers, floats, strings), assignment </a:t>
            </a:r>
          </a:p>
          <a:p>
            <a:r>
              <a:rPr lang="en-US" dirty="0"/>
              <a:t>  </a:t>
            </a:r>
            <a:r>
              <a:rPr lang="en-US" dirty="0" smtClean="0"/>
              <a:t> behaves as you would expect: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45" y="4036368"/>
            <a:ext cx="4743565" cy="202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64" y="2885993"/>
            <a:ext cx="2952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39" y="2819400"/>
            <a:ext cx="510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519" y="609600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Assignment 1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51519" y="1445568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So, for simple built-in datatypes (integers, floats, strings), assignment </a:t>
            </a:r>
          </a:p>
          <a:p>
            <a:r>
              <a:rPr lang="en-US" dirty="0"/>
              <a:t>  </a:t>
            </a:r>
            <a:r>
              <a:rPr lang="en-US" dirty="0" smtClean="0"/>
              <a:t> behaves as you would expect: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29" y="3970000"/>
            <a:ext cx="438856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34" y="3025489"/>
            <a:ext cx="2952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17" y="2743200"/>
            <a:ext cx="510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2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519" y="685800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Assignment 1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51519" y="1521768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So, for simple built-in datatypes (integers, floats, strings), assignment </a:t>
            </a:r>
          </a:p>
          <a:p>
            <a:r>
              <a:rPr lang="en-US" dirty="0"/>
              <a:t>  </a:t>
            </a:r>
            <a:r>
              <a:rPr lang="en-US" dirty="0" smtClean="0"/>
              <a:t> behaves as you would expect: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34" y="3101689"/>
            <a:ext cx="2952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07" y="4061486"/>
            <a:ext cx="4385412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09" y="2819400"/>
            <a:ext cx="510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0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929" y="609600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Assignment 1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3929" y="1445568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So, for simple built-in datatypes (integers, floats, strings), assignment </a:t>
            </a:r>
          </a:p>
          <a:p>
            <a:r>
              <a:rPr lang="en-US" dirty="0"/>
              <a:t>  </a:t>
            </a:r>
            <a:r>
              <a:rPr lang="en-US" dirty="0" smtClean="0"/>
              <a:t> behaves as you would expect: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56" y="3883968"/>
            <a:ext cx="444693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4" y="3245793"/>
            <a:ext cx="2952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22" y="2784122"/>
            <a:ext cx="5105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09600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Assignment 2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1445568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For other data types (lists, dictionaries, user-defined types), </a:t>
            </a:r>
          </a:p>
          <a:p>
            <a:r>
              <a:rPr lang="en-US" dirty="0"/>
              <a:t> </a:t>
            </a:r>
            <a:r>
              <a:rPr lang="en-US" dirty="0" smtClean="0"/>
              <a:t>  assignment works differently.  </a:t>
            </a:r>
          </a:p>
          <a:p>
            <a:r>
              <a:rPr lang="en-US" dirty="0"/>
              <a:t>	</a:t>
            </a:r>
            <a:r>
              <a:rPr lang="en-US" dirty="0" smtClean="0"/>
              <a:t>• These datatypes are “mutable.”  </a:t>
            </a:r>
          </a:p>
          <a:p>
            <a:r>
              <a:rPr lang="en-US" dirty="0"/>
              <a:t>	</a:t>
            </a:r>
            <a:r>
              <a:rPr lang="en-US" dirty="0" smtClean="0"/>
              <a:t>• When we change these data, we do it in place.  </a:t>
            </a:r>
          </a:p>
          <a:p>
            <a:r>
              <a:rPr lang="en-US" dirty="0"/>
              <a:t>	</a:t>
            </a:r>
            <a:r>
              <a:rPr lang="en-US" dirty="0" smtClean="0"/>
              <a:t>• We don’t copy them into a new memory address each time.  </a:t>
            </a:r>
          </a:p>
          <a:p>
            <a:r>
              <a:rPr lang="en-US" dirty="0"/>
              <a:t>	</a:t>
            </a:r>
            <a:r>
              <a:rPr lang="en-US" dirty="0" smtClean="0"/>
              <a:t>• If we type y=x and then modify y, both x and y are changed.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63341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7367"/>
            <a:ext cx="3836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Changing a Shared List</a:t>
            </a:r>
            <a:endParaRPr 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310187" cy="365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5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1 Objectives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Hello World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Command-Line Interface and Basic </a:t>
            </a:r>
            <a:r>
              <a:rPr lang="en-US" dirty="0" smtClean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Installing </a:t>
            </a:r>
            <a:r>
              <a:rPr lang="en-US" dirty="0"/>
              <a:t>the Programming </a:t>
            </a:r>
            <a:r>
              <a:rPr lang="en-US" dirty="0" smtClean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en-US" dirty="0"/>
              <a:t>and </a:t>
            </a:r>
            <a:r>
              <a:rPr lang="en-US" dirty="0" smtClean="0"/>
              <a:t>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Data-Types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</a:t>
            </a:r>
            <a:r>
              <a:rPr lang="en-US" dirty="0"/>
              <a:t>Code </a:t>
            </a:r>
            <a:r>
              <a:rPr lang="en-US" dirty="0" smtClean="0"/>
              <a:t>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 </a:t>
            </a:r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4634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6280" y="6096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Our surprising example surprising no more...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16280" y="1447800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• So now, here’s our code: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51625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9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94" y="1752600"/>
            <a:ext cx="6400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71029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Types and Data Type Conversion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94" y="3657600"/>
            <a:ext cx="6477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996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29200" cy="268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710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Input and Data Conversion Example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6301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10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Escape Sequences</a:t>
            </a:r>
            <a:endParaRPr 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319338"/>
            <a:ext cx="6381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050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Matt </a:t>
            </a:r>
            <a:r>
              <a:rPr lang="en-US" dirty="0"/>
              <a:t>Huenerfauth (Penn State)</a:t>
            </a:r>
          </a:p>
          <a:p>
            <a:r>
              <a:rPr lang="en-US" dirty="0" smtClean="0"/>
              <a:t>	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 smtClean="0"/>
              <a:t>	Richard </a:t>
            </a:r>
            <a:r>
              <a:rPr lang="en-US" dirty="0"/>
              <a:t>P. Muller (Caltech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Bill Boyd (</a:t>
            </a:r>
            <a:r>
              <a:rPr lang="en-US" dirty="0" err="1" smtClean="0"/>
              <a:t>Weslayan</a:t>
            </a:r>
            <a:r>
              <a:rPr lang="en-US" dirty="0" smtClean="0"/>
              <a:t> University)</a:t>
            </a:r>
          </a:p>
          <a:p>
            <a:r>
              <a:rPr lang="en-US" dirty="0"/>
              <a:t>	</a:t>
            </a:r>
            <a:r>
              <a:rPr lang="en-US" dirty="0" smtClean="0"/>
              <a:t>Smithsonian Telescope Data Center</a:t>
            </a:r>
          </a:p>
          <a:p>
            <a:r>
              <a:rPr lang="en-US" dirty="0"/>
              <a:t>	</a:t>
            </a:r>
            <a:r>
              <a:rPr lang="en-US" dirty="0" smtClean="0"/>
              <a:t>Programming Python, Mark Lutz</a:t>
            </a:r>
          </a:p>
          <a:p>
            <a:r>
              <a:rPr lang="en-US" dirty="0"/>
              <a:t>	</a:t>
            </a:r>
            <a:r>
              <a:rPr lang="en-US" dirty="0" smtClean="0"/>
              <a:t>Fundamentals of Python, Kenneth Lambert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30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924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Python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706880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is an interpreted, object-oriented, high-level programming language with dynamic semantics.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Its high-level built in data structures, combined with dynamic typing and dynamic binding, make it very attractive for Rapid Application Development, as well as for use as a scripting or glue language to connect existing components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390" y="838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Industries Use Python Today?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is used in area such as</a:t>
            </a:r>
          </a:p>
          <a:p>
            <a:r>
              <a:rPr lang="en-US" dirty="0"/>
              <a:t>	</a:t>
            </a:r>
            <a:r>
              <a:rPr lang="en-US" dirty="0" smtClean="0"/>
              <a:t>- Data Science</a:t>
            </a:r>
          </a:p>
          <a:p>
            <a:r>
              <a:rPr lang="en-US" dirty="0"/>
              <a:t>	</a:t>
            </a:r>
            <a:r>
              <a:rPr lang="en-US" dirty="0" smtClean="0"/>
              <a:t>- Artificial Intelligence</a:t>
            </a:r>
          </a:p>
          <a:p>
            <a:r>
              <a:rPr lang="en-US" dirty="0"/>
              <a:t>	</a:t>
            </a:r>
            <a:r>
              <a:rPr lang="en-US" dirty="0" smtClean="0"/>
              <a:t>	- Machine Learning</a:t>
            </a:r>
          </a:p>
          <a:p>
            <a:r>
              <a:rPr lang="en-US" dirty="0"/>
              <a:t>	</a:t>
            </a:r>
            <a:r>
              <a:rPr lang="en-US" dirty="0" smtClean="0"/>
              <a:t>	- Computer Vision</a:t>
            </a:r>
          </a:p>
          <a:p>
            <a:r>
              <a:rPr lang="en-US" dirty="0"/>
              <a:t>	</a:t>
            </a:r>
            <a:r>
              <a:rPr lang="en-US" dirty="0" smtClean="0"/>
              <a:t>- The internet of things (IOT)</a:t>
            </a:r>
          </a:p>
          <a:p>
            <a:r>
              <a:rPr lang="en-US" dirty="0"/>
              <a:t>	</a:t>
            </a:r>
            <a:r>
              <a:rPr lang="en-US" dirty="0" smtClean="0"/>
              <a:t>- Robotics</a:t>
            </a:r>
          </a:p>
          <a:p>
            <a:r>
              <a:rPr lang="en-US" dirty="0"/>
              <a:t>	</a:t>
            </a:r>
            <a:r>
              <a:rPr lang="en-US" dirty="0" smtClean="0"/>
              <a:t>- Web design</a:t>
            </a:r>
          </a:p>
          <a:p>
            <a:r>
              <a:rPr lang="en-US" dirty="0"/>
              <a:t>	</a:t>
            </a:r>
            <a:r>
              <a:rPr lang="en-US" dirty="0" smtClean="0"/>
              <a:t>- Electrical Engineering</a:t>
            </a:r>
          </a:p>
          <a:p>
            <a:r>
              <a:rPr lang="en-US" dirty="0"/>
              <a:t>	</a:t>
            </a:r>
            <a:r>
              <a:rPr lang="en-US" dirty="0" smtClean="0"/>
              <a:t>	- Communications</a:t>
            </a:r>
          </a:p>
          <a:p>
            <a:r>
              <a:rPr lang="en-US" dirty="0"/>
              <a:t>	</a:t>
            </a:r>
            <a:r>
              <a:rPr lang="en-US" dirty="0" smtClean="0"/>
              <a:t>	- Engineering  Simulation</a:t>
            </a:r>
          </a:p>
          <a:p>
            <a:r>
              <a:rPr lang="en-US" dirty="0"/>
              <a:t>	</a:t>
            </a:r>
            <a:r>
              <a:rPr lang="en-US" dirty="0" smtClean="0"/>
              <a:t>- Industrial Automation</a:t>
            </a:r>
          </a:p>
          <a:p>
            <a:r>
              <a:rPr lang="en-US" dirty="0"/>
              <a:t>	</a:t>
            </a:r>
            <a:r>
              <a:rPr lang="en-US" dirty="0" smtClean="0"/>
              <a:t>- Quantum Computing</a:t>
            </a:r>
          </a:p>
          <a:p>
            <a:r>
              <a:rPr lang="en-US" dirty="0"/>
              <a:t>	</a:t>
            </a:r>
            <a:r>
              <a:rPr lang="en-US" dirty="0" smtClean="0"/>
              <a:t>-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7640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Open </a:t>
            </a:r>
            <a:r>
              <a:rPr lang="en-US" dirty="0"/>
              <a:t>source general-purpose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 smtClean="0"/>
              <a:t>• Object </a:t>
            </a:r>
            <a:r>
              <a:rPr lang="en-US" dirty="0"/>
              <a:t>Oriented, Procedural, Functional</a:t>
            </a:r>
          </a:p>
          <a:p>
            <a:r>
              <a:rPr lang="en-US" dirty="0" smtClean="0"/>
              <a:t>• Easy </a:t>
            </a:r>
            <a:r>
              <a:rPr lang="en-US" dirty="0"/>
              <a:t>to interface with C/</a:t>
            </a:r>
            <a:r>
              <a:rPr lang="en-US" dirty="0" err="1"/>
              <a:t>ObjC</a:t>
            </a:r>
            <a:r>
              <a:rPr lang="en-US" dirty="0"/>
              <a:t>/Java/Fortran</a:t>
            </a:r>
          </a:p>
          <a:p>
            <a:r>
              <a:rPr lang="en-US" dirty="0" smtClean="0"/>
              <a:t>• Easy-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dirty="0"/>
              <a:t>to interface with C++ (via SWIG)</a:t>
            </a:r>
          </a:p>
          <a:p>
            <a:r>
              <a:rPr lang="en-US" dirty="0" smtClean="0"/>
              <a:t>• Great </a:t>
            </a:r>
            <a:r>
              <a:rPr lang="en-US" dirty="0"/>
              <a:t>interactive environment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Downloads</a:t>
            </a:r>
            <a:r>
              <a:rPr lang="en-US" dirty="0"/>
              <a:t>: </a:t>
            </a:r>
            <a:r>
              <a:rPr lang="en-US" dirty="0" smtClean="0"/>
              <a:t>http</a:t>
            </a:r>
            <a:r>
              <a:rPr lang="en-US" dirty="0"/>
              <a:t>://www.python.org</a:t>
            </a:r>
          </a:p>
          <a:p>
            <a:r>
              <a:rPr lang="en-US" dirty="0" smtClean="0"/>
              <a:t>• Documentation: http</a:t>
            </a:r>
            <a:r>
              <a:rPr lang="en-US" dirty="0"/>
              <a:t>://www.python.org/doc/</a:t>
            </a:r>
          </a:p>
          <a:p>
            <a:r>
              <a:rPr lang="en-US" dirty="0" smtClean="0"/>
              <a:t>• Free </a:t>
            </a:r>
            <a:r>
              <a:rPr lang="en-US" dirty="0"/>
              <a:t>book</a:t>
            </a:r>
            <a:r>
              <a:rPr lang="en-US" dirty="0" smtClean="0"/>
              <a:t>: </a:t>
            </a:r>
            <a:r>
              <a:rPr lang="en-US" dirty="0"/>
              <a:t>https://diveintopython3.problemsolving.io/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1100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81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97838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“</a:t>
            </a:r>
            <a:r>
              <a:rPr lang="en-US" dirty="0"/>
              <a:t>Current” version is </a:t>
            </a:r>
            <a:r>
              <a:rPr lang="en-US" dirty="0" smtClean="0"/>
              <a:t>3.8.x</a:t>
            </a:r>
            <a:endParaRPr lang="en-US" dirty="0"/>
          </a:p>
          <a:p>
            <a:r>
              <a:rPr lang="en-US" dirty="0" smtClean="0"/>
              <a:t>• “</a:t>
            </a:r>
            <a:r>
              <a:rPr lang="en-US" dirty="0"/>
              <a:t>Mainstream” </a:t>
            </a:r>
            <a:r>
              <a:rPr lang="en-US" dirty="0" smtClean="0"/>
              <a:t>versions 2.7.x , </a:t>
            </a:r>
            <a:r>
              <a:rPr lang="en-US" dirty="0"/>
              <a:t>3</a:t>
            </a:r>
            <a:r>
              <a:rPr lang="en-US" dirty="0" smtClean="0"/>
              <a:t>.5.x</a:t>
            </a:r>
            <a:endParaRPr lang="en-US" dirty="0"/>
          </a:p>
          <a:p>
            <a:r>
              <a:rPr lang="en-US" dirty="0" smtClean="0"/>
              <a:t>• The </a:t>
            </a:r>
            <a:r>
              <a:rPr lang="en-US" dirty="0"/>
              <a:t>new kid on the block is </a:t>
            </a:r>
            <a:r>
              <a:rPr lang="en-US" dirty="0" smtClean="0"/>
              <a:t>3.9.0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recommended to start from 3.5.x  although 2.7.x may still be supported in some areas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761999"/>
            <a:ext cx="335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2.5.x </a:t>
            </a:r>
            <a:r>
              <a:rPr lang="en-US" sz="2400" b="1" smtClean="0"/>
              <a:t>/ 2.7.x </a:t>
            </a:r>
            <a:r>
              <a:rPr lang="en-US" sz="2400" b="1" dirty="0" smtClean="0"/>
              <a:t>/ 3.x ???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99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3945</TotalTime>
  <Words>1342</Words>
  <Application>Microsoft Office PowerPoint</Application>
  <PresentationFormat>On-screen Show (4:3)</PresentationFormat>
  <Paragraphs>332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lrey</cp:lastModifiedBy>
  <cp:revision>89</cp:revision>
  <dcterms:created xsi:type="dcterms:W3CDTF">2017-03-03T23:14:16Z</dcterms:created>
  <dcterms:modified xsi:type="dcterms:W3CDTF">2020-06-22T23:06:28Z</dcterms:modified>
</cp:coreProperties>
</file>