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31" r:id="rId3"/>
    <p:sldId id="332" r:id="rId4"/>
    <p:sldId id="333" r:id="rId5"/>
    <p:sldId id="334" r:id="rId6"/>
    <p:sldId id="305" r:id="rId7"/>
    <p:sldId id="304" r:id="rId8"/>
    <p:sldId id="364" r:id="rId9"/>
    <p:sldId id="259" r:id="rId10"/>
    <p:sldId id="257" r:id="rId11"/>
    <p:sldId id="258" r:id="rId12"/>
    <p:sldId id="374" r:id="rId13"/>
    <p:sldId id="264" r:id="rId14"/>
    <p:sldId id="265" r:id="rId15"/>
    <p:sldId id="269" r:id="rId16"/>
    <p:sldId id="271" r:id="rId17"/>
    <p:sldId id="306" r:id="rId18"/>
    <p:sldId id="328" r:id="rId19"/>
    <p:sldId id="330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26" r:id="rId31"/>
    <p:sldId id="327" r:id="rId32"/>
    <p:sldId id="323" r:id="rId33"/>
    <p:sldId id="322" r:id="rId34"/>
    <p:sldId id="32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5" r:id="rId67"/>
    <p:sldId id="376" r:id="rId68"/>
    <p:sldId id="377" r:id="rId69"/>
    <p:sldId id="378" r:id="rId70"/>
    <p:sldId id="357" r:id="rId71"/>
    <p:sldId id="380" r:id="rId72"/>
    <p:sldId id="381" r:id="rId73"/>
    <p:sldId id="382" r:id="rId74"/>
    <p:sldId id="383" r:id="rId75"/>
    <p:sldId id="384" r:id="rId76"/>
    <p:sldId id="385" r:id="rId77"/>
    <p:sldId id="379" r:id="rId78"/>
    <p:sldId id="358" r:id="rId79"/>
    <p:sldId id="359" r:id="rId80"/>
    <p:sldId id="360" r:id="rId81"/>
    <p:sldId id="361" r:id="rId82"/>
    <p:sldId id="362" r:id="rId83"/>
    <p:sldId id="363" r:id="rId84"/>
    <p:sldId id="321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5316"/>
    <a:srgbClr val="A0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A802BD-E5C8-4226-9012-20F315094D1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Louis Rey</a:t>
            </a:r>
          </a:p>
          <a:p>
            <a:endParaRPr lang="en-US" sz="2800" dirty="0"/>
          </a:p>
          <a:p>
            <a:r>
              <a:rPr lang="en-US" sz="2800" dirty="0"/>
              <a:t>	UCSD Extension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5149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Python Fundamentals (Week 1)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13513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15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210657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Anaconda Navigator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706496"/>
            <a:ext cx="3498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Python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C61AE-643B-4D99-BC53-F89BA8F2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382000" cy="45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3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7884" y="1447800"/>
            <a:ext cx="8093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packages can be found at    https://docs.anaconda.com/anaconda/packages/old-pkg-lists/4.3.1/py35/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Notable packages: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Matplotlib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Spyder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Ipython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Scipy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Pytest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(notebook/lab)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761999"/>
            <a:ext cx="3183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Packages Available</a:t>
            </a:r>
          </a:p>
        </p:txBody>
      </p:sp>
    </p:spTree>
    <p:extLst>
      <p:ext uri="{BB962C8B-B14F-4D97-AF65-F5344CB8AC3E}">
        <p14:creationId xmlns:p14="http://schemas.microsoft.com/office/powerpoint/2010/main" val="284999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706496"/>
            <a:ext cx="3485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Spyder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47D62-4F2F-477D-8E82-E2289509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9" y="1371600"/>
            <a:ext cx="8695242" cy="46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905000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Offers </a:t>
            </a:r>
            <a:r>
              <a:rPr lang="en-US" dirty="0" err="1"/>
              <a:t>Matlab-ish</a:t>
            </a:r>
            <a:r>
              <a:rPr lang="en-US" dirty="0"/>
              <a:t> (scientific modeling and simulation) capabilities within Python</a:t>
            </a:r>
          </a:p>
          <a:p>
            <a:r>
              <a:rPr lang="en-US" dirty="0"/>
              <a:t>• Fast array operations</a:t>
            </a:r>
          </a:p>
          <a:p>
            <a:r>
              <a:rPr lang="en-US" dirty="0"/>
              <a:t>• 2D arrays, multi-D arrays, linear algebra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Downloads: https: //numpy.org/</a:t>
            </a:r>
          </a:p>
          <a:p>
            <a:r>
              <a:rPr lang="en-US" dirty="0"/>
              <a:t>• Tutorial: https://numpy.org/doc/stable/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729287"/>
            <a:ext cx="1292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numpy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2006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1295400"/>
            <a:ext cx="7391400" cy="399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High quality plotting library.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050" dirty="0">
                <a:solidFill>
                  <a:srgbClr val="00B0F0"/>
                </a:solidFill>
              </a:rPr>
              <a:t>#!/</a:t>
            </a:r>
            <a:r>
              <a:rPr lang="en-US" sz="1050" dirty="0" err="1">
                <a:solidFill>
                  <a:srgbClr val="00B0F0"/>
                </a:solidFill>
              </a:rPr>
              <a:t>usr</a:t>
            </a:r>
            <a:r>
              <a:rPr lang="en-US" sz="1050" dirty="0">
                <a:solidFill>
                  <a:srgbClr val="00B0F0"/>
                </a:solidFill>
              </a:rPr>
              <a:t>/bin/</a:t>
            </a:r>
            <a:r>
              <a:rPr lang="en-US" sz="1050" dirty="0" err="1">
                <a:solidFill>
                  <a:srgbClr val="00B0F0"/>
                </a:solidFill>
              </a:rPr>
              <a:t>env</a:t>
            </a:r>
            <a:r>
              <a:rPr lang="en-US" sz="1050" dirty="0">
                <a:solidFill>
                  <a:srgbClr val="00B0F0"/>
                </a:solidFill>
              </a:rPr>
              <a:t> python</a:t>
            </a:r>
          </a:p>
          <a:p>
            <a:r>
              <a:rPr lang="en-US" sz="1050" dirty="0">
                <a:solidFill>
                  <a:srgbClr val="00B0F0"/>
                </a:solidFill>
              </a:rPr>
              <a:t>import </a:t>
            </a:r>
            <a:r>
              <a:rPr lang="en-US" sz="1050" dirty="0" err="1">
                <a:solidFill>
                  <a:srgbClr val="00B0F0"/>
                </a:solidFill>
              </a:rPr>
              <a:t>numpy</a:t>
            </a:r>
            <a:r>
              <a:rPr lang="en-US" sz="1050" dirty="0">
                <a:solidFill>
                  <a:srgbClr val="00B0F0"/>
                </a:solidFill>
              </a:rPr>
              <a:t> as </a:t>
            </a:r>
            <a:r>
              <a:rPr lang="en-US" sz="1050" dirty="0" err="1">
                <a:solidFill>
                  <a:srgbClr val="00B0F0"/>
                </a:solidFill>
              </a:rPr>
              <a:t>np</a:t>
            </a:r>
            <a:endParaRPr lang="en-US" sz="1050" dirty="0">
              <a:solidFill>
                <a:srgbClr val="00B0F0"/>
              </a:solidFill>
            </a:endParaRPr>
          </a:p>
          <a:p>
            <a:r>
              <a:rPr lang="en-US" sz="1050" dirty="0">
                <a:solidFill>
                  <a:srgbClr val="00B0F0"/>
                </a:solidFill>
              </a:rPr>
              <a:t>import </a:t>
            </a:r>
            <a:r>
              <a:rPr lang="en-US" sz="1050" dirty="0" err="1">
                <a:solidFill>
                  <a:srgbClr val="00B0F0"/>
                </a:solidFill>
              </a:rPr>
              <a:t>matplotlib.mlab</a:t>
            </a:r>
            <a:r>
              <a:rPr lang="en-US" sz="1050" dirty="0">
                <a:solidFill>
                  <a:srgbClr val="00B0F0"/>
                </a:solidFill>
              </a:rPr>
              <a:t> as </a:t>
            </a:r>
            <a:r>
              <a:rPr lang="en-US" sz="1050" dirty="0" err="1">
                <a:solidFill>
                  <a:srgbClr val="00B0F0"/>
                </a:solidFill>
              </a:rPr>
              <a:t>mlab</a:t>
            </a:r>
            <a:endParaRPr lang="en-US" sz="1050" dirty="0">
              <a:solidFill>
                <a:srgbClr val="00B0F0"/>
              </a:solidFill>
            </a:endParaRPr>
          </a:p>
          <a:p>
            <a:r>
              <a:rPr lang="en-US" sz="1050" dirty="0">
                <a:solidFill>
                  <a:srgbClr val="00B0F0"/>
                </a:solidFill>
              </a:rPr>
              <a:t>import </a:t>
            </a:r>
            <a:r>
              <a:rPr lang="en-US" sz="1050" dirty="0" err="1">
                <a:solidFill>
                  <a:srgbClr val="00B0F0"/>
                </a:solidFill>
              </a:rPr>
              <a:t>matplotlib.pyplot</a:t>
            </a:r>
            <a:r>
              <a:rPr lang="en-US" sz="1050" dirty="0">
                <a:solidFill>
                  <a:srgbClr val="00B0F0"/>
                </a:solidFill>
              </a:rPr>
              <a:t> as </a:t>
            </a:r>
            <a:r>
              <a:rPr lang="en-US" sz="1050" dirty="0" err="1">
                <a:solidFill>
                  <a:srgbClr val="00B0F0"/>
                </a:solidFill>
              </a:rPr>
              <a:t>plt</a:t>
            </a:r>
            <a:endParaRPr lang="en-US" sz="1050" dirty="0">
              <a:solidFill>
                <a:srgbClr val="00B0F0"/>
              </a:solidFill>
            </a:endParaRPr>
          </a:p>
          <a:p>
            <a:r>
              <a:rPr lang="en-US" sz="1050" dirty="0">
                <a:solidFill>
                  <a:srgbClr val="00B0F0"/>
                </a:solidFill>
              </a:rPr>
              <a:t>mu, sigma = 100, 15</a:t>
            </a:r>
          </a:p>
          <a:p>
            <a:r>
              <a:rPr lang="en-US" sz="1050" dirty="0">
                <a:solidFill>
                  <a:srgbClr val="00B0F0"/>
                </a:solidFill>
              </a:rPr>
              <a:t>x = mu + sigma*</a:t>
            </a:r>
            <a:r>
              <a:rPr lang="en-US" sz="1050" dirty="0" err="1">
                <a:solidFill>
                  <a:srgbClr val="00B0F0"/>
                </a:solidFill>
              </a:rPr>
              <a:t>np.random.randn</a:t>
            </a:r>
            <a:r>
              <a:rPr lang="en-US" sz="1050" dirty="0">
                <a:solidFill>
                  <a:srgbClr val="00B0F0"/>
                </a:solidFill>
              </a:rPr>
              <a:t>(10000)</a:t>
            </a:r>
          </a:p>
          <a:p>
            <a:r>
              <a:rPr lang="en-US" sz="1050" dirty="0">
                <a:solidFill>
                  <a:srgbClr val="00B0F0"/>
                </a:solidFill>
              </a:rPr>
              <a:t># the histogram of the data</a:t>
            </a:r>
          </a:p>
          <a:p>
            <a:r>
              <a:rPr lang="en-US" sz="1050" dirty="0">
                <a:solidFill>
                  <a:srgbClr val="00B0F0"/>
                </a:solidFill>
              </a:rPr>
              <a:t>n, bins, patches = </a:t>
            </a:r>
            <a:r>
              <a:rPr lang="en-US" sz="1050" dirty="0" err="1">
                <a:solidFill>
                  <a:srgbClr val="00B0F0"/>
                </a:solidFill>
              </a:rPr>
              <a:t>plt.hist</a:t>
            </a:r>
            <a:r>
              <a:rPr lang="en-US" sz="1050" dirty="0">
                <a:solidFill>
                  <a:srgbClr val="00B0F0"/>
                </a:solidFill>
              </a:rPr>
              <a:t>(x, 50, normed=1, </a:t>
            </a:r>
            <a:r>
              <a:rPr lang="en-US" sz="1050" dirty="0" err="1">
                <a:solidFill>
                  <a:srgbClr val="00B0F0"/>
                </a:solidFill>
              </a:rPr>
              <a:t>facecolor</a:t>
            </a:r>
            <a:r>
              <a:rPr lang="en-US" sz="1050" dirty="0">
                <a:solidFill>
                  <a:srgbClr val="00B0F0"/>
                </a:solidFill>
              </a:rPr>
              <a:t>='green', </a:t>
            </a:r>
          </a:p>
          <a:p>
            <a:r>
              <a:rPr lang="en-US" sz="1050" dirty="0">
                <a:solidFill>
                  <a:srgbClr val="00B0F0"/>
                </a:solidFill>
              </a:rPr>
              <a:t>alpha=0.75)</a:t>
            </a:r>
          </a:p>
          <a:p>
            <a:r>
              <a:rPr lang="en-US" sz="1050" dirty="0">
                <a:solidFill>
                  <a:srgbClr val="00B0F0"/>
                </a:solidFill>
              </a:rPr>
              <a:t># add a 'best fit' line</a:t>
            </a:r>
          </a:p>
          <a:p>
            <a:r>
              <a:rPr lang="en-US" sz="1050" dirty="0">
                <a:solidFill>
                  <a:srgbClr val="00B0F0"/>
                </a:solidFill>
              </a:rPr>
              <a:t>y = </a:t>
            </a:r>
            <a:r>
              <a:rPr lang="en-US" sz="1050" dirty="0" err="1">
                <a:solidFill>
                  <a:srgbClr val="00B0F0"/>
                </a:solidFill>
              </a:rPr>
              <a:t>mlab.normpdf</a:t>
            </a:r>
            <a:r>
              <a:rPr lang="en-US" sz="1050" dirty="0">
                <a:solidFill>
                  <a:srgbClr val="00B0F0"/>
                </a:solidFill>
              </a:rPr>
              <a:t>( bins, mu, sigma)</a:t>
            </a:r>
          </a:p>
          <a:p>
            <a:r>
              <a:rPr lang="en-US" sz="1050" dirty="0">
                <a:solidFill>
                  <a:srgbClr val="00B0F0"/>
                </a:solidFill>
              </a:rPr>
              <a:t>l = </a:t>
            </a:r>
            <a:r>
              <a:rPr lang="en-US" sz="1050" dirty="0" err="1">
                <a:solidFill>
                  <a:srgbClr val="00B0F0"/>
                </a:solidFill>
              </a:rPr>
              <a:t>plt.plot</a:t>
            </a:r>
            <a:r>
              <a:rPr lang="en-US" sz="1050" dirty="0">
                <a:solidFill>
                  <a:srgbClr val="00B0F0"/>
                </a:solidFill>
              </a:rPr>
              <a:t>(bins, y, 'r--', </a:t>
            </a:r>
            <a:r>
              <a:rPr lang="en-US" sz="1050" dirty="0" err="1">
                <a:solidFill>
                  <a:srgbClr val="00B0F0"/>
                </a:solidFill>
              </a:rPr>
              <a:t>linewidth</a:t>
            </a:r>
            <a:r>
              <a:rPr lang="en-US" sz="1050" dirty="0">
                <a:solidFill>
                  <a:srgbClr val="00B0F0"/>
                </a:solidFill>
              </a:rPr>
              <a:t>=1)</a:t>
            </a:r>
          </a:p>
          <a:p>
            <a:r>
              <a:rPr lang="en-US" sz="1050" dirty="0">
                <a:solidFill>
                  <a:srgbClr val="00B0F0"/>
                </a:solidFill>
              </a:rPr>
              <a:t>plt.xlabel('Smarts')</a:t>
            </a:r>
          </a:p>
          <a:p>
            <a:r>
              <a:rPr lang="en-US" sz="1050" dirty="0" err="1">
                <a:solidFill>
                  <a:srgbClr val="00B0F0"/>
                </a:solidFill>
              </a:rPr>
              <a:t>plt.ylabel</a:t>
            </a:r>
            <a:r>
              <a:rPr lang="en-US" sz="1050" dirty="0">
                <a:solidFill>
                  <a:srgbClr val="00B0F0"/>
                </a:solidFill>
              </a:rPr>
              <a:t>('Probability')</a:t>
            </a:r>
          </a:p>
          <a:p>
            <a:r>
              <a:rPr lang="en-US" sz="1050" dirty="0" err="1">
                <a:solidFill>
                  <a:srgbClr val="00B0F0"/>
                </a:solidFill>
              </a:rPr>
              <a:t>plt.title</a:t>
            </a:r>
            <a:r>
              <a:rPr lang="en-US" sz="1050" dirty="0">
                <a:solidFill>
                  <a:srgbClr val="00B0F0"/>
                </a:solidFill>
              </a:rPr>
              <a:t>(r'$\</a:t>
            </a:r>
            <a:r>
              <a:rPr lang="en-US" sz="1050" dirty="0" err="1">
                <a:solidFill>
                  <a:srgbClr val="00B0F0"/>
                </a:solidFill>
              </a:rPr>
              <a:t>mathrm</a:t>
            </a:r>
            <a:r>
              <a:rPr lang="en-US" sz="1050" dirty="0">
                <a:solidFill>
                  <a:srgbClr val="00B0F0"/>
                </a:solidFill>
              </a:rPr>
              <a:t>{Histogram\ of\ IQ:}\ \mu=100,\ \sigma=15$')</a:t>
            </a:r>
          </a:p>
          <a:p>
            <a:r>
              <a:rPr lang="en-US" sz="1050" dirty="0" err="1">
                <a:solidFill>
                  <a:srgbClr val="00B0F0"/>
                </a:solidFill>
              </a:rPr>
              <a:t>plt.axis</a:t>
            </a:r>
            <a:r>
              <a:rPr lang="en-US" sz="1050" dirty="0">
                <a:solidFill>
                  <a:srgbClr val="00B0F0"/>
                </a:solidFill>
              </a:rPr>
              <a:t>([40, 160, 0, 0.03])</a:t>
            </a:r>
          </a:p>
          <a:p>
            <a:r>
              <a:rPr lang="en-US" sz="1050" dirty="0" err="1">
                <a:solidFill>
                  <a:srgbClr val="00B0F0"/>
                </a:solidFill>
              </a:rPr>
              <a:t>plt.grid</a:t>
            </a:r>
            <a:r>
              <a:rPr lang="en-US" sz="1050" dirty="0">
                <a:solidFill>
                  <a:srgbClr val="00B0F0"/>
                </a:solidFill>
              </a:rPr>
              <a:t>(True)</a:t>
            </a:r>
          </a:p>
          <a:p>
            <a:r>
              <a:rPr lang="en-US" sz="1050" dirty="0" err="1">
                <a:solidFill>
                  <a:srgbClr val="00B0F0"/>
                </a:solidFill>
              </a:rPr>
              <a:t>plt.show</a:t>
            </a:r>
            <a:r>
              <a:rPr lang="en-US" sz="1050" dirty="0">
                <a:solidFill>
                  <a:srgbClr val="00B0F0"/>
                </a:solidFill>
              </a:rPr>
              <a:t>()</a:t>
            </a:r>
          </a:p>
          <a:p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895350" y="5412036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Downloads:  https://matplotlib.org/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350" y="685800"/>
            <a:ext cx="1840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matplotlib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087187"/>
            <a:ext cx="28670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57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524000"/>
            <a:ext cx="548640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Anaconda Navigator:  </a:t>
            </a:r>
          </a:p>
          <a:p>
            <a:r>
              <a:rPr lang="en-US" sz="1700" dirty="0"/>
              <a:t>   https://anaconda.org/anaconda/anaconda-navigator</a:t>
            </a:r>
          </a:p>
          <a:p>
            <a:r>
              <a:rPr lang="en-US" dirty="0"/>
              <a:t>	• Anaconda Navigator is a desktop  </a:t>
            </a:r>
          </a:p>
          <a:p>
            <a:r>
              <a:rPr lang="en-US" dirty="0"/>
              <a:t>                   graphical user interface included in</a:t>
            </a:r>
          </a:p>
          <a:p>
            <a:r>
              <a:rPr lang="en-US" dirty="0"/>
              <a:t>                   Anaconda that allows you to launch</a:t>
            </a:r>
          </a:p>
          <a:p>
            <a:r>
              <a:rPr lang="en-US" dirty="0"/>
              <a:t>                   applications and easily manage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                   packages, environments and channels</a:t>
            </a:r>
          </a:p>
          <a:p>
            <a:r>
              <a:rPr lang="en-US" dirty="0"/>
              <a:t>                   without the need to use command line </a:t>
            </a:r>
          </a:p>
          <a:p>
            <a:r>
              <a:rPr lang="en-US" dirty="0"/>
              <a:t>                   commands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PyCharm</a:t>
            </a:r>
            <a:r>
              <a:rPr lang="en-US" dirty="0"/>
              <a:t>: https://www.jetbrains.com/pycharm/</a:t>
            </a:r>
          </a:p>
          <a:p>
            <a:r>
              <a:rPr lang="en-US" dirty="0"/>
              <a:t>	• </a:t>
            </a:r>
            <a:r>
              <a:rPr lang="en-US" dirty="0" err="1"/>
              <a:t>PyCharm</a:t>
            </a:r>
            <a:r>
              <a:rPr lang="en-US" dirty="0"/>
              <a:t> is designed by programmers,</a:t>
            </a:r>
          </a:p>
          <a:p>
            <a:r>
              <a:rPr lang="en-US" dirty="0"/>
              <a:t>	   for programmers, to provide all the tools</a:t>
            </a:r>
          </a:p>
          <a:p>
            <a:r>
              <a:rPr lang="en-US" dirty="0"/>
              <a:t>                    you needed for productive Python</a:t>
            </a:r>
          </a:p>
          <a:p>
            <a:r>
              <a:rPr lang="en-US" dirty="0"/>
              <a:t>                    development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685800"/>
            <a:ext cx="3594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Custom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3032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2693670"/>
            <a:ext cx="186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22981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236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Interactive Help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enter help topics you will need to type  help( ) on the command line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&gt;&gt;&gt; help( )</a:t>
            </a:r>
          </a:p>
          <a:p>
            <a:endParaRPr lang="en-US" dirty="0"/>
          </a:p>
          <a:p>
            <a:r>
              <a:rPr lang="en-US" dirty="0"/>
              <a:t>Once in the  interactive  help menu you can find more information on any object  or function</a:t>
            </a:r>
          </a:p>
          <a:p>
            <a:endParaRPr lang="en-US" dirty="0"/>
          </a:p>
          <a:p>
            <a:r>
              <a:rPr lang="en-US" dirty="0"/>
              <a:t>To exit the help menu simply  press CTRL + C  or </a:t>
            </a:r>
            <a:r>
              <a:rPr lang="en-US" b="1" dirty="0"/>
              <a:t>quit</a:t>
            </a:r>
            <a:r>
              <a:rPr lang="en-US" dirty="0"/>
              <a:t>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420190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595563"/>
            <a:ext cx="63817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72363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Interactive Help Example</a:t>
            </a:r>
          </a:p>
        </p:txBody>
      </p:sp>
    </p:spTree>
    <p:extLst>
      <p:ext uri="{BB962C8B-B14F-4D97-AF65-F5344CB8AC3E}">
        <p14:creationId xmlns:p14="http://schemas.microsoft.com/office/powerpoint/2010/main" val="255045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72363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Python Modules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057400"/>
            <a:ext cx="46863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4419600"/>
            <a:ext cx="4114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73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7640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Python advanced programming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Inheritance and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Python standard library modules and third-party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Python packages into a project and how to use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how to interact with files, network applications 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advanced Python libraries and programming technique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79248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Objective</a:t>
            </a:r>
          </a:p>
        </p:txBody>
      </p:sp>
    </p:spTree>
    <p:extLst>
      <p:ext uri="{BB962C8B-B14F-4D97-AF65-F5344CB8AC3E}">
        <p14:creationId xmlns:p14="http://schemas.microsoft.com/office/powerpoint/2010/main" val="1798089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0590" y="685800"/>
            <a:ext cx="2550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Code Sample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9190" y="4572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In Python 2.7.x, the print statement did not require a parenthesis around the element needed to print out</a:t>
            </a:r>
          </a:p>
          <a:p>
            <a:endParaRPr lang="en-US" dirty="0"/>
          </a:p>
          <a:p>
            <a:r>
              <a:rPr lang="en-US" dirty="0"/>
              <a:t>	  </a:t>
            </a:r>
            <a:r>
              <a:rPr lang="en-US" sz="1600" dirty="0">
                <a:solidFill>
                  <a:srgbClr val="B65316"/>
                </a:solidFill>
              </a:rPr>
              <a:t>print</a:t>
            </a:r>
            <a:r>
              <a:rPr lang="en-US" sz="1600" dirty="0"/>
              <a:t> 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4572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06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38300"/>
            <a:ext cx="7924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685800"/>
            <a:ext cx="2760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Basic Datatypes </a:t>
            </a:r>
          </a:p>
        </p:txBody>
      </p:sp>
    </p:spTree>
    <p:extLst>
      <p:ext uri="{BB962C8B-B14F-4D97-AF65-F5344CB8AC3E}">
        <p14:creationId xmlns:p14="http://schemas.microsoft.com/office/powerpoint/2010/main" val="274871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" y="1676400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Whitespace is meaningful in Python: especially </a:t>
            </a:r>
          </a:p>
          <a:p>
            <a:r>
              <a:rPr lang="en-US" dirty="0"/>
              <a:t>               indentation and placement of newlines</a:t>
            </a:r>
          </a:p>
          <a:p>
            <a:endParaRPr lang="en-US" dirty="0"/>
          </a:p>
          <a:p>
            <a:r>
              <a:rPr lang="en-US" dirty="0"/>
              <a:t>• Use a newline to end a line of code</a:t>
            </a:r>
          </a:p>
          <a:p>
            <a:r>
              <a:rPr lang="en-US" dirty="0"/>
              <a:t> 	• Use </a:t>
            </a:r>
            <a:r>
              <a:rPr lang="en-US" dirty="0">
                <a:solidFill>
                  <a:srgbClr val="00B0F0"/>
                </a:solidFill>
              </a:rPr>
              <a:t>\</a:t>
            </a:r>
            <a:r>
              <a:rPr lang="en-US" dirty="0"/>
              <a:t> when must go to next line prematurely </a:t>
            </a:r>
          </a:p>
          <a:p>
            <a:r>
              <a:rPr lang="en-US" dirty="0"/>
              <a:t>• No braces { } to mark blocks of code in Python… </a:t>
            </a:r>
          </a:p>
          <a:p>
            <a:r>
              <a:rPr lang="en-US" dirty="0"/>
              <a:t>    Use consistent indentation instead</a:t>
            </a:r>
          </a:p>
          <a:p>
            <a:r>
              <a:rPr lang="en-US" dirty="0"/>
              <a:t>	• The first line with less indentation is outside of the block </a:t>
            </a:r>
          </a:p>
          <a:p>
            <a:r>
              <a:rPr lang="en-US" dirty="0"/>
              <a:t>	• The first line with more indentation starts a nested block </a:t>
            </a:r>
          </a:p>
          <a:p>
            <a:r>
              <a:rPr lang="en-US" dirty="0"/>
              <a:t>• Often a colon appears at the start of a new block (e.g.  for function   </a:t>
            </a:r>
          </a:p>
          <a:p>
            <a:r>
              <a:rPr lang="en-US" dirty="0"/>
              <a:t>   and class definitions)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609600"/>
            <a:ext cx="2029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Whitespace</a:t>
            </a:r>
          </a:p>
        </p:txBody>
      </p:sp>
    </p:spTree>
    <p:extLst>
      <p:ext uri="{BB962C8B-B14F-4D97-AF65-F5344CB8AC3E}">
        <p14:creationId xmlns:p14="http://schemas.microsoft.com/office/powerpoint/2010/main" val="2512477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568655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Start comments with </a:t>
            </a:r>
            <a:r>
              <a:rPr lang="en-US" dirty="0">
                <a:solidFill>
                  <a:srgbClr val="00B0F0"/>
                </a:solidFill>
              </a:rPr>
              <a:t>#</a:t>
            </a:r>
            <a:r>
              <a:rPr lang="en-US" dirty="0"/>
              <a:t> – the rest of line is ignored. </a:t>
            </a:r>
          </a:p>
          <a:p>
            <a:r>
              <a:rPr lang="en-US" dirty="0"/>
              <a:t>• Can include a “documentation string” as the first line of any </a:t>
            </a:r>
          </a:p>
          <a:p>
            <a:r>
              <a:rPr lang="en-US" dirty="0"/>
              <a:t>   new function or class that you define. </a:t>
            </a:r>
          </a:p>
          <a:p>
            <a:r>
              <a:rPr lang="en-US" dirty="0"/>
              <a:t>• The development environment, debugger, and other tools use it:    </a:t>
            </a:r>
          </a:p>
          <a:p>
            <a:r>
              <a:rPr lang="en-US" dirty="0"/>
              <a:t>    it’s good style to include one.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762000"/>
            <a:ext cx="1891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Comments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276600"/>
            <a:ext cx="46482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272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Assignment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865632" y="1371600"/>
            <a:ext cx="72115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Binding a variable in Python means setting a name to hold a           </a:t>
            </a:r>
          </a:p>
          <a:p>
            <a:r>
              <a:rPr lang="en-US" dirty="0"/>
              <a:t>   reference to some object. </a:t>
            </a:r>
          </a:p>
          <a:p>
            <a:r>
              <a:rPr lang="en-US" dirty="0"/>
              <a:t>	• Assignment creates references, not copies</a:t>
            </a:r>
          </a:p>
          <a:p>
            <a:endParaRPr lang="en-US" dirty="0"/>
          </a:p>
          <a:p>
            <a:r>
              <a:rPr lang="en-US" dirty="0"/>
              <a:t>• Names in Python do not have an intrinsic type.  Objects have types. 	• Python determines the type of the reference automatically </a:t>
            </a:r>
          </a:p>
          <a:p>
            <a:r>
              <a:rPr lang="en-US" dirty="0"/>
              <a:t>	   based on the data object assigned to it.</a:t>
            </a:r>
          </a:p>
          <a:p>
            <a:endParaRPr lang="en-US" dirty="0"/>
          </a:p>
          <a:p>
            <a:r>
              <a:rPr lang="en-US" dirty="0"/>
              <a:t>• You create a name the first time it appears on the left side of an assignment expression:  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 &gt;&gt;&gt;  x = 3</a:t>
            </a:r>
          </a:p>
          <a:p>
            <a:r>
              <a:rPr lang="en-US" dirty="0">
                <a:solidFill>
                  <a:srgbClr val="00B0F0"/>
                </a:solidFill>
              </a:rPr>
              <a:t>	&gt;&gt;&gt;   x=y=3</a:t>
            </a:r>
          </a:p>
          <a:p>
            <a:endParaRPr lang="en-US" dirty="0"/>
          </a:p>
          <a:p>
            <a:r>
              <a:rPr lang="en-US" dirty="0"/>
              <a:t>• A reference is deleted via garbage collection after any names bound      </a:t>
            </a:r>
          </a:p>
          <a:p>
            <a:r>
              <a:rPr lang="en-US" dirty="0"/>
              <a:t>   to it have passed out of scope</a:t>
            </a:r>
          </a:p>
        </p:txBody>
      </p:sp>
    </p:spTree>
    <p:extLst>
      <p:ext uri="{BB962C8B-B14F-4D97-AF65-F5344CB8AC3E}">
        <p14:creationId xmlns:p14="http://schemas.microsoft.com/office/powerpoint/2010/main" val="3384838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86092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If you try to access a name before it’s been properly created (by </a:t>
            </a:r>
          </a:p>
          <a:p>
            <a:r>
              <a:rPr lang="en-US" dirty="0"/>
              <a:t>   placing it on the left side of an assignment), you’ll get an error. 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609600"/>
            <a:ext cx="5061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Accessing Non-Existent Names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54578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850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2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You can also assign to multiple names at the same time.</a:t>
            </a:r>
          </a:p>
        </p:txBody>
      </p:sp>
      <p:sp>
        <p:nvSpPr>
          <p:cNvPr id="3" name="Rectangle 2"/>
          <p:cNvSpPr/>
          <p:nvPr/>
        </p:nvSpPr>
        <p:spPr>
          <a:xfrm>
            <a:off x="865239" y="762000"/>
            <a:ext cx="3477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Multiple Assignment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52" y="2519516"/>
            <a:ext cx="21907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2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2446" y="198120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Names are case sensitive and cannot start with a number.  </a:t>
            </a:r>
          </a:p>
          <a:p>
            <a:r>
              <a:rPr lang="en-US" dirty="0"/>
              <a:t>   They can contain letters, numbers, and underscores. </a:t>
            </a:r>
          </a:p>
          <a:p>
            <a:r>
              <a:rPr lang="en-US" dirty="0"/>
              <a:t>	bob  Bob  _bob  _2_bob_  bob_2  BoB </a:t>
            </a:r>
          </a:p>
          <a:p>
            <a:endParaRPr lang="en-US" dirty="0"/>
          </a:p>
          <a:p>
            <a:r>
              <a:rPr lang="en-US" dirty="0"/>
              <a:t>• There are some reserved words: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and, assert, break, class, continue, def, del, elif, else, except, 	exec, finally, for, from, global, if, import, in, is, lambda, not, 	or, pass, print, raise, return, try, while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60323" y="762000"/>
            <a:ext cx="2486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Naming Rules </a:t>
            </a:r>
          </a:p>
        </p:txBody>
      </p:sp>
    </p:spTree>
    <p:extLst>
      <p:ext uri="{BB962C8B-B14F-4D97-AF65-F5344CB8AC3E}">
        <p14:creationId xmlns:p14="http://schemas.microsoft.com/office/powerpoint/2010/main" val="3045028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736503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Understanding Reference Semantics in Python</a:t>
            </a:r>
          </a:p>
        </p:txBody>
      </p:sp>
    </p:spTree>
    <p:extLst>
      <p:ext uri="{BB962C8B-B14F-4D97-AF65-F5344CB8AC3E}">
        <p14:creationId xmlns:p14="http://schemas.microsoft.com/office/powerpoint/2010/main" val="4150215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7720" y="685800"/>
            <a:ext cx="3910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Arithmetic Expressions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005013"/>
            <a:ext cx="64103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98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7711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Schedule and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DE10D-E8E1-4DC8-991A-EC3C3BCC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32809"/>
            <a:ext cx="6705600" cy="509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28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7720" y="685800"/>
            <a:ext cx="2980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Precedence Rules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81534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Exponentials have the highest precedence and is evaluated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Unary negation is evaluated next, before multiplication, division, and remainder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Multiplication, both types of division, and remainder are evaluated before addition and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 and subtraction are evaluated before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parentheses to change the order of evaluation</a:t>
            </a:r>
          </a:p>
        </p:txBody>
      </p:sp>
    </p:spTree>
    <p:extLst>
      <p:ext uri="{BB962C8B-B14F-4D97-AF65-F5344CB8AC3E}">
        <p14:creationId xmlns:p14="http://schemas.microsoft.com/office/powerpoint/2010/main" val="3373005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719263"/>
            <a:ext cx="63817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7720" y="685800"/>
            <a:ext cx="4597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Precedence Rules Examples</a:t>
            </a:r>
          </a:p>
        </p:txBody>
      </p:sp>
    </p:spTree>
    <p:extLst>
      <p:ext uri="{BB962C8B-B14F-4D97-AF65-F5344CB8AC3E}">
        <p14:creationId xmlns:p14="http://schemas.microsoft.com/office/powerpoint/2010/main" val="486919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94" y="1752600"/>
            <a:ext cx="6400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71029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Types and Data Type Conversion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94" y="3657600"/>
            <a:ext cx="64770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996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029200" cy="268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71029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Input and Data Conversion Example</a:t>
            </a:r>
          </a:p>
        </p:txBody>
      </p:sp>
    </p:spTree>
    <p:extLst>
      <p:ext uri="{BB962C8B-B14F-4D97-AF65-F5344CB8AC3E}">
        <p14:creationId xmlns:p14="http://schemas.microsoft.com/office/powerpoint/2010/main" val="1156301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71029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Escape Sequences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319338"/>
            <a:ext cx="63817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050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2467587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Sequence types:  </a:t>
            </a:r>
          </a:p>
          <a:p>
            <a:pPr algn="ctr"/>
            <a:r>
              <a:rPr lang="en-US" sz="2400" b="1" dirty="0"/>
              <a:t>Tuples, Lists, and Strings</a:t>
            </a:r>
          </a:p>
        </p:txBody>
      </p:sp>
    </p:spTree>
    <p:extLst>
      <p:ext uri="{BB962C8B-B14F-4D97-AF65-F5344CB8AC3E}">
        <p14:creationId xmlns:p14="http://schemas.microsoft.com/office/powerpoint/2010/main" val="3001280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10134"/>
            <a:ext cx="2694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Sequence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570457"/>
            <a:ext cx="77011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1.Tuple </a:t>
            </a:r>
          </a:p>
          <a:p>
            <a:r>
              <a:rPr lang="en-US" dirty="0"/>
              <a:t>	• A simple immutable ordered sequence of items </a:t>
            </a:r>
          </a:p>
          <a:p>
            <a:r>
              <a:rPr lang="en-US" dirty="0"/>
              <a:t>	• Items can be of mixed types, including collection types</a:t>
            </a:r>
          </a:p>
          <a:p>
            <a:endParaRPr lang="en-US" dirty="0"/>
          </a:p>
          <a:p>
            <a:r>
              <a:rPr lang="en-US" dirty="0"/>
              <a:t>2.Strings </a:t>
            </a:r>
          </a:p>
          <a:p>
            <a:r>
              <a:rPr lang="en-US" dirty="0"/>
              <a:t>	• Immutable </a:t>
            </a:r>
          </a:p>
          <a:p>
            <a:r>
              <a:rPr lang="en-US" dirty="0"/>
              <a:t>	• Conceptually very much like a tuple</a:t>
            </a:r>
          </a:p>
          <a:p>
            <a:endParaRPr lang="en-US" dirty="0"/>
          </a:p>
          <a:p>
            <a:r>
              <a:rPr lang="en-US" dirty="0"/>
              <a:t>3.List </a:t>
            </a:r>
          </a:p>
          <a:p>
            <a:r>
              <a:rPr lang="en-US" dirty="0"/>
              <a:t>	• Mutable ordered sequence of items of mixed types</a:t>
            </a:r>
          </a:p>
        </p:txBody>
      </p:sp>
    </p:spTree>
    <p:extLst>
      <p:ext uri="{BB962C8B-B14F-4D97-AF65-F5344CB8AC3E}">
        <p14:creationId xmlns:p14="http://schemas.microsoft.com/office/powerpoint/2010/main" val="1466166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21993"/>
            <a:ext cx="259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Similar Syntax </a:t>
            </a:r>
          </a:p>
        </p:txBody>
      </p:sp>
      <p:sp>
        <p:nvSpPr>
          <p:cNvPr id="3" name="Rectangle 2"/>
          <p:cNvSpPr/>
          <p:nvPr/>
        </p:nvSpPr>
        <p:spPr>
          <a:xfrm>
            <a:off x="766916" y="1600200"/>
            <a:ext cx="746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All three sequence types (tuples, strings, and lists) share much of the </a:t>
            </a:r>
          </a:p>
          <a:p>
            <a:r>
              <a:rPr lang="en-US" dirty="0"/>
              <a:t>   same syntax and functionality.</a:t>
            </a:r>
          </a:p>
          <a:p>
            <a:endParaRPr lang="en-US" dirty="0"/>
          </a:p>
          <a:p>
            <a:r>
              <a:rPr lang="en-US" dirty="0"/>
              <a:t>• Key difference: </a:t>
            </a:r>
          </a:p>
          <a:p>
            <a:r>
              <a:rPr lang="en-US" dirty="0"/>
              <a:t>	• Tuples and strings are </a:t>
            </a:r>
            <a:r>
              <a:rPr lang="en-US" dirty="0">
                <a:solidFill>
                  <a:srgbClr val="00B0F0"/>
                </a:solidFill>
              </a:rPr>
              <a:t>immutable </a:t>
            </a:r>
          </a:p>
          <a:p>
            <a:r>
              <a:rPr lang="en-US" dirty="0"/>
              <a:t>	• Lists are </a:t>
            </a:r>
            <a:r>
              <a:rPr lang="en-US" dirty="0">
                <a:solidFill>
                  <a:srgbClr val="00B0F0"/>
                </a:solidFill>
              </a:rPr>
              <a:t>mutable </a:t>
            </a:r>
          </a:p>
          <a:p>
            <a:endParaRPr lang="en-US" dirty="0"/>
          </a:p>
          <a:p>
            <a:r>
              <a:rPr lang="en-US" dirty="0"/>
              <a:t>• The operations shown in this section can be applied to all sequence       </a:t>
            </a:r>
          </a:p>
          <a:p>
            <a:r>
              <a:rPr lang="en-US" dirty="0"/>
              <a:t>   types </a:t>
            </a:r>
          </a:p>
          <a:p>
            <a:r>
              <a:rPr lang="en-US" dirty="0"/>
              <a:t>	• most examples will just show the operation performed on one</a:t>
            </a:r>
          </a:p>
        </p:txBody>
      </p:sp>
    </p:spTree>
    <p:extLst>
      <p:ext uri="{BB962C8B-B14F-4D97-AF65-F5344CB8AC3E}">
        <p14:creationId xmlns:p14="http://schemas.microsoft.com/office/powerpoint/2010/main" val="2691657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85244"/>
            <a:ext cx="2694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Sequence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524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Tuples are defined using parentheses (and commas).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895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Lists are defined using square brackets (and commas).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225102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Strings are defined using quotes (“, ‘, or “““).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40" y="3548063"/>
            <a:ext cx="3723660" cy="31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39" y="2158181"/>
            <a:ext cx="5247661" cy="29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10" y="4800600"/>
            <a:ext cx="4258290" cy="126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77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85244"/>
            <a:ext cx="2694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Sequence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5240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We can access individual members of a tuple, list, or string using square </a:t>
            </a:r>
          </a:p>
          <a:p>
            <a:r>
              <a:rPr lang="en-US" dirty="0"/>
              <a:t>   bracket “array” notation. </a:t>
            </a:r>
          </a:p>
          <a:p>
            <a:r>
              <a:rPr lang="en-US" dirty="0"/>
              <a:t>• Note that all are 0 based…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767780"/>
            <a:ext cx="4806783" cy="287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7711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Grading and Coursework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46547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42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Positive and negative indices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401304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Positive index: count from the left, starting with 0.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987067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Negative lookup: count from right, starting with –1.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715504"/>
            <a:ext cx="4952999" cy="32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153472"/>
            <a:ext cx="990599" cy="52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4611103"/>
            <a:ext cx="1219199" cy="55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392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238" y="685800"/>
            <a:ext cx="5243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Slicing: Return Copy of a Subset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872612" y="2133600"/>
            <a:ext cx="7536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 a copy of the container with a subset of the original members. Start copying at the first index, and to stop copying before the second index.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92276" y="3810000"/>
            <a:ext cx="5687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also use negative indices when slicing.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95" y="1600200"/>
            <a:ext cx="5055305" cy="27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95" y="3133130"/>
            <a:ext cx="2616905" cy="62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95" y="4419600"/>
            <a:ext cx="2527652" cy="59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615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85800"/>
            <a:ext cx="5243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Slicing: Return Copy of a Subset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886433" y="2209800"/>
            <a:ext cx="7555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Omit the first index to make a copy starting from the beginning </a:t>
            </a:r>
          </a:p>
          <a:p>
            <a:r>
              <a:rPr lang="en-US" dirty="0"/>
              <a:t>of the container.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8413" y="38862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Omit the second index to make a copy starting at the first index </a:t>
            </a:r>
          </a:p>
          <a:p>
            <a:r>
              <a:rPr lang="en-US" dirty="0"/>
              <a:t>and going to the end of the container.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013213" cy="30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3237"/>
            <a:ext cx="1383848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724400"/>
            <a:ext cx="2422413" cy="50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791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4764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Copying the Whole Sequence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make a copy of an entire sequence, you can use </a:t>
            </a:r>
            <a:r>
              <a:rPr lang="en-US" dirty="0">
                <a:solidFill>
                  <a:srgbClr val="00B0F0"/>
                </a:solidFill>
              </a:rPr>
              <a:t>[:]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67335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 the difference between these two lines for mutable sequences: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7" y="2209800"/>
            <a:ext cx="3925459" cy="54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41" y="3657600"/>
            <a:ext cx="6516259" cy="121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572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440" y="723900"/>
            <a:ext cx="2605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The + Operator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853440" y="15621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The </a:t>
            </a:r>
            <a:r>
              <a:rPr lang="en-US" dirty="0">
                <a:solidFill>
                  <a:srgbClr val="00B0F0"/>
                </a:solidFill>
              </a:rPr>
              <a:t>+</a:t>
            </a:r>
            <a:r>
              <a:rPr lang="en-US" dirty="0"/>
              <a:t> operator produces a new tuple, list, or string whose value is  the </a:t>
            </a:r>
          </a:p>
          <a:p>
            <a:r>
              <a:rPr lang="en-US" dirty="0"/>
              <a:t>   concatenation of its arguments.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02" y="2590800"/>
            <a:ext cx="334784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294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The * Operator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4478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The </a:t>
            </a:r>
            <a:r>
              <a:rPr lang="en-US" dirty="0">
                <a:solidFill>
                  <a:srgbClr val="00B0F0"/>
                </a:solidFill>
              </a:rPr>
              <a:t>*</a:t>
            </a:r>
            <a:r>
              <a:rPr lang="en-US" dirty="0"/>
              <a:t> operator produces a new tuple, list, or string that “repeats” the original content.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320362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960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5908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Mutability:</a:t>
            </a:r>
          </a:p>
          <a:p>
            <a:pPr algn="ctr"/>
            <a:r>
              <a:rPr lang="en-US" sz="2400" b="1" dirty="0"/>
              <a:t>Tuples vs. Lists</a:t>
            </a:r>
          </a:p>
        </p:txBody>
      </p:sp>
    </p:spTree>
    <p:extLst>
      <p:ext uri="{BB962C8B-B14F-4D97-AF65-F5344CB8AC3E}">
        <p14:creationId xmlns:p14="http://schemas.microsoft.com/office/powerpoint/2010/main" val="2069380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Tuples: Immutable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34290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can’t change a tuple. </a:t>
            </a:r>
          </a:p>
          <a:p>
            <a:r>
              <a:rPr lang="en-US" dirty="0"/>
              <a:t>You can make a fresh tuple and assign its reference to a previously used </a:t>
            </a:r>
          </a:p>
          <a:p>
            <a:r>
              <a:rPr lang="en-US" dirty="0"/>
              <a:t>name.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523999"/>
            <a:ext cx="4937763" cy="16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0"/>
            <a:ext cx="3810000" cy="23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538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702" y="685799"/>
            <a:ext cx="2443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Lists: Mutable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931000" y="3814464"/>
            <a:ext cx="7538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We can change lists in place.</a:t>
            </a:r>
          </a:p>
          <a:p>
            <a:r>
              <a:rPr lang="en-US" dirty="0"/>
              <a:t>• Name li still points to the same memory reference when we’re done. </a:t>
            </a:r>
          </a:p>
          <a:p>
            <a:r>
              <a:rPr lang="en-US" dirty="0"/>
              <a:t>• The mutability of lists means that they aren’t as fast as tuples.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26" y="1880507"/>
            <a:ext cx="3778976" cy="113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118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62000"/>
            <a:ext cx="4172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Operations on Lists Only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22138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7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711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Week 1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29056" y="1905000"/>
            <a:ext cx="68671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Variables,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Lists and 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and string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 formatting &amp; printing</a:t>
            </a:r>
          </a:p>
        </p:txBody>
      </p:sp>
    </p:spTree>
    <p:extLst>
      <p:ext uri="{BB962C8B-B14F-4D97-AF65-F5344CB8AC3E}">
        <p14:creationId xmlns:p14="http://schemas.microsoft.com/office/powerpoint/2010/main" val="463424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9131" y="685800"/>
            <a:ext cx="4172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Operations on Lists Only </a:t>
            </a:r>
          </a:p>
        </p:txBody>
      </p:sp>
      <p:sp>
        <p:nvSpPr>
          <p:cNvPr id="3" name="Rectangle 2"/>
          <p:cNvSpPr/>
          <p:nvPr/>
        </p:nvSpPr>
        <p:spPr>
          <a:xfrm>
            <a:off x="809131" y="1447800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dirty="0">
                <a:solidFill>
                  <a:srgbClr val="00B0F0"/>
                </a:solidFill>
              </a:rPr>
              <a:t>+</a:t>
            </a:r>
            <a:r>
              <a:rPr lang="en-US" dirty="0"/>
              <a:t> creates a fresh list (with a new memory reference)</a:t>
            </a:r>
          </a:p>
          <a:p>
            <a:r>
              <a:rPr lang="en-US" dirty="0"/>
              <a:t>• </a:t>
            </a:r>
            <a:r>
              <a:rPr lang="en-US" dirty="0">
                <a:solidFill>
                  <a:srgbClr val="00B0F0"/>
                </a:solidFill>
              </a:rPr>
              <a:t>extend</a:t>
            </a:r>
            <a:r>
              <a:rPr lang="en-US" dirty="0"/>
              <a:t> operates on list li in place.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3" y="2286000"/>
            <a:ext cx="4085539" cy="96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18462" y="34662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• </a:t>
            </a:r>
            <a:r>
              <a:rPr lang="en-US" dirty="0">
                <a:solidFill>
                  <a:srgbClr val="00B0F0"/>
                </a:solidFill>
              </a:rPr>
              <a:t>extend</a:t>
            </a:r>
            <a:r>
              <a:rPr lang="en-US" dirty="0"/>
              <a:t> takes a list as an argument. </a:t>
            </a:r>
          </a:p>
          <a:p>
            <a:r>
              <a:rPr lang="en-US" dirty="0"/>
              <a:t>• </a:t>
            </a:r>
            <a:r>
              <a:rPr lang="en-US" dirty="0">
                <a:solidFill>
                  <a:srgbClr val="00B0F0"/>
                </a:solidFill>
              </a:rPr>
              <a:t>append</a:t>
            </a:r>
            <a:r>
              <a:rPr lang="en-US" dirty="0"/>
              <a:t> takes a singleton as an argument.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53" y="4419600"/>
            <a:ext cx="543665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023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54664"/>
            <a:ext cx="4172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Operations on Lists Only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569064"/>
            <a:ext cx="5486401" cy="31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251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9620" y="685800"/>
            <a:ext cx="4172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Operations on Lists Only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19" y="1447800"/>
            <a:ext cx="538664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881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2590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Tuples vs. Lists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4478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Lists slower but more powerful than tuples.</a:t>
            </a:r>
          </a:p>
          <a:p>
            <a:r>
              <a:rPr lang="en-US" dirty="0"/>
              <a:t>	• Lists can be modified, and they have lots of handy operations </a:t>
            </a:r>
          </a:p>
          <a:p>
            <a:r>
              <a:rPr lang="en-US" dirty="0"/>
              <a:t>	   we can perform on them.</a:t>
            </a:r>
          </a:p>
          <a:p>
            <a:r>
              <a:rPr lang="en-US" dirty="0"/>
              <a:t>	• Tuples are immutable and have fewer features.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To convert between tuples and lists use the list() and tuple() functions: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li = list(</a:t>
            </a:r>
            <a:r>
              <a:rPr lang="en-US" dirty="0" err="1"/>
              <a:t>tu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tu</a:t>
            </a:r>
            <a:r>
              <a:rPr lang="en-US" dirty="0"/>
              <a:t> = tuple(li)</a:t>
            </a:r>
          </a:p>
        </p:txBody>
      </p:sp>
    </p:spTree>
    <p:extLst>
      <p:ext uri="{BB962C8B-B14F-4D97-AF65-F5344CB8AC3E}">
        <p14:creationId xmlns:p14="http://schemas.microsoft.com/office/powerpoint/2010/main" val="457644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String Methods</a:t>
            </a:r>
          </a:p>
        </p:txBody>
      </p:sp>
    </p:spTree>
    <p:extLst>
      <p:ext uri="{BB962C8B-B14F-4D97-AF65-F5344CB8AC3E}">
        <p14:creationId xmlns:p14="http://schemas.microsoft.com/office/powerpoint/2010/main" val="34363142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751009"/>
            <a:ext cx="2624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String Methods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9818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6707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5356822" cy="538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381000"/>
            <a:ext cx="4253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String Methods Summary</a:t>
            </a:r>
          </a:p>
        </p:txBody>
      </p:sp>
    </p:spTree>
    <p:extLst>
      <p:ext uri="{BB962C8B-B14F-4D97-AF65-F5344CB8AC3E}">
        <p14:creationId xmlns:p14="http://schemas.microsoft.com/office/powerpoint/2010/main" val="1703339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2678535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76398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Dictionaries store a mapping between a set of keys and a set of values.</a:t>
            </a:r>
          </a:p>
          <a:p>
            <a:r>
              <a:rPr lang="en-US" dirty="0"/>
              <a:t>	• Keys can be any </a:t>
            </a:r>
            <a:r>
              <a:rPr lang="en-US" dirty="0">
                <a:solidFill>
                  <a:srgbClr val="00B0F0"/>
                </a:solidFill>
              </a:rPr>
              <a:t>immutable</a:t>
            </a:r>
            <a:r>
              <a:rPr lang="en-US" dirty="0"/>
              <a:t> type.</a:t>
            </a:r>
          </a:p>
          <a:p>
            <a:r>
              <a:rPr lang="en-US" dirty="0"/>
              <a:t>	• Values can be any type</a:t>
            </a:r>
          </a:p>
          <a:p>
            <a:r>
              <a:rPr lang="en-US" dirty="0"/>
              <a:t>	• A single dictionary can store values of different types</a:t>
            </a:r>
          </a:p>
          <a:p>
            <a:r>
              <a:rPr lang="en-US" dirty="0"/>
              <a:t>• You can define, modify, view, lookup, and delete the key-value pairs in </a:t>
            </a:r>
          </a:p>
          <a:p>
            <a:r>
              <a:rPr lang="en-US" dirty="0"/>
              <a:t>   the dictionary.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4974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Dictionaries: A Matching Type</a:t>
            </a:r>
          </a:p>
        </p:txBody>
      </p:sp>
    </p:spTree>
    <p:extLst>
      <p:ext uri="{BB962C8B-B14F-4D97-AF65-F5344CB8AC3E}">
        <p14:creationId xmlns:p14="http://schemas.microsoft.com/office/powerpoint/2010/main" val="3676352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48992"/>
            <a:ext cx="5880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Creating and Accessing Dictionaries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690688"/>
            <a:ext cx="52482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9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9248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is Python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706880"/>
            <a:ext cx="6934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is an interpreted, object-oriented, high-level programming language with dynamic semantics.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Its high-level built in data structures, combined with dynamic typing and dynamic binding, make it very attractive for Rapid Application Development, as well as for use as a scripting or glue language to connect existing components together.</a:t>
            </a:r>
          </a:p>
          <a:p>
            <a:endParaRPr lang="en-US" dirty="0"/>
          </a:p>
          <a:p>
            <a:r>
              <a:rPr lang="en-US" dirty="0"/>
              <a:t>Slower than C or Fortran. It is an all-purpose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7824056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48992"/>
            <a:ext cx="3680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Updating Dictionaries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44481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3143453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Keys must be unique.  </a:t>
            </a:r>
          </a:p>
          <a:p>
            <a:r>
              <a:rPr lang="en-US" dirty="0"/>
              <a:t>•  Assigning to an existing key replaces its value.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962400"/>
            <a:ext cx="47720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5257800"/>
            <a:ext cx="67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Dictionaries are unordered </a:t>
            </a:r>
          </a:p>
          <a:p>
            <a:r>
              <a:rPr lang="en-US" dirty="0"/>
              <a:t>	•  New entry might appear anywhere in the output. </a:t>
            </a:r>
          </a:p>
          <a:p>
            <a:r>
              <a:rPr lang="en-US" dirty="0"/>
              <a:t>•  (Dictionaries work by hashing – Associative arrays) </a:t>
            </a:r>
          </a:p>
        </p:txBody>
      </p:sp>
    </p:spTree>
    <p:extLst>
      <p:ext uri="{BB962C8B-B14F-4D97-AF65-F5344CB8AC3E}">
        <p14:creationId xmlns:p14="http://schemas.microsoft.com/office/powerpoint/2010/main" val="10986317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748992"/>
            <a:ext cx="5054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Removing Dictionaries Entries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985963"/>
            <a:ext cx="61722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937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48992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Useful Access Methods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843088"/>
            <a:ext cx="60674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7945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761999"/>
            <a:ext cx="3127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Using Dictionaries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2569"/>
            <a:ext cx="7677150" cy="361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8162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7708499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76398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Unordered, mutable, no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braces, { }, like dictionaries but with single 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2436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Set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0E40D-91B4-4778-9AFC-B1F54506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26532"/>
            <a:ext cx="3267075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AD68C-37D2-4990-A3F0-F2892580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720" y="3391990"/>
            <a:ext cx="1257300" cy="352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A2AF78-9526-452E-8954-FAAE235D3DB5}"/>
              </a:ext>
            </a:extLst>
          </p:cNvPr>
          <p:cNvSpPr txBox="1"/>
          <p:nvPr/>
        </p:nvSpPr>
        <p:spPr>
          <a:xfrm>
            <a:off x="1416327" y="336649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6E9CF-B2D7-4613-BF38-B841FEAC4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616" y="2526532"/>
            <a:ext cx="3800475" cy="52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20CC2D-1E2C-410D-BE06-916EF18D2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262818"/>
            <a:ext cx="1257300" cy="35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05E625-CF63-4F34-B4FF-9EC710E81821}"/>
              </a:ext>
            </a:extLst>
          </p:cNvPr>
          <p:cNvSpPr txBox="1"/>
          <p:nvPr/>
        </p:nvSpPr>
        <p:spPr>
          <a:xfrm>
            <a:off x="5353807" y="323731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DA435-473D-410E-B92A-FD7FA20F3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244759"/>
            <a:ext cx="2752725" cy="581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EF7F9C-3C57-4C4F-89B3-B24BCE5219B0}"/>
              </a:ext>
            </a:extLst>
          </p:cNvPr>
          <p:cNvSpPr txBox="1"/>
          <p:nvPr/>
        </p:nvSpPr>
        <p:spPr>
          <a:xfrm>
            <a:off x="1407784" y="498974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6A2A1A-2773-4120-95B2-DCCB3226D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800" y="5063798"/>
            <a:ext cx="27146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403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3218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and deleting set 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2436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Set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AD68C-37D2-4990-A3F0-F2892580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53" y="3632780"/>
            <a:ext cx="1257300" cy="352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A2AF78-9526-452E-8954-FAAE235D3DB5}"/>
              </a:ext>
            </a:extLst>
          </p:cNvPr>
          <p:cNvSpPr txBox="1"/>
          <p:nvPr/>
        </p:nvSpPr>
        <p:spPr>
          <a:xfrm>
            <a:off x="1453760" y="360728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5E625-CF63-4F34-B4FF-9EC710E81821}"/>
              </a:ext>
            </a:extLst>
          </p:cNvPr>
          <p:cNvSpPr txBox="1"/>
          <p:nvPr/>
        </p:nvSpPr>
        <p:spPr>
          <a:xfrm>
            <a:off x="5276849" y="289658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F7F9C-3C57-4C4F-89B3-B24BCE5219B0}"/>
              </a:ext>
            </a:extLst>
          </p:cNvPr>
          <p:cNvSpPr txBox="1"/>
          <p:nvPr/>
        </p:nvSpPr>
        <p:spPr>
          <a:xfrm>
            <a:off x="1455331" y="518017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41380-E23F-4123-BF26-D9F4987F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53" y="1808314"/>
            <a:ext cx="1876425" cy="1695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3A6952-CB4E-4D8C-A026-21DE21AEF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053" y="4267200"/>
            <a:ext cx="2057400" cy="819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FDDF0C-0313-4E3C-9EAE-79034B8CF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503" y="5219774"/>
            <a:ext cx="838200" cy="3143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41C628-09CD-4F7C-A5DB-1B276EA0D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1835908"/>
            <a:ext cx="2257425" cy="828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095E06-7B7B-411F-B6F8-329E45355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049" y="2933610"/>
            <a:ext cx="942975" cy="2952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4CC707-C0AE-4DF6-934E-F8BEB95CDC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3601200"/>
            <a:ext cx="2486025" cy="2952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1BDC626-12DD-43AA-ABB9-90B739F2DBB0}"/>
              </a:ext>
            </a:extLst>
          </p:cNvPr>
          <p:cNvSpPr txBox="1"/>
          <p:nvPr/>
        </p:nvSpPr>
        <p:spPr>
          <a:xfrm>
            <a:off x="5262561" y="406137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8FFF96D-7C67-4CA0-9224-77F966305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3099" y="4122681"/>
            <a:ext cx="781050" cy="266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E5F98B-D781-4146-9FCF-9B2E159141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2024" y="4676775"/>
            <a:ext cx="17621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40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3218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Unions and Intersections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2436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Set Properties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2AF78-9526-452E-8954-FAAE235D3DB5}"/>
              </a:ext>
            </a:extLst>
          </p:cNvPr>
          <p:cNvSpPr txBox="1"/>
          <p:nvPr/>
        </p:nvSpPr>
        <p:spPr>
          <a:xfrm>
            <a:off x="1540056" y="396536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F7F9C-3C57-4C4F-89B3-B24BCE5219B0}"/>
              </a:ext>
            </a:extLst>
          </p:cNvPr>
          <p:cNvSpPr txBox="1"/>
          <p:nvPr/>
        </p:nvSpPr>
        <p:spPr>
          <a:xfrm>
            <a:off x="1540056" y="561517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934A6A-2859-4727-B9DA-C19A5EC0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28" y="2028404"/>
            <a:ext cx="2962275" cy="1657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8269B9-AB6C-41B2-AFA0-DE0FD30A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26" y="4011921"/>
            <a:ext cx="3609975" cy="276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618ADA-DC58-479F-9F08-135B84E28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28" y="4794438"/>
            <a:ext cx="3924300" cy="5524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EB016F-0897-4CD1-A2A4-4499DC4A4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626" y="5656962"/>
            <a:ext cx="12382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517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1298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2436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Set Properties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2AF78-9526-452E-8954-FAAE235D3DB5}"/>
              </a:ext>
            </a:extLst>
          </p:cNvPr>
          <p:cNvSpPr txBox="1"/>
          <p:nvPr/>
        </p:nvSpPr>
        <p:spPr>
          <a:xfrm>
            <a:off x="1503093" y="340309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F7F9C-3C57-4C4F-89B3-B24BCE5219B0}"/>
              </a:ext>
            </a:extLst>
          </p:cNvPr>
          <p:cNvSpPr txBox="1"/>
          <p:nvPr/>
        </p:nvSpPr>
        <p:spPr>
          <a:xfrm>
            <a:off x="1464600" y="472451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6F6B4-8100-4E90-8ADC-7DCDA58F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86" y="1834819"/>
            <a:ext cx="4572000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0A6178-6398-455B-990C-9D70C1B33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032" y="3459896"/>
            <a:ext cx="24384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FB2583-6714-4EBB-8BB8-F9A89C776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75" y="4018179"/>
            <a:ext cx="3790950" cy="542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2E3A96-6306-4AF7-A1FE-F782CF6F9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032" y="4775831"/>
            <a:ext cx="1647825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5518AB-012E-4BBF-9245-FD2958723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662" y="5280347"/>
            <a:ext cx="5114925" cy="5429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3CB90C-235C-42FA-A60D-51118660E978}"/>
              </a:ext>
            </a:extLst>
          </p:cNvPr>
          <p:cNvSpPr txBox="1"/>
          <p:nvPr/>
        </p:nvSpPr>
        <p:spPr>
          <a:xfrm>
            <a:off x="1427993" y="594796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7065D5-8C5D-4E03-8DB5-6C70617C2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0" y="6009772"/>
            <a:ext cx="40671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023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1298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Immutable 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2436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Set Properties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2AF78-9526-452E-8954-FAAE235D3DB5}"/>
              </a:ext>
            </a:extLst>
          </p:cNvPr>
          <p:cNvSpPr txBox="1"/>
          <p:nvPr/>
        </p:nvSpPr>
        <p:spPr>
          <a:xfrm>
            <a:off x="704407" y="291754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6A8C0-0AD7-40C7-BB97-477821B5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6" y="2048757"/>
            <a:ext cx="3667125" cy="561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15EF0-B62B-4FC5-84E8-89286904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51558"/>
            <a:ext cx="7648575" cy="304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41E2D4-3D85-4E6A-B30A-8D04F9961520}"/>
              </a:ext>
            </a:extLst>
          </p:cNvPr>
          <p:cNvSpPr/>
          <p:nvPr/>
        </p:nvSpPr>
        <p:spPr>
          <a:xfrm>
            <a:off x="800100" y="3483124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Copying sets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2E95EC-B5A7-4A01-AB4C-581396CB3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42" y="4092683"/>
            <a:ext cx="2447925" cy="285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DAE97A-43EF-4629-BD12-E7C0A8CE7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43" y="5015767"/>
            <a:ext cx="2133600" cy="314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8BA565-5441-47FB-B0B0-FAFC21CB5339}"/>
              </a:ext>
            </a:extLst>
          </p:cNvPr>
          <p:cNvSpPr txBox="1"/>
          <p:nvPr/>
        </p:nvSpPr>
        <p:spPr>
          <a:xfrm>
            <a:off x="1197204" y="45221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06307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390" y="838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Industries Use Python Today?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is used in area such as</a:t>
            </a:r>
          </a:p>
          <a:p>
            <a:r>
              <a:rPr lang="en-US" dirty="0"/>
              <a:t>	- Data Science</a:t>
            </a:r>
          </a:p>
          <a:p>
            <a:r>
              <a:rPr lang="en-US" dirty="0"/>
              <a:t>	- Artificial Intelligence</a:t>
            </a:r>
          </a:p>
          <a:p>
            <a:r>
              <a:rPr lang="en-US" dirty="0"/>
              <a:t>		- Machine Learning</a:t>
            </a:r>
          </a:p>
          <a:p>
            <a:r>
              <a:rPr lang="en-US" dirty="0"/>
              <a:t>		- Computer Vision</a:t>
            </a:r>
          </a:p>
          <a:p>
            <a:r>
              <a:rPr lang="en-US" dirty="0"/>
              <a:t>	- The internet of things (IOT)</a:t>
            </a:r>
          </a:p>
          <a:p>
            <a:r>
              <a:rPr lang="en-US" dirty="0"/>
              <a:t>	- Robotics</a:t>
            </a:r>
          </a:p>
          <a:p>
            <a:r>
              <a:rPr lang="en-US" dirty="0"/>
              <a:t>	- Web design</a:t>
            </a:r>
          </a:p>
          <a:p>
            <a:r>
              <a:rPr lang="en-US" dirty="0"/>
              <a:t>	- Electrical Engineering</a:t>
            </a:r>
          </a:p>
          <a:p>
            <a:r>
              <a:rPr lang="en-US" dirty="0"/>
              <a:t>		- Communications</a:t>
            </a:r>
          </a:p>
          <a:p>
            <a:r>
              <a:rPr lang="en-US" dirty="0"/>
              <a:t>		- Engineering  Simulation</a:t>
            </a:r>
          </a:p>
          <a:p>
            <a:r>
              <a:rPr lang="en-US" dirty="0"/>
              <a:t>	- Industrial Automation</a:t>
            </a:r>
          </a:p>
          <a:p>
            <a:r>
              <a:rPr lang="en-US" dirty="0"/>
              <a:t>	- Quantum Computing</a:t>
            </a:r>
          </a:p>
          <a:p>
            <a:r>
              <a:rPr lang="en-US" dirty="0"/>
              <a:t>	-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736833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8816" y="2895600"/>
            <a:ext cx="1946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3434027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5888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Counter, namedtuple, OrderedDict, defaultdict, deque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Containers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2AF78-9526-452E-8954-FAAE235D3DB5}"/>
              </a:ext>
            </a:extLst>
          </p:cNvPr>
          <p:cNvSpPr txBox="1"/>
          <p:nvPr/>
        </p:nvSpPr>
        <p:spPr>
          <a:xfrm>
            <a:off x="1407784" y="377897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F7F9C-3C57-4C4F-89B3-B24BCE5219B0}"/>
              </a:ext>
            </a:extLst>
          </p:cNvPr>
          <p:cNvSpPr txBox="1"/>
          <p:nvPr/>
        </p:nvSpPr>
        <p:spPr>
          <a:xfrm>
            <a:off x="1410316" y="486063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A0E4E-29AC-457F-9797-7F12E967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20" y="2198797"/>
            <a:ext cx="4191000" cy="1428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5C8C6B-CAED-4B35-95F6-3F98A019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345" y="3821124"/>
            <a:ext cx="6610350" cy="323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414CE5-59AA-42CE-BF7F-AF7D7D7E1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20" y="4375473"/>
            <a:ext cx="4276725" cy="257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2490F9-32B6-49D2-B79A-C4B373897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949" y="4892900"/>
            <a:ext cx="1333500" cy="304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F7DC2D-1960-41B7-A9BF-BE22B48E4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520" y="5448358"/>
            <a:ext cx="5114925" cy="228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B0C9ED-0514-4A91-8680-30ABE843A982}"/>
              </a:ext>
            </a:extLst>
          </p:cNvPr>
          <p:cNvSpPr txBox="1"/>
          <p:nvPr/>
        </p:nvSpPr>
        <p:spPr>
          <a:xfrm>
            <a:off x="1407784" y="589535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C694FB4-437A-4DBA-A638-54CFA0B20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846" y="5965716"/>
            <a:ext cx="2571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269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58889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namedtuple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Containers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2AF78-9526-452E-8954-FAAE235D3DB5}"/>
              </a:ext>
            </a:extLst>
          </p:cNvPr>
          <p:cNvSpPr txBox="1"/>
          <p:nvPr/>
        </p:nvSpPr>
        <p:spPr>
          <a:xfrm>
            <a:off x="1406388" y="325857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F7F9C-3C57-4C4F-89B3-B24BCE5219B0}"/>
              </a:ext>
            </a:extLst>
          </p:cNvPr>
          <p:cNvSpPr txBox="1"/>
          <p:nvPr/>
        </p:nvSpPr>
        <p:spPr>
          <a:xfrm>
            <a:off x="1406388" y="464296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14EB3-53AD-48B7-8769-17C422C2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4089"/>
            <a:ext cx="7134225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86FCF-E025-44D9-A4BE-DB8905D37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49" y="3337128"/>
            <a:ext cx="2047875" cy="238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10F2CB-7ED0-46AD-ABA5-48CB57457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114800"/>
            <a:ext cx="23431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356813-B55A-4703-83C5-F26CCFDA8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487" y="4703805"/>
            <a:ext cx="457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84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58889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OrderedDict: Remembers how the items were inserted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Containers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2AF78-9526-452E-8954-FAAE235D3DB5}"/>
              </a:ext>
            </a:extLst>
          </p:cNvPr>
          <p:cNvSpPr txBox="1"/>
          <p:nvPr/>
        </p:nvSpPr>
        <p:spPr>
          <a:xfrm>
            <a:off x="1412616" y="393753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F7F9C-3C57-4C4F-89B3-B24BCE5219B0}"/>
              </a:ext>
            </a:extLst>
          </p:cNvPr>
          <p:cNvSpPr txBox="1"/>
          <p:nvPr/>
        </p:nvSpPr>
        <p:spPr>
          <a:xfrm>
            <a:off x="1412616" y="531444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A33D4-23CC-4F52-A366-704FECD2E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881"/>
            <a:ext cx="4724400" cy="192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E79EAA-4B37-4F98-AAAC-5487AF45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38" y="4011591"/>
            <a:ext cx="5791200" cy="295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17076F-E282-4938-AC08-EF52140D4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6651"/>
            <a:ext cx="2847975" cy="209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DE9E8F-218A-4338-B543-1616AEDE7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538" y="5356236"/>
            <a:ext cx="32385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271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58889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defaultdict: dictionary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Containers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2AF78-9526-452E-8954-FAAE235D3DB5}"/>
              </a:ext>
            </a:extLst>
          </p:cNvPr>
          <p:cNvSpPr txBox="1"/>
          <p:nvPr/>
        </p:nvSpPr>
        <p:spPr>
          <a:xfrm>
            <a:off x="1412616" y="393753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99C27-1F87-4D9A-91F9-DBF675D0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36" y="1866090"/>
            <a:ext cx="4724400" cy="1933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8727FD-1B7F-40A4-8F07-4461609D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29" y="3964650"/>
            <a:ext cx="6981825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20D6D9-683D-4FD8-9945-45902834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36" y="4572000"/>
            <a:ext cx="2543175" cy="247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C5DBD8-3ADF-4F68-B034-3E2A54887951}"/>
              </a:ext>
            </a:extLst>
          </p:cNvPr>
          <p:cNvSpPr txBox="1"/>
          <p:nvPr/>
        </p:nvSpPr>
        <p:spPr>
          <a:xfrm>
            <a:off x="1412616" y="507920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50E7DB-3751-4239-9E04-DE6A981F4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977" y="5135279"/>
            <a:ext cx="6096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648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5888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deque: double ended queue used to add or remove elements from both ends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Containers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2AF78-9526-452E-8954-FAAE235D3DB5}"/>
              </a:ext>
            </a:extLst>
          </p:cNvPr>
          <p:cNvSpPr txBox="1"/>
          <p:nvPr/>
        </p:nvSpPr>
        <p:spPr>
          <a:xfrm>
            <a:off x="1300155" y="379264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5DBD8-3ADF-4F68-B034-3E2A54887951}"/>
              </a:ext>
            </a:extLst>
          </p:cNvPr>
          <p:cNvSpPr txBox="1"/>
          <p:nvPr/>
        </p:nvSpPr>
        <p:spPr>
          <a:xfrm>
            <a:off x="1305892" y="502069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13993-72E9-4F43-B23E-061E16CE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37" y="2107145"/>
            <a:ext cx="3657600" cy="1566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9A141-F7B0-4627-A37C-8CA799F83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88" y="3847859"/>
            <a:ext cx="21717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96BEB5-D7B7-4160-867C-73DA409AA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19" y="4329397"/>
            <a:ext cx="1343025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344CE4-3520-45BE-A902-DAA75C59B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088" y="5048195"/>
            <a:ext cx="1781175" cy="314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EAC3B0-C570-4E62-997B-463919F21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2107145"/>
            <a:ext cx="1819275" cy="5810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15B0C7-8148-48B6-81C0-30BF0D2B5270}"/>
              </a:ext>
            </a:extLst>
          </p:cNvPr>
          <p:cNvSpPr txBox="1"/>
          <p:nvPr/>
        </p:nvSpPr>
        <p:spPr>
          <a:xfrm>
            <a:off x="6096000" y="280640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5FD394C-53FE-4A6B-8446-19894BB39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8437" y="2867510"/>
            <a:ext cx="1362075" cy="2762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524E05-9923-4654-B056-2DA3E17A11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4038025"/>
            <a:ext cx="15240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174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5888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deque: double ended queue used to add or remove elements from both ends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Containers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2AF78-9526-452E-8954-FAAE235D3DB5}"/>
              </a:ext>
            </a:extLst>
          </p:cNvPr>
          <p:cNvSpPr txBox="1"/>
          <p:nvPr/>
        </p:nvSpPr>
        <p:spPr>
          <a:xfrm>
            <a:off x="1300155" y="353101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5DBD8-3ADF-4F68-B034-3E2A54887951}"/>
              </a:ext>
            </a:extLst>
          </p:cNvPr>
          <p:cNvSpPr txBox="1"/>
          <p:nvPr/>
        </p:nvSpPr>
        <p:spPr>
          <a:xfrm>
            <a:off x="1300155" y="510155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15B0C7-8148-48B6-81C0-30BF0D2B5270}"/>
              </a:ext>
            </a:extLst>
          </p:cNvPr>
          <p:cNvSpPr txBox="1"/>
          <p:nvPr/>
        </p:nvSpPr>
        <p:spPr>
          <a:xfrm>
            <a:off x="4947994" y="293719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6F7E9-57CA-40B7-8108-952DEFFD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19" y="2228938"/>
            <a:ext cx="3990975" cy="110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FF6669-A489-422E-9932-81AFB6E48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368" y="3577566"/>
            <a:ext cx="2162175" cy="276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1EA298-F909-4982-A612-51C9B225A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19" y="4298541"/>
            <a:ext cx="3095625" cy="542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0EC3AA-CA5A-473F-91A5-7AB27329F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510" y="5138578"/>
            <a:ext cx="334327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7791FF-B407-4C39-BFAC-94EDAC712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775" y="2257513"/>
            <a:ext cx="1809750" cy="5238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E5FE9E-9AFE-42F6-A8C5-56400B449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2974224"/>
            <a:ext cx="3371850" cy="2952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A9729E-B43B-4A70-9346-FC56A3C79B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9775" y="3752848"/>
            <a:ext cx="1885950" cy="5238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D0F4E2-734D-4E3D-B486-209A1BA6D98F}"/>
              </a:ext>
            </a:extLst>
          </p:cNvPr>
          <p:cNvSpPr txBox="1"/>
          <p:nvPr/>
        </p:nvSpPr>
        <p:spPr>
          <a:xfrm>
            <a:off x="4947994" y="446099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2C39803-E8CA-4DED-B1DE-F00AC7409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4521839"/>
            <a:ext cx="3343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56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4210" y="2750162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Basic Formatting</a:t>
            </a:r>
          </a:p>
        </p:txBody>
      </p:sp>
    </p:spTree>
    <p:extLst>
      <p:ext uri="{BB962C8B-B14F-4D97-AF65-F5344CB8AC3E}">
        <p14:creationId xmlns:p14="http://schemas.microsoft.com/office/powerpoint/2010/main" val="16549074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71029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Escape Sequences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618" y="2057400"/>
            <a:ext cx="63817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9935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685925"/>
            <a:ext cx="65817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838200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Basic Formatting</a:t>
            </a:r>
          </a:p>
        </p:txBody>
      </p:sp>
    </p:spTree>
    <p:extLst>
      <p:ext uri="{BB962C8B-B14F-4D97-AF65-F5344CB8AC3E}">
        <p14:creationId xmlns:p14="http://schemas.microsoft.com/office/powerpoint/2010/main" val="411992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C646E8-4ED0-460C-8ECA-91D995E0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" y="152400"/>
            <a:ext cx="9144000" cy="60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29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Basic Formatting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828800"/>
            <a:ext cx="8305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%s </a:t>
            </a:r>
            <a:r>
              <a:rPr lang="en-US" altLang="en-US" dirty="0">
                <a:latin typeface="Arial Unicode MS" pitchFamily="34" charset="-128"/>
                <a:cs typeface="Arial" pitchFamily="34" charset="0"/>
              </a:rPr>
              <a:t>- String (or any object with a string representation, like numbers)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%d </a:t>
            </a:r>
            <a:r>
              <a:rPr lang="en-US" altLang="en-US" dirty="0">
                <a:latin typeface="Arial Unicode MS" pitchFamily="34" charset="-128"/>
                <a:cs typeface="Arial" pitchFamily="34" charset="0"/>
              </a:rPr>
              <a:t>– Integers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%f </a:t>
            </a:r>
            <a:r>
              <a:rPr lang="en-US" altLang="en-US" dirty="0">
                <a:latin typeface="Arial Unicode MS" pitchFamily="34" charset="-128"/>
                <a:cs typeface="Arial" pitchFamily="34" charset="0"/>
              </a:rPr>
              <a:t>– Floating point numbers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%.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cs typeface="Arial" pitchFamily="34" charset="0"/>
              </a:rPr>
              <a:t>&lt;number of digits&gt;</a:t>
            </a: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f</a:t>
            </a:r>
            <a:r>
              <a:rPr lang="en-US" altLang="en-US" dirty="0">
                <a:latin typeface="Arial Unicode MS" pitchFamily="34" charset="-128"/>
                <a:cs typeface="Arial" pitchFamily="34" charset="0"/>
              </a:rPr>
              <a:t> – Floating point numbers with a fixed amount of digits to the right of the dot (e.g. </a:t>
            </a: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%.2f  </a:t>
            </a:r>
            <a:r>
              <a:rPr lang="en-US" altLang="en-US" dirty="0">
                <a:latin typeface="Arial Unicode MS" pitchFamily="34" charset="-128"/>
                <a:cs typeface="Arial" pitchFamily="34" charset="0"/>
              </a:rPr>
              <a:t>for monetary presentation)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%x </a:t>
            </a:r>
            <a:r>
              <a:rPr lang="en-US" altLang="en-US" dirty="0">
                <a:latin typeface="Arial Unicode MS" pitchFamily="34" charset="-128"/>
                <a:cs typeface="Arial" pitchFamily="34" charset="0"/>
              </a:rPr>
              <a:t>/ </a:t>
            </a:r>
            <a:r>
              <a:rPr lang="en-US" alt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%X </a:t>
            </a:r>
            <a:r>
              <a:rPr lang="en-US" altLang="en-US" dirty="0">
                <a:latin typeface="Arial Unicode MS" pitchFamily="34" charset="-128"/>
                <a:cs typeface="Arial" pitchFamily="34" charset="0"/>
              </a:rPr>
              <a:t>– Integers in hex representation (lowercase/uppercase)</a:t>
            </a:r>
            <a:endParaRPr lang="en-US" alt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838200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Basic Formatting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83" y="1524000"/>
            <a:ext cx="40433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62400"/>
            <a:ext cx="6280150" cy="171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992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838200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Basic Formatting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4527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" y="1676400"/>
            <a:ext cx="46767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3690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838200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Basic Formatting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93025" cy="229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270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Matt Huenerfauth (Penn State)</a:t>
            </a:r>
          </a:p>
          <a:p>
            <a:r>
              <a:rPr lang="en-US" dirty="0"/>
              <a:t>	Guido van </a:t>
            </a:r>
            <a:r>
              <a:rPr lang="en-US" dirty="0" err="1"/>
              <a:t>Rossum</a:t>
            </a:r>
            <a:r>
              <a:rPr lang="en-US" dirty="0"/>
              <a:t> (Google) </a:t>
            </a:r>
          </a:p>
          <a:p>
            <a:r>
              <a:rPr lang="en-US" dirty="0"/>
              <a:t>	Richard P. Muller (Caltech)</a:t>
            </a:r>
          </a:p>
          <a:p>
            <a:r>
              <a:rPr lang="en-US" dirty="0"/>
              <a:t>	Bill Boyd (</a:t>
            </a:r>
            <a:r>
              <a:rPr lang="en-US" dirty="0" err="1"/>
              <a:t>Weslayan</a:t>
            </a:r>
            <a:r>
              <a:rPr lang="en-US" dirty="0"/>
              <a:t> University)</a:t>
            </a:r>
          </a:p>
          <a:p>
            <a:r>
              <a:rPr lang="en-US" dirty="0"/>
              <a:t>	Smithsonian Telescope Data Center</a:t>
            </a:r>
          </a:p>
          <a:p>
            <a:r>
              <a:rPr lang="en-US" dirty="0"/>
              <a:t>	Programming Python, Mark Lutz</a:t>
            </a:r>
          </a:p>
          <a:p>
            <a:r>
              <a:rPr lang="en-US" dirty="0"/>
              <a:t>	Fundamentals of Python, Kenneth Lambert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33303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3374" y="28750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Installing &amp; Running Python</a:t>
            </a:r>
          </a:p>
        </p:txBody>
      </p:sp>
    </p:spTree>
    <p:extLst>
      <p:ext uri="{BB962C8B-B14F-4D97-AF65-F5344CB8AC3E}">
        <p14:creationId xmlns:p14="http://schemas.microsoft.com/office/powerpoint/2010/main" val="3205782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7312</TotalTime>
  <Words>2225</Words>
  <Application>Microsoft Office PowerPoint</Application>
  <PresentationFormat>On-screen Show (4:3)</PresentationFormat>
  <Paragraphs>375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Arial Unicode MS</vt:lpstr>
      <vt:lpstr>Georgia</vt:lpstr>
      <vt:lpstr>Wingdings</vt:lpstr>
      <vt:lpstr>Wingdings 2</vt:lpstr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Rey</dc:creator>
  <cp:lastModifiedBy>Louis Rey</cp:lastModifiedBy>
  <cp:revision>130</cp:revision>
  <dcterms:created xsi:type="dcterms:W3CDTF">2017-03-03T23:14:16Z</dcterms:created>
  <dcterms:modified xsi:type="dcterms:W3CDTF">2022-01-18T03:06:06Z</dcterms:modified>
</cp:coreProperties>
</file>