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5"/>
  </p:notesMasterIdLst>
  <p:sldIdLst>
    <p:sldId id="256" r:id="rId2"/>
    <p:sldId id="33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25" r:id="rId11"/>
    <p:sldId id="394" r:id="rId12"/>
    <p:sldId id="395" r:id="rId13"/>
    <p:sldId id="396" r:id="rId14"/>
    <p:sldId id="397" r:id="rId15"/>
    <p:sldId id="393" r:id="rId16"/>
    <p:sldId id="326" r:id="rId17"/>
    <p:sldId id="331" r:id="rId18"/>
    <p:sldId id="327" r:id="rId19"/>
    <p:sldId id="328" r:id="rId20"/>
    <p:sldId id="330" r:id="rId21"/>
    <p:sldId id="333" r:id="rId22"/>
    <p:sldId id="337" r:id="rId23"/>
    <p:sldId id="334" r:id="rId24"/>
    <p:sldId id="336" r:id="rId25"/>
    <p:sldId id="379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21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316"/>
    <a:srgbClr val="A0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EFE3-BEBB-43AA-A272-6C3E8494F68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51F1E-8274-4EE6-BEF2-75EFDAA78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A802BD-E5C8-4226-9012-20F315094D17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76CE4A1-D76F-4B20-9114-DEA0F6FDD0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Louis Rey</a:t>
            </a:r>
          </a:p>
          <a:p>
            <a:endParaRPr lang="en-US" sz="2800" dirty="0"/>
          </a:p>
          <a:p>
            <a:r>
              <a:rPr lang="en-US" sz="2800" dirty="0" smtClean="0"/>
              <a:t>	UCSD Extension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5110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Fundamentals (week 2)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3513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883406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Generators and Iterators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00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Iterators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676400"/>
            <a:ext cx="7562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</a:t>
            </a:r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which can be used with a for </a:t>
            </a:r>
            <a:r>
              <a:rPr lang="en-US" dirty="0" smtClean="0"/>
              <a:t>loop are </a:t>
            </a:r>
            <a:r>
              <a:rPr lang="en-US" dirty="0"/>
              <a:t>called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 smtClean="0"/>
              <a:t>Built-in function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iter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takes an </a:t>
            </a:r>
            <a:r>
              <a:rPr lang="en-US" dirty="0" err="1" smtClean="0"/>
              <a:t>iterable</a:t>
            </a:r>
            <a:r>
              <a:rPr lang="en-US" dirty="0" smtClean="0"/>
              <a:t> object and returns an iterator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54084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2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Iterators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676400"/>
            <a:ext cx="756285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</a:t>
            </a:r>
            <a:r>
              <a:rPr lang="en-US" dirty="0" smtClean="0"/>
              <a:t>Iterators can be implemented as classes</a:t>
            </a:r>
          </a:p>
          <a:p>
            <a:endParaRPr lang="en-US" sz="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i="1" dirty="0" smtClean="0">
                <a:solidFill>
                  <a:srgbClr val="0070C0"/>
                </a:solidFill>
              </a:rPr>
              <a:t>__</a:t>
            </a:r>
            <a:r>
              <a:rPr lang="en-US" i="1" dirty="0" err="1" smtClean="0">
                <a:solidFill>
                  <a:srgbClr val="0070C0"/>
                </a:solidFill>
              </a:rPr>
              <a:t>iter</a:t>
            </a:r>
            <a:r>
              <a:rPr lang="en-US" i="1" dirty="0" smtClean="0">
                <a:solidFill>
                  <a:srgbClr val="0070C0"/>
                </a:solidFill>
              </a:rPr>
              <a:t>__ </a:t>
            </a:r>
            <a:r>
              <a:rPr lang="en-US" dirty="0" smtClean="0"/>
              <a:t>method to make an object </a:t>
            </a:r>
            <a:r>
              <a:rPr lang="en-US" dirty="0" err="1" smtClean="0"/>
              <a:t>iterable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i="1" dirty="0" smtClean="0">
                <a:solidFill>
                  <a:srgbClr val="0070C0"/>
                </a:solidFill>
              </a:rPr>
              <a:t>__next__ </a:t>
            </a:r>
            <a:r>
              <a:rPr lang="en-US" dirty="0" smtClean="0"/>
              <a:t>method to iterate through an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 </a:t>
            </a:r>
            <a:r>
              <a:rPr lang="en-US" i="1" dirty="0" err="1" smtClean="0">
                <a:solidFill>
                  <a:srgbClr val="0070C0"/>
                </a:solidFill>
              </a:rPr>
              <a:t>StopIteration</a:t>
            </a:r>
            <a:r>
              <a:rPr lang="en-US" i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method when there are no more elements</a:t>
            </a:r>
          </a:p>
          <a:p>
            <a:pPr lvl="1"/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StopIteration</a:t>
            </a:r>
            <a:r>
              <a:rPr lang="en-US" i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can be used to raise an exception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examples will be shown in the class section</a:t>
            </a:r>
          </a:p>
        </p:txBody>
      </p:sp>
    </p:spTree>
    <p:extLst>
      <p:ext uri="{BB962C8B-B14F-4D97-AF65-F5344CB8AC3E}">
        <p14:creationId xmlns:p14="http://schemas.microsoft.com/office/powerpoint/2010/main" val="29831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3182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Python Generators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676400"/>
            <a:ext cx="771525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</a:t>
            </a:r>
            <a:r>
              <a:rPr lang="en-US" dirty="0" smtClean="0"/>
              <a:t>  Simplifies creation of iterators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that produces a sequence of results instead of a single value</a:t>
            </a:r>
          </a:p>
          <a:p>
            <a:endParaRPr lang="en-US" sz="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y</a:t>
            </a:r>
            <a:r>
              <a:rPr lang="en-US" i="1" dirty="0" smtClean="0">
                <a:solidFill>
                  <a:srgbClr val="0070C0"/>
                </a:solidFill>
              </a:rPr>
              <a:t>ield</a:t>
            </a:r>
            <a:r>
              <a:rPr lang="en-US" dirty="0" smtClean="0"/>
              <a:t> </a:t>
            </a:r>
            <a:r>
              <a:rPr lang="en-US" dirty="0"/>
              <a:t>statement </a:t>
            </a:r>
            <a:r>
              <a:rPr lang="en-US" dirty="0" smtClean="0"/>
              <a:t>allows function generate </a:t>
            </a:r>
            <a:r>
              <a:rPr lang="en-US" dirty="0"/>
              <a:t>a new </a:t>
            </a:r>
            <a:r>
              <a:rPr lang="en-US" dirty="0" smtClean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yield</a:t>
            </a:r>
            <a:r>
              <a:rPr lang="en-US" dirty="0" smtClean="0"/>
              <a:t> needs to be used within a function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1828800" cy="116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4038600"/>
            <a:ext cx="1676400" cy="89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1" y="5257800"/>
            <a:ext cx="383727" cy="86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4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3982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Generators Expressions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2302" y="1371600"/>
            <a:ext cx="7715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</a:t>
            </a:r>
            <a:r>
              <a:rPr lang="en-US" dirty="0" smtClean="0"/>
              <a:t>  Similar to list comprehension but does not create a list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52" y="1981200"/>
            <a:ext cx="3581400" cy="4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02" y="2667000"/>
            <a:ext cx="6295898" cy="46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23" y="3276600"/>
            <a:ext cx="1770529" cy="137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78" y="4773168"/>
            <a:ext cx="524694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1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895599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Boolean Expressions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85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True and False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676400"/>
            <a:ext cx="7562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</a:t>
            </a:r>
            <a:r>
              <a:rPr lang="en-US" dirty="0">
                <a:solidFill>
                  <a:srgbClr val="00B0F0"/>
                </a:solidFill>
              </a:rPr>
              <a:t>True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 are constants in Python.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Other values equivalent to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</a:t>
            </a:r>
            <a:r>
              <a:rPr lang="en-US" dirty="0">
                <a:solidFill>
                  <a:srgbClr val="00B0F0"/>
                </a:solidFill>
              </a:rPr>
              <a:t> False</a:t>
            </a:r>
            <a:r>
              <a:rPr lang="en-US" dirty="0"/>
              <a:t>: zero, None, empty container or object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: non-zero numbers, non-empty objects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Comparison operators: </a:t>
            </a:r>
            <a:r>
              <a:rPr lang="en-US" dirty="0">
                <a:solidFill>
                  <a:srgbClr val="00B0F0"/>
                </a:solidFill>
              </a:rPr>
              <a:t>==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&lt;=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•  X and Y have same value:   </a:t>
            </a:r>
            <a:r>
              <a:rPr lang="en-US" dirty="0">
                <a:solidFill>
                  <a:srgbClr val="00B0F0"/>
                </a:solidFill>
              </a:rPr>
              <a:t>X == Y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Compare with    </a:t>
            </a:r>
            <a:r>
              <a:rPr lang="en-US" dirty="0">
                <a:solidFill>
                  <a:srgbClr val="00B0F0"/>
                </a:solidFill>
              </a:rPr>
              <a:t>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n-US" dirty="0">
                <a:solidFill>
                  <a:srgbClr val="00B0F0"/>
                </a:solidFill>
              </a:rPr>
              <a:t> Y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/>
              <a:t> X and Y are two variables that refer to the identical </a:t>
            </a:r>
            <a:r>
              <a:rPr lang="en-US" dirty="0" smtClean="0"/>
              <a:t>			  same </a:t>
            </a:r>
            <a:r>
              <a:rPr lang="en-US" dirty="0"/>
              <a:t>object.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comparators: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 = [1, 2, </a:t>
            </a:r>
            <a:r>
              <a:rPr lang="en-US" dirty="0" smtClean="0">
                <a:solidFill>
                  <a:srgbClr val="00B0F0"/>
                </a:solidFill>
              </a:rPr>
              <a:t>‘a’</a:t>
            </a:r>
            <a:r>
              <a:rPr lang="en-US" dirty="0" smtClean="0"/>
              <a:t>, 3, (</a:t>
            </a:r>
            <a:r>
              <a:rPr lang="en-US" dirty="0" smtClean="0">
                <a:solidFill>
                  <a:srgbClr val="00B0F0"/>
                </a:solidFill>
              </a:rPr>
              <a:t>‘hello’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3.5)]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‘a’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smtClean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614488"/>
            <a:ext cx="58483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70" y="5334000"/>
            <a:ext cx="2895600" cy="46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5350" y="685800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Logic Tables and Gates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28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Boolean Logic Expressions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5350" y="1638954"/>
            <a:ext cx="7791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You can also combine Boolean expressions.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is true and </a:t>
            </a:r>
            <a:r>
              <a:rPr lang="en-US" i="1" dirty="0"/>
              <a:t>b</a:t>
            </a:r>
            <a:r>
              <a:rPr lang="en-US" dirty="0"/>
              <a:t> is true: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is true or </a:t>
            </a:r>
            <a:r>
              <a:rPr lang="en-US" i="1" dirty="0"/>
              <a:t>b</a:t>
            </a:r>
            <a:r>
              <a:rPr lang="en-US" dirty="0"/>
              <a:t> is true: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is false: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</a:t>
            </a:r>
            <a:r>
              <a:rPr lang="en-US" i="1" dirty="0"/>
              <a:t>a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Use parentheses as needed to disambiguate complex Boolean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expressions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09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5551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Special Properties of </a:t>
            </a:r>
            <a:r>
              <a:rPr lang="en-US" sz="2400" b="1" dirty="0" smtClean="0">
                <a:solidFill>
                  <a:srgbClr val="00B0F0"/>
                </a:solidFill>
              </a:rPr>
              <a:t>AND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OR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845" y="1752600"/>
            <a:ext cx="75628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Actually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or </a:t>
            </a:r>
            <a:r>
              <a:rPr lang="en-US" dirty="0"/>
              <a:t>don ’ t return </a:t>
            </a:r>
            <a:r>
              <a:rPr lang="en-US" dirty="0">
                <a:solidFill>
                  <a:srgbClr val="00B0F0"/>
                </a:solidFill>
              </a:rPr>
              <a:t>True </a:t>
            </a:r>
            <a:r>
              <a:rPr lang="en-US" dirty="0"/>
              <a:t>or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They return the value of one of their sub-expressions (which may be a non-Boolean value).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dirty="0"/>
              <a:t>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dirty="0"/>
              <a:t> Z </a:t>
            </a:r>
            <a:endParaRPr lang="en-US" dirty="0" smtClean="0"/>
          </a:p>
          <a:p>
            <a:r>
              <a:rPr lang="en-US" dirty="0" smtClean="0"/>
              <a:t>	•</a:t>
            </a:r>
            <a:r>
              <a:rPr lang="en-US" dirty="0"/>
              <a:t>  If all are true, returns value of Z. </a:t>
            </a:r>
          </a:p>
          <a:p>
            <a:r>
              <a:rPr lang="en-US" dirty="0" smtClean="0"/>
              <a:t>	•</a:t>
            </a:r>
            <a:r>
              <a:rPr lang="en-US" dirty="0"/>
              <a:t>  Otherwise, returns value of first false sub-expression.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/>
              <a:t> 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/>
              <a:t> Z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If all are false, returns value of Z.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Otherwise, returns value of first true sub-expression.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711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2 Objectives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9056" y="1905000"/>
            <a:ext cx="6867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Loops and selection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Expressions and comprehensions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Generators and iterators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Conditional </a:t>
            </a:r>
            <a:r>
              <a:rPr lang="en-US" dirty="0"/>
              <a:t>Code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Comprehensions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Lambda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895599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Conditional Statements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24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399"/>
            <a:ext cx="3657600" cy="57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5350" y="685800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Statements: Basic structure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keyword </a:t>
            </a:r>
            <a:r>
              <a:rPr lang="en-US" dirty="0" smtClean="0">
                <a:solidFill>
                  <a:srgbClr val="00B0F0"/>
                </a:solidFill>
              </a:rPr>
              <a:t>if </a:t>
            </a:r>
            <a:r>
              <a:rPr lang="en-US" dirty="0" smtClean="0"/>
              <a:t>starts the expression followed by a conditional comparison using any of the comparison </a:t>
            </a:r>
            <a:r>
              <a:rPr lang="en-US" dirty="0"/>
              <a:t>operators: </a:t>
            </a:r>
            <a:r>
              <a:rPr lang="en-US" dirty="0">
                <a:solidFill>
                  <a:srgbClr val="00B0F0"/>
                </a:solidFill>
              </a:rPr>
              <a:t>==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&lt;=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conditional statements can be used in conjunction with </a:t>
            </a:r>
            <a:r>
              <a:rPr lang="en-US" dirty="0"/>
              <a:t>B</a:t>
            </a:r>
            <a:r>
              <a:rPr lang="en-US" dirty="0" smtClean="0"/>
              <a:t>oolean logic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colon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) after </a:t>
            </a:r>
            <a:r>
              <a:rPr lang="en-US" dirty="0" smtClean="0"/>
              <a:t>is used after the comparison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least one statement must follow and it should be indented (if more than one statement is to be executed they will all need to have the same indentation)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Pseudocode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variable </a:t>
            </a:r>
            <a:r>
              <a:rPr lang="en-US" b="1" dirty="0" smtClean="0"/>
              <a:t>a</a:t>
            </a:r>
            <a:r>
              <a:rPr lang="en-US" dirty="0" smtClean="0"/>
              <a:t> less than 4 ?,</a:t>
            </a:r>
          </a:p>
          <a:p>
            <a:r>
              <a:rPr lang="en-US" dirty="0" smtClean="0"/>
              <a:t>Print that the expression executed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variable </a:t>
            </a:r>
            <a:r>
              <a:rPr lang="en-US" b="1" dirty="0" smtClean="0"/>
              <a:t>a</a:t>
            </a:r>
            <a:r>
              <a:rPr lang="en-US" dirty="0" smtClean="0"/>
              <a:t> is equal to 7 and the variable </a:t>
            </a:r>
            <a:r>
              <a:rPr lang="en-US" b="1" dirty="0" smtClean="0"/>
              <a:t>b</a:t>
            </a:r>
            <a:r>
              <a:rPr lang="en-US" dirty="0" smtClean="0"/>
              <a:t> is greater or equal to 4,</a:t>
            </a:r>
          </a:p>
          <a:p>
            <a:r>
              <a:rPr lang="en-US" dirty="0" smtClean="0"/>
              <a:t>Print that everything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5350" y="685800"/>
            <a:ext cx="249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Statements: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518"/>
            <a:ext cx="4572000" cy="7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63568"/>
            <a:ext cx="3657600" cy="2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03" y="5258338"/>
            <a:ext cx="1909797" cy="25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95725"/>
            <a:ext cx="2743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4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38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4267200"/>
            <a:ext cx="7258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 careful! The keyword </a:t>
            </a:r>
            <a:r>
              <a:rPr lang="en-US" dirty="0">
                <a:solidFill>
                  <a:srgbClr val="00B0F0"/>
                </a:solidFill>
              </a:rPr>
              <a:t>if </a:t>
            </a:r>
            <a:r>
              <a:rPr lang="en-US" dirty="0"/>
              <a:t>is also used in the syntax of filtered list comprehensions.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Use of indentation for blocks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Colon (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) after B</a:t>
            </a:r>
            <a:r>
              <a:rPr lang="en-US" dirty="0" smtClean="0"/>
              <a:t>oolean </a:t>
            </a:r>
            <a:r>
              <a:rPr lang="en-US" dirty="0"/>
              <a:t>expression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752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2895599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Control of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38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Control of Flow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1494818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There are several Python expressions that control the flow of a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program</a:t>
            </a:r>
            <a:r>
              <a:rPr lang="en-US" dirty="0"/>
              <a:t>.  All of them make use of Boolean conditional tests. </a:t>
            </a:r>
          </a:p>
          <a:p>
            <a:r>
              <a:rPr lang="en-US" dirty="0" smtClean="0"/>
              <a:t>	•</a:t>
            </a:r>
            <a:r>
              <a:rPr lang="en-US" dirty="0"/>
              <a:t> </a:t>
            </a:r>
            <a:r>
              <a:rPr lang="en-US" dirty="0">
                <a:solidFill>
                  <a:srgbClr val="00B0F0"/>
                </a:solidFill>
              </a:rPr>
              <a:t> if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 </a:t>
            </a: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 Loops </a:t>
            </a: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F0"/>
                </a:solidFill>
              </a:rPr>
              <a:t>assert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38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If </a:t>
            </a:r>
            <a:r>
              <a:rPr lang="en-US" sz="2400" b="1" dirty="0" smtClean="0"/>
              <a:t> Statements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4267200"/>
            <a:ext cx="7258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 careful! The keyword </a:t>
            </a:r>
            <a:r>
              <a:rPr lang="en-US" dirty="0">
                <a:solidFill>
                  <a:srgbClr val="00B0F0"/>
                </a:solidFill>
              </a:rPr>
              <a:t>if </a:t>
            </a:r>
            <a:r>
              <a:rPr lang="en-US" dirty="0"/>
              <a:t>is also used in the syntax of filtered list comprehensions.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Use of indentation for </a:t>
            </a:r>
            <a:r>
              <a:rPr lang="en-US" dirty="0" smtClean="0"/>
              <a:t>statement blocks </a:t>
            </a:r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Colon (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) after B</a:t>
            </a:r>
            <a:r>
              <a:rPr lang="en-US" dirty="0" smtClean="0"/>
              <a:t>oolean </a:t>
            </a:r>
            <a:r>
              <a:rPr lang="en-US" dirty="0"/>
              <a:t>expression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752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8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4112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Augmented Assignments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220686" cy="192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8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While</a:t>
            </a:r>
            <a:r>
              <a:rPr lang="en-US" sz="2400" b="1" dirty="0" smtClean="0"/>
              <a:t> Loops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325815"/>
            <a:ext cx="5200650" cy="207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743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Dictionaries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78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6640" y="2971799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21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924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‘in’ Operator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522214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Boolean </a:t>
            </a:r>
            <a:r>
              <a:rPr lang="en-US" dirty="0"/>
              <a:t>test whether a value is inside a container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4751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• For </a:t>
            </a:r>
            <a:r>
              <a:rPr lang="en-US" dirty="0"/>
              <a:t>strings, tests for substrings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334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Be </a:t>
            </a:r>
            <a:r>
              <a:rPr lang="en-US" dirty="0"/>
              <a:t>careful: the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/>
              <a:t> keyword </a:t>
            </a:r>
            <a:r>
              <a:rPr lang="en-US" dirty="0"/>
              <a:t>is also used in the syntax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 loops and </a:t>
            </a:r>
            <a:endParaRPr lang="en-US" dirty="0"/>
          </a:p>
          <a:p>
            <a:r>
              <a:rPr lang="en-US" dirty="0" smtClean="0"/>
              <a:t>   list comprehensions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0573"/>
            <a:ext cx="25146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76675"/>
            <a:ext cx="2076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7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5396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Loops/ 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227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Python’s list comprehensions and split/join operations provide natural idioms that usually require a for-loop in other programming languages.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As a result, Python code uses many </a:t>
            </a:r>
            <a:r>
              <a:rPr lang="en-US" dirty="0" smtClean="0"/>
              <a:t>fewer  </a:t>
            </a:r>
            <a:r>
              <a:rPr lang="en-US" dirty="0"/>
              <a:t>for-loops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Nevertheless, it’s important to learn about for-loops.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Caveat!  The keywords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are also used in the syntax of list comprehensions, but this is a totally different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9839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676400"/>
            <a:ext cx="722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A for-loop steps through each of the items in a list,  tuple, </a:t>
            </a:r>
            <a:r>
              <a:rPr lang="en-US" dirty="0" smtClean="0"/>
              <a:t> string</a:t>
            </a:r>
            <a:r>
              <a:rPr lang="en-US" dirty="0"/>
              <a:t>, or any other type of object which is “</a:t>
            </a:r>
            <a:r>
              <a:rPr lang="en-US" dirty="0" err="1"/>
              <a:t>iterable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&lt;collection&gt;: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statements&gt;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If </a:t>
            </a:r>
            <a:r>
              <a:rPr lang="en-US" dirty="0">
                <a:solidFill>
                  <a:srgbClr val="00B050"/>
                </a:solidFill>
              </a:rPr>
              <a:t>&lt;collection&gt; </a:t>
            </a:r>
            <a:r>
              <a:rPr lang="en-US" dirty="0"/>
              <a:t>is a list or a tuple, then the loop steps through each element of the sequence.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If </a:t>
            </a:r>
            <a:r>
              <a:rPr lang="en-US" dirty="0">
                <a:solidFill>
                  <a:srgbClr val="00B050"/>
                </a:solidFill>
              </a:rPr>
              <a:t>&lt;collection&gt; </a:t>
            </a:r>
            <a:r>
              <a:rPr lang="en-US" dirty="0"/>
              <a:t>is a string, then the loop steps through each character of the string.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someChar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/>
              <a:t>“Hello World”:   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someChar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1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For Loops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676400"/>
            <a:ext cx="76085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&lt;collection&gt;: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statements&gt;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• 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/>
              <a:t>can be more complex than a single variable name.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When the elements of </a:t>
            </a:r>
            <a:r>
              <a:rPr lang="en-US" dirty="0">
                <a:solidFill>
                  <a:srgbClr val="00B050"/>
                </a:solidFill>
              </a:rPr>
              <a:t>&lt;collection&gt; </a:t>
            </a:r>
            <a:r>
              <a:rPr lang="en-US" dirty="0"/>
              <a:t>are themselves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dirty="0" smtClean="0"/>
              <a:t>	    then </a:t>
            </a:r>
            <a:r>
              <a:rPr lang="en-US" dirty="0">
                <a:solidFill>
                  <a:srgbClr val="FF0000"/>
                </a:solidFill>
              </a:rPr>
              <a:t>&lt;item&gt; </a:t>
            </a:r>
            <a:r>
              <a:rPr lang="en-US" dirty="0"/>
              <a:t>can match the structure of the elements.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This multiple assignment can make it easier to access the individual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parts </a:t>
            </a:r>
            <a:r>
              <a:rPr lang="en-US" dirty="0"/>
              <a:t>of each element. </a:t>
            </a:r>
            <a:endParaRPr lang="en-US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6448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7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590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For</a:t>
            </a:r>
            <a:r>
              <a:rPr lang="en-US" sz="2400" b="1" dirty="0" smtClean="0"/>
              <a:t> Loops and the </a:t>
            </a:r>
            <a:r>
              <a:rPr lang="en-US" sz="2400" b="1" dirty="0" smtClean="0">
                <a:solidFill>
                  <a:srgbClr val="00B0F0"/>
                </a:solidFill>
              </a:rPr>
              <a:t>Range() </a:t>
            </a:r>
            <a:r>
              <a:rPr lang="en-US" sz="2400" b="1" dirty="0" smtClean="0"/>
              <a:t>Function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905000"/>
            <a:ext cx="7532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Since a variable often ranges over some sequence of numbers, the </a:t>
            </a:r>
            <a:r>
              <a:rPr lang="en-US" dirty="0">
                <a:solidFill>
                  <a:srgbClr val="00B0F0"/>
                </a:solidFill>
              </a:rPr>
              <a:t>range() </a:t>
            </a:r>
            <a:r>
              <a:rPr lang="en-US" dirty="0"/>
              <a:t>function returns a list of numbers from </a:t>
            </a:r>
            <a:r>
              <a:rPr lang="en-US" dirty="0" smtClean="0"/>
              <a:t>0 </a:t>
            </a:r>
            <a:r>
              <a:rPr lang="en-US" dirty="0"/>
              <a:t>up to but not including the number we pass to it.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  range(5) returns [0,1,2,3,4]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So we could say: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 for </a:t>
            </a:r>
            <a:r>
              <a:rPr lang="en-US" dirty="0"/>
              <a:t>x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range</a:t>
            </a:r>
            <a:r>
              <a:rPr lang="en-US" dirty="0" smtClean="0"/>
              <a:t>(5):    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00B0F0"/>
                </a:solidFill>
              </a:rPr>
              <a:t> print </a:t>
            </a:r>
            <a:r>
              <a:rPr lang="en-US" dirty="0" smtClean="0"/>
              <a:t>(x) </a:t>
            </a:r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(There are more complex forms of </a:t>
            </a:r>
            <a:r>
              <a:rPr lang="en-US" dirty="0">
                <a:solidFill>
                  <a:srgbClr val="00B0F0"/>
                </a:solidFill>
              </a:rPr>
              <a:t>range() </a:t>
            </a:r>
            <a:r>
              <a:rPr lang="en-US" dirty="0"/>
              <a:t>that provide richer  functionality…) </a:t>
            </a:r>
          </a:p>
        </p:txBody>
      </p:sp>
    </p:spTree>
    <p:extLst>
      <p:ext uri="{BB962C8B-B14F-4D97-AF65-F5344CB8AC3E}">
        <p14:creationId xmlns:p14="http://schemas.microsoft.com/office/powerpoint/2010/main" val="5374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5350" y="6858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Examples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295400"/>
            <a:ext cx="73628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738732"/>
            <a:ext cx="5715000" cy="84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Generating Lists using  “List </a:t>
            </a:r>
            <a:r>
              <a:rPr lang="en-US" sz="2400" b="1" dirty="0" smtClean="0"/>
              <a:t>Comprehensions”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1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532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A powerful feature of the Python language.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Generate a new list by applying a function to every member </a:t>
            </a:r>
            <a:r>
              <a:rPr lang="en-US" dirty="0" smtClean="0"/>
              <a:t>	  	   of </a:t>
            </a:r>
            <a:r>
              <a:rPr lang="en-US" dirty="0"/>
              <a:t>an original list.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Python programmers use list comprehensions extensively.  </a:t>
            </a:r>
            <a:endParaRPr lang="en-US" dirty="0" smtClean="0"/>
          </a:p>
          <a:p>
            <a:r>
              <a:rPr lang="en-US" dirty="0" smtClean="0"/>
              <a:t>	   You’ll </a:t>
            </a:r>
            <a:r>
              <a:rPr lang="en-US" dirty="0"/>
              <a:t>see many of them in real code.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The syntax of a list comprehension is somewhat tricky.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Syntax suggests that of a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-loop, an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operation, or an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/>
              <a:t>	  	   statement  </a:t>
            </a:r>
          </a:p>
          <a:p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/>
              <a:t> all three of these keywords (‘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’, ‘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’, and ‘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’) are also </a:t>
            </a:r>
            <a:r>
              <a:rPr lang="en-US" dirty="0" smtClean="0"/>
              <a:t>		  used </a:t>
            </a:r>
            <a:r>
              <a:rPr lang="en-US" dirty="0"/>
              <a:t>in the syntax of forms of list comprehensions. </a:t>
            </a:r>
          </a:p>
        </p:txBody>
      </p:sp>
    </p:spTree>
    <p:extLst>
      <p:ext uri="{BB962C8B-B14F-4D97-AF65-F5344CB8AC3E}">
        <p14:creationId xmlns:p14="http://schemas.microsoft.com/office/powerpoint/2010/main" val="25220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" y="1600200"/>
            <a:ext cx="40481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884" y="3429000"/>
            <a:ext cx="72081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]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Where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some calculation or operation acting upon the variable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.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•</a:t>
            </a:r>
            <a:r>
              <a:rPr lang="en-US" dirty="0"/>
              <a:t>  For each member of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, the list comprehension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1</a:t>
            </a:r>
            <a:r>
              <a:rPr lang="en-US" dirty="0"/>
              <a:t>.  sets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equal to that member,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2</a:t>
            </a:r>
            <a:r>
              <a:rPr lang="en-US" dirty="0"/>
              <a:t>.  calculates a new value using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,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It then collects these new values into a list which is the return value of the list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9262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76398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Dictionaries </a:t>
            </a:r>
            <a:r>
              <a:rPr lang="en-US" dirty="0"/>
              <a:t>store a mapping between a set of keys </a:t>
            </a:r>
            <a:r>
              <a:rPr lang="en-US" dirty="0" smtClean="0"/>
              <a:t>and </a:t>
            </a:r>
            <a:r>
              <a:rPr lang="en-US" dirty="0"/>
              <a:t>a set of values.</a:t>
            </a:r>
          </a:p>
          <a:p>
            <a:r>
              <a:rPr lang="en-US" dirty="0" smtClean="0"/>
              <a:t>	• Keys </a:t>
            </a:r>
            <a:r>
              <a:rPr lang="en-US" dirty="0"/>
              <a:t>can be any </a:t>
            </a:r>
            <a:r>
              <a:rPr lang="en-US" dirty="0">
                <a:solidFill>
                  <a:srgbClr val="00B0F0"/>
                </a:solidFill>
              </a:rPr>
              <a:t>immutable</a:t>
            </a:r>
            <a:r>
              <a:rPr lang="en-US" dirty="0"/>
              <a:t> type.</a:t>
            </a:r>
          </a:p>
          <a:p>
            <a:r>
              <a:rPr lang="en-US" dirty="0" smtClean="0"/>
              <a:t>	• Values </a:t>
            </a:r>
            <a:r>
              <a:rPr lang="en-US" dirty="0"/>
              <a:t>can be any type</a:t>
            </a:r>
          </a:p>
          <a:p>
            <a:r>
              <a:rPr lang="en-US" dirty="0" smtClean="0"/>
              <a:t>	• A </a:t>
            </a:r>
            <a:r>
              <a:rPr lang="en-US" dirty="0"/>
              <a:t>single dictionary can store values of different types</a:t>
            </a:r>
          </a:p>
          <a:p>
            <a:r>
              <a:rPr lang="en-US" dirty="0" smtClean="0"/>
              <a:t>• You </a:t>
            </a:r>
            <a:r>
              <a:rPr lang="en-US" dirty="0"/>
              <a:t>can define, modify, view, lookup, and </a:t>
            </a:r>
            <a:r>
              <a:rPr lang="en-US" dirty="0" smtClean="0"/>
              <a:t>delete the </a:t>
            </a:r>
            <a:r>
              <a:rPr lang="en-US" dirty="0"/>
              <a:t>key-value pairs in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dictionary.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748992"/>
            <a:ext cx="4974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Dictionaries: A Matching Type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63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456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00B050"/>
                </a:solidFill>
              </a:rPr>
              <a:t>expression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contains elements of different types, then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must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operate </a:t>
            </a:r>
            <a:r>
              <a:rPr lang="en-US" dirty="0"/>
              <a:t>correctly on the types of all of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members.   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If the elements of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are other containers, then the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can consist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of </a:t>
            </a:r>
            <a:r>
              <a:rPr lang="en-US" dirty="0"/>
              <a:t>a container of names that match the type and “shape” of the </a:t>
            </a:r>
            <a:r>
              <a:rPr lang="en-US" dirty="0">
                <a:solidFill>
                  <a:srgbClr val="00B0F0"/>
                </a:solidFill>
              </a:rPr>
              <a:t>list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members</a:t>
            </a:r>
            <a:r>
              <a:rPr lang="en-US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28480"/>
            <a:ext cx="56197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7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List Comprehensions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00200"/>
            <a:ext cx="7456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00B050"/>
                </a:solidFill>
              </a:rPr>
              <a:t>expression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•  </a:t>
            </a:r>
            <a:r>
              <a:rPr lang="en-US" dirty="0">
                <a:solidFill>
                  <a:srgbClr val="00B050"/>
                </a:solidFill>
              </a:rPr>
              <a:t>expression </a:t>
            </a:r>
            <a:r>
              <a:rPr lang="en-US" dirty="0"/>
              <a:t>can also contain user-defined functions.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4" y="3048000"/>
            <a:ext cx="5829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1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89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Filtered List Comprehensions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981200"/>
            <a:ext cx="73037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if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]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  determines whether 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is performed on each member of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For each element of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, checks if it satisfies the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condition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If it returns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/>
              <a:t> for the </a:t>
            </a:r>
            <a:r>
              <a:rPr lang="en-US" dirty="0">
                <a:solidFill>
                  <a:srgbClr val="00B050"/>
                </a:solidFill>
              </a:rPr>
              <a:t>filter condition</a:t>
            </a:r>
            <a:r>
              <a:rPr lang="en-US" dirty="0"/>
              <a:t>, it is omitted from the list before the list comprehension is evaluated. </a:t>
            </a:r>
          </a:p>
        </p:txBody>
      </p:sp>
    </p:spTree>
    <p:extLst>
      <p:ext uri="{BB962C8B-B14F-4D97-AF65-F5344CB8AC3E}">
        <p14:creationId xmlns:p14="http://schemas.microsoft.com/office/powerpoint/2010/main" val="20637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89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Filtered List Comprehensions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3430" y="1981200"/>
            <a:ext cx="7303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00B050"/>
                </a:solidFill>
              </a:rPr>
              <a:t>expression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if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] 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6" y="2743200"/>
            <a:ext cx="58388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97322" y="4114800"/>
            <a:ext cx="6979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Only 6, 7, and 9 satisfy the filter condition.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So, only 12, 14, and 18 are produced.</a:t>
            </a:r>
          </a:p>
        </p:txBody>
      </p:sp>
    </p:spTree>
    <p:extLst>
      <p:ext uri="{BB962C8B-B14F-4D97-AF65-F5344CB8AC3E}">
        <p14:creationId xmlns:p14="http://schemas.microsoft.com/office/powerpoint/2010/main" val="7276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4807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Nested List Comprehensions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73430" y="1828800"/>
            <a:ext cx="7532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Since list comprehensions take a list as input and produce a list as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output</a:t>
            </a:r>
            <a:r>
              <a:rPr lang="en-US" dirty="0"/>
              <a:t>, they are easily nested: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46958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1292" y="4114800"/>
            <a:ext cx="657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The inner comprehension produces: [4, 3, 5, 2].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So, the outer one produces: [8, 6, 10, 4].</a:t>
            </a:r>
          </a:p>
        </p:txBody>
      </p:sp>
    </p:spTree>
    <p:extLst>
      <p:ext uri="{BB962C8B-B14F-4D97-AF65-F5344CB8AC3E}">
        <p14:creationId xmlns:p14="http://schemas.microsoft.com/office/powerpoint/2010/main" val="31961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Memory Structure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49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23665"/>
            <a:ext cx="392003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3430" y="762000"/>
            <a:ext cx="3118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Memory Structure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58189" y="1447800"/>
            <a:ext cx="31334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static</a:t>
            </a:r>
            <a:r>
              <a:rPr lang="en-US" dirty="0"/>
              <a:t>: global variable storage, permanent for the entire run of the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stack</a:t>
            </a:r>
            <a:r>
              <a:rPr lang="en-US" dirty="0"/>
              <a:t>: local variable storage (automatic, continuous memory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heap</a:t>
            </a:r>
            <a:r>
              <a:rPr lang="en-US" dirty="0"/>
              <a:t>: dynamic storage (large pool of memory, not allocated in contiguous order).</a:t>
            </a:r>
          </a:p>
        </p:txBody>
      </p:sp>
    </p:spTree>
    <p:extLst>
      <p:ext uri="{BB962C8B-B14F-4D97-AF65-F5344CB8AC3E}">
        <p14:creationId xmlns:p14="http://schemas.microsoft.com/office/powerpoint/2010/main" val="28979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Functions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89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18310"/>
            <a:ext cx="6023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creates </a:t>
            </a:r>
            <a:r>
              <a:rPr lang="en-US" dirty="0"/>
              <a:t>a function and assigns it a name</a:t>
            </a:r>
          </a:p>
          <a:p>
            <a:r>
              <a:rPr lang="en-US" dirty="0" smtClean="0"/>
              <a:t>• return </a:t>
            </a:r>
            <a:r>
              <a:rPr lang="en-US" dirty="0"/>
              <a:t>sends a result back to the caller</a:t>
            </a:r>
          </a:p>
          <a:p>
            <a:r>
              <a:rPr lang="en-US" dirty="0" smtClean="0"/>
              <a:t>• Arguments </a:t>
            </a:r>
            <a:r>
              <a:rPr lang="en-US" dirty="0"/>
              <a:t>are passed by assignment</a:t>
            </a:r>
          </a:p>
          <a:p>
            <a:r>
              <a:rPr lang="en-US" dirty="0" smtClean="0"/>
              <a:t>• Arguments </a:t>
            </a:r>
            <a:r>
              <a:rPr lang="en-US" dirty="0"/>
              <a:t>and return types are not declared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762000"/>
            <a:ext cx="1770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Functions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26118"/>
            <a:ext cx="4330519" cy="187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Defining Functions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71613"/>
            <a:ext cx="83058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48992"/>
            <a:ext cx="588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Creating and Accessing Dictionaries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690688"/>
            <a:ext cx="52482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8710" y="1752600"/>
            <a:ext cx="6390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Arguments </a:t>
            </a:r>
            <a:r>
              <a:rPr lang="en-US" dirty="0"/>
              <a:t>are passed by assignment</a:t>
            </a:r>
          </a:p>
          <a:p>
            <a:r>
              <a:rPr lang="en-US" dirty="0" smtClean="0"/>
              <a:t>• Passed </a:t>
            </a:r>
            <a:r>
              <a:rPr lang="en-US" dirty="0"/>
              <a:t>arguments are assigned to local names</a:t>
            </a:r>
          </a:p>
          <a:p>
            <a:r>
              <a:rPr lang="en-US" dirty="0" smtClean="0"/>
              <a:t>• Assignment </a:t>
            </a:r>
            <a:r>
              <a:rPr lang="en-US" dirty="0"/>
              <a:t>to argument names don't affect the </a:t>
            </a:r>
            <a:r>
              <a:rPr lang="en-US" dirty="0" smtClean="0"/>
              <a:t>caller</a:t>
            </a:r>
            <a:endParaRPr lang="en-US" dirty="0"/>
          </a:p>
          <a:p>
            <a:r>
              <a:rPr lang="en-US" dirty="0" smtClean="0"/>
              <a:t>• Changing </a:t>
            </a:r>
            <a:r>
              <a:rPr lang="en-US" dirty="0"/>
              <a:t>a mutable argument may affect the caller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6627" y="685800"/>
            <a:ext cx="5295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Passing Arguments to </a:t>
            </a:r>
            <a:r>
              <a:rPr lang="en-US" sz="2400" b="1" dirty="0" smtClean="0"/>
              <a:t>Functions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247157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5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627" y="685800"/>
            <a:ext cx="3222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Calling a Functions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6627" y="1676400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  The syntax for a function call is: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40195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6626" y="4191000"/>
            <a:ext cx="7605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Parameters in Python are “Call by Assignment.”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Sometimes acts like “call by reference” and sometimes like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“</a:t>
            </a:r>
            <a:r>
              <a:rPr lang="en-US" dirty="0"/>
              <a:t>call by value” in C++.   </a:t>
            </a:r>
            <a:endParaRPr lang="en-US" dirty="0" smtClean="0"/>
          </a:p>
          <a:p>
            <a:r>
              <a:rPr lang="en-US" dirty="0" smtClean="0"/>
              <a:t>		-</a:t>
            </a:r>
            <a:r>
              <a:rPr lang="en-US" dirty="0"/>
              <a:t> Mutable </a:t>
            </a:r>
            <a:r>
              <a:rPr lang="en-US" dirty="0" err="1"/>
              <a:t>datatypes</a:t>
            </a:r>
            <a:r>
              <a:rPr lang="en-US" dirty="0"/>
              <a:t>: Call by reference. </a:t>
            </a:r>
            <a:endParaRPr lang="en-US" dirty="0" smtClean="0"/>
          </a:p>
          <a:p>
            <a:r>
              <a:rPr lang="en-US" dirty="0" smtClean="0"/>
              <a:t>		-</a:t>
            </a:r>
            <a:r>
              <a:rPr lang="en-US" dirty="0"/>
              <a:t> Immutable </a:t>
            </a:r>
            <a:r>
              <a:rPr lang="en-US" dirty="0" err="1"/>
              <a:t>datatypes</a:t>
            </a:r>
            <a:r>
              <a:rPr lang="en-US" dirty="0"/>
              <a:t>: Call by value.</a:t>
            </a:r>
          </a:p>
        </p:txBody>
      </p:sp>
    </p:spTree>
    <p:extLst>
      <p:ext uri="{BB962C8B-B14F-4D97-AF65-F5344CB8AC3E}">
        <p14:creationId xmlns:p14="http://schemas.microsoft.com/office/powerpoint/2010/main" val="12471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288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Can </a:t>
            </a:r>
            <a:r>
              <a:rPr lang="en-US" dirty="0"/>
              <a:t>define defaults for arguments that need not be </a:t>
            </a:r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685800"/>
            <a:ext cx="3403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Optional Arguments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825496"/>
            <a:ext cx="3505200" cy="209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4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0115" y="1600199"/>
            <a:ext cx="6389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All </a:t>
            </a:r>
            <a:r>
              <a:rPr lang="en-US" dirty="0"/>
              <a:t>functions in Python have a return value</a:t>
            </a:r>
          </a:p>
          <a:p>
            <a:r>
              <a:rPr lang="en-US" dirty="0" smtClean="0"/>
              <a:t>	• even </a:t>
            </a:r>
            <a:r>
              <a:rPr lang="en-US" dirty="0"/>
              <a:t>if no return line inside the code.</a:t>
            </a:r>
          </a:p>
          <a:p>
            <a:endParaRPr lang="en-US" dirty="0"/>
          </a:p>
          <a:p>
            <a:r>
              <a:rPr lang="en-US" dirty="0" smtClean="0"/>
              <a:t>• Functions </a:t>
            </a:r>
            <a:r>
              <a:rPr lang="en-US" dirty="0"/>
              <a:t>without a return </a:t>
            </a:r>
            <a:r>
              <a:rPr lang="en-US" dirty="0" smtClean="0"/>
              <a:t>returns </a:t>
            </a:r>
            <a:r>
              <a:rPr lang="en-US" dirty="0"/>
              <a:t>the special value </a:t>
            </a:r>
            <a:r>
              <a:rPr lang="en-US" dirty="0" smtClean="0"/>
              <a:t>None.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• There </a:t>
            </a:r>
            <a:r>
              <a:rPr lang="en-US" dirty="0"/>
              <a:t>is no function overloading in Python.</a:t>
            </a:r>
          </a:p>
          <a:p>
            <a:r>
              <a:rPr lang="en-US" dirty="0" smtClean="0"/>
              <a:t>	• Two </a:t>
            </a:r>
            <a:r>
              <a:rPr lang="en-US" dirty="0"/>
              <a:t>different functions can’t have the same name,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even </a:t>
            </a:r>
            <a:r>
              <a:rPr lang="en-US" dirty="0"/>
              <a:t>if they </a:t>
            </a:r>
            <a:r>
              <a:rPr lang="en-US" dirty="0" smtClean="0"/>
              <a:t>have </a:t>
            </a:r>
            <a:r>
              <a:rPr lang="en-US" dirty="0"/>
              <a:t>different arguments.</a:t>
            </a:r>
          </a:p>
          <a:p>
            <a:endParaRPr lang="en-US" dirty="0" smtClean="0"/>
          </a:p>
          <a:p>
            <a:r>
              <a:rPr lang="en-US" dirty="0" smtClean="0"/>
              <a:t>• Functions </a:t>
            </a:r>
            <a:r>
              <a:rPr lang="en-US" dirty="0"/>
              <a:t>can be used as any other data type. </a:t>
            </a:r>
          </a:p>
          <a:p>
            <a:r>
              <a:rPr lang="en-US" dirty="0"/>
              <a:t> </a:t>
            </a:r>
            <a:r>
              <a:rPr lang="en-US" dirty="0" smtClean="0"/>
              <a:t>  They </a:t>
            </a:r>
            <a:r>
              <a:rPr lang="en-US" dirty="0"/>
              <a:t>can be:</a:t>
            </a:r>
          </a:p>
          <a:p>
            <a:r>
              <a:rPr lang="en-US" dirty="0" smtClean="0"/>
              <a:t>	• Arguments </a:t>
            </a:r>
            <a:r>
              <a:rPr lang="en-US" dirty="0"/>
              <a:t>to function</a:t>
            </a:r>
          </a:p>
          <a:p>
            <a:r>
              <a:rPr lang="en-US" dirty="0" smtClean="0"/>
              <a:t>	• Return </a:t>
            </a:r>
            <a:r>
              <a:rPr lang="en-US" dirty="0"/>
              <a:t>values of functions</a:t>
            </a:r>
          </a:p>
          <a:p>
            <a:r>
              <a:rPr lang="en-US" dirty="0" smtClean="0"/>
              <a:t>	• Assigned </a:t>
            </a:r>
            <a:r>
              <a:rPr lang="en-US" dirty="0"/>
              <a:t>to variables</a:t>
            </a:r>
          </a:p>
          <a:p>
            <a:r>
              <a:rPr lang="en-US" dirty="0" smtClean="0"/>
              <a:t>	• Parts </a:t>
            </a:r>
            <a:r>
              <a:rPr lang="en-US" dirty="0"/>
              <a:t>of tuples, lists,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72747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Gotchas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48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4210" y="2750162"/>
            <a:ext cx="2606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Program Scope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94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050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Local Scope</a:t>
            </a:r>
            <a:endParaRPr lang="en-US" dirty="0"/>
          </a:p>
          <a:p>
            <a:r>
              <a:rPr lang="en-US" dirty="0" smtClean="0"/>
              <a:t>	• Visible only to a function or method that contains it</a:t>
            </a:r>
            <a:endParaRPr lang="en-US" dirty="0"/>
          </a:p>
          <a:p>
            <a:r>
              <a:rPr lang="en-US" dirty="0" smtClean="0"/>
              <a:t>	• Visible only to a Class and it’s instances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Global Scope</a:t>
            </a:r>
            <a:endParaRPr lang="en-US" dirty="0"/>
          </a:p>
          <a:p>
            <a:r>
              <a:rPr lang="en-US" dirty="0" smtClean="0"/>
              <a:t>	• Visible to all areas of a code</a:t>
            </a:r>
          </a:p>
          <a:p>
            <a:r>
              <a:rPr lang="en-US" dirty="0"/>
              <a:t>	• </a:t>
            </a:r>
            <a:r>
              <a:rPr lang="en-US" dirty="0" smtClean="0"/>
              <a:t>Variables declared outside of a function or class</a:t>
            </a:r>
          </a:p>
          <a:p>
            <a:r>
              <a:rPr lang="en-US" dirty="0"/>
              <a:t>	• </a:t>
            </a:r>
            <a:r>
              <a:rPr lang="en-US" dirty="0" smtClean="0">
                <a:solidFill>
                  <a:srgbClr val="00B0F0"/>
                </a:solidFill>
              </a:rPr>
              <a:t>global</a:t>
            </a:r>
            <a:r>
              <a:rPr lang="en-US" dirty="0" smtClean="0"/>
              <a:t> keyword needed to make data or variables visible 	  	   within a function or class</a:t>
            </a:r>
          </a:p>
          <a:p>
            <a:r>
              <a:rPr lang="en-US" dirty="0"/>
              <a:t>	• </a:t>
            </a:r>
            <a:r>
              <a:rPr lang="en-US" dirty="0" smtClean="0">
                <a:solidFill>
                  <a:srgbClr val="00B0F0"/>
                </a:solidFill>
              </a:rPr>
              <a:t>nonlocal</a:t>
            </a:r>
            <a:r>
              <a:rPr lang="en-US" dirty="0" smtClean="0"/>
              <a:t> keyword used when nesting one function inside 	 	   another function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3430" y="762000"/>
            <a:ext cx="3852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Local and Global Scope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3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72" y="914400"/>
            <a:ext cx="61245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4712" y="370748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and Global Scope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49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374" y="28750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Recursive Functions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4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5800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Recursive Functions</a:t>
            </a:r>
            <a:endParaRPr 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2109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02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only works for positive numbers, not negative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complete the answer until the number reaches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variable called </a:t>
            </a:r>
            <a:r>
              <a:rPr lang="en-US" b="1" dirty="0" smtClean="0"/>
              <a:t>n </a:t>
            </a:r>
            <a:r>
              <a:rPr lang="en-US" dirty="0" smtClean="0"/>
              <a:t>are created, not just one </a:t>
            </a:r>
            <a:r>
              <a:rPr lang="en-US" b="1" dirty="0" smtClean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Needs to work out what fact(5) is, but needs fact(4) … until fact(1)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2615644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685800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Recursive Functions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95600" y="2286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2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1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3124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3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2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3962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4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3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6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688" y="480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5 </a:t>
            </a: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4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 *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24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5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24" y="1524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Factorial 1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300" y="1385500"/>
            <a:ext cx="23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Composed of a series of pending multiplies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48992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Updating Dictionaries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44481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3143453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Keys must be unique. 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Assigning to an existing key replaces its value.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62400"/>
            <a:ext cx="47720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2578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Dictionaries are unordered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•</a:t>
            </a:r>
            <a:r>
              <a:rPr lang="en-US" dirty="0"/>
              <a:t>  New entry might appear anywhere in the output.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  (Dictionaries work by </a:t>
            </a:r>
            <a:r>
              <a:rPr lang="en-US" dirty="0" smtClean="0"/>
              <a:t>hashing – Associative arrays)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600200"/>
            <a:ext cx="67818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685800"/>
            <a:ext cx="3185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Main Function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61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171575"/>
            <a:ext cx="74422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685800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Exception Handling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71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685800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Exception Handling</a:t>
            </a:r>
            <a:endParaRPr lang="en-US" sz="24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61" y="1828800"/>
            <a:ext cx="658392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58392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5713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More Options in Python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36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350" y="685800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Break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00B0F0"/>
                </a:solidFill>
              </a:rPr>
              <a:t>Continue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1775141"/>
            <a:ext cx="7258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You can use the keyword </a:t>
            </a:r>
            <a:r>
              <a:rPr lang="en-US" dirty="0">
                <a:solidFill>
                  <a:srgbClr val="00B0F0"/>
                </a:solidFill>
              </a:rPr>
              <a:t>break</a:t>
            </a:r>
            <a:r>
              <a:rPr lang="en-US" dirty="0"/>
              <a:t> inside a loop to leave the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loop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entirely</a:t>
            </a:r>
            <a:r>
              <a:rPr lang="en-US" dirty="0"/>
              <a:t>. 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  You can use the keyword </a:t>
            </a:r>
            <a:r>
              <a:rPr lang="en-US" dirty="0">
                <a:solidFill>
                  <a:srgbClr val="00B0F0"/>
                </a:solidFill>
              </a:rPr>
              <a:t>continue</a:t>
            </a:r>
            <a:r>
              <a:rPr lang="en-US" dirty="0"/>
              <a:t> inside a loop to stop processing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current iteration of the loop and to immediately go on to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next </a:t>
            </a:r>
            <a:r>
              <a:rPr lang="en-US" dirty="0"/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6745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543800" cy="275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9536" y="685800"/>
            <a:ext cx="5266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Break</a:t>
            </a:r>
            <a:r>
              <a:rPr lang="en-US" sz="2400" b="1" dirty="0"/>
              <a:t> </a:t>
            </a:r>
            <a:r>
              <a:rPr lang="en-US" sz="2400" b="1" dirty="0" smtClean="0"/>
              <a:t> in an Infinite While Loop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536" y="685800"/>
            <a:ext cx="4286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Continue</a:t>
            </a:r>
            <a:r>
              <a:rPr lang="en-US" sz="2400" b="1" dirty="0" smtClean="0"/>
              <a:t>  in a While Loop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" y="1524000"/>
            <a:ext cx="7248525" cy="18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95340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4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47465"/>
            <a:ext cx="71247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7720" y="609600"/>
            <a:ext cx="562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Break, Continue and Exceptions…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71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025296"/>
            <a:ext cx="517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Alternative Function Statement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32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Lambda Notation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73430" y="1655777"/>
            <a:ext cx="7608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Functions can be defined without giving them </a:t>
            </a:r>
            <a:r>
              <a:rPr lang="en-US" dirty="0" smtClean="0"/>
              <a:t>names (anonymous). </a:t>
            </a:r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This is most useful when passing a short function as an argument to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another </a:t>
            </a:r>
            <a:r>
              <a:rPr lang="en-US" dirty="0"/>
              <a:t>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3430" y="4167664"/>
            <a:ext cx="7760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  The first argument to applier() is an unnamed function that takes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input </a:t>
            </a:r>
            <a:r>
              <a:rPr lang="en-US" dirty="0"/>
              <a:t>and returns the input multiplied by four.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</a:t>
            </a:r>
            <a:r>
              <a:rPr lang="en-US" dirty="0"/>
              <a:t>  </a:t>
            </a:r>
            <a:r>
              <a:rPr lang="en-US" b="1" dirty="0"/>
              <a:t>Note</a:t>
            </a:r>
            <a:r>
              <a:rPr lang="en-US" dirty="0"/>
              <a:t>: only single-expression functions can be defined using this lambda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notation</a:t>
            </a:r>
            <a:r>
              <a:rPr lang="en-US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66" y="3276600"/>
            <a:ext cx="3324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0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48992"/>
            <a:ext cx="5054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Removing Dictionaries Entries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985963"/>
            <a:ext cx="6172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Lambda Functions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9620" y="4617035"/>
            <a:ext cx="7437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lambda </a:t>
            </a:r>
            <a:r>
              <a:rPr lang="en-US" dirty="0" smtClean="0"/>
              <a:t>notation </a:t>
            </a:r>
            <a:r>
              <a:rPr lang="en-US" dirty="0"/>
              <a:t>does not include a "return" statement -- it always contains an expression which is returned.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31" y="1600200"/>
            <a:ext cx="4029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Lambda Functions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9620" y="4617035"/>
            <a:ext cx="7437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example creates an anonymous function on the fly and returns 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02" y="1600200"/>
            <a:ext cx="7241338" cy="264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8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30" y="762000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Lambda Functions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58190" y="3418254"/>
            <a:ext cx="7917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 of an </a:t>
            </a:r>
            <a:r>
              <a:rPr lang="en-US" dirty="0"/>
              <a:t>anonymous function in conjunction with </a:t>
            </a:r>
            <a:r>
              <a:rPr lang="en-US" dirty="0" smtClean="0"/>
              <a:t>standard functions: </a:t>
            </a:r>
            <a:r>
              <a:rPr lang="en-US" i="1" dirty="0"/>
              <a:t>filter(), map() and reduce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8190" y="4180254"/>
            <a:ext cx="79171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filter()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calls our lambda function for each element of the list, and returns a new list that contains only those elements for which the function returned "True".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789" y="5147518"/>
            <a:ext cx="8045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map()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is used to convert to a new list using values from the lambda</a:t>
            </a:r>
            <a:r>
              <a:rPr lang="en-US" dirty="0" smtClean="0">
                <a:cs typeface="Arial" pitchFamily="34" charset="0"/>
              </a:rPr>
              <a:t> 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789" y="5622488"/>
            <a:ext cx="7913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The </a:t>
            </a:r>
            <a:r>
              <a:rPr lang="en-US" i="1" dirty="0" smtClean="0"/>
              <a:t>reduce() </a:t>
            </a:r>
            <a:r>
              <a:rPr lang="en-US" dirty="0" smtClean="0"/>
              <a:t>function calls the lambda function </a:t>
            </a:r>
            <a:r>
              <a:rPr lang="en-US" dirty="0"/>
              <a:t>n-1 times if the list contains n elements.</a:t>
            </a:r>
            <a:r>
              <a:rPr lang="en-US" dirty="0">
                <a:cs typeface="Arial" pitchFamily="34" charset="0"/>
              </a:rPr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447800"/>
            <a:ext cx="53625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Matt </a:t>
            </a:r>
            <a:r>
              <a:rPr lang="en-US" dirty="0"/>
              <a:t>Huenerfauth (Penn State)</a:t>
            </a:r>
          </a:p>
          <a:p>
            <a:r>
              <a:rPr lang="en-US" dirty="0" smtClean="0"/>
              <a:t>	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(Google) </a:t>
            </a:r>
          </a:p>
          <a:p>
            <a:r>
              <a:rPr lang="en-US" dirty="0" smtClean="0"/>
              <a:t>	Richard </a:t>
            </a:r>
            <a:r>
              <a:rPr lang="en-US" dirty="0"/>
              <a:t>P. Muller (Caltech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Bill Boyd (</a:t>
            </a:r>
            <a:r>
              <a:rPr lang="en-US" dirty="0" err="1" smtClean="0"/>
              <a:t>Weslayan</a:t>
            </a:r>
            <a:r>
              <a:rPr lang="en-US" dirty="0" smtClean="0"/>
              <a:t> University)</a:t>
            </a:r>
          </a:p>
          <a:p>
            <a:r>
              <a:rPr lang="en-US" dirty="0"/>
              <a:t>	</a:t>
            </a:r>
            <a:r>
              <a:rPr lang="en-US" dirty="0" smtClean="0"/>
              <a:t>Smithsonian Telescope Data Center</a:t>
            </a:r>
          </a:p>
          <a:p>
            <a:r>
              <a:rPr lang="en-US" dirty="0"/>
              <a:t>	</a:t>
            </a:r>
            <a:r>
              <a:rPr lang="en-US" dirty="0" smtClean="0"/>
              <a:t>Programming Python, Mark Lutz</a:t>
            </a:r>
          </a:p>
          <a:p>
            <a:r>
              <a:rPr lang="en-US" dirty="0"/>
              <a:t>	</a:t>
            </a:r>
            <a:r>
              <a:rPr lang="en-US" dirty="0" smtClean="0"/>
              <a:t>Fundamentals of Python, Kenneth Lambert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47" y="1371600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Resources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30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48992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Useful Access Methods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843088"/>
            <a:ext cx="60674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7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761999"/>
            <a:ext cx="312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Using Dictionaries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2569"/>
            <a:ext cx="7677150" cy="361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4195</TotalTime>
  <Words>861</Words>
  <Application>Microsoft Office PowerPoint</Application>
  <PresentationFormat>On-screen Show (4:3)</PresentationFormat>
  <Paragraphs>343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Rey</dc:creator>
  <cp:lastModifiedBy>lrey</cp:lastModifiedBy>
  <cp:revision>123</cp:revision>
  <dcterms:created xsi:type="dcterms:W3CDTF">2017-03-03T23:14:16Z</dcterms:created>
  <dcterms:modified xsi:type="dcterms:W3CDTF">2020-08-17T08:13:48Z</dcterms:modified>
</cp:coreProperties>
</file>