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67" r:id="rId2"/>
    <p:sldId id="375" r:id="rId3"/>
    <p:sldId id="399" r:id="rId4"/>
    <p:sldId id="377" r:id="rId5"/>
    <p:sldId id="396" r:id="rId6"/>
    <p:sldId id="378" r:id="rId7"/>
    <p:sldId id="379" r:id="rId8"/>
    <p:sldId id="380" r:id="rId9"/>
    <p:sldId id="384" r:id="rId10"/>
    <p:sldId id="382" r:id="rId11"/>
    <p:sldId id="385" r:id="rId12"/>
    <p:sldId id="383" r:id="rId13"/>
    <p:sldId id="388" r:id="rId14"/>
    <p:sldId id="389" r:id="rId15"/>
    <p:sldId id="387" r:id="rId16"/>
    <p:sldId id="390" r:id="rId17"/>
    <p:sldId id="391" r:id="rId18"/>
    <p:sldId id="392" r:id="rId19"/>
    <p:sldId id="393" r:id="rId20"/>
    <p:sldId id="394" r:id="rId21"/>
    <p:sldId id="395" r:id="rId22"/>
    <p:sldId id="397" r:id="rId23"/>
    <p:sldId id="398" r:id="rId24"/>
    <p:sldId id="400" r:id="rId25"/>
    <p:sldId id="376" r:id="rId26"/>
    <p:sldId id="402" r:id="rId27"/>
    <p:sldId id="403" r:id="rId28"/>
    <p:sldId id="405" r:id="rId29"/>
    <p:sldId id="404" r:id="rId30"/>
    <p:sldId id="406" r:id="rId31"/>
    <p:sldId id="407" r:id="rId32"/>
    <p:sldId id="408" r:id="rId33"/>
    <p:sldId id="3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 varScale="1">
        <p:scale>
          <a:sx n="83" d="100"/>
          <a:sy n="83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102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Fundamentals </a:t>
            </a:r>
            <a:r>
              <a:rPr lang="en-US" sz="2400" b="1" dirty="0" smtClean="0"/>
              <a:t>(week 5)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07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Row and Column vectors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2047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4" y="2819400"/>
            <a:ext cx="809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190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3" y="4953000"/>
            <a:ext cx="4572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69982"/>
            <a:ext cx="3086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92" y="4876800"/>
            <a:ext cx="4572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8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Arrays Concatenation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4463"/>
            <a:ext cx="2209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14954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Matrix by Appending Arrays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201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69614"/>
            <a:ext cx="971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What is a Vector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7304" y="1295400"/>
            <a:ext cx="785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Euclidean </a:t>
            </a:r>
            <a:r>
              <a:rPr lang="en-US" b="1" dirty="0" smtClean="0"/>
              <a:t>vector </a:t>
            </a:r>
            <a:r>
              <a:rPr lang="en-US" dirty="0" smtClean="0"/>
              <a:t>is </a:t>
            </a:r>
            <a:r>
              <a:rPr lang="en-US" dirty="0"/>
              <a:t>a geometric object that </a:t>
            </a:r>
            <a:r>
              <a:rPr lang="en-US" dirty="0" smtClean="0"/>
              <a:t>has magnitude (length) and direction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8077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characterized by (x, y) coordinates on a Cartesian </a:t>
            </a:r>
            <a:r>
              <a:rPr lang="en-US" sz="2000" dirty="0" smtClean="0"/>
              <a:t>2</a:t>
            </a:r>
            <a:r>
              <a:rPr lang="en-US" dirty="0" smtClean="0"/>
              <a:t>D plane (they can also be m-dimensional)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304" y="4724400"/>
            <a:ext cx="76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vector can also be characterized by its magnitude (length), given as </a:t>
            </a:r>
            <a:r>
              <a:rPr lang="en-US" i="1" dirty="0" smtClean="0"/>
              <a:t>r </a:t>
            </a:r>
            <a:r>
              <a:rPr lang="en-US" dirty="0" smtClean="0"/>
              <a:t>in the figure, and angle with respect to the x (horizontal) plane </a:t>
            </a:r>
          </a:p>
          <a:p>
            <a:endParaRPr lang="en-US" dirty="0"/>
          </a:p>
          <a:p>
            <a:r>
              <a:rPr lang="en-US" dirty="0" smtClean="0"/>
              <a:t>Vectors have their own arithmetic operations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2" y="3005137"/>
            <a:ext cx="191206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43225"/>
            <a:ext cx="1994079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2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Vector/ Array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873" y="1237456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Magnitude of a Vector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999456"/>
            <a:ext cx="20097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472" y="1999455"/>
            <a:ext cx="2295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75" y="3508185"/>
            <a:ext cx="1457897" cy="15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21" y="3509238"/>
            <a:ext cx="1447800" cy="15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4285456"/>
            <a:ext cx="23907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75" y="5352256"/>
            <a:ext cx="1457897" cy="15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0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97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Vector Addition and Subtraction</a:t>
            </a:r>
            <a:endParaRPr lang="en-US" dirty="0"/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2314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19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two vectors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657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Subtracting two vectors</a:t>
            </a:r>
            <a:endParaRPr lang="en-US" b="1" dirty="0"/>
          </a:p>
        </p:txBody>
      </p: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2171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9429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1600"/>
            <a:ext cx="9144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1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Vector Multiplication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0184" y="35052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multiply two vectors with the same length </a:t>
            </a:r>
            <a:r>
              <a:rPr lang="en-US" dirty="0" smtClean="0"/>
              <a:t>together, </a:t>
            </a:r>
            <a:r>
              <a:rPr lang="en-US" dirty="0"/>
              <a:t>take the </a:t>
            </a:r>
            <a:r>
              <a:rPr lang="en-US" b="1" i="1" dirty="0" smtClean="0"/>
              <a:t>Sum Product</a:t>
            </a:r>
            <a:r>
              <a:rPr lang="en-US" dirty="0" smtClean="0"/>
              <a:t>, </a:t>
            </a:r>
            <a:r>
              <a:rPr lang="en-US" dirty="0"/>
              <a:t>also called </a:t>
            </a:r>
            <a:r>
              <a:rPr lang="en-US" b="1" i="1" dirty="0"/>
              <a:t>dot</a:t>
            </a:r>
            <a:r>
              <a:rPr lang="en-US" dirty="0"/>
              <a:t> or </a:t>
            </a:r>
            <a:r>
              <a:rPr lang="en-US" b="1" i="1" dirty="0"/>
              <a:t>inner product</a:t>
            </a: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4" y="4267201"/>
            <a:ext cx="6705600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4" y="1666875"/>
            <a:ext cx="3954399" cy="28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82752" y="11430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multiply </a:t>
            </a:r>
            <a:r>
              <a:rPr lang="en-US" dirty="0" smtClean="0"/>
              <a:t>points within a vector, do a point by point multiply</a:t>
            </a:r>
            <a:endParaRPr lang="en-US" b="1" i="1" dirty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6747"/>
            <a:ext cx="22669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24" y="2802445"/>
            <a:ext cx="8953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21907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5562600"/>
            <a:ext cx="2952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Vector/ Array Indexing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71600"/>
            <a:ext cx="2209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0" y="3437763"/>
            <a:ext cx="609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4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Matrix Non-Zero Indexing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" y="2286000"/>
            <a:ext cx="65722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843528"/>
            <a:ext cx="6067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1295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Finds all the indices of the non-zero elements by returning row and column index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Size of Vectors and Matrices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629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4290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5 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Python for scientific </a:t>
            </a:r>
            <a:r>
              <a:rPr lang="en-US" dirty="0" smtClean="0"/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619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Maximum Values of Vectors and Matrices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6572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22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7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985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Matrix Addition and Subtraction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1" y="3077255"/>
            <a:ext cx="29432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178" y="4893863"/>
            <a:ext cx="928687" cy="43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65" y="5732063"/>
            <a:ext cx="990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7" y="2057400"/>
            <a:ext cx="3688991" cy="58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8" y="1295400"/>
            <a:ext cx="3657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Matrix Multiplication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0184" y="35052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multiply two </a:t>
            </a:r>
            <a:r>
              <a:rPr lang="en-US" dirty="0" smtClean="0"/>
              <a:t>Matrices of sizes (n x m) and (</a:t>
            </a:r>
            <a:r>
              <a:rPr lang="en-US" dirty="0" err="1" smtClean="0"/>
              <a:t>i</a:t>
            </a:r>
            <a:r>
              <a:rPr lang="en-US" dirty="0" smtClean="0"/>
              <a:t> x j), the resultant matrix is of size (n x j). We do this by taking </a:t>
            </a:r>
            <a:r>
              <a:rPr lang="en-US" dirty="0"/>
              <a:t>the </a:t>
            </a:r>
            <a:r>
              <a:rPr lang="en-US" b="1" i="1" dirty="0" smtClean="0"/>
              <a:t>Sum Product</a:t>
            </a:r>
            <a:r>
              <a:rPr lang="en-US" dirty="0" smtClean="0"/>
              <a:t>, </a:t>
            </a:r>
            <a:r>
              <a:rPr lang="en-US" dirty="0"/>
              <a:t>also called </a:t>
            </a:r>
            <a:r>
              <a:rPr lang="en-US" b="1" i="1" dirty="0"/>
              <a:t>dot</a:t>
            </a:r>
            <a:r>
              <a:rPr lang="en-US" dirty="0"/>
              <a:t> or </a:t>
            </a:r>
            <a:r>
              <a:rPr lang="en-US" b="1" i="1" dirty="0"/>
              <a:t>inner product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752" y="11430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multiply </a:t>
            </a:r>
            <a:r>
              <a:rPr lang="en-US" dirty="0" smtClean="0"/>
              <a:t>points within a matrix, do a point by point multiply</a:t>
            </a:r>
            <a:endParaRPr lang="en-US" b="1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1512332"/>
            <a:ext cx="3319462" cy="5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9" y="4428530"/>
            <a:ext cx="3127248" cy="54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2847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14650"/>
            <a:ext cx="1190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642" y="5657849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2062"/>
            <a:ext cx="28765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7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Operations using Vectors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2133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17" y="2362200"/>
            <a:ext cx="2743200" cy="1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43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root of elements in a vector: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6743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To evaluate sin(</a:t>
            </a:r>
            <a:r>
              <a:rPr lang="en-US" altLang="en-US" i="1" dirty="0"/>
              <a:t>x </a:t>
            </a:r>
            <a:r>
              <a:rPr lang="en-US" altLang="en-US" baseline="30000" dirty="0"/>
              <a:t>2</a:t>
            </a:r>
            <a:r>
              <a:rPr lang="en-US" altLang="en-US" dirty="0"/>
              <a:t> + 5), you </a:t>
            </a:r>
            <a:r>
              <a:rPr lang="en-US" altLang="en-US" dirty="0" smtClean="0"/>
              <a:t>can type </a:t>
            </a:r>
            <a:r>
              <a:rPr lang="en-US" altLang="en-US" dirty="0" err="1" smtClean="0">
                <a:latin typeface="Courier New" pitchFamily="49" charset="0"/>
              </a:rPr>
              <a:t>np.sin</a:t>
            </a:r>
            <a:r>
              <a:rPr lang="en-US" altLang="en-US" dirty="0" smtClean="0">
                <a:latin typeface="Courier New" pitchFamily="49" charset="0"/>
              </a:rPr>
              <a:t>(x**2 </a:t>
            </a:r>
            <a:r>
              <a:rPr lang="en-US" altLang="en-US" dirty="0">
                <a:latin typeface="Courier New" pitchFamily="49" charset="0"/>
              </a:rPr>
              <a:t>+ 5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  <a:p>
            <a:endParaRPr lang="en-US" altLang="en-US" dirty="0"/>
          </a:p>
          <a:p>
            <a:r>
              <a:rPr lang="en-US" altLang="en-US" dirty="0"/>
              <a:t>To evaluate sin(</a:t>
            </a:r>
            <a:r>
              <a:rPr lang="en-US" altLang="en-US" dirty="0">
                <a:sym typeface="Symbol" pitchFamily="18" charset="2"/>
              </a:rPr>
              <a:t></a:t>
            </a:r>
            <a:r>
              <a:rPr lang="en-US" altLang="en-US" i="1" dirty="0"/>
              <a:t>x</a:t>
            </a:r>
            <a:r>
              <a:rPr lang="en-US" altLang="en-US" dirty="0"/>
              <a:t>+1), you type </a:t>
            </a:r>
            <a:r>
              <a:rPr lang="en-US" altLang="en-US" dirty="0" err="1" smtClean="0">
                <a:latin typeface="Courier New" pitchFamily="49" charset="0"/>
              </a:rPr>
              <a:t>np.sin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dirty="0" err="1" smtClean="0">
                <a:latin typeface="Courier New" pitchFamily="49" charset="0"/>
              </a:rPr>
              <a:t>np.sqrt</a:t>
            </a:r>
            <a:r>
              <a:rPr lang="en-US" altLang="en-US" dirty="0" smtClean="0">
                <a:latin typeface="Courier New" pitchFamily="49" charset="0"/>
              </a:rPr>
              <a:t>(x</a:t>
            </a:r>
            <a:r>
              <a:rPr lang="en-US" altLang="en-US" dirty="0">
                <a:latin typeface="Courier New" pitchFamily="49" charset="0"/>
              </a:rPr>
              <a:t>)+1</a:t>
            </a:r>
            <a:r>
              <a:rPr lang="en-US" altLang="en-US" dirty="0" smtClean="0">
                <a:latin typeface="Courier New" pitchFamily="49" charset="0"/>
              </a:rPr>
              <a:t>)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 smtClean="0"/>
              <a:t>In both cases above, x can be a constant or a vector value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75016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MATPLOTLIB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94816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matplotlib.pyplot is a collection of functions </a:t>
            </a:r>
            <a:r>
              <a:rPr lang="en-US" dirty="0" smtClean="0"/>
              <a:t>to plot figures using data created by the user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2838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799"/>
            <a:ext cx="3987699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5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9481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 x and y </a:t>
            </a:r>
            <a:r>
              <a:rPr lang="en-US" dirty="0" err="1" smtClean="0"/>
              <a:t>vlaues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5564"/>
            <a:ext cx="27717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09" y="3389376"/>
            <a:ext cx="3974592" cy="255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9481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Formatting plot using line typ</a:t>
            </a:r>
            <a:r>
              <a:rPr lang="en-US" dirty="0" smtClean="0"/>
              <a:t>e and color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905000"/>
            <a:ext cx="3790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76600"/>
            <a:ext cx="3733800" cy="245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2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466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r>
              <a:rPr lang="en-US" b="1" dirty="0" smtClean="0"/>
              <a:t> Markers and Colors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57" y="1431036"/>
            <a:ext cx="2299531" cy="214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" y="1447800"/>
            <a:ext cx="5943600" cy="322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1066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Markers</a:t>
            </a:r>
            <a:endParaRPr lang="en-US" sz="1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769422" y="110954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Colors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6412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r>
              <a:rPr lang="en-US" b="1" dirty="0" smtClean="0"/>
              <a:t> Scatterplot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9481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</a:t>
            </a:r>
            <a:r>
              <a:rPr lang="en-US" dirty="0" smtClean="0"/>
              <a:t>g multiple figures using subplot method</a:t>
            </a:r>
            <a:endParaRPr lang="en-US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76400"/>
            <a:ext cx="5638800" cy="304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4303776"/>
            <a:ext cx="4953000" cy="192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72" y="2757124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Numpy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r>
              <a:rPr lang="en-US" b="1" dirty="0" smtClean="0"/>
              <a:t> 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354" y="990600"/>
            <a:ext cx="762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change line width using the keyword </a:t>
            </a:r>
            <a:r>
              <a:rPr lang="en-US" i="1" dirty="0" smtClean="0"/>
              <a:t>linewidth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</a:t>
            </a:r>
            <a:r>
              <a:rPr lang="en-US" i="1" dirty="0" smtClean="0"/>
              <a:t>rid </a:t>
            </a:r>
            <a:r>
              <a:rPr lang="en-US" dirty="0" smtClean="0"/>
              <a:t>allows you to place a grid on the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place labels on the x and y axes 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" y="2209800"/>
            <a:ext cx="5405437" cy="227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0"/>
            <a:ext cx="3595687" cy="252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r>
              <a:rPr lang="en-US" b="1" dirty="0" smtClean="0"/>
              <a:t> </a:t>
            </a:r>
            <a:r>
              <a:rPr lang="en-US" b="1" dirty="0" smtClean="0"/>
              <a:t>using Functions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219200"/>
            <a:ext cx="3276600" cy="316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9000"/>
            <a:ext cx="4090987" cy="269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4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Matplotlib</a:t>
            </a:r>
            <a:r>
              <a:rPr lang="en-US" b="1" dirty="0" smtClean="0"/>
              <a:t> </a:t>
            </a:r>
            <a:r>
              <a:rPr lang="en-US" b="1" dirty="0" err="1" smtClean="0"/>
              <a:t>Pyplot</a:t>
            </a:r>
            <a:r>
              <a:rPr lang="en-US" b="1" dirty="0" smtClean="0"/>
              <a:t> </a:t>
            </a:r>
            <a:r>
              <a:rPr lang="en-US" b="1" dirty="0" smtClean="0"/>
              <a:t>using Functions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3436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31464"/>
            <a:ext cx="4086225" cy="267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4256" y="4731749"/>
            <a:ext cx="3361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density</a:t>
            </a:r>
            <a:r>
              <a:rPr lang="en-US" sz="1600" dirty="0" smtClean="0"/>
              <a:t> returns a probability density function</a:t>
            </a:r>
          </a:p>
          <a:p>
            <a:endParaRPr lang="en-US" sz="1600" dirty="0"/>
          </a:p>
          <a:p>
            <a:r>
              <a:rPr lang="en-US" sz="1600" b="1" i="1" dirty="0"/>
              <a:t>a</a:t>
            </a:r>
            <a:r>
              <a:rPr lang="en-US" sz="1600" b="1" i="1" dirty="0" smtClean="0"/>
              <a:t>lpha</a:t>
            </a:r>
            <a:r>
              <a:rPr lang="en-US" sz="1600" dirty="0" smtClean="0"/>
              <a:t> specifies the transparency of the histogram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74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0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6658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53340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> Datatypes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" y="1600200"/>
            <a:ext cx="5631304" cy="158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" y="3429000"/>
            <a:ext cx="6295655" cy="168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43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Multidimensional array library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257800"/>
            <a:ext cx="2209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6085332"/>
            <a:ext cx="8286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81600"/>
            <a:ext cx="3209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5998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62000" y="4739678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1670"/>
            <a:ext cx="2369127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765616"/>
            <a:ext cx="2400300" cy="286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1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> Arrays vs Lists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43000"/>
            <a:ext cx="754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memory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Matrix operations easily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Numerical operation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implemented as </a:t>
            </a:r>
            <a:r>
              <a:rPr lang="en-US" dirty="0" err="1" smtClean="0"/>
              <a:t>np.arange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where </a:t>
            </a:r>
            <a:r>
              <a:rPr lang="en-US" i="1" dirty="0" smtClean="0"/>
              <a:t>n</a:t>
            </a:r>
            <a:r>
              <a:rPr lang="en-US" dirty="0" smtClean="0"/>
              <a:t> is the length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Operations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066800"/>
            <a:ext cx="2057400" cy="360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56" y="2008428"/>
            <a:ext cx="1285875" cy="14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56" y="2543908"/>
            <a:ext cx="1200150" cy="1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3581400"/>
            <a:ext cx="4602480" cy="277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3124200"/>
            <a:ext cx="1209675" cy="12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35" y="1447801"/>
            <a:ext cx="1301496" cy="11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8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b="1" dirty="0"/>
              <a:t> </a:t>
            </a:r>
            <a:r>
              <a:rPr lang="en-US" b="1" dirty="0" smtClean="0"/>
              <a:t>Array Range Operators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47800"/>
            <a:ext cx="1962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13129"/>
            <a:ext cx="23145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181600" cy="95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886200"/>
            <a:ext cx="22002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35" y="5375447"/>
            <a:ext cx="1273429" cy="5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03760"/>
            <a:ext cx="2209800" cy="81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006682"/>
            <a:ext cx="4794790" cy="55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1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19188</TotalTime>
  <Words>454</Words>
  <Application>Microsoft Office PowerPoint</Application>
  <PresentationFormat>On-screen Show (4:3)</PresentationFormat>
  <Paragraphs>96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202</cp:revision>
  <dcterms:created xsi:type="dcterms:W3CDTF">2017-03-03T23:14:16Z</dcterms:created>
  <dcterms:modified xsi:type="dcterms:W3CDTF">2020-09-09T07:09:32Z</dcterms:modified>
</cp:coreProperties>
</file>