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4"/>
  </p:notesMasterIdLst>
  <p:sldIdLst>
    <p:sldId id="256" r:id="rId2"/>
    <p:sldId id="335" r:id="rId3"/>
    <p:sldId id="297" r:id="rId4"/>
    <p:sldId id="298" r:id="rId5"/>
    <p:sldId id="299" r:id="rId6"/>
    <p:sldId id="300" r:id="rId7"/>
    <p:sldId id="301" r:id="rId8"/>
    <p:sldId id="302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5" r:id="rId23"/>
    <p:sldId id="326" r:id="rId24"/>
    <p:sldId id="331" r:id="rId25"/>
    <p:sldId id="327" r:id="rId26"/>
    <p:sldId id="328" r:id="rId27"/>
    <p:sldId id="330" r:id="rId28"/>
    <p:sldId id="333" r:id="rId29"/>
    <p:sldId id="337" r:id="rId30"/>
    <p:sldId id="334" r:id="rId31"/>
    <p:sldId id="336" r:id="rId32"/>
    <p:sldId id="32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5316"/>
    <a:srgbClr val="A0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0EFE3-BEBB-43AA-A272-6C3E8494F68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51F1E-8274-4EE6-BEF2-75EFDAA78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3A802BD-E5C8-4226-9012-20F315094D1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3A802BD-E5C8-4226-9012-20F315094D1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3A802BD-E5C8-4226-9012-20F315094D1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690336"/>
            <a:ext cx="6096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Louis Rey</a:t>
            </a:r>
          </a:p>
          <a:p>
            <a:endParaRPr lang="en-US" sz="2800" dirty="0"/>
          </a:p>
          <a:p>
            <a:r>
              <a:rPr lang="en-US" sz="2800" dirty="0" smtClean="0"/>
              <a:t>	UCSD Extension</a:t>
            </a:r>
          </a:p>
          <a:p>
            <a:endParaRPr lang="en-US" sz="2800" dirty="0" smtClean="0"/>
          </a:p>
          <a:p>
            <a:r>
              <a:rPr lang="en-US" sz="2800" dirty="0"/>
              <a:t>	</a:t>
            </a:r>
            <a:endParaRPr lang="en-US" sz="2800" dirty="0" smtClean="0"/>
          </a:p>
          <a:p>
            <a:r>
              <a:rPr lang="en-US" sz="2800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8547" y="1371600"/>
            <a:ext cx="53447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Introduction to Python (week 2)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895600"/>
            <a:ext cx="135137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15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685800"/>
            <a:ext cx="5243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Slicing: Return Copy of a Subset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86433" y="2209800"/>
            <a:ext cx="7555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Omit the first index to make a copy starting from the beginning </a:t>
            </a:r>
          </a:p>
          <a:p>
            <a:r>
              <a:rPr lang="en-US" dirty="0"/>
              <a:t>of the container.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898413" y="38862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Omit the second index to make a copy starting at the first index </a:t>
            </a:r>
          </a:p>
          <a:p>
            <a:r>
              <a:rPr lang="en-US" dirty="0"/>
              <a:t>and going to the end of the container.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5013213" cy="306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043237"/>
            <a:ext cx="1383848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724400"/>
            <a:ext cx="2422413" cy="50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26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85800"/>
            <a:ext cx="47644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Copying the Whole Sequence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0020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make a </a:t>
            </a:r>
            <a:r>
              <a:rPr lang="en-US" dirty="0" smtClean="0"/>
              <a:t>copy of </a:t>
            </a:r>
            <a:r>
              <a:rPr lang="en-US" dirty="0"/>
              <a:t>an entire sequence, you can use </a:t>
            </a:r>
            <a:r>
              <a:rPr lang="en-US" dirty="0" smtClean="0">
                <a:solidFill>
                  <a:srgbClr val="00B0F0"/>
                </a:solidFill>
              </a:rPr>
              <a:t>[:]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967335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Note the difference between these two lines for mutable </a:t>
            </a:r>
            <a:r>
              <a:rPr lang="en-US" dirty="0" smtClean="0"/>
              <a:t>sequences</a:t>
            </a:r>
            <a:r>
              <a:rPr lang="en-US" dirty="0"/>
              <a:t>: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7" y="2209800"/>
            <a:ext cx="3925459" cy="54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741" y="3657600"/>
            <a:ext cx="6516259" cy="1219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11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3440" y="723900"/>
            <a:ext cx="2605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The + Operator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853440" y="1562100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The </a:t>
            </a:r>
            <a:r>
              <a:rPr lang="en-US" dirty="0">
                <a:solidFill>
                  <a:srgbClr val="00B0F0"/>
                </a:solidFill>
              </a:rPr>
              <a:t>+</a:t>
            </a:r>
            <a:r>
              <a:rPr lang="en-US" dirty="0"/>
              <a:t> operator produces a </a:t>
            </a:r>
            <a:r>
              <a:rPr lang="en-US" dirty="0" smtClean="0"/>
              <a:t>new tuple</a:t>
            </a:r>
            <a:r>
              <a:rPr lang="en-US" dirty="0"/>
              <a:t>, list, or string whose </a:t>
            </a:r>
            <a:r>
              <a:rPr lang="en-US" dirty="0" smtClean="0"/>
              <a:t>value </a:t>
            </a:r>
            <a:r>
              <a:rPr lang="en-US" dirty="0"/>
              <a:t>is </a:t>
            </a:r>
            <a:r>
              <a:rPr lang="en-US" dirty="0" smtClean="0"/>
              <a:t> the </a:t>
            </a:r>
          </a:p>
          <a:p>
            <a:r>
              <a:rPr lang="en-US" dirty="0"/>
              <a:t> </a:t>
            </a:r>
            <a:r>
              <a:rPr lang="en-US" dirty="0" smtClean="0"/>
              <a:t>  concatenation </a:t>
            </a:r>
            <a:r>
              <a:rPr lang="en-US" dirty="0"/>
              <a:t>of its arguments.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002" y="2590800"/>
            <a:ext cx="3347847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55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85800"/>
            <a:ext cx="2537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The * Operator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447800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The </a:t>
            </a:r>
            <a:r>
              <a:rPr lang="en-US" dirty="0">
                <a:solidFill>
                  <a:srgbClr val="00B0F0"/>
                </a:solidFill>
              </a:rPr>
              <a:t>*</a:t>
            </a:r>
            <a:r>
              <a:rPr lang="en-US" dirty="0"/>
              <a:t> operator produces </a:t>
            </a:r>
            <a:r>
              <a:rPr lang="en-US" dirty="0" smtClean="0"/>
              <a:t>a new tuple</a:t>
            </a:r>
            <a:r>
              <a:rPr lang="en-US" dirty="0"/>
              <a:t>, list, or string </a:t>
            </a:r>
            <a:r>
              <a:rPr lang="en-US" dirty="0" smtClean="0"/>
              <a:t>that “</a:t>
            </a:r>
            <a:r>
              <a:rPr lang="en-US" dirty="0"/>
              <a:t>repeats” the original content.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14600"/>
            <a:ext cx="3203626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5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5908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Mutability:</a:t>
            </a:r>
          </a:p>
          <a:p>
            <a:pPr algn="ctr"/>
            <a:r>
              <a:rPr lang="en-US" sz="2400" b="1" dirty="0"/>
              <a:t>Tuples vs. Lists</a:t>
            </a:r>
          </a:p>
        </p:txBody>
      </p:sp>
    </p:spTree>
    <p:extLst>
      <p:ext uri="{BB962C8B-B14F-4D97-AF65-F5344CB8AC3E}">
        <p14:creationId xmlns:p14="http://schemas.microsoft.com/office/powerpoint/2010/main" val="22051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85800"/>
            <a:ext cx="3193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Tuples: Immutable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3429000"/>
            <a:ext cx="754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You can’t change a tuple. </a:t>
            </a:r>
          </a:p>
          <a:p>
            <a:r>
              <a:rPr lang="en-US" dirty="0"/>
              <a:t>You can make a fresh tuple and assign its reference to a previously used </a:t>
            </a:r>
          </a:p>
          <a:p>
            <a:r>
              <a:rPr lang="en-US" dirty="0"/>
              <a:t>name.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1523999"/>
            <a:ext cx="4937763" cy="16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0"/>
            <a:ext cx="3810000" cy="23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537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702" y="685799"/>
            <a:ext cx="2443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Lists</a:t>
            </a:r>
            <a:r>
              <a:rPr lang="en-US" sz="2400" b="1" dirty="0"/>
              <a:t>: M</a:t>
            </a:r>
            <a:r>
              <a:rPr lang="en-US" sz="2400" b="1" dirty="0" smtClean="0"/>
              <a:t>utable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931000" y="3814464"/>
            <a:ext cx="75389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We </a:t>
            </a:r>
            <a:r>
              <a:rPr lang="en-US" dirty="0"/>
              <a:t>can change </a:t>
            </a:r>
            <a:r>
              <a:rPr lang="en-US" dirty="0" smtClean="0"/>
              <a:t>lists in </a:t>
            </a:r>
            <a:r>
              <a:rPr lang="en-US" dirty="0"/>
              <a:t>place.</a:t>
            </a:r>
          </a:p>
          <a:p>
            <a:r>
              <a:rPr lang="en-US" dirty="0" smtClean="0"/>
              <a:t>• Name li still </a:t>
            </a:r>
            <a:r>
              <a:rPr lang="en-US" dirty="0"/>
              <a:t>points to the same memory reference when we’re </a:t>
            </a:r>
            <a:r>
              <a:rPr lang="en-US" dirty="0" smtClean="0"/>
              <a:t>done</a:t>
            </a:r>
            <a:r>
              <a:rPr lang="en-US" dirty="0"/>
              <a:t>. </a:t>
            </a:r>
          </a:p>
          <a:p>
            <a:r>
              <a:rPr lang="en-US" dirty="0" smtClean="0"/>
              <a:t>• The </a:t>
            </a:r>
            <a:r>
              <a:rPr lang="en-US" dirty="0"/>
              <a:t>mutability of lists means that they aren’t as fast as tuples.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26" y="1880507"/>
            <a:ext cx="3778976" cy="1136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161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762000"/>
            <a:ext cx="4172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Operations on Lists </a:t>
            </a:r>
            <a:r>
              <a:rPr lang="en-US" sz="2400" b="1" dirty="0" smtClean="0"/>
              <a:t>Only </a:t>
            </a:r>
            <a:endParaRPr lang="en-US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6221381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18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9131" y="685800"/>
            <a:ext cx="4172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Operations on Lists </a:t>
            </a:r>
            <a:r>
              <a:rPr lang="en-US" sz="2400" b="1" dirty="0" smtClean="0"/>
              <a:t>Only 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09131" y="1447800"/>
            <a:ext cx="571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</a:t>
            </a:r>
            <a:r>
              <a:rPr lang="en-US" dirty="0" smtClean="0">
                <a:solidFill>
                  <a:srgbClr val="00B0F0"/>
                </a:solidFill>
              </a:rPr>
              <a:t>+</a:t>
            </a:r>
            <a:r>
              <a:rPr lang="en-US" dirty="0" smtClean="0"/>
              <a:t> creates </a:t>
            </a:r>
            <a:r>
              <a:rPr lang="en-US" dirty="0"/>
              <a:t>a fresh list (with a new memory reference)</a:t>
            </a:r>
          </a:p>
          <a:p>
            <a:r>
              <a:rPr lang="en-US" dirty="0" smtClean="0"/>
              <a:t>• </a:t>
            </a:r>
            <a:r>
              <a:rPr lang="en-US" dirty="0" smtClean="0">
                <a:solidFill>
                  <a:srgbClr val="00B0F0"/>
                </a:solidFill>
              </a:rPr>
              <a:t>extend</a:t>
            </a:r>
            <a:r>
              <a:rPr lang="en-US" dirty="0" smtClean="0"/>
              <a:t> operates </a:t>
            </a:r>
            <a:r>
              <a:rPr lang="en-US" dirty="0"/>
              <a:t>on </a:t>
            </a:r>
            <a:r>
              <a:rPr lang="en-US" dirty="0" smtClean="0"/>
              <a:t>list li in </a:t>
            </a:r>
            <a:r>
              <a:rPr lang="en-US" dirty="0"/>
              <a:t>place.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3" y="2286000"/>
            <a:ext cx="4085539" cy="966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18462" y="34662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• </a:t>
            </a:r>
            <a:r>
              <a:rPr lang="en-US" dirty="0" smtClean="0">
                <a:solidFill>
                  <a:srgbClr val="00B0F0"/>
                </a:solidFill>
              </a:rPr>
              <a:t>extend</a:t>
            </a:r>
            <a:r>
              <a:rPr lang="en-US" dirty="0" smtClean="0"/>
              <a:t> </a:t>
            </a:r>
            <a:r>
              <a:rPr lang="en-US" dirty="0"/>
              <a:t>takes a list as an argument. </a:t>
            </a:r>
          </a:p>
          <a:p>
            <a:r>
              <a:rPr lang="en-US" dirty="0" smtClean="0"/>
              <a:t>• </a:t>
            </a:r>
            <a:r>
              <a:rPr lang="en-US" dirty="0" smtClean="0">
                <a:solidFill>
                  <a:srgbClr val="00B0F0"/>
                </a:solidFill>
              </a:rPr>
              <a:t>append</a:t>
            </a:r>
            <a:r>
              <a:rPr lang="en-US" dirty="0" smtClean="0"/>
              <a:t> </a:t>
            </a:r>
            <a:r>
              <a:rPr lang="en-US" dirty="0"/>
              <a:t>takes a singleton as an argument.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53" y="4419600"/>
            <a:ext cx="5436656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804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654664"/>
            <a:ext cx="4172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Operations on Lists </a:t>
            </a:r>
            <a:r>
              <a:rPr lang="en-US" sz="2400" b="1" dirty="0" smtClean="0"/>
              <a:t>Only </a:t>
            </a:r>
            <a:endParaRPr lang="en-US" sz="2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1569064"/>
            <a:ext cx="5486401" cy="31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345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771144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Week 2 Objectives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29056" y="1905000"/>
            <a:ext cx="68671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Lists, and tuples, list </a:t>
            </a:r>
            <a:r>
              <a:rPr lang="en-US" dirty="0" smtClean="0"/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Strings</a:t>
            </a:r>
            <a:r>
              <a:rPr lang="en-US" dirty="0"/>
              <a:t>, string </a:t>
            </a:r>
            <a:r>
              <a:rPr lang="en-US" dirty="0" smtClean="0"/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Basic </a:t>
            </a:r>
            <a:r>
              <a:rPr lang="en-US" dirty="0"/>
              <a:t>Logic, Boolean concepts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Branching </a:t>
            </a:r>
            <a:r>
              <a:rPr lang="en-US" dirty="0"/>
              <a:t>Statements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Conditional </a:t>
            </a:r>
            <a:r>
              <a:rPr lang="en-US" dirty="0"/>
              <a:t>Code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Programming </a:t>
            </a:r>
            <a:r>
              <a:rPr lang="en-US" dirty="0"/>
              <a:t>Styles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Conventions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5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9620" y="685800"/>
            <a:ext cx="4172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Operations on Lists </a:t>
            </a:r>
            <a:r>
              <a:rPr lang="en-US" sz="2400" b="1" dirty="0" smtClean="0"/>
              <a:t>Only </a:t>
            </a:r>
            <a:endParaRPr lang="en-US" sz="24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19" y="1447800"/>
            <a:ext cx="5386649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614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85800"/>
            <a:ext cx="2590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Tuples vs. Lists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447800"/>
            <a:ext cx="7696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Lists </a:t>
            </a:r>
            <a:r>
              <a:rPr lang="en-US" dirty="0"/>
              <a:t>slower but more powerful than tuples.</a:t>
            </a:r>
          </a:p>
          <a:p>
            <a:r>
              <a:rPr lang="en-US" dirty="0" smtClean="0"/>
              <a:t>	• Lists </a:t>
            </a:r>
            <a:r>
              <a:rPr lang="en-US" dirty="0"/>
              <a:t>can be modified, and they have lots of </a:t>
            </a:r>
            <a:r>
              <a:rPr lang="en-US" dirty="0" smtClean="0"/>
              <a:t>handy operations </a:t>
            </a:r>
          </a:p>
          <a:p>
            <a:r>
              <a:rPr lang="en-US" dirty="0"/>
              <a:t>	</a:t>
            </a:r>
            <a:r>
              <a:rPr lang="en-US" dirty="0" smtClean="0"/>
              <a:t>   we </a:t>
            </a:r>
            <a:r>
              <a:rPr lang="en-US" dirty="0"/>
              <a:t>can </a:t>
            </a:r>
            <a:r>
              <a:rPr lang="en-US" dirty="0" smtClean="0"/>
              <a:t>perform on them.</a:t>
            </a:r>
          </a:p>
          <a:p>
            <a:r>
              <a:rPr lang="en-US" dirty="0" smtClean="0"/>
              <a:t>	• Tuples </a:t>
            </a:r>
            <a:r>
              <a:rPr lang="en-US" dirty="0"/>
              <a:t>are immutable and have fewer features.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• To </a:t>
            </a:r>
            <a:r>
              <a:rPr lang="en-US" dirty="0"/>
              <a:t>convert between tuples and lists use the list() and tuple() </a:t>
            </a:r>
            <a:r>
              <a:rPr lang="en-US" dirty="0" smtClean="0"/>
              <a:t>functions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li </a:t>
            </a:r>
            <a:r>
              <a:rPr lang="en-US" dirty="0"/>
              <a:t>= list(</a:t>
            </a:r>
            <a:r>
              <a:rPr lang="en-US" dirty="0" err="1"/>
              <a:t>tu</a:t>
            </a:r>
            <a:r>
              <a:rPr lang="en-US" dirty="0"/>
              <a:t>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tuple(li)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63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2895599"/>
            <a:ext cx="3491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Boolean Expressions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1003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5350" y="685800"/>
            <a:ext cx="2523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True and False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95350" y="1676400"/>
            <a:ext cx="75628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  </a:t>
            </a:r>
            <a:r>
              <a:rPr lang="en-US" dirty="0">
                <a:solidFill>
                  <a:srgbClr val="00B0F0"/>
                </a:solidFill>
              </a:rPr>
              <a:t>True </a:t>
            </a:r>
            <a:r>
              <a:rPr lang="en-US" dirty="0"/>
              <a:t>and </a:t>
            </a:r>
            <a:r>
              <a:rPr lang="en-US" dirty="0">
                <a:solidFill>
                  <a:srgbClr val="00B0F0"/>
                </a:solidFill>
              </a:rPr>
              <a:t>False</a:t>
            </a:r>
            <a:r>
              <a:rPr lang="en-US" dirty="0"/>
              <a:t> are constants in Python.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  Other values equivalent to </a:t>
            </a:r>
            <a:r>
              <a:rPr lang="en-US" dirty="0">
                <a:solidFill>
                  <a:srgbClr val="00B0F0"/>
                </a:solidFill>
              </a:rPr>
              <a:t>True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False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</a:t>
            </a:r>
            <a:r>
              <a:rPr lang="en-US" dirty="0">
                <a:solidFill>
                  <a:srgbClr val="00B0F0"/>
                </a:solidFill>
              </a:rPr>
              <a:t> False</a:t>
            </a:r>
            <a:r>
              <a:rPr lang="en-US" dirty="0"/>
              <a:t>: zero, None, empty container or object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</a:t>
            </a:r>
            <a:r>
              <a:rPr lang="en-US" dirty="0">
                <a:solidFill>
                  <a:srgbClr val="00B0F0"/>
                </a:solidFill>
              </a:rPr>
              <a:t>True</a:t>
            </a:r>
            <a:r>
              <a:rPr lang="en-US" dirty="0"/>
              <a:t>: non-zero numbers, non-empty objects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  Comparison operators: </a:t>
            </a:r>
            <a:r>
              <a:rPr lang="en-US" dirty="0">
                <a:solidFill>
                  <a:srgbClr val="00B0F0"/>
                </a:solidFill>
              </a:rPr>
              <a:t>==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!=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&lt;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&lt;=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•  X and Y have same value:   </a:t>
            </a:r>
            <a:r>
              <a:rPr lang="en-US" dirty="0">
                <a:solidFill>
                  <a:srgbClr val="00B0F0"/>
                </a:solidFill>
              </a:rPr>
              <a:t>X == Y 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Compare with    </a:t>
            </a:r>
            <a:r>
              <a:rPr lang="en-US" dirty="0">
                <a:solidFill>
                  <a:srgbClr val="00B0F0"/>
                </a:solidFill>
              </a:rPr>
              <a:t>X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is</a:t>
            </a:r>
            <a:r>
              <a:rPr lang="en-US" dirty="0">
                <a:solidFill>
                  <a:srgbClr val="00B0F0"/>
                </a:solidFill>
              </a:rPr>
              <a:t> Y 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-</a:t>
            </a:r>
            <a:r>
              <a:rPr lang="en-US" dirty="0"/>
              <a:t> X and Y are two variables that refer to the identical </a:t>
            </a:r>
            <a:r>
              <a:rPr lang="en-US" dirty="0" smtClean="0"/>
              <a:t>			  same </a:t>
            </a:r>
            <a:r>
              <a:rPr lang="en-US" dirty="0"/>
              <a:t>object.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List comparators: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Li = [1, 2, </a:t>
            </a:r>
            <a:r>
              <a:rPr lang="en-US" dirty="0" smtClean="0">
                <a:solidFill>
                  <a:srgbClr val="00B0F0"/>
                </a:solidFill>
              </a:rPr>
              <a:t>‘a’</a:t>
            </a:r>
            <a:r>
              <a:rPr lang="en-US" dirty="0" smtClean="0"/>
              <a:t>, 3, (</a:t>
            </a:r>
            <a:r>
              <a:rPr lang="en-US" dirty="0" smtClean="0">
                <a:solidFill>
                  <a:srgbClr val="00B0F0"/>
                </a:solidFill>
              </a:rPr>
              <a:t>‘hello’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3.5)]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‘a’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en-US" dirty="0" smtClean="0"/>
              <a:t>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7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1614488"/>
            <a:ext cx="584835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170" y="5334000"/>
            <a:ext cx="2895600" cy="46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95350" y="685800"/>
            <a:ext cx="3793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Logic Tables and Gates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7286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5350" y="685800"/>
            <a:ext cx="442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Boolean Logic Expressions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95350" y="1638954"/>
            <a:ext cx="77914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  You can also combine Boolean expressions.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</a:t>
            </a:r>
            <a:r>
              <a:rPr lang="en-US" dirty="0">
                <a:solidFill>
                  <a:srgbClr val="00B0F0"/>
                </a:solidFill>
              </a:rPr>
              <a:t>true</a:t>
            </a:r>
            <a:r>
              <a:rPr lang="en-US" dirty="0"/>
              <a:t> if </a:t>
            </a:r>
            <a:r>
              <a:rPr lang="en-US" i="1" dirty="0"/>
              <a:t>a</a:t>
            </a:r>
            <a:r>
              <a:rPr lang="en-US" dirty="0"/>
              <a:t> is true and </a:t>
            </a:r>
            <a:r>
              <a:rPr lang="en-US" i="1" dirty="0"/>
              <a:t>b</a:t>
            </a:r>
            <a:r>
              <a:rPr lang="en-US" dirty="0"/>
              <a:t> is true: 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and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</a:t>
            </a:r>
            <a:r>
              <a:rPr lang="en-US" dirty="0">
                <a:solidFill>
                  <a:srgbClr val="00B0F0"/>
                </a:solidFill>
              </a:rPr>
              <a:t>true</a:t>
            </a:r>
            <a:r>
              <a:rPr lang="en-US" dirty="0"/>
              <a:t> if </a:t>
            </a:r>
            <a:r>
              <a:rPr lang="en-US" i="1" dirty="0"/>
              <a:t>a</a:t>
            </a:r>
            <a:r>
              <a:rPr lang="en-US" dirty="0"/>
              <a:t> is true or </a:t>
            </a:r>
            <a:r>
              <a:rPr lang="en-US" i="1" dirty="0"/>
              <a:t>b</a:t>
            </a:r>
            <a:r>
              <a:rPr lang="en-US" dirty="0"/>
              <a:t> is true: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</a:t>
            </a:r>
            <a:r>
              <a:rPr lang="en-US" dirty="0">
                <a:solidFill>
                  <a:srgbClr val="00B0F0"/>
                </a:solidFill>
              </a:rPr>
              <a:t>true</a:t>
            </a:r>
            <a:r>
              <a:rPr lang="en-US" dirty="0"/>
              <a:t> if </a:t>
            </a:r>
            <a:r>
              <a:rPr lang="en-US" i="1" dirty="0"/>
              <a:t>a</a:t>
            </a:r>
            <a:r>
              <a:rPr lang="en-US" dirty="0"/>
              <a:t> is false: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 </a:t>
            </a:r>
            <a:r>
              <a:rPr lang="en-US" i="1" dirty="0"/>
              <a:t>a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  Use parentheses as needed to disambiguate complex Boolean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expressions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3096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5350" y="685800"/>
            <a:ext cx="5551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Special Properties of </a:t>
            </a:r>
            <a:r>
              <a:rPr lang="en-US" sz="2400" b="1" dirty="0" smtClean="0">
                <a:solidFill>
                  <a:srgbClr val="00B0F0"/>
                </a:solidFill>
              </a:rPr>
              <a:t>AND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and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B0F0"/>
                </a:solidFill>
              </a:rPr>
              <a:t>OR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6845" y="1752600"/>
            <a:ext cx="75628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  Actually </a:t>
            </a:r>
            <a:r>
              <a:rPr lang="en-US" dirty="0">
                <a:solidFill>
                  <a:srgbClr val="00B0F0"/>
                </a:solidFill>
              </a:rPr>
              <a:t>and </a:t>
            </a:r>
            <a:r>
              <a:rPr lang="en-US" dirty="0" err="1"/>
              <a:t>and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or </a:t>
            </a:r>
            <a:r>
              <a:rPr lang="en-US" dirty="0"/>
              <a:t>don ’ t return </a:t>
            </a:r>
            <a:r>
              <a:rPr lang="en-US" dirty="0">
                <a:solidFill>
                  <a:srgbClr val="00B0F0"/>
                </a:solidFill>
              </a:rPr>
              <a:t>True </a:t>
            </a:r>
            <a:r>
              <a:rPr lang="en-US" dirty="0"/>
              <a:t>or </a:t>
            </a:r>
            <a:r>
              <a:rPr lang="en-US" dirty="0">
                <a:solidFill>
                  <a:srgbClr val="00B0F0"/>
                </a:solidFill>
              </a:rPr>
              <a:t>False</a:t>
            </a:r>
            <a:r>
              <a:rPr lang="en-US" dirty="0"/>
              <a:t>. 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  They return the value of one of their sub-expressions (which may be a non-Boolean value).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•</a:t>
            </a:r>
            <a:r>
              <a:rPr lang="en-US" dirty="0"/>
              <a:t>  X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and </a:t>
            </a:r>
            <a:r>
              <a:rPr lang="en-US" dirty="0"/>
              <a:t>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and</a:t>
            </a:r>
            <a:r>
              <a:rPr lang="en-US" dirty="0"/>
              <a:t> Z </a:t>
            </a:r>
            <a:endParaRPr lang="en-US" dirty="0" smtClean="0"/>
          </a:p>
          <a:p>
            <a:r>
              <a:rPr lang="en-US" dirty="0" smtClean="0"/>
              <a:t>	•</a:t>
            </a:r>
            <a:r>
              <a:rPr lang="en-US" dirty="0"/>
              <a:t>  If all are true, returns value of Z. </a:t>
            </a:r>
          </a:p>
          <a:p>
            <a:r>
              <a:rPr lang="en-US" dirty="0" smtClean="0"/>
              <a:t>	•</a:t>
            </a:r>
            <a:r>
              <a:rPr lang="en-US" dirty="0"/>
              <a:t>  Otherwise, returns value of first false sub-expression.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•</a:t>
            </a:r>
            <a:r>
              <a:rPr lang="en-US" dirty="0"/>
              <a:t>  X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</a:t>
            </a:r>
            <a:r>
              <a:rPr lang="en-US" dirty="0"/>
              <a:t> 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</a:t>
            </a:r>
            <a:r>
              <a:rPr lang="en-US" dirty="0"/>
              <a:t> Z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If all are false, returns value of Z.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Otherwise, returns value of first true sub-expression.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9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2895599"/>
            <a:ext cx="3876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Conditional Statements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4248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76399"/>
            <a:ext cx="3657600" cy="575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95350" y="685800"/>
            <a:ext cx="4976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If </a:t>
            </a:r>
            <a:r>
              <a:rPr lang="en-US" sz="2400" b="1" dirty="0" smtClean="0"/>
              <a:t> Statements: Basic structure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743200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keyword </a:t>
            </a:r>
            <a:r>
              <a:rPr lang="en-US" dirty="0" smtClean="0">
                <a:solidFill>
                  <a:srgbClr val="00B0F0"/>
                </a:solidFill>
              </a:rPr>
              <a:t>if </a:t>
            </a:r>
            <a:r>
              <a:rPr lang="en-US" dirty="0" smtClean="0"/>
              <a:t>starts the expression followed by a conditional comparison using any of the comparison </a:t>
            </a:r>
            <a:r>
              <a:rPr lang="en-US" dirty="0"/>
              <a:t>operators: </a:t>
            </a:r>
            <a:r>
              <a:rPr lang="en-US" dirty="0">
                <a:solidFill>
                  <a:srgbClr val="00B0F0"/>
                </a:solidFill>
              </a:rPr>
              <a:t>==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!=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&lt;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&lt;=</a:t>
            </a:r>
            <a:r>
              <a:rPr lang="en-US" dirty="0"/>
              <a:t>, </a:t>
            </a:r>
            <a:r>
              <a:rPr lang="en-US" dirty="0" smtClean="0"/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conditional statements can be used in conjunction with </a:t>
            </a:r>
            <a:r>
              <a:rPr lang="en-US" dirty="0"/>
              <a:t>B</a:t>
            </a:r>
            <a:r>
              <a:rPr lang="en-US" dirty="0" smtClean="0"/>
              <a:t>oolean logic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colon 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:</a:t>
            </a:r>
            <a:r>
              <a:rPr lang="en-US" dirty="0"/>
              <a:t>) after </a:t>
            </a:r>
            <a:r>
              <a:rPr lang="en-US" dirty="0" smtClean="0"/>
              <a:t>is used after the comparison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 least one statement must follow and it should be indented (if more than one statement is to be executed they will all need to have the same indentation)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4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5350" y="685800"/>
            <a:ext cx="2081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Pseudocode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524000"/>
            <a:ext cx="6324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variable </a:t>
            </a:r>
            <a:r>
              <a:rPr lang="en-US" b="1" dirty="0" smtClean="0"/>
              <a:t>a</a:t>
            </a:r>
            <a:r>
              <a:rPr lang="en-US" dirty="0" smtClean="0"/>
              <a:t> less than 4 ?,</a:t>
            </a:r>
          </a:p>
          <a:p>
            <a:r>
              <a:rPr lang="en-US" dirty="0" smtClean="0"/>
              <a:t>Print that the expression executed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the variable </a:t>
            </a:r>
            <a:r>
              <a:rPr lang="en-US" b="1" dirty="0" smtClean="0"/>
              <a:t>a</a:t>
            </a:r>
            <a:r>
              <a:rPr lang="en-US" dirty="0" smtClean="0"/>
              <a:t> is equal to 7 and the variable </a:t>
            </a:r>
            <a:r>
              <a:rPr lang="en-US" b="1" dirty="0" smtClean="0"/>
              <a:t>b</a:t>
            </a:r>
            <a:r>
              <a:rPr lang="en-US" dirty="0" smtClean="0"/>
              <a:t> is greater or equal to 4,</a:t>
            </a:r>
          </a:p>
          <a:p>
            <a:r>
              <a:rPr lang="en-US" dirty="0" smtClean="0"/>
              <a:t>Print that everything works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2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2467587"/>
            <a:ext cx="449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Sequence types:  </a:t>
            </a:r>
          </a:p>
          <a:p>
            <a:pPr algn="ctr"/>
            <a:r>
              <a:rPr lang="en-US" sz="2400" b="1" dirty="0" smtClean="0"/>
              <a:t>Tuples, Lists, and Strings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3997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5350" y="685800"/>
            <a:ext cx="2496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If </a:t>
            </a:r>
            <a:r>
              <a:rPr lang="en-US" sz="2400" b="1" dirty="0" smtClean="0"/>
              <a:t> Statements:</a:t>
            </a:r>
            <a:endParaRPr lang="en-US" sz="2400" b="1" dirty="0">
              <a:solidFill>
                <a:srgbClr val="00B0F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51518"/>
            <a:ext cx="4572000" cy="717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63568"/>
            <a:ext cx="3657600" cy="2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03" y="5258338"/>
            <a:ext cx="1909797" cy="25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95725"/>
            <a:ext cx="27432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43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5350" y="685800"/>
            <a:ext cx="23823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If </a:t>
            </a:r>
            <a:r>
              <a:rPr lang="en-US" sz="2400" b="1" dirty="0" smtClean="0"/>
              <a:t> Statements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5350" y="4267200"/>
            <a:ext cx="72580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Be careful! The keyword </a:t>
            </a:r>
            <a:r>
              <a:rPr lang="en-US" dirty="0">
                <a:solidFill>
                  <a:srgbClr val="00B0F0"/>
                </a:solidFill>
              </a:rPr>
              <a:t>if </a:t>
            </a:r>
            <a:r>
              <a:rPr lang="en-US" dirty="0"/>
              <a:t>is also used in the syntax of filtered list comprehensions.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Use of indentation for blocks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Colon (</a:t>
            </a:r>
            <a:r>
              <a:rPr lang="en-US" dirty="0">
                <a:solidFill>
                  <a:srgbClr val="00B0F0"/>
                </a:solidFill>
              </a:rPr>
              <a:t>:</a:t>
            </a:r>
            <a:r>
              <a:rPr lang="en-US" dirty="0"/>
              <a:t>) after B</a:t>
            </a:r>
            <a:r>
              <a:rPr lang="en-US" dirty="0" smtClean="0"/>
              <a:t>oolean </a:t>
            </a:r>
            <a:r>
              <a:rPr lang="en-US" dirty="0"/>
              <a:t>expression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52600"/>
            <a:ext cx="47529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8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690336"/>
            <a:ext cx="6096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Matt </a:t>
            </a:r>
            <a:r>
              <a:rPr lang="en-US" dirty="0"/>
              <a:t>Huenerfauth (Penn State)</a:t>
            </a:r>
          </a:p>
          <a:p>
            <a:r>
              <a:rPr lang="en-US" dirty="0" smtClean="0"/>
              <a:t>	Guido </a:t>
            </a:r>
            <a:r>
              <a:rPr lang="en-US" dirty="0"/>
              <a:t>van </a:t>
            </a:r>
            <a:r>
              <a:rPr lang="en-US" dirty="0" err="1"/>
              <a:t>Rossum</a:t>
            </a:r>
            <a:r>
              <a:rPr lang="en-US" dirty="0"/>
              <a:t> (Google) </a:t>
            </a:r>
          </a:p>
          <a:p>
            <a:r>
              <a:rPr lang="en-US" dirty="0" smtClean="0"/>
              <a:t>	Richard </a:t>
            </a:r>
            <a:r>
              <a:rPr lang="en-US" dirty="0"/>
              <a:t>P. Muller (Caltech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Bill Boyd (</a:t>
            </a:r>
            <a:r>
              <a:rPr lang="en-US" dirty="0" err="1" smtClean="0"/>
              <a:t>Weslayan</a:t>
            </a:r>
            <a:r>
              <a:rPr lang="en-US" dirty="0" smtClean="0"/>
              <a:t> University)</a:t>
            </a:r>
          </a:p>
          <a:p>
            <a:r>
              <a:rPr lang="en-US" dirty="0"/>
              <a:t>	</a:t>
            </a:r>
            <a:r>
              <a:rPr lang="en-US" dirty="0" smtClean="0"/>
              <a:t>Smithsonian Telescope Data Center</a:t>
            </a:r>
          </a:p>
          <a:p>
            <a:r>
              <a:rPr lang="en-US" dirty="0"/>
              <a:t>	</a:t>
            </a:r>
            <a:r>
              <a:rPr lang="en-US" dirty="0" smtClean="0"/>
              <a:t>Programming Python, Mark Lutz</a:t>
            </a:r>
          </a:p>
          <a:p>
            <a:r>
              <a:rPr lang="en-US" dirty="0"/>
              <a:t>	</a:t>
            </a:r>
            <a:r>
              <a:rPr lang="en-US" dirty="0" smtClean="0"/>
              <a:t>Fundamentals of Python, Kenneth Lambert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8547" y="1371600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Resources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3303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710134"/>
            <a:ext cx="2694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Sequence Types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38200" y="1570457"/>
            <a:ext cx="77011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1.Tuple </a:t>
            </a:r>
          </a:p>
          <a:p>
            <a:r>
              <a:rPr lang="en-US" dirty="0"/>
              <a:t>	</a:t>
            </a:r>
            <a:r>
              <a:rPr lang="en-US" dirty="0" smtClean="0"/>
              <a:t>• A simple immutable ordered sequence of items </a:t>
            </a:r>
          </a:p>
          <a:p>
            <a:r>
              <a:rPr lang="en-US" dirty="0"/>
              <a:t>	</a:t>
            </a:r>
            <a:r>
              <a:rPr lang="en-US" dirty="0" smtClean="0"/>
              <a:t>• Items can be of mixed types, including collection types</a:t>
            </a:r>
          </a:p>
          <a:p>
            <a:endParaRPr lang="en-US" dirty="0" smtClean="0"/>
          </a:p>
          <a:p>
            <a:r>
              <a:rPr lang="en-US" dirty="0" smtClean="0"/>
              <a:t>2.Strings </a:t>
            </a:r>
          </a:p>
          <a:p>
            <a:r>
              <a:rPr lang="en-US" dirty="0"/>
              <a:t>	</a:t>
            </a:r>
            <a:r>
              <a:rPr lang="en-US" dirty="0" smtClean="0"/>
              <a:t>• Immutable </a:t>
            </a:r>
          </a:p>
          <a:p>
            <a:r>
              <a:rPr lang="en-US" dirty="0"/>
              <a:t>	</a:t>
            </a:r>
            <a:r>
              <a:rPr lang="en-US" dirty="0" smtClean="0"/>
              <a:t>• Conceptually very much like a tuple</a:t>
            </a:r>
          </a:p>
          <a:p>
            <a:endParaRPr lang="en-US" dirty="0" smtClean="0"/>
          </a:p>
          <a:p>
            <a:r>
              <a:rPr lang="en-US" dirty="0" smtClean="0"/>
              <a:t>3.List </a:t>
            </a:r>
          </a:p>
          <a:p>
            <a:r>
              <a:rPr lang="en-US" dirty="0"/>
              <a:t>	</a:t>
            </a:r>
            <a:r>
              <a:rPr lang="en-US" dirty="0" smtClean="0"/>
              <a:t>• Mutable ordered sequence of items of mixed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5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721993"/>
            <a:ext cx="2592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Similar Syntax 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766916" y="1600200"/>
            <a:ext cx="7467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All three sequence types (tuples, strings, and lists) share much of the </a:t>
            </a:r>
          </a:p>
          <a:p>
            <a:r>
              <a:rPr lang="en-US" dirty="0" smtClean="0"/>
              <a:t>   same syntax and functionality.</a:t>
            </a:r>
          </a:p>
          <a:p>
            <a:endParaRPr lang="en-US" dirty="0" smtClean="0"/>
          </a:p>
          <a:p>
            <a:r>
              <a:rPr lang="en-US" dirty="0" smtClean="0"/>
              <a:t>• Key difference: </a:t>
            </a:r>
          </a:p>
          <a:p>
            <a:r>
              <a:rPr lang="en-US" dirty="0"/>
              <a:t>	</a:t>
            </a:r>
            <a:r>
              <a:rPr lang="en-US" dirty="0" smtClean="0"/>
              <a:t>• Tuples and strings are </a:t>
            </a:r>
            <a:r>
              <a:rPr lang="en-US" dirty="0" smtClean="0">
                <a:solidFill>
                  <a:srgbClr val="00B0F0"/>
                </a:solidFill>
              </a:rPr>
              <a:t>immutable </a:t>
            </a:r>
          </a:p>
          <a:p>
            <a:r>
              <a:rPr lang="en-US" dirty="0"/>
              <a:t>	</a:t>
            </a:r>
            <a:r>
              <a:rPr lang="en-US" dirty="0" smtClean="0"/>
              <a:t>• Lists are </a:t>
            </a:r>
            <a:r>
              <a:rPr lang="en-US" dirty="0" smtClean="0">
                <a:solidFill>
                  <a:srgbClr val="00B0F0"/>
                </a:solidFill>
              </a:rPr>
              <a:t>mutable </a:t>
            </a:r>
          </a:p>
          <a:p>
            <a:endParaRPr lang="en-US" dirty="0"/>
          </a:p>
          <a:p>
            <a:r>
              <a:rPr lang="en-US" dirty="0" smtClean="0"/>
              <a:t>• The operations shown in this section can be applied to all sequence       </a:t>
            </a:r>
          </a:p>
          <a:p>
            <a:r>
              <a:rPr lang="en-US" dirty="0"/>
              <a:t> </a:t>
            </a:r>
            <a:r>
              <a:rPr lang="en-US" dirty="0" smtClean="0"/>
              <a:t>  types </a:t>
            </a:r>
          </a:p>
          <a:p>
            <a:r>
              <a:rPr lang="en-US" dirty="0"/>
              <a:t>	</a:t>
            </a:r>
            <a:r>
              <a:rPr lang="en-US" dirty="0" smtClean="0"/>
              <a:t>• most examples will just show the operation performed on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0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585244"/>
            <a:ext cx="2694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Sequence Types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762000" y="1524000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Tuples are defined using parentheses (and commas).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8956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Lists are defined using square brackets (and commas).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4225102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Strings are defined using quotes (“, ‘, or “““).</a:t>
            </a:r>
            <a:endParaRPr 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340" y="3548063"/>
            <a:ext cx="3723660" cy="31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339" y="2158181"/>
            <a:ext cx="5247661" cy="293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110" y="4800600"/>
            <a:ext cx="4258290" cy="126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361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585244"/>
            <a:ext cx="2694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Sequence Types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762000" y="1524000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We can access individual members of a tuple, list, or string using square </a:t>
            </a:r>
          </a:p>
          <a:p>
            <a:r>
              <a:rPr lang="en-US" dirty="0"/>
              <a:t> </a:t>
            </a:r>
            <a:r>
              <a:rPr lang="en-US" dirty="0" smtClean="0"/>
              <a:t>  bracket “array” notation. </a:t>
            </a:r>
          </a:p>
          <a:p>
            <a:r>
              <a:rPr lang="en-US" dirty="0" smtClean="0"/>
              <a:t>• Note that all are 0 based…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2767780"/>
            <a:ext cx="4806783" cy="287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416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85800"/>
            <a:ext cx="4738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Positive and negative indices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38200" y="2401304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Positive index: count from the left, starting with 0.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987067"/>
            <a:ext cx="556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Negative lookup: count from right, starting with –1.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1715504"/>
            <a:ext cx="4952999" cy="322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3153472"/>
            <a:ext cx="990599" cy="52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4611103"/>
            <a:ext cx="1219199" cy="559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340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5238" y="685800"/>
            <a:ext cx="5243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Slicing: Return Copy of a Subset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72612" y="2133600"/>
            <a:ext cx="75364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Return a copy of the container with a subset of the original </a:t>
            </a:r>
            <a:r>
              <a:rPr lang="en-US" dirty="0" smtClean="0"/>
              <a:t>members</a:t>
            </a:r>
            <a:r>
              <a:rPr lang="en-US" dirty="0"/>
              <a:t>. Start copying at the first index, and stop copying </a:t>
            </a:r>
            <a:r>
              <a:rPr lang="en-US" dirty="0" smtClean="0"/>
              <a:t>before the </a:t>
            </a:r>
            <a:r>
              <a:rPr lang="en-US" dirty="0"/>
              <a:t>second index. </a:t>
            </a:r>
          </a:p>
        </p:txBody>
      </p:sp>
      <p:sp>
        <p:nvSpPr>
          <p:cNvPr id="4" name="Rectangle 3"/>
          <p:cNvSpPr/>
          <p:nvPr/>
        </p:nvSpPr>
        <p:spPr>
          <a:xfrm>
            <a:off x="892276" y="3810000"/>
            <a:ext cx="5687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You can also use negative indices when slicing. 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695" y="1600200"/>
            <a:ext cx="5055305" cy="271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695" y="3133130"/>
            <a:ext cx="2616905" cy="621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695" y="4419600"/>
            <a:ext cx="2527652" cy="594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739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4082</TotalTime>
  <Words>643</Words>
  <Application>Microsoft Office PowerPoint</Application>
  <PresentationFormat>On-screen Show (4:3)</PresentationFormat>
  <Paragraphs>167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Civic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Rey</dc:creator>
  <cp:lastModifiedBy>lrey</cp:lastModifiedBy>
  <cp:revision>111</cp:revision>
  <dcterms:created xsi:type="dcterms:W3CDTF">2017-03-03T23:14:16Z</dcterms:created>
  <dcterms:modified xsi:type="dcterms:W3CDTF">2020-06-27T02:23:15Z</dcterms:modified>
</cp:coreProperties>
</file>