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82" r:id="rId2"/>
    <p:sldId id="385" r:id="rId3"/>
    <p:sldId id="352" r:id="rId4"/>
    <p:sldId id="366" r:id="rId5"/>
    <p:sldId id="365" r:id="rId6"/>
    <p:sldId id="364" r:id="rId7"/>
    <p:sldId id="353" r:id="rId8"/>
    <p:sldId id="354" r:id="rId9"/>
    <p:sldId id="355" r:id="rId10"/>
    <p:sldId id="356" r:id="rId11"/>
    <p:sldId id="357" r:id="rId12"/>
    <p:sldId id="358" r:id="rId13"/>
    <p:sldId id="361" r:id="rId14"/>
    <p:sldId id="360" r:id="rId15"/>
    <p:sldId id="362" r:id="rId16"/>
    <p:sldId id="368" r:id="rId17"/>
    <p:sldId id="367" r:id="rId18"/>
    <p:sldId id="369" r:id="rId19"/>
    <p:sldId id="373" r:id="rId20"/>
    <p:sldId id="264" r:id="rId21"/>
    <p:sldId id="317" r:id="rId22"/>
    <p:sldId id="370" r:id="rId23"/>
    <p:sldId id="363" r:id="rId24"/>
    <p:sldId id="319" r:id="rId25"/>
    <p:sldId id="322" r:id="rId26"/>
    <p:sldId id="305" r:id="rId27"/>
    <p:sldId id="331" r:id="rId28"/>
    <p:sldId id="332" r:id="rId29"/>
    <p:sldId id="333" r:id="rId30"/>
    <p:sldId id="334" r:id="rId31"/>
    <p:sldId id="265" r:id="rId32"/>
    <p:sldId id="266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259" r:id="rId41"/>
    <p:sldId id="378" r:id="rId42"/>
    <p:sldId id="377" r:id="rId43"/>
    <p:sldId id="260" r:id="rId44"/>
    <p:sldId id="311" r:id="rId45"/>
    <p:sldId id="261" r:id="rId46"/>
    <p:sldId id="312" r:id="rId47"/>
    <p:sldId id="262" r:id="rId48"/>
    <p:sldId id="263" r:id="rId49"/>
    <p:sldId id="379" r:id="rId50"/>
    <p:sldId id="380" r:id="rId51"/>
    <p:sldId id="381" r:id="rId52"/>
    <p:sldId id="386" r:id="rId53"/>
    <p:sldId id="375" r:id="rId54"/>
    <p:sldId id="376" r:id="rId55"/>
    <p:sldId id="38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Louis Rey</a:t>
            </a:r>
          </a:p>
          <a:p>
            <a:endParaRPr lang="en-US" sz="2800" dirty="0"/>
          </a:p>
          <a:p>
            <a:r>
              <a:rPr lang="en-US" sz="2800" dirty="0" smtClean="0"/>
              <a:t>	UCSD Extension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26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Introduction to Python (week 3)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48992"/>
            <a:ext cx="5054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Removing Dictionaries Entries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985963"/>
            <a:ext cx="6172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6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48992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Useful Access Methods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843088"/>
            <a:ext cx="60674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8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761999"/>
            <a:ext cx="312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Using Dictionaries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2569"/>
            <a:ext cx="7677150" cy="361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7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4210" y="2750162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Formatting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91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10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Escape Sequences</a:t>
            </a:r>
            <a:endParaRPr 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18" y="2057400"/>
            <a:ext cx="6381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685925"/>
            <a:ext cx="65817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Formatting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28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Formatting</a:t>
            </a:r>
            <a:endParaRPr lang="en-US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828800"/>
            <a:ext cx="830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%s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- String (or any object with a string representation, like numbers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%d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– Integers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%f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–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Floating point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numbers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%.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cs typeface="Arial" pitchFamily="34" charset="0"/>
              </a:rPr>
              <a:t>&lt;number of digits&gt;</a:t>
            </a: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f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–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Floating point numbers with a fixed amount of digits to the right of the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dot (e.g. </a:t>
            </a:r>
            <a:r>
              <a:rPr lang="en-US" alt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%.2f 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for monetary presentation)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</a:t>
            </a:r>
            <a:r>
              <a:rPr lang="en-US" alt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x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/ </a:t>
            </a:r>
            <a:r>
              <a:rPr lang="en-US" alt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</a:t>
            </a: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X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–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Integers in hex representation (lowercase/uppercase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)</a:t>
            </a:r>
            <a:endParaRPr lang="en-US" alt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Formatting</a:t>
            </a:r>
            <a:endParaRPr lang="en-US" sz="2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3" y="1524000"/>
            <a:ext cx="4043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6280150" cy="171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7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Formatting</a:t>
            </a:r>
            <a:endParaRPr lang="en-US" sz="2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4527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676400"/>
            <a:ext cx="4676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0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Formatting</a:t>
            </a:r>
            <a:endParaRPr lang="en-US" sz="2400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3025" cy="229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3 Objectives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Looping </a:t>
            </a:r>
            <a:r>
              <a:rPr lang="en-US" dirty="0"/>
              <a:t>and Repetition </a:t>
            </a:r>
            <a:r>
              <a:rPr lang="en-US" dirty="0" smtClean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comprehensions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2895599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Control of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0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Control of Flow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1494818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There are several Python expressions that control the flow of a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program</a:t>
            </a:r>
            <a:r>
              <a:rPr lang="en-US" dirty="0"/>
              <a:t>.  All of them make use of Boolean conditional tests. </a:t>
            </a:r>
          </a:p>
          <a:p>
            <a:r>
              <a:rPr lang="en-US" dirty="0" smtClean="0"/>
              <a:t>	•</a:t>
            </a:r>
            <a:r>
              <a:rPr lang="en-US" dirty="0"/>
              <a:t> </a:t>
            </a:r>
            <a:r>
              <a:rPr lang="en-US" dirty="0">
                <a:solidFill>
                  <a:srgbClr val="00B0F0"/>
                </a:solidFill>
              </a:rPr>
              <a:t> if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 </a:t>
            </a: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 Loops </a:t>
            </a: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assert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38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4267200"/>
            <a:ext cx="7258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 careful! The keyword </a:t>
            </a:r>
            <a:r>
              <a:rPr lang="en-US" dirty="0">
                <a:solidFill>
                  <a:srgbClr val="00B0F0"/>
                </a:solidFill>
              </a:rPr>
              <a:t>if </a:t>
            </a:r>
            <a:r>
              <a:rPr lang="en-US" dirty="0"/>
              <a:t>is also used in the syntax of filtered list comprehensions.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Use of indentation for </a:t>
            </a:r>
            <a:r>
              <a:rPr lang="en-US" dirty="0" smtClean="0"/>
              <a:t>statement blocks </a:t>
            </a: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Colon (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) after B</a:t>
            </a:r>
            <a:r>
              <a:rPr lang="en-US" dirty="0" smtClean="0"/>
              <a:t>oolean </a:t>
            </a:r>
            <a:r>
              <a:rPr lang="en-US" dirty="0"/>
              <a:t>expression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752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3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4112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Augmented Assignments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220686" cy="192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While</a:t>
            </a:r>
            <a:r>
              <a:rPr lang="en-US" sz="2400" b="1" dirty="0" smtClean="0"/>
              <a:t> Loops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325815"/>
            <a:ext cx="5200650" cy="207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5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6640" y="2971799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50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924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‘in’ Operator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522214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Boolean </a:t>
            </a:r>
            <a:r>
              <a:rPr lang="en-US" dirty="0"/>
              <a:t>test whether a value is inside a container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4751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• For </a:t>
            </a:r>
            <a:r>
              <a:rPr lang="en-US" dirty="0"/>
              <a:t>strings, tests for substrings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334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Be </a:t>
            </a:r>
            <a:r>
              <a:rPr lang="en-US" dirty="0"/>
              <a:t>careful: the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/>
              <a:t> keyword </a:t>
            </a:r>
            <a:r>
              <a:rPr lang="en-US" dirty="0"/>
              <a:t>is also used in the syntax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 loops and </a:t>
            </a:r>
            <a:endParaRPr lang="en-US" dirty="0"/>
          </a:p>
          <a:p>
            <a:r>
              <a:rPr lang="en-US" dirty="0" smtClean="0"/>
              <a:t>   list comprehensions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0573"/>
            <a:ext cx="25146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76675"/>
            <a:ext cx="2076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4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5396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Loops/ 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227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Python’s list comprehensions and split/join operations provide natural idioms that usually require a for-loop in other programming languages.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As a result, Python code uses many </a:t>
            </a:r>
            <a:r>
              <a:rPr lang="en-US" dirty="0" smtClean="0"/>
              <a:t>fewer  </a:t>
            </a:r>
            <a:r>
              <a:rPr lang="en-US" dirty="0"/>
              <a:t>for-loops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Nevertheless, it’s important to learn about for-loops.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Caveat!  The keywords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are also used in the syntax of list comprehensions, but this is a totally different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8354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676400"/>
            <a:ext cx="722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A for-loop steps through each of the items in a list,  tuple, </a:t>
            </a:r>
            <a:r>
              <a:rPr lang="en-US" dirty="0" smtClean="0"/>
              <a:t> string</a:t>
            </a:r>
            <a:r>
              <a:rPr lang="en-US" dirty="0"/>
              <a:t>, or any other type of object which is “</a:t>
            </a:r>
            <a:r>
              <a:rPr lang="en-US" dirty="0" err="1"/>
              <a:t>iterable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&lt;collection&gt;: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statements&gt;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If </a:t>
            </a:r>
            <a:r>
              <a:rPr lang="en-US" dirty="0">
                <a:solidFill>
                  <a:srgbClr val="00B050"/>
                </a:solidFill>
              </a:rPr>
              <a:t>&lt;collection&gt; </a:t>
            </a:r>
            <a:r>
              <a:rPr lang="en-US" dirty="0"/>
              <a:t>is a list or a tuple, then the loop steps through each element of the sequence.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If </a:t>
            </a:r>
            <a:r>
              <a:rPr lang="en-US" dirty="0">
                <a:solidFill>
                  <a:srgbClr val="00B050"/>
                </a:solidFill>
              </a:rPr>
              <a:t>&lt;collection&gt; </a:t>
            </a:r>
            <a:r>
              <a:rPr lang="en-US" dirty="0"/>
              <a:t>is a string, then the loop steps through each character of the string.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someChar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/>
              <a:t>“Hello World”: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someChar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676400"/>
            <a:ext cx="76085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&lt;collection&gt;: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statements&gt;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• 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/>
              <a:t>can be more complex than a single variable name.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When the elements of </a:t>
            </a:r>
            <a:r>
              <a:rPr lang="en-US" dirty="0">
                <a:solidFill>
                  <a:srgbClr val="00B050"/>
                </a:solidFill>
              </a:rPr>
              <a:t>&lt;collection&gt; </a:t>
            </a:r>
            <a:r>
              <a:rPr lang="en-US" dirty="0"/>
              <a:t>are themselves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dirty="0" smtClean="0"/>
              <a:t>	    then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/>
              <a:t>can match the structure of the elements.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This multiple assignment can make it easier to access the individual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parts </a:t>
            </a:r>
            <a:r>
              <a:rPr lang="en-US" dirty="0"/>
              <a:t>of each element. </a:t>
            </a:r>
            <a:endParaRPr lang="en-US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6448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1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String Methods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90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590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For</a:t>
            </a:r>
            <a:r>
              <a:rPr lang="en-US" sz="2400" b="1" dirty="0" smtClean="0"/>
              <a:t> Loops and the </a:t>
            </a:r>
            <a:r>
              <a:rPr lang="en-US" sz="2400" b="1" dirty="0" smtClean="0">
                <a:solidFill>
                  <a:srgbClr val="00B0F0"/>
                </a:solidFill>
              </a:rPr>
              <a:t>Range() </a:t>
            </a:r>
            <a:r>
              <a:rPr lang="en-US" sz="2400" b="1" dirty="0" smtClean="0"/>
              <a:t>Function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905000"/>
            <a:ext cx="7532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Since a variable often ranges over some sequence of numbers, the </a:t>
            </a:r>
            <a:r>
              <a:rPr lang="en-US" dirty="0">
                <a:solidFill>
                  <a:srgbClr val="00B0F0"/>
                </a:solidFill>
              </a:rPr>
              <a:t>range() </a:t>
            </a:r>
            <a:r>
              <a:rPr lang="en-US" dirty="0"/>
              <a:t>function returns a list of numbers from </a:t>
            </a:r>
            <a:r>
              <a:rPr lang="en-US" dirty="0" smtClean="0"/>
              <a:t>0 </a:t>
            </a:r>
            <a:r>
              <a:rPr lang="en-US" dirty="0"/>
              <a:t>up to but not including the number we pass to it.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  range(5) returns [0,1,2,3,4]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So we could say: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 for </a:t>
            </a:r>
            <a:r>
              <a:rPr lang="en-US" dirty="0"/>
              <a:t>x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range</a:t>
            </a:r>
            <a:r>
              <a:rPr lang="en-US" dirty="0" smtClean="0"/>
              <a:t>(5):    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 print </a:t>
            </a:r>
            <a:r>
              <a:rPr lang="en-US" dirty="0" smtClean="0"/>
              <a:t>(x) </a:t>
            </a:r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(There are more complex forms of </a:t>
            </a:r>
            <a:r>
              <a:rPr lang="en-US" dirty="0">
                <a:solidFill>
                  <a:srgbClr val="00B0F0"/>
                </a:solidFill>
              </a:rPr>
              <a:t>range() </a:t>
            </a:r>
            <a:r>
              <a:rPr lang="en-US" dirty="0"/>
              <a:t>that provide richer  functionality…) </a:t>
            </a:r>
          </a:p>
        </p:txBody>
      </p:sp>
    </p:spTree>
    <p:extLst>
      <p:ext uri="{BB962C8B-B14F-4D97-AF65-F5344CB8AC3E}">
        <p14:creationId xmlns:p14="http://schemas.microsoft.com/office/powerpoint/2010/main" val="40306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5350" y="6858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Examples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295400"/>
            <a:ext cx="73628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5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738732"/>
            <a:ext cx="5715000" cy="84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Generating Lists using  “List </a:t>
            </a:r>
            <a:r>
              <a:rPr lang="en-US" sz="2400" b="1" dirty="0" smtClean="0"/>
              <a:t>Comprehensions”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99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532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A powerful feature of the Python language.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Generate a new list by applying a function to every member </a:t>
            </a:r>
            <a:r>
              <a:rPr lang="en-US" dirty="0" smtClean="0"/>
              <a:t>	  	   of </a:t>
            </a:r>
            <a:r>
              <a:rPr lang="en-US" dirty="0"/>
              <a:t>an original list.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Python programmers use list comprehensions extensively.  </a:t>
            </a:r>
            <a:endParaRPr lang="en-US" dirty="0" smtClean="0"/>
          </a:p>
          <a:p>
            <a:r>
              <a:rPr lang="en-US" dirty="0" smtClean="0"/>
              <a:t>	   You’ll </a:t>
            </a:r>
            <a:r>
              <a:rPr lang="en-US" dirty="0"/>
              <a:t>see many of them in real code.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The syntax of a list comprehension is somewhat tricky.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Syntax suggests that of a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-loop, an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operation, or an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/>
              <a:t>	  	   statement  </a:t>
            </a:r>
          </a:p>
          <a:p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/>
              <a:t> all three of these keywords (‘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’, ‘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’, and ‘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’) are also </a:t>
            </a:r>
            <a:r>
              <a:rPr lang="en-US" dirty="0" smtClean="0"/>
              <a:t>		  used </a:t>
            </a:r>
            <a:r>
              <a:rPr lang="en-US" dirty="0"/>
              <a:t>in the syntax of forms of list comprehensions. </a:t>
            </a:r>
          </a:p>
        </p:txBody>
      </p:sp>
    </p:spTree>
    <p:extLst>
      <p:ext uri="{BB962C8B-B14F-4D97-AF65-F5344CB8AC3E}">
        <p14:creationId xmlns:p14="http://schemas.microsoft.com/office/powerpoint/2010/main" val="24856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" y="1600200"/>
            <a:ext cx="40481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884" y="3429000"/>
            <a:ext cx="72081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]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Where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some calculation or operation acting upon the variable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.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•</a:t>
            </a:r>
            <a:r>
              <a:rPr lang="en-US" dirty="0"/>
              <a:t>  For each member of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, the list comprehension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1</a:t>
            </a:r>
            <a:r>
              <a:rPr lang="en-US" dirty="0"/>
              <a:t>.  sets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equal to that member,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2</a:t>
            </a:r>
            <a:r>
              <a:rPr lang="en-US" dirty="0"/>
              <a:t>.  calculates a new value using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,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It then collects these new values into a list which is the return value of the list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5914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456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00B050"/>
                </a:solidFill>
              </a:rPr>
              <a:t>expression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elements of different types, then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must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operate </a:t>
            </a:r>
            <a:r>
              <a:rPr lang="en-US" dirty="0"/>
              <a:t>correctly on the types of all of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members.  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If the elements of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are other containers, then the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can consist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of </a:t>
            </a:r>
            <a:r>
              <a:rPr lang="en-US" dirty="0"/>
              <a:t>a container of names that match the type and “shape” of the </a:t>
            </a:r>
            <a:r>
              <a:rPr lang="en-US" dirty="0">
                <a:solidFill>
                  <a:srgbClr val="00B0F0"/>
                </a:solidFill>
              </a:rPr>
              <a:t>list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members</a:t>
            </a:r>
            <a:r>
              <a:rPr lang="en-US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28480"/>
            <a:ext cx="56197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0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456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00B050"/>
                </a:solidFill>
              </a:rPr>
              <a:t>expression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•  </a:t>
            </a:r>
            <a:r>
              <a:rPr lang="en-US" dirty="0">
                <a:solidFill>
                  <a:srgbClr val="00B050"/>
                </a:solidFill>
              </a:rPr>
              <a:t>expression </a:t>
            </a:r>
            <a:r>
              <a:rPr lang="en-US" dirty="0"/>
              <a:t>can also contain user-defined functions.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4" y="3048000"/>
            <a:ext cx="5829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6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89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Filtered List Comprehensions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981200"/>
            <a:ext cx="73037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if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  determines whether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is performed on each member of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For each element of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, checks if it satisfies the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condition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If it returns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/>
              <a:t> for the </a:t>
            </a:r>
            <a:r>
              <a:rPr lang="en-US" dirty="0">
                <a:solidFill>
                  <a:srgbClr val="00B050"/>
                </a:solidFill>
              </a:rPr>
              <a:t>filter condition</a:t>
            </a:r>
            <a:r>
              <a:rPr lang="en-US" dirty="0"/>
              <a:t>, it is omitted from the list before the list comprehension is evaluated. </a:t>
            </a:r>
          </a:p>
        </p:txBody>
      </p:sp>
    </p:spTree>
    <p:extLst>
      <p:ext uri="{BB962C8B-B14F-4D97-AF65-F5344CB8AC3E}">
        <p14:creationId xmlns:p14="http://schemas.microsoft.com/office/powerpoint/2010/main" val="26097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89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Filtered List Comprehensions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981200"/>
            <a:ext cx="7303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if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] 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6" y="2743200"/>
            <a:ext cx="58388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97322" y="4114800"/>
            <a:ext cx="6979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Only 6, 7, and 9 satisfy the filter condition.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So, only 12, 14, and 18 are produced.</a:t>
            </a:r>
          </a:p>
        </p:txBody>
      </p:sp>
    </p:spTree>
    <p:extLst>
      <p:ext uri="{BB962C8B-B14F-4D97-AF65-F5344CB8AC3E}">
        <p14:creationId xmlns:p14="http://schemas.microsoft.com/office/powerpoint/2010/main" val="1381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807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Nested List Comprehensions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73430" y="1828800"/>
            <a:ext cx="7532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Since list comprehensions take a list as input and produce a list as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output</a:t>
            </a:r>
            <a:r>
              <a:rPr lang="en-US" dirty="0"/>
              <a:t>, they are easily nested: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46958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1292" y="4114800"/>
            <a:ext cx="657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The inner comprehension produces: [4, 3, 5, 2].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So, the outer one produces: [8, 6, 10, 4].</a:t>
            </a:r>
          </a:p>
        </p:txBody>
      </p:sp>
    </p:spTree>
    <p:extLst>
      <p:ext uri="{BB962C8B-B14F-4D97-AF65-F5344CB8AC3E}">
        <p14:creationId xmlns:p14="http://schemas.microsoft.com/office/powerpoint/2010/main" val="42612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751009"/>
            <a:ext cx="2624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String Methods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818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Memory Structure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57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23665"/>
            <a:ext cx="392003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3430" y="762000"/>
            <a:ext cx="3118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Memory Structure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58189" y="1447800"/>
            <a:ext cx="31334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static</a:t>
            </a:r>
            <a:r>
              <a:rPr lang="en-US" dirty="0"/>
              <a:t>: global variable storage, permanent for the entire run of the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stack</a:t>
            </a:r>
            <a:r>
              <a:rPr lang="en-US" dirty="0"/>
              <a:t>: local variable storage (automatic, continuous memory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heap</a:t>
            </a:r>
            <a:r>
              <a:rPr lang="en-US" dirty="0"/>
              <a:t>: dynamic storage (large pool of memory, not allocated in contiguous order).</a:t>
            </a:r>
          </a:p>
        </p:txBody>
      </p:sp>
    </p:spTree>
    <p:extLst>
      <p:ext uri="{BB962C8B-B14F-4D97-AF65-F5344CB8AC3E}">
        <p14:creationId xmlns:p14="http://schemas.microsoft.com/office/powerpoint/2010/main" val="9782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Functions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6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18310"/>
            <a:ext cx="6023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creates </a:t>
            </a:r>
            <a:r>
              <a:rPr lang="en-US" dirty="0"/>
              <a:t>a function and assigns it a name</a:t>
            </a:r>
          </a:p>
          <a:p>
            <a:r>
              <a:rPr lang="en-US" dirty="0" smtClean="0"/>
              <a:t>• return </a:t>
            </a:r>
            <a:r>
              <a:rPr lang="en-US" dirty="0"/>
              <a:t>sends a result back to the caller</a:t>
            </a:r>
          </a:p>
          <a:p>
            <a:r>
              <a:rPr lang="en-US" dirty="0" smtClean="0"/>
              <a:t>• Arguments </a:t>
            </a:r>
            <a:r>
              <a:rPr lang="en-US" dirty="0"/>
              <a:t>are passed by assignment</a:t>
            </a:r>
          </a:p>
          <a:p>
            <a:r>
              <a:rPr lang="en-US" dirty="0" smtClean="0"/>
              <a:t>• Arguments </a:t>
            </a:r>
            <a:r>
              <a:rPr lang="en-US" dirty="0"/>
              <a:t>and return types are not declared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762000"/>
            <a:ext cx="1770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Functions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26118"/>
            <a:ext cx="4330519" cy="187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7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Defining Functions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71613"/>
            <a:ext cx="83058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6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8710" y="1752600"/>
            <a:ext cx="6390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Arguments </a:t>
            </a:r>
            <a:r>
              <a:rPr lang="en-US" dirty="0"/>
              <a:t>are passed by assignment</a:t>
            </a:r>
          </a:p>
          <a:p>
            <a:r>
              <a:rPr lang="en-US" dirty="0" smtClean="0"/>
              <a:t>• Passed </a:t>
            </a:r>
            <a:r>
              <a:rPr lang="en-US" dirty="0"/>
              <a:t>arguments are assigned to local names</a:t>
            </a:r>
          </a:p>
          <a:p>
            <a:r>
              <a:rPr lang="en-US" dirty="0" smtClean="0"/>
              <a:t>• Assignment </a:t>
            </a:r>
            <a:r>
              <a:rPr lang="en-US" dirty="0"/>
              <a:t>to argument names don't affect the </a:t>
            </a:r>
            <a:r>
              <a:rPr lang="en-US" dirty="0" smtClean="0"/>
              <a:t>caller</a:t>
            </a:r>
            <a:endParaRPr lang="en-US" dirty="0"/>
          </a:p>
          <a:p>
            <a:r>
              <a:rPr lang="en-US" dirty="0" smtClean="0"/>
              <a:t>• Changing </a:t>
            </a:r>
            <a:r>
              <a:rPr lang="en-US" dirty="0"/>
              <a:t>a mutable argument may affect the caller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27" y="685800"/>
            <a:ext cx="5295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Passing Arguments to </a:t>
            </a:r>
            <a:r>
              <a:rPr lang="en-US" sz="2400" b="1" dirty="0" smtClean="0"/>
              <a:t>Functions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247157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1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627" y="685800"/>
            <a:ext cx="3222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Calling a Functions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6627" y="1676400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  The syntax for a function call is: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40195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6626" y="4191000"/>
            <a:ext cx="7605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Parameters in Python are “Call by Assignment.”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Sometimes acts like “call by reference” and sometimes like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“</a:t>
            </a:r>
            <a:r>
              <a:rPr lang="en-US" dirty="0"/>
              <a:t>call by value” in C++.   </a:t>
            </a:r>
            <a:endParaRPr lang="en-US" dirty="0" smtClean="0"/>
          </a:p>
          <a:p>
            <a:r>
              <a:rPr lang="en-US" dirty="0" smtClean="0"/>
              <a:t>		-</a:t>
            </a:r>
            <a:r>
              <a:rPr lang="en-US" dirty="0"/>
              <a:t> Mutable </a:t>
            </a:r>
            <a:r>
              <a:rPr lang="en-US" dirty="0" err="1"/>
              <a:t>datatypes</a:t>
            </a:r>
            <a:r>
              <a:rPr lang="en-US" dirty="0"/>
              <a:t>: Call by reference. </a:t>
            </a:r>
            <a:endParaRPr lang="en-US" dirty="0" smtClean="0"/>
          </a:p>
          <a:p>
            <a:r>
              <a:rPr lang="en-US" dirty="0" smtClean="0"/>
              <a:t>		-</a:t>
            </a:r>
            <a:r>
              <a:rPr lang="en-US" dirty="0"/>
              <a:t> Immutable </a:t>
            </a:r>
            <a:r>
              <a:rPr lang="en-US" dirty="0" err="1"/>
              <a:t>datatypes</a:t>
            </a:r>
            <a:r>
              <a:rPr lang="en-US" dirty="0"/>
              <a:t>: Call by value.</a:t>
            </a:r>
          </a:p>
        </p:txBody>
      </p:sp>
    </p:spTree>
    <p:extLst>
      <p:ext uri="{BB962C8B-B14F-4D97-AF65-F5344CB8AC3E}">
        <p14:creationId xmlns:p14="http://schemas.microsoft.com/office/powerpoint/2010/main" val="27498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288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Can </a:t>
            </a:r>
            <a:r>
              <a:rPr lang="en-US" dirty="0"/>
              <a:t>define defaults for arguments that need not be </a:t>
            </a:r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685800"/>
            <a:ext cx="3403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Optional Arguments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825496"/>
            <a:ext cx="3505200" cy="209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4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0115" y="1600199"/>
            <a:ext cx="6389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All </a:t>
            </a:r>
            <a:r>
              <a:rPr lang="en-US" dirty="0"/>
              <a:t>functions in Python have a return value</a:t>
            </a:r>
          </a:p>
          <a:p>
            <a:r>
              <a:rPr lang="en-US" dirty="0" smtClean="0"/>
              <a:t>	• even </a:t>
            </a:r>
            <a:r>
              <a:rPr lang="en-US" dirty="0"/>
              <a:t>if no return line inside the code.</a:t>
            </a:r>
          </a:p>
          <a:p>
            <a:endParaRPr lang="en-US" dirty="0"/>
          </a:p>
          <a:p>
            <a:r>
              <a:rPr lang="en-US" dirty="0" smtClean="0"/>
              <a:t>• Functions </a:t>
            </a:r>
            <a:r>
              <a:rPr lang="en-US" dirty="0"/>
              <a:t>without a return </a:t>
            </a:r>
            <a:r>
              <a:rPr lang="en-US" dirty="0" smtClean="0"/>
              <a:t>returns </a:t>
            </a:r>
            <a:r>
              <a:rPr lang="en-US" dirty="0"/>
              <a:t>the special value </a:t>
            </a:r>
            <a:r>
              <a:rPr lang="en-US" dirty="0" smtClean="0"/>
              <a:t>None.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• There </a:t>
            </a:r>
            <a:r>
              <a:rPr lang="en-US" dirty="0"/>
              <a:t>is no function overloading in Python.</a:t>
            </a:r>
          </a:p>
          <a:p>
            <a:r>
              <a:rPr lang="en-US" dirty="0" smtClean="0"/>
              <a:t>	• Two </a:t>
            </a:r>
            <a:r>
              <a:rPr lang="en-US" dirty="0"/>
              <a:t>different functions can’t have the same name,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even </a:t>
            </a:r>
            <a:r>
              <a:rPr lang="en-US" dirty="0"/>
              <a:t>if they </a:t>
            </a:r>
            <a:r>
              <a:rPr lang="en-US" dirty="0" smtClean="0"/>
              <a:t>have </a:t>
            </a:r>
            <a:r>
              <a:rPr lang="en-US" dirty="0"/>
              <a:t>different arguments.</a:t>
            </a:r>
          </a:p>
          <a:p>
            <a:endParaRPr lang="en-US" dirty="0" smtClean="0"/>
          </a:p>
          <a:p>
            <a:r>
              <a:rPr lang="en-US" dirty="0" smtClean="0"/>
              <a:t>• Functions </a:t>
            </a:r>
            <a:r>
              <a:rPr lang="en-US" dirty="0"/>
              <a:t>can be used as any other data type. </a:t>
            </a:r>
          </a:p>
          <a:p>
            <a:r>
              <a:rPr lang="en-US" dirty="0"/>
              <a:t> </a:t>
            </a:r>
            <a:r>
              <a:rPr lang="en-US" dirty="0" smtClean="0"/>
              <a:t>  They </a:t>
            </a:r>
            <a:r>
              <a:rPr lang="en-US" dirty="0"/>
              <a:t>can be:</a:t>
            </a:r>
          </a:p>
          <a:p>
            <a:r>
              <a:rPr lang="en-US" dirty="0" smtClean="0"/>
              <a:t>	• Arguments </a:t>
            </a:r>
            <a:r>
              <a:rPr lang="en-US" dirty="0"/>
              <a:t>to function</a:t>
            </a:r>
          </a:p>
          <a:p>
            <a:r>
              <a:rPr lang="en-US" dirty="0" smtClean="0"/>
              <a:t>	• Return </a:t>
            </a:r>
            <a:r>
              <a:rPr lang="en-US" dirty="0"/>
              <a:t>values of functions</a:t>
            </a:r>
          </a:p>
          <a:p>
            <a:r>
              <a:rPr lang="en-US" dirty="0" smtClean="0"/>
              <a:t>	• Assigned </a:t>
            </a:r>
            <a:r>
              <a:rPr lang="en-US" dirty="0"/>
              <a:t>to variables</a:t>
            </a:r>
          </a:p>
          <a:p>
            <a:r>
              <a:rPr lang="en-US" dirty="0" smtClean="0"/>
              <a:t>	• Parts </a:t>
            </a:r>
            <a:r>
              <a:rPr lang="en-US" dirty="0"/>
              <a:t>of tuples, lists,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72747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Gotchas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51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4210" y="2750162"/>
            <a:ext cx="2606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Program Scope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6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356822" cy="538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381000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String Methods Summary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4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050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Local Scope</a:t>
            </a:r>
            <a:endParaRPr lang="en-US" dirty="0"/>
          </a:p>
          <a:p>
            <a:r>
              <a:rPr lang="en-US" dirty="0" smtClean="0"/>
              <a:t>	• Visible only to a function or method that contains it</a:t>
            </a:r>
            <a:endParaRPr lang="en-US" dirty="0"/>
          </a:p>
          <a:p>
            <a:r>
              <a:rPr lang="en-US" dirty="0" smtClean="0"/>
              <a:t>	• Visible only to a Class and it’s instances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Global Scope</a:t>
            </a:r>
            <a:endParaRPr lang="en-US" dirty="0"/>
          </a:p>
          <a:p>
            <a:r>
              <a:rPr lang="en-US" dirty="0" smtClean="0"/>
              <a:t>	• Visible to all areas of a code</a:t>
            </a:r>
          </a:p>
          <a:p>
            <a:r>
              <a:rPr lang="en-US" dirty="0"/>
              <a:t>	• </a:t>
            </a:r>
            <a:r>
              <a:rPr lang="en-US" dirty="0" smtClean="0"/>
              <a:t>Variables declared outside of a function or class</a:t>
            </a:r>
          </a:p>
          <a:p>
            <a:r>
              <a:rPr lang="en-US" dirty="0"/>
              <a:t>	• </a:t>
            </a:r>
            <a:r>
              <a:rPr lang="en-US" dirty="0" smtClean="0">
                <a:solidFill>
                  <a:srgbClr val="00B0F0"/>
                </a:solidFill>
              </a:rPr>
              <a:t>global</a:t>
            </a:r>
            <a:r>
              <a:rPr lang="en-US" dirty="0" smtClean="0"/>
              <a:t> keyword needed to make data or variables visible 	  	   within a function or class</a:t>
            </a:r>
          </a:p>
          <a:p>
            <a:r>
              <a:rPr lang="en-US" dirty="0"/>
              <a:t>	• </a:t>
            </a:r>
            <a:r>
              <a:rPr lang="en-US" dirty="0" smtClean="0">
                <a:solidFill>
                  <a:srgbClr val="00B0F0"/>
                </a:solidFill>
              </a:rPr>
              <a:t>nonlocal</a:t>
            </a:r>
            <a:r>
              <a:rPr lang="en-US" dirty="0" smtClean="0"/>
              <a:t> keyword used when nesting one function inside 	 	   another function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430" y="762000"/>
            <a:ext cx="3852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Local and Global Scope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72" y="914400"/>
            <a:ext cx="61245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4712" y="370748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and Global Scope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5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Recursive Functions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54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5800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Recursive Functions</a:t>
            </a:r>
            <a:endParaRPr 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2109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02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only works for positive numbers, not negative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complete the answer until the number reaches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variable called </a:t>
            </a:r>
            <a:r>
              <a:rPr lang="en-US" b="1" dirty="0" smtClean="0"/>
              <a:t>n </a:t>
            </a:r>
            <a:r>
              <a:rPr lang="en-US" dirty="0" smtClean="0"/>
              <a:t>are created, not just one </a:t>
            </a:r>
            <a:r>
              <a:rPr lang="en-US" b="1" dirty="0" smtClean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Needs to work out what fact(5) is, but needs fact(4) … until fact(1)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2615644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685800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Recursive Functions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2286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2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1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3124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3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2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3962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4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3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6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688" y="480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5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4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24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5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24" y="1524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1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300" y="1385500"/>
            <a:ext cx="23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Composed of a series of pending multiplies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Matt </a:t>
            </a:r>
            <a:r>
              <a:rPr lang="en-US" dirty="0"/>
              <a:t>Huenerfauth (Penn State)</a:t>
            </a:r>
          </a:p>
          <a:p>
            <a:r>
              <a:rPr lang="en-US" dirty="0" smtClean="0"/>
              <a:t>	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 smtClean="0"/>
              <a:t>	Richard </a:t>
            </a:r>
            <a:r>
              <a:rPr lang="en-US" dirty="0"/>
              <a:t>P. Muller (Caltech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Bill Boyd (</a:t>
            </a:r>
            <a:r>
              <a:rPr lang="en-US" dirty="0" err="1" smtClean="0"/>
              <a:t>Weslayan</a:t>
            </a:r>
            <a:r>
              <a:rPr lang="en-US" dirty="0" smtClean="0"/>
              <a:t> University)</a:t>
            </a:r>
          </a:p>
          <a:p>
            <a:r>
              <a:rPr lang="en-US" dirty="0"/>
              <a:t>	</a:t>
            </a:r>
            <a:r>
              <a:rPr lang="en-US" dirty="0" smtClean="0"/>
              <a:t>Smithsonian Telescope Data Center</a:t>
            </a:r>
          </a:p>
          <a:p>
            <a:r>
              <a:rPr lang="en-US" dirty="0"/>
              <a:t>	</a:t>
            </a:r>
            <a:r>
              <a:rPr lang="en-US" dirty="0" smtClean="0"/>
              <a:t>Programming Python, Mark Lutz</a:t>
            </a:r>
          </a:p>
          <a:p>
            <a:r>
              <a:rPr lang="en-US" dirty="0"/>
              <a:t>	</a:t>
            </a:r>
            <a:r>
              <a:rPr lang="en-US" dirty="0" smtClean="0"/>
              <a:t>Fundamentals of Python, Kenneth Lambert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Dictionaries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76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76398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Dictionaries </a:t>
            </a:r>
            <a:r>
              <a:rPr lang="en-US" dirty="0"/>
              <a:t>store a mapping between a set of keys </a:t>
            </a:r>
            <a:r>
              <a:rPr lang="en-US" dirty="0" smtClean="0"/>
              <a:t>and </a:t>
            </a:r>
            <a:r>
              <a:rPr lang="en-US" dirty="0"/>
              <a:t>a set of values.</a:t>
            </a:r>
          </a:p>
          <a:p>
            <a:r>
              <a:rPr lang="en-US" dirty="0" smtClean="0"/>
              <a:t>	• Keys </a:t>
            </a:r>
            <a:r>
              <a:rPr lang="en-US" dirty="0"/>
              <a:t>can be any </a:t>
            </a:r>
            <a:r>
              <a:rPr lang="en-US" dirty="0">
                <a:solidFill>
                  <a:srgbClr val="00B0F0"/>
                </a:solidFill>
              </a:rPr>
              <a:t>immutable</a:t>
            </a:r>
            <a:r>
              <a:rPr lang="en-US" dirty="0"/>
              <a:t> type.</a:t>
            </a:r>
          </a:p>
          <a:p>
            <a:r>
              <a:rPr lang="en-US" dirty="0" smtClean="0"/>
              <a:t>	• Values </a:t>
            </a:r>
            <a:r>
              <a:rPr lang="en-US" dirty="0"/>
              <a:t>can be any type</a:t>
            </a:r>
          </a:p>
          <a:p>
            <a:r>
              <a:rPr lang="en-US" dirty="0" smtClean="0"/>
              <a:t>	• A </a:t>
            </a:r>
            <a:r>
              <a:rPr lang="en-US" dirty="0"/>
              <a:t>single dictionary can store values of different types</a:t>
            </a:r>
          </a:p>
          <a:p>
            <a:r>
              <a:rPr lang="en-US" dirty="0" smtClean="0"/>
              <a:t>• You </a:t>
            </a:r>
            <a:r>
              <a:rPr lang="en-US" dirty="0"/>
              <a:t>can define, modify, view, lookup, and </a:t>
            </a:r>
            <a:r>
              <a:rPr lang="en-US" dirty="0" smtClean="0"/>
              <a:t>delete the </a:t>
            </a:r>
            <a:r>
              <a:rPr lang="en-US" dirty="0"/>
              <a:t>key-value pairs in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dictionary.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4974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Dictionaries: A Matching Type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88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48992"/>
            <a:ext cx="588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Creating and Accessing Dictionaries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690688"/>
            <a:ext cx="52482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3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48992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Updating Dictionaries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44481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3143453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Keys must be unique. 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Assigning to an existing key replaces its value.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62400"/>
            <a:ext cx="47720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2578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Dictionaries are unordered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New entry might appear anywhere in the output.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(Dictionaries work by </a:t>
            </a:r>
            <a:r>
              <a:rPr lang="en-US" dirty="0" smtClean="0"/>
              <a:t>hashing – Associative arrays)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9149</TotalTime>
  <Words>611</Words>
  <Application>Microsoft Office PowerPoint</Application>
  <PresentationFormat>On-screen Show (4:3)</PresentationFormat>
  <Paragraphs>244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lrey</cp:lastModifiedBy>
  <cp:revision>169</cp:revision>
  <dcterms:created xsi:type="dcterms:W3CDTF">2017-03-03T23:14:16Z</dcterms:created>
  <dcterms:modified xsi:type="dcterms:W3CDTF">2020-07-04T20:05:50Z</dcterms:modified>
</cp:coreProperties>
</file>