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382" r:id="rId2"/>
    <p:sldId id="397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4" r:id="rId12"/>
    <p:sldId id="398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35" r:id="rId26"/>
    <p:sldId id="268" r:id="rId27"/>
    <p:sldId id="337" r:id="rId28"/>
    <p:sldId id="269" r:id="rId29"/>
    <p:sldId id="339" r:id="rId30"/>
    <p:sldId id="340" r:id="rId31"/>
    <p:sldId id="338" r:id="rId32"/>
    <p:sldId id="270" r:id="rId33"/>
    <p:sldId id="306" r:id="rId34"/>
    <p:sldId id="350" r:id="rId35"/>
    <p:sldId id="351" r:id="rId36"/>
    <p:sldId id="353" r:id="rId37"/>
    <p:sldId id="279" r:id="rId38"/>
    <p:sldId id="360" r:id="rId39"/>
    <p:sldId id="399" r:id="rId40"/>
    <p:sldId id="400" r:id="rId41"/>
    <p:sldId id="402" r:id="rId42"/>
    <p:sldId id="401" r:id="rId43"/>
    <p:sldId id="403" r:id="rId44"/>
    <p:sldId id="38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5316"/>
    <a:srgbClr val="A0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72" autoAdjust="0"/>
    <p:restoredTop sz="94660"/>
  </p:normalViewPr>
  <p:slideViewPr>
    <p:cSldViewPr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3A802BD-E5C8-4226-9012-20F315094D1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3A802BD-E5C8-4226-9012-20F315094D1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3A802BD-E5C8-4226-9012-20F315094D1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690336"/>
            <a:ext cx="609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Louis Rey</a:t>
            </a:r>
          </a:p>
          <a:p>
            <a:endParaRPr lang="en-US" sz="2800" dirty="0"/>
          </a:p>
          <a:p>
            <a:r>
              <a:rPr lang="en-US" sz="2800" dirty="0" smtClean="0"/>
              <a:t>	UCSD Extension</a:t>
            </a:r>
          </a:p>
          <a:p>
            <a:endParaRPr lang="en-US" sz="2800" dirty="0" smtClean="0"/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47" y="1371600"/>
            <a:ext cx="5266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Introduction to Python (week 4)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135137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3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536" y="685800"/>
            <a:ext cx="4286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Continue</a:t>
            </a:r>
            <a:r>
              <a:rPr lang="en-US" sz="2400" b="1" dirty="0" smtClean="0"/>
              <a:t>  in </a:t>
            </a:r>
            <a:r>
              <a:rPr lang="en-US" sz="2400" b="1" dirty="0" smtClean="0"/>
              <a:t>a While </a:t>
            </a:r>
            <a:r>
              <a:rPr lang="en-US" sz="2400" b="1" dirty="0" smtClean="0"/>
              <a:t>Loop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" y="1524000"/>
            <a:ext cx="7248525" cy="18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295340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9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147465"/>
            <a:ext cx="71247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7720" y="609600"/>
            <a:ext cx="5626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Break, Continue and Exceptions…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258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275713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File Handling in Python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505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2462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Opening a File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430" y="1676400"/>
            <a:ext cx="7913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Before we can read the contents of a file, we must tell Python which file we are going to work with and what we will be doing with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done with the </a:t>
            </a:r>
            <a:r>
              <a:rPr lang="en-US" b="1" dirty="0" smtClean="0">
                <a:solidFill>
                  <a:srgbClr val="0070C0"/>
                </a:solidFill>
              </a:rPr>
              <a:t>open</a:t>
            </a:r>
            <a:r>
              <a:rPr lang="en-US" dirty="0" smtClean="0"/>
              <a:t>( )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open</a:t>
            </a:r>
            <a:r>
              <a:rPr lang="en-US" dirty="0" smtClean="0"/>
              <a:t>() returns a “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ile handle</a:t>
            </a:r>
            <a:r>
              <a:rPr lang="en-US" dirty="0" smtClean="0"/>
              <a:t>” -  a variable used to perform operations on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to ‘File </a:t>
            </a:r>
            <a:r>
              <a:rPr lang="en-US" dirty="0" smtClean="0">
                <a:sym typeface="Wingdings" panose="05000000000000000000" pitchFamily="2" charset="2"/>
              </a:rPr>
              <a:t> Open’ in a Word Processor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2449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Using Open ( )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430" y="1676400"/>
            <a:ext cx="79133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andle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70C0"/>
                </a:solidFill>
              </a:rPr>
              <a:t>open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B65316"/>
                </a:solidFill>
              </a:rPr>
              <a:t>filename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A0582C"/>
                </a:solidFill>
              </a:rPr>
              <a:t>mode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Example:  </a:t>
            </a:r>
            <a:r>
              <a:rPr lang="en-US" dirty="0" err="1" smtClean="0">
                <a:solidFill>
                  <a:srgbClr val="FF0000"/>
                </a:solidFill>
              </a:rPr>
              <a:t>fhand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70C0"/>
                </a:solidFill>
              </a:rPr>
              <a:t>open</a:t>
            </a:r>
            <a:r>
              <a:rPr lang="en-US" dirty="0" smtClean="0"/>
              <a:t>(‘</a:t>
            </a:r>
            <a:r>
              <a:rPr lang="en-US" dirty="0" smtClean="0">
                <a:solidFill>
                  <a:srgbClr val="B65316"/>
                </a:solidFill>
              </a:rPr>
              <a:t>mbox.txt’</a:t>
            </a:r>
            <a:r>
              <a:rPr lang="en-US" dirty="0" smtClean="0"/>
              <a:t>, ‘</a:t>
            </a:r>
            <a:r>
              <a:rPr lang="en-US" dirty="0" smtClean="0">
                <a:solidFill>
                  <a:srgbClr val="B65316"/>
                </a:solidFill>
              </a:rPr>
              <a:t>r</a:t>
            </a:r>
            <a:r>
              <a:rPr lang="en-US" dirty="0" smtClean="0"/>
              <a:t>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Returns a</a:t>
            </a:r>
            <a:r>
              <a:rPr lang="en-US" dirty="0" smtClean="0">
                <a:solidFill>
                  <a:srgbClr val="FF0000"/>
                </a:solidFill>
              </a:rPr>
              <a:t> handle </a:t>
            </a:r>
            <a:r>
              <a:rPr lang="en-US" dirty="0" smtClean="0"/>
              <a:t>used to manipulate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B65316"/>
                </a:solidFill>
              </a:rPr>
              <a:t>filename</a:t>
            </a:r>
            <a:r>
              <a:rPr lang="en-US" dirty="0" smtClean="0"/>
              <a:t> is a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A0582C"/>
                </a:solidFill>
              </a:rPr>
              <a:t>mode</a:t>
            </a:r>
            <a:r>
              <a:rPr lang="en-US" dirty="0" smtClean="0"/>
              <a:t> is optional and should be ‘</a:t>
            </a:r>
            <a:r>
              <a:rPr lang="en-US" dirty="0" smtClean="0">
                <a:solidFill>
                  <a:srgbClr val="A0582C"/>
                </a:solidFill>
              </a:rPr>
              <a:t>r</a:t>
            </a:r>
            <a:r>
              <a:rPr lang="en-US" dirty="0" smtClean="0"/>
              <a:t>’ if we are planning to read the file and ‘</a:t>
            </a:r>
            <a:r>
              <a:rPr lang="en-US" dirty="0" smtClean="0">
                <a:solidFill>
                  <a:srgbClr val="A0582C"/>
                </a:solidFill>
              </a:rPr>
              <a:t>w</a:t>
            </a:r>
            <a:r>
              <a:rPr lang="en-US" dirty="0" smtClean="0"/>
              <a:t>’ if we are going to write to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3058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 is a </a:t>
            </a:r>
            <a:r>
              <a:rPr lang="en-US" sz="2400" b="1" dirty="0" smtClean="0">
                <a:solidFill>
                  <a:srgbClr val="FF0000"/>
                </a:solidFill>
              </a:rPr>
              <a:t>Handle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430" y="1676400"/>
            <a:ext cx="7989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fhand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70C0"/>
                </a:solidFill>
              </a:rPr>
              <a:t>open</a:t>
            </a:r>
            <a:r>
              <a:rPr lang="en-US" dirty="0" smtClean="0"/>
              <a:t>(‘</a:t>
            </a:r>
            <a:r>
              <a:rPr lang="en-US" dirty="0" smtClean="0">
                <a:solidFill>
                  <a:srgbClr val="B65316"/>
                </a:solidFill>
              </a:rPr>
              <a:t>mbox.txt’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print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fhand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rgbClr val="00B050"/>
                </a:solidFill>
              </a:rPr>
              <a:t>&lt;_io.TextIOWrapper name=‘mbox.txt’ mode=‘r’ encoding=‘UTF-8’&gt;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241" y="3429000"/>
            <a:ext cx="37147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5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3772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The </a:t>
            </a:r>
            <a:r>
              <a:rPr lang="en-US" sz="2400" b="1" dirty="0" smtClean="0">
                <a:solidFill>
                  <a:srgbClr val="00B0F0"/>
                </a:solidFill>
              </a:rPr>
              <a:t>newline</a:t>
            </a:r>
            <a:r>
              <a:rPr lang="en-US" sz="2400" b="1" dirty="0" smtClean="0"/>
              <a:t> Character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430" y="1661160"/>
            <a:ext cx="36461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 a special character called the ‘</a:t>
            </a:r>
            <a:r>
              <a:rPr lang="en-US" dirty="0" smtClean="0">
                <a:solidFill>
                  <a:srgbClr val="00B0F0"/>
                </a:solidFill>
              </a:rPr>
              <a:t>newline</a:t>
            </a:r>
            <a:r>
              <a:rPr lang="en-US" dirty="0" smtClean="0"/>
              <a:t>’ to indicate when a line ends</a:t>
            </a:r>
          </a:p>
          <a:p>
            <a:endParaRPr lang="en-US" dirty="0"/>
          </a:p>
          <a:p>
            <a:r>
              <a:rPr lang="en-US" dirty="0" smtClean="0"/>
              <a:t>We represent it as </a:t>
            </a:r>
            <a:r>
              <a:rPr lang="en-US" b="1" dirty="0" smtClean="0">
                <a:solidFill>
                  <a:srgbClr val="00B0F0"/>
                </a:solidFill>
              </a:rPr>
              <a:t>\n</a:t>
            </a:r>
            <a:r>
              <a:rPr lang="en-US" dirty="0" smtClean="0"/>
              <a:t> in strings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Newline</a:t>
            </a:r>
            <a:r>
              <a:rPr lang="en-US" dirty="0" smtClean="0"/>
              <a:t> is still one character not two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45616" y="1661160"/>
            <a:ext cx="4064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stuff</a:t>
            </a:r>
            <a:r>
              <a:rPr lang="en-US" dirty="0" smtClean="0"/>
              <a:t> = ‘</a:t>
            </a:r>
            <a:r>
              <a:rPr lang="en-US" dirty="0" smtClean="0">
                <a:solidFill>
                  <a:srgbClr val="C00000"/>
                </a:solidFill>
              </a:rPr>
              <a:t>Hello</a:t>
            </a:r>
            <a:r>
              <a:rPr lang="en-US" b="1" dirty="0" smtClean="0">
                <a:solidFill>
                  <a:srgbClr val="00B0F0"/>
                </a:solidFill>
              </a:rPr>
              <a:t>\</a:t>
            </a:r>
            <a:r>
              <a:rPr lang="en-US" b="1" dirty="0" err="1" smtClean="0">
                <a:solidFill>
                  <a:srgbClr val="00B0F0"/>
                </a:solidFill>
              </a:rPr>
              <a:t>n</a:t>
            </a:r>
            <a:r>
              <a:rPr lang="en-US" dirty="0" err="1" smtClean="0">
                <a:solidFill>
                  <a:srgbClr val="C00000"/>
                </a:solidFill>
              </a:rPr>
              <a:t>World</a:t>
            </a:r>
            <a:r>
              <a:rPr lang="en-US" dirty="0" smtClean="0"/>
              <a:t>”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stuff</a:t>
            </a:r>
          </a:p>
          <a:p>
            <a:r>
              <a:rPr lang="en-US" dirty="0"/>
              <a:t> </a:t>
            </a:r>
            <a:r>
              <a:rPr lang="en-US" dirty="0" smtClean="0"/>
              <a:t>  ‘</a:t>
            </a:r>
            <a:r>
              <a:rPr lang="en-US" dirty="0" smtClean="0">
                <a:solidFill>
                  <a:srgbClr val="00B050"/>
                </a:solidFill>
              </a:rPr>
              <a:t>Hello</a:t>
            </a:r>
            <a:r>
              <a:rPr lang="en-US" b="1" dirty="0" smtClean="0">
                <a:solidFill>
                  <a:srgbClr val="00B0F0"/>
                </a:solidFill>
              </a:rPr>
              <a:t>\</a:t>
            </a:r>
            <a:r>
              <a:rPr lang="en-US" b="1" dirty="0" err="1" smtClean="0">
                <a:solidFill>
                  <a:srgbClr val="00B0F0"/>
                </a:solidFill>
              </a:rPr>
              <a:t>n</a:t>
            </a:r>
            <a:r>
              <a:rPr lang="en-US" dirty="0" err="1" smtClean="0">
                <a:solidFill>
                  <a:srgbClr val="00B050"/>
                </a:solidFill>
              </a:rPr>
              <a:t>World</a:t>
            </a:r>
            <a:r>
              <a:rPr lang="en-US" dirty="0" smtClean="0"/>
              <a:t>’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print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stuff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B050"/>
                </a:solidFill>
              </a:rPr>
              <a:t>Hello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World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stuff </a:t>
            </a:r>
            <a:r>
              <a:rPr lang="en-US" dirty="0" smtClean="0"/>
              <a:t>= ‘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="1" dirty="0" smtClean="0">
                <a:solidFill>
                  <a:srgbClr val="00B0F0"/>
                </a:solidFill>
              </a:rPr>
              <a:t>\</a:t>
            </a:r>
            <a:r>
              <a:rPr lang="en-US" b="1" dirty="0" err="1" smtClean="0">
                <a:solidFill>
                  <a:srgbClr val="00B0F0"/>
                </a:solidFill>
              </a:rPr>
              <a:t>n</a:t>
            </a:r>
            <a:r>
              <a:rPr lang="en-US" dirty="0" err="1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’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print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stuff</a:t>
            </a:r>
            <a:r>
              <a:rPr lang="en-US" dirty="0" smtClean="0"/>
              <a:t>)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X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Y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len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stuff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 3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9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2585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File Processing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430" y="1661160"/>
            <a:ext cx="760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text file has </a:t>
            </a:r>
            <a:r>
              <a:rPr lang="en-US" dirty="0" smtClean="0">
                <a:solidFill>
                  <a:srgbClr val="00B0F0"/>
                </a:solidFill>
              </a:rPr>
              <a:t>newlines </a:t>
            </a:r>
            <a:r>
              <a:rPr lang="en-US" dirty="0" smtClean="0"/>
              <a:t> at the end of each 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659130" y="2590800"/>
            <a:ext cx="78371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From stephen.marquard@uct.ac.za Sat Jan 5 09:14:16 2008</a:t>
            </a:r>
            <a:r>
              <a:rPr lang="en-US" b="1" dirty="0">
                <a:solidFill>
                  <a:srgbClr val="00B0F0"/>
                </a:solidFill>
              </a:rPr>
              <a:t>\n</a:t>
            </a:r>
          </a:p>
          <a:p>
            <a:r>
              <a:rPr lang="en-US" dirty="0">
                <a:solidFill>
                  <a:srgbClr val="002060"/>
                </a:solidFill>
              </a:rPr>
              <a:t>Return-Path: &lt;postmaster@collab.sakaiproject.org&gt;</a:t>
            </a:r>
            <a:r>
              <a:rPr lang="en-US" b="1" dirty="0">
                <a:solidFill>
                  <a:srgbClr val="00B0F0"/>
                </a:solidFill>
              </a:rPr>
              <a:t>\n</a:t>
            </a:r>
          </a:p>
          <a:p>
            <a:r>
              <a:rPr lang="en-US" dirty="0">
                <a:solidFill>
                  <a:srgbClr val="002060"/>
                </a:solidFill>
              </a:rPr>
              <a:t>Date: Sat, 5 Jan 2008 09:12:18 -0500</a:t>
            </a:r>
            <a:r>
              <a:rPr lang="en-US" b="1" dirty="0">
                <a:solidFill>
                  <a:srgbClr val="00B0F0"/>
                </a:solidFill>
              </a:rPr>
              <a:t>\n</a:t>
            </a:r>
          </a:p>
          <a:p>
            <a:r>
              <a:rPr lang="en-US" dirty="0">
                <a:solidFill>
                  <a:srgbClr val="002060"/>
                </a:solidFill>
              </a:rPr>
              <a:t>To: source@collab.sakaiproject.org</a:t>
            </a:r>
            <a:r>
              <a:rPr lang="en-US" b="1" dirty="0">
                <a:solidFill>
                  <a:srgbClr val="00B0F0"/>
                </a:solidFill>
              </a:rPr>
              <a:t>\n</a:t>
            </a:r>
          </a:p>
          <a:p>
            <a:r>
              <a:rPr lang="en-US" dirty="0">
                <a:solidFill>
                  <a:srgbClr val="002060"/>
                </a:solidFill>
              </a:rPr>
              <a:t>From: stephen.marquard@uct.ac.za</a:t>
            </a:r>
            <a:r>
              <a:rPr lang="en-US" b="1" dirty="0">
                <a:solidFill>
                  <a:srgbClr val="00B0F0"/>
                </a:solidFill>
              </a:rPr>
              <a:t>\n</a:t>
            </a:r>
          </a:p>
          <a:p>
            <a:r>
              <a:rPr lang="en-US" dirty="0">
                <a:solidFill>
                  <a:srgbClr val="002060"/>
                </a:solidFill>
              </a:rPr>
              <a:t>Subject: [</a:t>
            </a:r>
            <a:r>
              <a:rPr lang="en-US" dirty="0" err="1">
                <a:solidFill>
                  <a:srgbClr val="002060"/>
                </a:solidFill>
              </a:rPr>
              <a:t>sakai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 err="1">
                <a:solidFill>
                  <a:srgbClr val="002060"/>
                </a:solidFill>
              </a:rPr>
              <a:t>svn</a:t>
            </a:r>
            <a:r>
              <a:rPr lang="en-US" dirty="0">
                <a:solidFill>
                  <a:srgbClr val="002060"/>
                </a:solidFill>
              </a:rPr>
              <a:t> commit: r39772 - content/branches/</a:t>
            </a:r>
            <a:r>
              <a:rPr lang="en-US" b="1" dirty="0">
                <a:solidFill>
                  <a:srgbClr val="00B0F0"/>
                </a:solidFill>
              </a:rPr>
              <a:t>\n</a:t>
            </a:r>
          </a:p>
          <a:p>
            <a:r>
              <a:rPr lang="en-US" b="1" dirty="0">
                <a:solidFill>
                  <a:srgbClr val="00B0F0"/>
                </a:solidFill>
              </a:rPr>
              <a:t>\n</a:t>
            </a:r>
          </a:p>
          <a:p>
            <a:r>
              <a:rPr lang="en-US" dirty="0">
                <a:solidFill>
                  <a:srgbClr val="002060"/>
                </a:solidFill>
              </a:rPr>
              <a:t>Details: http://source.sakaiproject.org/viewsvn/?view=rev&amp;rev=39772</a:t>
            </a:r>
            <a:r>
              <a:rPr lang="en-US" b="1" dirty="0">
                <a:solidFill>
                  <a:srgbClr val="00B0F0"/>
                </a:solidFill>
              </a:rPr>
              <a:t>\n</a:t>
            </a:r>
          </a:p>
        </p:txBody>
      </p:sp>
    </p:spTree>
    <p:extLst>
      <p:ext uri="{BB962C8B-B14F-4D97-AF65-F5344CB8AC3E}">
        <p14:creationId xmlns:p14="http://schemas.microsoft.com/office/powerpoint/2010/main" val="16079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4293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File Handle </a:t>
            </a:r>
            <a:r>
              <a:rPr lang="en-US" sz="2400" b="1" dirty="0" smtClean="0"/>
              <a:t>as a </a:t>
            </a:r>
            <a:r>
              <a:rPr lang="en-US" sz="2400" b="1" dirty="0" smtClean="0">
                <a:solidFill>
                  <a:srgbClr val="0070C0"/>
                </a:solidFill>
              </a:rPr>
              <a:t>Sequence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854" y="1661160"/>
            <a:ext cx="3301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file handle </a:t>
            </a:r>
            <a:r>
              <a:rPr lang="en-US" dirty="0" smtClean="0"/>
              <a:t>open for read access can be treated as a </a:t>
            </a:r>
            <a:r>
              <a:rPr lang="en-US" dirty="0" smtClean="0">
                <a:solidFill>
                  <a:srgbClr val="0070C0"/>
                </a:solidFill>
              </a:rPr>
              <a:t>sequence</a:t>
            </a:r>
            <a:r>
              <a:rPr lang="en-US" dirty="0" smtClean="0"/>
              <a:t> of strings where each line in the file is a string in the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use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US" dirty="0" smtClean="0"/>
              <a:t>statement to iterate through the </a:t>
            </a:r>
            <a:r>
              <a:rPr lang="en-US" dirty="0" smtClean="0">
                <a:solidFill>
                  <a:srgbClr val="0070C0"/>
                </a:solidFill>
              </a:rPr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Remember – a </a:t>
            </a:r>
            <a:r>
              <a:rPr lang="en-US" dirty="0" smtClean="0">
                <a:solidFill>
                  <a:srgbClr val="0070C0"/>
                </a:solidFill>
              </a:rPr>
              <a:t>sequence</a:t>
            </a:r>
            <a:r>
              <a:rPr lang="en-US" dirty="0" smtClean="0"/>
              <a:t> is an ordered set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2999988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B65316"/>
                </a:solidFill>
              </a:rPr>
              <a:t>Xfile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70C0"/>
                </a:solidFill>
              </a:rPr>
              <a:t>open</a:t>
            </a:r>
            <a:r>
              <a:rPr lang="en-US" dirty="0" smtClean="0"/>
              <a:t>(‘</a:t>
            </a:r>
            <a:r>
              <a:rPr lang="en-US" dirty="0" smtClean="0">
                <a:solidFill>
                  <a:srgbClr val="A0582C"/>
                </a:solidFill>
              </a:rPr>
              <a:t>mbox.txt</a:t>
            </a:r>
            <a:r>
              <a:rPr lang="en-US" dirty="0" smtClean="0"/>
              <a:t>’)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choice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dirty="0" smtClean="0">
                <a:solidFill>
                  <a:srgbClr val="B65316"/>
                </a:solidFill>
              </a:rPr>
              <a:t> </a:t>
            </a:r>
            <a:r>
              <a:rPr lang="en-US" dirty="0" err="1" smtClean="0">
                <a:solidFill>
                  <a:srgbClr val="B65316"/>
                </a:solidFill>
              </a:rPr>
              <a:t>xfile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</a:t>
            </a:r>
            <a:r>
              <a:rPr lang="en-US" b="1" dirty="0" smtClean="0">
                <a:solidFill>
                  <a:srgbClr val="0070C0"/>
                </a:solidFill>
              </a:rPr>
              <a:t>print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B050"/>
                </a:solidFill>
              </a:rPr>
              <a:t>choice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3921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Counting Lines in a File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6854" y="1661160"/>
            <a:ext cx="33017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file</a:t>
            </a:r>
            <a:r>
              <a:rPr lang="en-US" dirty="0" smtClean="0"/>
              <a:t> read only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dirty="0" smtClean="0"/>
              <a:t> loop to read each line</a:t>
            </a:r>
            <a:endParaRPr lang="en-US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B65316"/>
                </a:solidFill>
              </a:rPr>
              <a:t>Count</a:t>
            </a:r>
            <a:r>
              <a:rPr lang="en-US" dirty="0" smtClean="0"/>
              <a:t> the lines and print out the number of lines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4696" y="2215157"/>
            <a:ext cx="373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fhand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70C0"/>
                </a:solidFill>
              </a:rPr>
              <a:t>open</a:t>
            </a:r>
            <a:r>
              <a:rPr lang="en-US" dirty="0" smtClean="0"/>
              <a:t>(‘</a:t>
            </a:r>
            <a:r>
              <a:rPr lang="en-US" dirty="0" smtClean="0">
                <a:solidFill>
                  <a:srgbClr val="A0582C"/>
                </a:solidFill>
              </a:rPr>
              <a:t>mbox.txt</a:t>
            </a:r>
            <a:r>
              <a:rPr lang="en-US" dirty="0" smtClean="0"/>
              <a:t>’)</a:t>
            </a:r>
          </a:p>
          <a:p>
            <a:r>
              <a:rPr lang="en-US" dirty="0">
                <a:solidFill>
                  <a:srgbClr val="B65316"/>
                </a:solidFill>
              </a:rPr>
              <a:t>c</a:t>
            </a:r>
            <a:r>
              <a:rPr lang="en-US" dirty="0" smtClean="0">
                <a:solidFill>
                  <a:srgbClr val="B65316"/>
                </a:solidFill>
              </a:rPr>
              <a:t>ount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line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dirty="0" smtClean="0">
                <a:solidFill>
                  <a:srgbClr val="B65316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fhand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B65316"/>
                </a:solidFill>
              </a:rPr>
              <a:t>  count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B65316"/>
                </a:solidFill>
              </a:rPr>
              <a:t>count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print</a:t>
            </a:r>
            <a:r>
              <a:rPr lang="en-US" dirty="0" smtClean="0"/>
              <a:t> (‘Line Count: ‘. </a:t>
            </a:r>
            <a:r>
              <a:rPr lang="en-US" dirty="0" smtClean="0">
                <a:solidFill>
                  <a:srgbClr val="B65316"/>
                </a:solidFill>
              </a:rPr>
              <a:t>count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/>
              <a:t> $ </a:t>
            </a:r>
            <a:r>
              <a:rPr lang="en-US" dirty="0" smtClean="0">
                <a:solidFill>
                  <a:srgbClr val="00B050"/>
                </a:solidFill>
              </a:rPr>
              <a:t>python open.py</a:t>
            </a:r>
          </a:p>
          <a:p>
            <a:r>
              <a:rPr lang="en-US" dirty="0"/>
              <a:t> </a:t>
            </a:r>
            <a:r>
              <a:rPr lang="en-US" dirty="0" smtClean="0"/>
              <a:t>           Line count: 132045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7114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Week </a:t>
            </a:r>
            <a:r>
              <a:rPr lang="en-US" sz="2400" b="1" dirty="0" smtClean="0"/>
              <a:t>4 </a:t>
            </a:r>
            <a:r>
              <a:rPr lang="en-US" sz="2400" b="1" dirty="0" smtClean="0"/>
              <a:t>Objectives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29056" y="1905000"/>
            <a:ext cx="68671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Break </a:t>
            </a:r>
            <a:r>
              <a:rPr lang="en-US" dirty="0"/>
              <a:t>and 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Importing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</a:t>
            </a:r>
            <a:r>
              <a:rPr lang="en-US" dirty="0" smtClean="0"/>
              <a:t>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Unittest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4164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Reading the *Whole* File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430" y="1905000"/>
            <a:ext cx="330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</a:t>
            </a:r>
            <a:r>
              <a:rPr lang="en-US" dirty="0" smtClean="0">
                <a:solidFill>
                  <a:srgbClr val="B65316"/>
                </a:solidFill>
              </a:rPr>
              <a:t>read</a:t>
            </a:r>
            <a:r>
              <a:rPr lang="en-US" dirty="0" smtClean="0"/>
              <a:t> the whole file (</a:t>
            </a:r>
            <a:r>
              <a:rPr lang="en-US" dirty="0" smtClean="0">
                <a:solidFill>
                  <a:srgbClr val="00B050"/>
                </a:solidFill>
              </a:rPr>
              <a:t>newlines</a:t>
            </a:r>
            <a:r>
              <a:rPr lang="en-US" dirty="0" smtClean="0"/>
              <a:t> and all) into a single 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4696" y="1905000"/>
            <a:ext cx="373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&gt;&gt;&gt; </a:t>
            </a:r>
            <a:r>
              <a:rPr lang="en-US" dirty="0" err="1" smtClean="0">
                <a:solidFill>
                  <a:srgbClr val="00B050"/>
                </a:solidFill>
              </a:rPr>
              <a:t>fhand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70C0"/>
                </a:solidFill>
              </a:rPr>
              <a:t>open</a:t>
            </a:r>
            <a:r>
              <a:rPr lang="en-US" dirty="0" smtClean="0"/>
              <a:t>(‘</a:t>
            </a:r>
            <a:r>
              <a:rPr lang="en-US" dirty="0" smtClean="0">
                <a:solidFill>
                  <a:srgbClr val="A0582C"/>
                </a:solidFill>
              </a:rPr>
              <a:t>mbox.txt</a:t>
            </a:r>
            <a:r>
              <a:rPr lang="en-US" dirty="0" smtClean="0"/>
              <a:t>’)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>
                <a:solidFill>
                  <a:srgbClr val="B65316"/>
                </a:solidFill>
              </a:rPr>
              <a:t> </a:t>
            </a:r>
            <a:r>
              <a:rPr lang="en-US" dirty="0" err="1" smtClean="0">
                <a:solidFill>
                  <a:srgbClr val="B65316"/>
                </a:solidFill>
              </a:rPr>
              <a:t>inp</a:t>
            </a:r>
            <a:r>
              <a:rPr lang="en-US" dirty="0" smtClean="0">
                <a:solidFill>
                  <a:srgbClr val="B65316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fhand</a:t>
            </a:r>
            <a:r>
              <a:rPr lang="en-US" dirty="0" err="1" smtClean="0">
                <a:solidFill>
                  <a:srgbClr val="B65316"/>
                </a:solidFill>
              </a:rPr>
              <a:t>.</a:t>
            </a:r>
            <a:r>
              <a:rPr lang="en-US" dirty="0" err="1" smtClean="0">
                <a:solidFill>
                  <a:srgbClr val="0070C0"/>
                </a:solidFill>
              </a:rPr>
              <a:t>read</a:t>
            </a:r>
            <a:r>
              <a:rPr lang="en-US" dirty="0" smtClean="0">
                <a:solidFill>
                  <a:srgbClr val="B65316"/>
                </a:solidFill>
              </a:rPr>
              <a:t> </a:t>
            </a:r>
            <a:r>
              <a:rPr lang="en-US" dirty="0" smtClean="0"/>
              <a:t>( 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print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len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A0582C"/>
                </a:solidFill>
              </a:rPr>
              <a:t>inp</a:t>
            </a:r>
            <a:r>
              <a:rPr lang="en-US" dirty="0" smtClean="0"/>
              <a:t>))</a:t>
            </a:r>
          </a:p>
          <a:p>
            <a:r>
              <a:rPr lang="en-US" dirty="0"/>
              <a:t> </a:t>
            </a:r>
            <a:r>
              <a:rPr lang="en-US" dirty="0" smtClean="0"/>
              <a:t>   94626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print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B65316"/>
                </a:solidFill>
              </a:rPr>
              <a:t>inp</a:t>
            </a:r>
            <a:r>
              <a:rPr lang="en-US" dirty="0" smtClean="0"/>
              <a:t>[: </a:t>
            </a:r>
            <a:r>
              <a:rPr lang="en-US" dirty="0" smtClean="0">
                <a:solidFill>
                  <a:srgbClr val="FF0000"/>
                </a:solidFill>
              </a:rPr>
              <a:t>20</a:t>
            </a:r>
            <a:r>
              <a:rPr lang="en-US" dirty="0" smtClean="0"/>
              <a:t>])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From </a:t>
            </a:r>
            <a:r>
              <a:rPr lang="en-US" dirty="0" err="1" smtClean="0">
                <a:solidFill>
                  <a:srgbClr val="00B050"/>
                </a:solidFill>
              </a:rPr>
              <a:t>stephen.marquard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4164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Searching Through a File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430" y="1905000"/>
            <a:ext cx="3301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put an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dirty="0" smtClean="0">
                <a:solidFill>
                  <a:srgbClr val="B65316"/>
                </a:solidFill>
              </a:rPr>
              <a:t>  </a:t>
            </a:r>
            <a:r>
              <a:rPr lang="en-US" dirty="0" smtClean="0"/>
              <a:t>statement in our</a:t>
            </a:r>
            <a:r>
              <a:rPr lang="en-US" dirty="0" smtClean="0">
                <a:solidFill>
                  <a:srgbClr val="B65316"/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dirty="0" smtClean="0"/>
              <a:t> loop to only print lines that meet some criteria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2172" y="195116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fhand</a:t>
            </a:r>
            <a:r>
              <a:rPr lang="en-US" dirty="0"/>
              <a:t> = </a:t>
            </a:r>
            <a:r>
              <a:rPr lang="en-US" b="1" dirty="0">
                <a:solidFill>
                  <a:srgbClr val="0070C0"/>
                </a:solidFill>
              </a:rPr>
              <a:t>open</a:t>
            </a:r>
            <a:r>
              <a:rPr lang="en-US" dirty="0"/>
              <a:t>(‘</a:t>
            </a:r>
            <a:r>
              <a:rPr lang="en-US" dirty="0">
                <a:solidFill>
                  <a:srgbClr val="A0582C"/>
                </a:solidFill>
              </a:rPr>
              <a:t>mbox.txt</a:t>
            </a:r>
            <a:r>
              <a:rPr lang="en-US" dirty="0"/>
              <a:t>’)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line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rgbClr val="B65316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fhand</a:t>
            </a:r>
            <a:r>
              <a:rPr lang="en-US" dirty="0"/>
              <a:t>: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B65316"/>
                </a:solidFill>
              </a:rPr>
              <a:t>  </a:t>
            </a:r>
            <a:r>
              <a:rPr lang="en-US" dirty="0" smtClean="0">
                <a:solidFill>
                  <a:srgbClr val="B65316"/>
                </a:solidFill>
              </a:rPr>
              <a:t>if </a:t>
            </a:r>
            <a:r>
              <a:rPr lang="en-US" dirty="0" err="1" smtClean="0">
                <a:solidFill>
                  <a:srgbClr val="00B050"/>
                </a:solidFill>
              </a:rPr>
              <a:t>line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70C0"/>
                </a:solidFill>
              </a:rPr>
              <a:t>startswith</a:t>
            </a:r>
            <a:r>
              <a:rPr lang="en-US" dirty="0" smtClean="0"/>
              <a:t> (‘From:’)</a:t>
            </a:r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	print</a:t>
            </a:r>
            <a:r>
              <a:rPr lang="en-US" dirty="0" smtClean="0"/>
              <a:t> (</a:t>
            </a:r>
            <a:r>
              <a:rPr lang="en-US" dirty="0">
                <a:solidFill>
                  <a:srgbClr val="00B050"/>
                </a:solidFill>
              </a:rPr>
              <a:t>line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962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print statement will add an additional </a:t>
            </a:r>
            <a:r>
              <a:rPr lang="en-US" dirty="0" smtClean="0">
                <a:solidFill>
                  <a:srgbClr val="00B050"/>
                </a:solidFill>
              </a:rPr>
              <a:t>newline</a:t>
            </a:r>
            <a:r>
              <a:rPr lang="en-US" dirty="0" smtClean="0"/>
              <a:t> in addition to the ones already in existence from the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5309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Searching Through a File (fixed)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430" y="1905000"/>
            <a:ext cx="33017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strip the whitespace from the right-hand side of the string using </a:t>
            </a:r>
            <a:r>
              <a:rPr lang="en-US" b="1" dirty="0" err="1" smtClean="0">
                <a:solidFill>
                  <a:srgbClr val="0070C0"/>
                </a:solidFill>
              </a:rPr>
              <a:t>rstrip</a:t>
            </a:r>
            <a:r>
              <a:rPr lang="en-US" dirty="0" smtClean="0"/>
              <a:t> ( ) from the string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newline</a:t>
            </a:r>
            <a:r>
              <a:rPr lang="en-US" dirty="0" smtClean="0"/>
              <a:t> is considered a ‘whitespace’ and is stripped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2172" y="195116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fhand</a:t>
            </a:r>
            <a:r>
              <a:rPr lang="en-US" dirty="0"/>
              <a:t> = </a:t>
            </a:r>
            <a:r>
              <a:rPr lang="en-US" b="1" dirty="0">
                <a:solidFill>
                  <a:srgbClr val="0070C0"/>
                </a:solidFill>
              </a:rPr>
              <a:t>open</a:t>
            </a:r>
            <a:r>
              <a:rPr lang="en-US" dirty="0"/>
              <a:t>(‘</a:t>
            </a:r>
            <a:r>
              <a:rPr lang="en-US" dirty="0">
                <a:solidFill>
                  <a:srgbClr val="A0582C"/>
                </a:solidFill>
              </a:rPr>
              <a:t>mbox.txt</a:t>
            </a:r>
            <a:r>
              <a:rPr lang="en-US" dirty="0"/>
              <a:t>’)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line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rgbClr val="B65316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fhand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</a:t>
            </a:r>
            <a:r>
              <a:rPr lang="en-US" dirty="0" smtClean="0">
                <a:solidFill>
                  <a:srgbClr val="00B050"/>
                </a:solidFill>
              </a:rPr>
              <a:t>line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B050"/>
                </a:solidFill>
              </a:rPr>
              <a:t>line.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rstrip</a:t>
            </a:r>
            <a:r>
              <a:rPr lang="en-US" dirty="0"/>
              <a:t> ( ) 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B65316"/>
                </a:solidFill>
              </a:rPr>
              <a:t>  </a:t>
            </a:r>
            <a:r>
              <a:rPr lang="en-US" dirty="0" smtClean="0">
                <a:solidFill>
                  <a:srgbClr val="B65316"/>
                </a:solidFill>
              </a:rPr>
              <a:t>if </a:t>
            </a:r>
            <a:r>
              <a:rPr lang="en-US" dirty="0" err="1" smtClean="0">
                <a:solidFill>
                  <a:srgbClr val="00B050"/>
                </a:solidFill>
              </a:rPr>
              <a:t>line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70C0"/>
                </a:solidFill>
              </a:rPr>
              <a:t>startswith</a:t>
            </a:r>
            <a:r>
              <a:rPr lang="en-US" dirty="0" smtClean="0"/>
              <a:t> (‘From:’)</a:t>
            </a:r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	print</a:t>
            </a:r>
            <a:r>
              <a:rPr lang="en-US" dirty="0" smtClean="0"/>
              <a:t> (</a:t>
            </a:r>
            <a:r>
              <a:rPr lang="en-US" dirty="0">
                <a:solidFill>
                  <a:srgbClr val="00B050"/>
                </a:solidFill>
              </a:rPr>
              <a:t>line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From: stephen.marquard@uct.ac.za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From: louis@media.berkeley.edu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From: zqian@umich.edu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From: rjlowe@iupui.edu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….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3908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Skipping with Continue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430" y="1905000"/>
            <a:ext cx="330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conveniently skip a line by using the </a:t>
            </a:r>
            <a:r>
              <a:rPr lang="en-US" b="1" dirty="0" smtClean="0">
                <a:solidFill>
                  <a:srgbClr val="0070C0"/>
                </a:solidFill>
              </a:rPr>
              <a:t>continue</a:t>
            </a:r>
            <a:r>
              <a:rPr lang="en-US" dirty="0" smtClean="0"/>
              <a:t>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2172" y="195116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fhand</a:t>
            </a:r>
            <a:r>
              <a:rPr lang="en-US" dirty="0"/>
              <a:t> = </a:t>
            </a:r>
            <a:r>
              <a:rPr lang="en-US" b="1" dirty="0">
                <a:solidFill>
                  <a:srgbClr val="0070C0"/>
                </a:solidFill>
              </a:rPr>
              <a:t>open</a:t>
            </a:r>
            <a:r>
              <a:rPr lang="en-US" dirty="0"/>
              <a:t>(‘</a:t>
            </a:r>
            <a:r>
              <a:rPr lang="en-US" dirty="0">
                <a:solidFill>
                  <a:srgbClr val="A0582C"/>
                </a:solidFill>
              </a:rPr>
              <a:t>mbox.txt</a:t>
            </a:r>
            <a:r>
              <a:rPr lang="en-US" dirty="0"/>
              <a:t>’)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line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rgbClr val="B65316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fhand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</a:t>
            </a:r>
            <a:r>
              <a:rPr lang="en-US" dirty="0" smtClean="0">
                <a:solidFill>
                  <a:srgbClr val="00B050"/>
                </a:solidFill>
              </a:rPr>
              <a:t>line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B050"/>
                </a:solidFill>
              </a:rPr>
              <a:t>line.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rstrip</a:t>
            </a:r>
            <a:r>
              <a:rPr lang="en-US" dirty="0"/>
              <a:t> ( ) 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B65316"/>
                </a:solidFill>
              </a:rPr>
              <a:t>  </a:t>
            </a:r>
            <a:r>
              <a:rPr lang="en-US" dirty="0" smtClean="0">
                <a:solidFill>
                  <a:srgbClr val="B65316"/>
                </a:solidFill>
              </a:rPr>
              <a:t>if not </a:t>
            </a:r>
            <a:r>
              <a:rPr lang="en-US" dirty="0" err="1" smtClean="0">
                <a:solidFill>
                  <a:srgbClr val="00B050"/>
                </a:solidFill>
              </a:rPr>
              <a:t>line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70C0"/>
                </a:solidFill>
              </a:rPr>
              <a:t>startswith</a:t>
            </a:r>
            <a:r>
              <a:rPr lang="en-US" dirty="0" smtClean="0"/>
              <a:t> (‘From:’)</a:t>
            </a:r>
          </a:p>
          <a:p>
            <a:r>
              <a:rPr lang="en-US" dirty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continue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    print</a:t>
            </a:r>
            <a:r>
              <a:rPr lang="en-US" dirty="0" smtClean="0"/>
              <a:t> (</a:t>
            </a:r>
            <a:r>
              <a:rPr lang="en-US" dirty="0">
                <a:solidFill>
                  <a:srgbClr val="00B050"/>
                </a:solidFill>
              </a:rPr>
              <a:t>line</a:t>
            </a:r>
            <a:r>
              <a:rPr lang="en-US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3430" y="4306669"/>
            <a:ext cx="783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to the previous example but this time excludes all the lines that start with From: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2645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Bad File Names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73430" y="1447800"/>
            <a:ext cx="63131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fname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b="1" dirty="0" smtClean="0">
                <a:solidFill>
                  <a:srgbClr val="0070C0"/>
                </a:solidFill>
              </a:rPr>
              <a:t>input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‘Enter the file name ’</a:t>
            </a:r>
            <a:r>
              <a:rPr lang="en-US" dirty="0" smtClean="0"/>
              <a:t>)</a:t>
            </a:r>
          </a:p>
          <a:p>
            <a:r>
              <a:rPr lang="en-US" b="1" dirty="0">
                <a:solidFill>
                  <a:srgbClr val="002060"/>
                </a:solidFill>
              </a:rPr>
              <a:t>t</a:t>
            </a:r>
            <a:r>
              <a:rPr lang="en-US" b="1" dirty="0" smtClean="0">
                <a:solidFill>
                  <a:srgbClr val="002060"/>
                </a:solidFill>
              </a:rPr>
              <a:t>ry: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   </a:t>
            </a:r>
            <a:r>
              <a:rPr lang="en-US" dirty="0" err="1" smtClean="0">
                <a:solidFill>
                  <a:srgbClr val="00B050"/>
                </a:solidFill>
              </a:rPr>
              <a:t>fhand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>
                <a:solidFill>
                  <a:srgbClr val="0070C0"/>
                </a:solidFill>
              </a:rPr>
              <a:t>open</a:t>
            </a:r>
            <a:r>
              <a:rPr lang="en-US" dirty="0" smtClean="0"/>
              <a:t>(</a:t>
            </a:r>
            <a:r>
              <a:rPr lang="en-US" dirty="0" err="1">
                <a:solidFill>
                  <a:srgbClr val="00B050"/>
                </a:solidFill>
              </a:rPr>
              <a:t>fname</a:t>
            </a:r>
            <a:r>
              <a:rPr lang="en-US" dirty="0" smtClean="0"/>
              <a:t>)</a:t>
            </a:r>
          </a:p>
          <a:p>
            <a:r>
              <a:rPr lang="en-US" b="1" dirty="0">
                <a:solidFill>
                  <a:srgbClr val="002060"/>
                </a:solidFill>
              </a:rPr>
              <a:t>e</a:t>
            </a:r>
            <a:r>
              <a:rPr lang="en-US" b="1" dirty="0" smtClean="0">
                <a:solidFill>
                  <a:srgbClr val="002060"/>
                </a:solidFill>
              </a:rPr>
              <a:t>xcept: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  </a:t>
            </a:r>
            <a:r>
              <a:rPr lang="en-US" b="1" dirty="0">
                <a:solidFill>
                  <a:srgbClr val="0070C0"/>
                </a:solidFill>
              </a:rPr>
              <a:t> print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‘File cannot be opened:’ , </a:t>
            </a:r>
            <a:r>
              <a:rPr lang="en-US" dirty="0" err="1" smtClean="0">
                <a:solidFill>
                  <a:srgbClr val="00B050"/>
                </a:solidFill>
              </a:rPr>
              <a:t>fname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</a:t>
            </a:r>
            <a:r>
              <a:rPr lang="en-US" b="1" dirty="0" smtClean="0">
                <a:solidFill>
                  <a:srgbClr val="0070C0"/>
                </a:solidFill>
              </a:rPr>
              <a:t>quit</a:t>
            </a:r>
            <a:r>
              <a:rPr lang="en-US" dirty="0" smtClean="0"/>
              <a:t> ( 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B65316"/>
                </a:solidFill>
              </a:rPr>
              <a:t>count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line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rgbClr val="B65316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fhand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B65316"/>
                </a:solidFill>
              </a:rPr>
              <a:t>         if </a:t>
            </a:r>
            <a:r>
              <a:rPr lang="en-US" dirty="0" err="1" smtClean="0">
                <a:solidFill>
                  <a:srgbClr val="00B050"/>
                </a:solidFill>
              </a:rPr>
              <a:t>line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70C0"/>
                </a:solidFill>
              </a:rPr>
              <a:t>startswith</a:t>
            </a:r>
            <a:r>
              <a:rPr lang="en-US" dirty="0" smtClean="0"/>
              <a:t> (‘Subject:’):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>
                <a:solidFill>
                  <a:srgbClr val="B65316"/>
                </a:solidFill>
              </a:rPr>
              <a:t>count </a:t>
            </a:r>
            <a:r>
              <a:rPr lang="en-US" dirty="0"/>
              <a:t>= </a:t>
            </a:r>
            <a:r>
              <a:rPr lang="en-US" dirty="0">
                <a:solidFill>
                  <a:srgbClr val="B65316"/>
                </a:solidFill>
              </a:rPr>
              <a:t>count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     print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‘There were’, </a:t>
            </a:r>
            <a:r>
              <a:rPr lang="en-US" dirty="0" smtClean="0">
                <a:solidFill>
                  <a:srgbClr val="B65316"/>
                </a:solidFill>
              </a:rPr>
              <a:t>count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, ’subject lines in’, </a:t>
            </a:r>
            <a:r>
              <a:rPr lang="en-US" dirty="0" err="1" smtClean="0">
                <a:solidFill>
                  <a:srgbClr val="00B050"/>
                </a:solidFill>
              </a:rPr>
              <a:t>fname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116739"/>
            <a:ext cx="847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example above uses error trapping to catch any errors which may be input. The keywords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except</a:t>
            </a:r>
            <a:r>
              <a:rPr lang="en-US" dirty="0" smtClean="0"/>
              <a:t> are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3549" y="2740966"/>
            <a:ext cx="3930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Importing and Modules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573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696065"/>
            <a:ext cx="7543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Code </a:t>
            </a:r>
            <a:r>
              <a:rPr lang="en-US" dirty="0"/>
              <a:t>reuse</a:t>
            </a:r>
          </a:p>
          <a:p>
            <a:r>
              <a:rPr lang="en-US" dirty="0" smtClean="0"/>
              <a:t>	• Routines </a:t>
            </a:r>
            <a:r>
              <a:rPr lang="en-US" dirty="0"/>
              <a:t>can be called multiple times within a program</a:t>
            </a:r>
          </a:p>
          <a:p>
            <a:r>
              <a:rPr lang="en-US" dirty="0" smtClean="0"/>
              <a:t>	• Routines </a:t>
            </a:r>
            <a:r>
              <a:rPr lang="en-US" dirty="0"/>
              <a:t>can be used from multiple programs</a:t>
            </a:r>
          </a:p>
          <a:p>
            <a:endParaRPr lang="en-US" dirty="0" smtClean="0"/>
          </a:p>
          <a:p>
            <a:r>
              <a:rPr lang="en-US" dirty="0" smtClean="0"/>
              <a:t>• Namespace </a:t>
            </a:r>
            <a:r>
              <a:rPr lang="en-US" dirty="0"/>
              <a:t>partitioning</a:t>
            </a:r>
          </a:p>
          <a:p>
            <a:r>
              <a:rPr lang="en-US" dirty="0" smtClean="0"/>
              <a:t>	• Group </a:t>
            </a:r>
            <a:r>
              <a:rPr lang="en-US" dirty="0"/>
              <a:t>data together with functions used for that data</a:t>
            </a:r>
          </a:p>
          <a:p>
            <a:endParaRPr lang="en-US" dirty="0" smtClean="0"/>
          </a:p>
          <a:p>
            <a:r>
              <a:rPr lang="en-US" dirty="0" smtClean="0"/>
              <a:t>• Implementing </a:t>
            </a:r>
            <a:r>
              <a:rPr lang="en-US" dirty="0"/>
              <a:t>shared services or data</a:t>
            </a:r>
          </a:p>
          <a:p>
            <a:r>
              <a:rPr lang="en-US" dirty="0" smtClean="0"/>
              <a:t>	• Can </a:t>
            </a:r>
            <a:r>
              <a:rPr lang="en-US" dirty="0"/>
              <a:t>provide global data structure that is accessed by multiple </a:t>
            </a:r>
          </a:p>
          <a:p>
            <a:r>
              <a:rPr lang="en-US" dirty="0" smtClean="0"/>
              <a:t>	   subprograms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3430" y="762000"/>
            <a:ext cx="3191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Why Use Modules?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334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1752600"/>
            <a:ext cx="76085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Use classes &amp; functions defined in another file.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A Python module is a file with the same name (plus the .</a:t>
            </a:r>
            <a:r>
              <a:rPr lang="en-US" dirty="0" err="1"/>
              <a:t>py</a:t>
            </a:r>
            <a:r>
              <a:rPr lang="en-US" dirty="0"/>
              <a:t> extension)  </a:t>
            </a:r>
          </a:p>
          <a:p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Three formats of the command: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/>
              <a:t>somefile</a:t>
            </a:r>
            <a:r>
              <a:rPr lang="en-US" dirty="0"/>
              <a:t>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/>
              <a:t>somefile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import</a:t>
            </a:r>
            <a:r>
              <a:rPr lang="en-US" dirty="0"/>
              <a:t> *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/>
              <a:t>somefile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className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What’s </a:t>
            </a:r>
            <a:r>
              <a:rPr lang="en-US" dirty="0"/>
              <a:t>the difference?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What </a:t>
            </a:r>
            <a:r>
              <a:rPr lang="en-US" dirty="0"/>
              <a:t>gets imported from the file and what name refers to it </a:t>
            </a:r>
            <a:r>
              <a:rPr lang="en-US" dirty="0" smtClean="0"/>
              <a:t>	after </a:t>
            </a:r>
            <a:r>
              <a:rPr lang="en-US" dirty="0"/>
              <a:t>it has been imported.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773430" y="762000"/>
            <a:ext cx="3930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Importing and Modules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7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685800"/>
            <a:ext cx="1314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Import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36230"/>
            <a:ext cx="7315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 err="1"/>
              <a:t>somefile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Everything in somefile.py gets imported.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To refer to something in the file, append the text “</a:t>
            </a:r>
            <a:r>
              <a:rPr lang="en-US" dirty="0" err="1"/>
              <a:t>somefile</a:t>
            </a:r>
            <a:r>
              <a:rPr lang="en-US" dirty="0"/>
              <a:t>.” to the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front </a:t>
            </a:r>
            <a:r>
              <a:rPr lang="en-US" dirty="0"/>
              <a:t>of its name: 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somefile.className.method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“</a:t>
            </a:r>
            <a:r>
              <a:rPr lang="en-US" dirty="0" err="1">
                <a:solidFill>
                  <a:srgbClr val="00B050"/>
                </a:solidFill>
              </a:rPr>
              <a:t>abc</a:t>
            </a:r>
            <a:r>
              <a:rPr lang="en-US" dirty="0">
                <a:solidFill>
                  <a:srgbClr val="00B050"/>
                </a:solidFill>
              </a:rPr>
              <a:t>”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err="1" smtClean="0"/>
              <a:t>somefile.myFunction</a:t>
            </a:r>
            <a:r>
              <a:rPr lang="en-US" dirty="0" smtClean="0"/>
              <a:t>(34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03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685800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From … Import *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36230"/>
            <a:ext cx="731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/>
              <a:t>somefile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/>
              <a:t>* </a:t>
            </a:r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•  Everything in somefile.py gets imported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To refer to anything in the module, just use its name. Everything in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the </a:t>
            </a:r>
            <a:r>
              <a:rPr lang="en-US" dirty="0"/>
              <a:t>module is now in the current namespace.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Caveat! Using this import command can easily overwrite the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definition </a:t>
            </a:r>
            <a:r>
              <a:rPr lang="en-US" dirty="0"/>
              <a:t>of an existing function or variable! 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className.method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“</a:t>
            </a:r>
            <a:r>
              <a:rPr lang="en-US" dirty="0" err="1">
                <a:solidFill>
                  <a:srgbClr val="00B050"/>
                </a:solidFill>
              </a:rPr>
              <a:t>abc</a:t>
            </a:r>
            <a:r>
              <a:rPr lang="en-US" dirty="0">
                <a:solidFill>
                  <a:srgbClr val="00B050"/>
                </a:solidFill>
              </a:rPr>
              <a:t>”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err="1" smtClean="0"/>
              <a:t>myFunction</a:t>
            </a:r>
            <a:r>
              <a:rPr lang="en-US" dirty="0" smtClean="0"/>
              <a:t>(34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3500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3060504"/>
            <a:ext cx="7322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Basic Error Handling and The Main Function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00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685800"/>
            <a:ext cx="3005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From … Import …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8106" y="1731264"/>
            <a:ext cx="731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somefile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 err="1"/>
              <a:t>className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Only the item </a:t>
            </a:r>
            <a:r>
              <a:rPr lang="en-US" dirty="0" err="1">
                <a:solidFill>
                  <a:srgbClr val="00B050"/>
                </a:solidFill>
              </a:rPr>
              <a:t>className</a:t>
            </a:r>
            <a:r>
              <a:rPr lang="en-US" dirty="0"/>
              <a:t> in somefile.py gets imported.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After importing </a:t>
            </a:r>
            <a:r>
              <a:rPr lang="en-US" dirty="0" err="1">
                <a:solidFill>
                  <a:srgbClr val="00B050"/>
                </a:solidFill>
              </a:rPr>
              <a:t>className</a:t>
            </a:r>
            <a:r>
              <a:rPr lang="en-US" dirty="0"/>
              <a:t>, you can just use it without a module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prefix</a:t>
            </a:r>
            <a:r>
              <a:rPr lang="en-US" dirty="0"/>
              <a:t>. It’s brought into the current namespace.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Caveat! This will overwrite the definition of this particular name if it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is </a:t>
            </a:r>
            <a:r>
              <a:rPr lang="en-US" dirty="0"/>
              <a:t>already defined in the current namespace! </a:t>
            </a:r>
          </a:p>
        </p:txBody>
      </p:sp>
      <p:sp>
        <p:nvSpPr>
          <p:cNvPr id="2" name="Rectangle 1"/>
          <p:cNvSpPr/>
          <p:nvPr/>
        </p:nvSpPr>
        <p:spPr>
          <a:xfrm>
            <a:off x="835152" y="4495799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className.method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“</a:t>
            </a:r>
            <a:r>
              <a:rPr lang="en-US" dirty="0" err="1">
                <a:solidFill>
                  <a:srgbClr val="00B050"/>
                </a:solidFill>
              </a:rPr>
              <a:t>abc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  <a:r>
              <a:rPr lang="en-US" dirty="0" smtClean="0"/>
              <a:t>)        </a:t>
            </a:r>
            <a:r>
              <a:rPr lang="en-US" dirty="0" smtClean="0">
                <a:sym typeface="Wingdings" panose="05000000000000000000" pitchFamily="2" charset="2"/>
              </a:rPr>
              <a:t> This was imported by this command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/>
              <a:t>myFunction</a:t>
            </a:r>
            <a:r>
              <a:rPr lang="en-US" dirty="0"/>
              <a:t>(34) </a:t>
            </a:r>
            <a:r>
              <a:rPr lang="en-US" dirty="0" smtClean="0"/>
              <a:t>		      </a:t>
            </a:r>
            <a:r>
              <a:rPr lang="en-US" dirty="0" smtClean="0">
                <a:sym typeface="Wingdings" panose="05000000000000000000" pitchFamily="2" charset="2"/>
              </a:rPr>
              <a:t> This one didn’t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63449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Modules </a:t>
            </a:r>
            <a:r>
              <a:rPr lang="en-US" dirty="0"/>
              <a:t>are functions and variables defined </a:t>
            </a:r>
            <a:r>
              <a:rPr lang="en-US" dirty="0" smtClean="0"/>
              <a:t>in separate </a:t>
            </a:r>
            <a:r>
              <a:rPr lang="en-US" dirty="0"/>
              <a:t>files</a:t>
            </a:r>
          </a:p>
          <a:p>
            <a:r>
              <a:rPr lang="en-US" dirty="0" smtClean="0"/>
              <a:t>• Items </a:t>
            </a:r>
            <a:r>
              <a:rPr lang="en-US" dirty="0"/>
              <a:t>are imported using from or </a:t>
            </a:r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685800"/>
            <a:ext cx="3930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Modules and Importing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3962400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Modules </a:t>
            </a:r>
            <a:r>
              <a:rPr lang="en-US" dirty="0"/>
              <a:t>are namespaces</a:t>
            </a:r>
          </a:p>
          <a:p>
            <a:r>
              <a:rPr lang="en-US" dirty="0" smtClean="0"/>
              <a:t>• Can </a:t>
            </a:r>
            <a:r>
              <a:rPr lang="en-US" dirty="0"/>
              <a:t>be used to organize variable names, i.e.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4800600"/>
            <a:ext cx="5076826" cy="22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45" y="2514600"/>
            <a:ext cx="3152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2114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7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5600" y="2895600"/>
            <a:ext cx="3270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Classes and Objects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690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2363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an Object?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A </a:t>
            </a:r>
            <a:r>
              <a:rPr lang="en-US" dirty="0"/>
              <a:t>software item that contains variables and </a:t>
            </a:r>
            <a:r>
              <a:rPr lang="en-US" dirty="0" smtClean="0"/>
              <a:t>methods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• Object </a:t>
            </a:r>
            <a:r>
              <a:rPr lang="en-US" dirty="0"/>
              <a:t>Oriented Design focuses on</a:t>
            </a:r>
          </a:p>
          <a:p>
            <a:r>
              <a:rPr lang="en-US" dirty="0" smtClean="0"/>
              <a:t>	• Encapsulation</a:t>
            </a:r>
            <a:r>
              <a:rPr lang="en-US" dirty="0"/>
              <a:t>: </a:t>
            </a:r>
          </a:p>
          <a:p>
            <a:r>
              <a:rPr lang="en-US" dirty="0" smtClean="0"/>
              <a:t>		— dividing </a:t>
            </a:r>
            <a:r>
              <a:rPr lang="en-US" dirty="0"/>
              <a:t>the code into a public interface, and a </a:t>
            </a:r>
            <a:r>
              <a:rPr lang="en-US" dirty="0" smtClean="0"/>
              <a:t>		     	     private </a:t>
            </a:r>
            <a:r>
              <a:rPr lang="en-US" dirty="0"/>
              <a:t>implementation </a:t>
            </a:r>
            <a:r>
              <a:rPr lang="en-US" dirty="0" smtClean="0"/>
              <a:t>of </a:t>
            </a:r>
            <a:r>
              <a:rPr lang="en-US" dirty="0"/>
              <a:t>that interface</a:t>
            </a:r>
          </a:p>
          <a:p>
            <a:r>
              <a:rPr lang="en-US" dirty="0" smtClean="0"/>
              <a:t>	• Polymorphism</a:t>
            </a:r>
            <a:r>
              <a:rPr lang="en-US" dirty="0"/>
              <a:t>:</a:t>
            </a:r>
          </a:p>
          <a:p>
            <a:r>
              <a:rPr lang="en-US" dirty="0" smtClean="0"/>
              <a:t>		— the </a:t>
            </a:r>
            <a:r>
              <a:rPr lang="en-US" dirty="0"/>
              <a:t>ability to overload standard operators so that </a:t>
            </a:r>
            <a:r>
              <a:rPr lang="en-US" dirty="0" smtClean="0"/>
              <a:t>		     	     they </a:t>
            </a:r>
            <a:r>
              <a:rPr lang="en-US" dirty="0"/>
              <a:t>have appropriate </a:t>
            </a:r>
            <a:r>
              <a:rPr lang="en-US" dirty="0" smtClean="0"/>
              <a:t>behavior </a:t>
            </a:r>
            <a:r>
              <a:rPr lang="en-US" dirty="0"/>
              <a:t>based on their context</a:t>
            </a:r>
          </a:p>
          <a:p>
            <a:r>
              <a:rPr lang="en-US" dirty="0" smtClean="0"/>
              <a:t>	• Inheritance</a:t>
            </a:r>
            <a:r>
              <a:rPr lang="en-US" dirty="0"/>
              <a:t>:</a:t>
            </a:r>
          </a:p>
          <a:p>
            <a:r>
              <a:rPr lang="en-US" dirty="0" smtClean="0"/>
              <a:t>		— the </a:t>
            </a:r>
            <a:r>
              <a:rPr lang="en-US" dirty="0"/>
              <a:t>ability to create subclasses that contain </a:t>
            </a:r>
            <a:r>
              <a:rPr lang="en-US" dirty="0" smtClean="0"/>
              <a:t>			     specializations </a:t>
            </a:r>
            <a:r>
              <a:rPr lang="en-US" dirty="0"/>
              <a:t>of their </a:t>
            </a:r>
            <a:r>
              <a:rPr lang="en-US" dirty="0" smtClean="0"/>
              <a:t>parents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0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2363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Classes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209800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lass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ClassName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&lt;statement-1&gt;</a:t>
            </a:r>
          </a:p>
          <a:p>
            <a:r>
              <a:rPr lang="en-US" dirty="0"/>
              <a:t> </a:t>
            </a:r>
            <a:r>
              <a:rPr lang="en-US" dirty="0" smtClean="0"/>
              <a:t>         .</a:t>
            </a:r>
          </a:p>
          <a:p>
            <a:r>
              <a:rPr lang="en-US" dirty="0" smtClean="0"/>
              <a:t>          .</a:t>
            </a:r>
          </a:p>
          <a:p>
            <a:r>
              <a:rPr lang="en-US" dirty="0"/>
              <a:t> </a:t>
            </a:r>
            <a:r>
              <a:rPr lang="en-US" dirty="0" smtClean="0"/>
              <a:t>         .</a:t>
            </a:r>
          </a:p>
          <a:p>
            <a:r>
              <a:rPr lang="en-US" dirty="0"/>
              <a:t> </a:t>
            </a:r>
            <a:r>
              <a:rPr lang="en-US" dirty="0" smtClean="0"/>
              <a:t>       &lt;statement-N&gt;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191000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a class definition is entered, a new namespace is created, and used as the local scope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68780"/>
            <a:ext cx="350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560" y="53109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Classes and Objects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670560" y="1255252"/>
            <a:ext cx="7871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objects support two kinds of operations: attribute references and instantiation.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560" y="195025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class</a:t>
            </a:r>
            <a:r>
              <a:rPr lang="en-US" dirty="0">
                <a:latin typeface="Nirmala UI" pitchFamily="34" charset="0"/>
                <a:cs typeface="Nirmala UI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Nirmala UI" pitchFamily="34" charset="0"/>
                <a:cs typeface="Nirmala UI" pitchFamily="34" charset="0"/>
              </a:rPr>
              <a:t>MyClass</a:t>
            </a:r>
            <a:r>
              <a:rPr lang="en-US" dirty="0">
                <a:latin typeface="Nirmala UI" pitchFamily="34" charset="0"/>
                <a:cs typeface="Nirmala UI" pitchFamily="34" charset="0"/>
              </a:rPr>
              <a:t>:</a:t>
            </a:r>
          </a:p>
          <a:p>
            <a:r>
              <a:rPr lang="en-US" dirty="0">
                <a:latin typeface="Nirmala UI" pitchFamily="34" charset="0"/>
                <a:cs typeface="Nirmala UI" pitchFamily="34" charset="0"/>
              </a:rPr>
              <a:t>      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Nirmala UI" pitchFamily="34" charset="0"/>
                <a:cs typeface="Nirmala UI" pitchFamily="34" charset="0"/>
              </a:rPr>
              <a:t>""" A simple example class """</a:t>
            </a:r>
          </a:p>
          <a:p>
            <a:r>
              <a:rPr lang="en-US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        </a:t>
            </a:r>
            <a:r>
              <a:rPr lang="en-US" dirty="0" err="1" smtClean="0">
                <a:solidFill>
                  <a:srgbClr val="00B050"/>
                </a:solidFill>
                <a:latin typeface="Nirmala UI" pitchFamily="34" charset="0"/>
                <a:cs typeface="Nirmala UI" pitchFamily="34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Nirmala UI" pitchFamily="34" charset="0"/>
                <a:cs typeface="Nirmala UI" pitchFamily="34" charset="0"/>
              </a:rPr>
              <a:t> </a:t>
            </a:r>
            <a:r>
              <a:rPr lang="en-US" dirty="0" smtClean="0">
                <a:latin typeface="Nirmala UI" pitchFamily="34" charset="0"/>
                <a:cs typeface="Nirmala UI" pitchFamily="34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Nirmala UI" pitchFamily="34" charset="0"/>
                <a:cs typeface="Nirmala UI" pitchFamily="34" charset="0"/>
              </a:rPr>
              <a:t>12345</a:t>
            </a:r>
            <a:endParaRPr lang="en-US" dirty="0">
              <a:solidFill>
                <a:srgbClr val="FF0000"/>
              </a:solidFill>
              <a:latin typeface="Nirmala UI" pitchFamily="34" charset="0"/>
              <a:cs typeface="Nirmala UI" pitchFamily="34" charset="0"/>
            </a:endParaRPr>
          </a:p>
          <a:p>
            <a:r>
              <a:rPr lang="en-US" dirty="0">
                <a:latin typeface="Nirmala UI" pitchFamily="34" charset="0"/>
                <a:cs typeface="Nirmala UI" pitchFamily="34" charset="0"/>
              </a:rPr>
              <a:t>       </a:t>
            </a:r>
          </a:p>
          <a:p>
            <a:r>
              <a:rPr lang="en-US" dirty="0">
                <a:latin typeface="Nirmala UI" pitchFamily="34" charset="0"/>
                <a:cs typeface="Nirmala UI" pitchFamily="34" charset="0"/>
              </a:rPr>
              <a:t>       </a:t>
            </a:r>
            <a:r>
              <a:rPr lang="en-US" dirty="0" err="1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def</a:t>
            </a:r>
            <a:r>
              <a:rPr lang="en-US" dirty="0">
                <a:solidFill>
                  <a:srgbClr val="00B050"/>
                </a:solidFill>
                <a:latin typeface="Nirmala UI" pitchFamily="34" charset="0"/>
                <a:cs typeface="Nirmala UI" pitchFamily="34" charset="0"/>
              </a:rPr>
              <a:t> f </a:t>
            </a:r>
            <a:r>
              <a:rPr lang="en-US" dirty="0">
                <a:latin typeface="Nirmala UI" pitchFamily="34" charset="0"/>
                <a:cs typeface="Nirmala UI" pitchFamily="34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self</a:t>
            </a:r>
            <a:r>
              <a:rPr lang="en-US" dirty="0">
                <a:latin typeface="Nirmala UI" pitchFamily="34" charset="0"/>
                <a:cs typeface="Nirmala UI" pitchFamily="34" charset="0"/>
              </a:rPr>
              <a:t>):</a:t>
            </a:r>
          </a:p>
          <a:p>
            <a:r>
              <a:rPr lang="en-US" dirty="0">
                <a:solidFill>
                  <a:srgbClr val="00B050"/>
                </a:solidFill>
                <a:latin typeface="Nirmala UI" pitchFamily="34" charset="0"/>
                <a:cs typeface="Nirmala UI" pitchFamily="34" charset="0"/>
              </a:rPr>
              <a:t>            </a:t>
            </a:r>
            <a:r>
              <a:rPr lang="en-US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return</a:t>
            </a:r>
            <a:r>
              <a:rPr lang="en-US" dirty="0">
                <a:solidFill>
                  <a:srgbClr val="00B050"/>
                </a:solidFill>
                <a:latin typeface="Nirmala UI" pitchFamily="34" charset="0"/>
                <a:cs typeface="Nirmala UI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Nirmala UI" pitchFamily="34" charset="0"/>
                <a:cs typeface="Nirmala UI" pitchFamily="34" charset="0"/>
              </a:rPr>
              <a:t>'hello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Nirmala UI" pitchFamily="34" charset="0"/>
                <a:cs typeface="Nirmala UI" pitchFamily="34" charset="0"/>
              </a:rPr>
              <a:t>world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Nirmala UI" pitchFamily="34" charset="0"/>
                <a:cs typeface="Nirmala UI" pitchFamily="34" charset="0"/>
              </a:rPr>
              <a:t>'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Nirmala UI" pitchFamily="34" charset="0"/>
              <a:cs typeface="Nirmala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3922252"/>
            <a:ext cx="519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Here </a:t>
            </a:r>
            <a:r>
              <a:rPr lang="en-US" i="1" dirty="0" err="1" smtClean="0"/>
              <a:t>MyClass.i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MyClass.f</a:t>
            </a:r>
            <a:r>
              <a:rPr lang="en-US" i="1" dirty="0" smtClean="0"/>
              <a:t> </a:t>
            </a:r>
            <a:r>
              <a:rPr lang="en-US" dirty="0" smtClean="0"/>
              <a:t>are attribute references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1999" y="4531852"/>
            <a:ext cx="404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 </a:t>
            </a:r>
            <a:r>
              <a:rPr lang="en-US" i="1" dirty="0" smtClean="0"/>
              <a:t>instantiation</a:t>
            </a:r>
            <a:r>
              <a:rPr lang="en-US" dirty="0" smtClean="0"/>
              <a:t> uses function notation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8670" y="5065252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MyClass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" y="5522452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creates a new </a:t>
            </a:r>
            <a:r>
              <a:rPr lang="en-US" i="1" dirty="0" smtClean="0"/>
              <a:t>instance</a:t>
            </a:r>
            <a:r>
              <a:rPr lang="en-US" dirty="0" smtClean="0"/>
              <a:t> of the class and assigns this object to the local variable, </a:t>
            </a:r>
            <a:r>
              <a:rPr lang="en-US" i="1" dirty="0" smtClean="0"/>
              <a:t>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403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560" y="53109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Constructor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670560" y="1237774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constructor</a:t>
            </a:r>
            <a:r>
              <a:rPr lang="en-US" dirty="0" smtClean="0"/>
              <a:t> will set the object to an initial state when an object is first </a:t>
            </a:r>
            <a:r>
              <a:rPr lang="en-US" dirty="0" smtClean="0"/>
              <a:t>created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86" y="2987040"/>
            <a:ext cx="2009390" cy="42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2940" y="3886200"/>
            <a:ext cx="5349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 and Instance Variables</a:t>
            </a:r>
            <a:endParaRPr lang="en-US" sz="24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" y="4495800"/>
            <a:ext cx="288226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898" y="4800601"/>
            <a:ext cx="2277340" cy="100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" y="3416856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34" y="2078736"/>
            <a:ext cx="431409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6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239" y="762000"/>
            <a:ext cx="3905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Public and Private Data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295400" y="1752600"/>
            <a:ext cx="6934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In </a:t>
            </a:r>
            <a:r>
              <a:rPr lang="en-US" dirty="0"/>
              <a:t>Python anything with two leading underscores </a:t>
            </a:r>
            <a:r>
              <a:rPr lang="en-US" dirty="0" smtClean="0"/>
              <a:t>is private</a:t>
            </a:r>
          </a:p>
          <a:p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__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__my_variable</a:t>
            </a:r>
          </a:p>
          <a:p>
            <a:endParaRPr lang="en-US" dirty="0"/>
          </a:p>
          <a:p>
            <a:r>
              <a:rPr lang="en-US" dirty="0" smtClean="0"/>
              <a:t>• Anything </a:t>
            </a:r>
            <a:r>
              <a:rPr lang="en-US" dirty="0"/>
              <a:t>with one leading underscore is </a:t>
            </a:r>
            <a:r>
              <a:rPr lang="en-US" dirty="0" smtClean="0"/>
              <a:t>semi-private</a:t>
            </a:r>
            <a:r>
              <a:rPr lang="en-US" dirty="0"/>
              <a:t>, and you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should </a:t>
            </a:r>
            <a:r>
              <a:rPr lang="en-US" dirty="0"/>
              <a:t>feel guilty accessing this </a:t>
            </a:r>
            <a:r>
              <a:rPr lang="en-US" dirty="0" smtClean="0"/>
              <a:t>data </a:t>
            </a:r>
            <a:r>
              <a:rPr lang="en-US" dirty="0"/>
              <a:t>directly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_</a:t>
            </a:r>
            <a:r>
              <a:rPr lang="en-US" dirty="0">
                <a:solidFill>
                  <a:srgbClr val="00B050"/>
                </a:solidFill>
              </a:rPr>
              <a:t>b</a:t>
            </a:r>
          </a:p>
          <a:p>
            <a:endParaRPr lang="en-US" dirty="0"/>
          </a:p>
          <a:p>
            <a:r>
              <a:rPr lang="en-US" dirty="0" smtClean="0"/>
              <a:t>• Sometimes </a:t>
            </a:r>
            <a:r>
              <a:rPr lang="en-US" dirty="0"/>
              <a:t>useful as an intermediate step to making data </a:t>
            </a:r>
            <a:r>
              <a:rPr lang="en-US" dirty="0" smtClean="0"/>
              <a:t>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275713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Unittest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95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239" y="76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The Assert Statement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6934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</a:t>
            </a:r>
            <a:r>
              <a:rPr lang="en-US" dirty="0"/>
              <a:t>An assertion is a sanity-check that you can turn on or turn off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when </a:t>
            </a:r>
            <a:r>
              <a:rPr lang="en-US" dirty="0"/>
              <a:t>you are done with your testing of the </a:t>
            </a:r>
            <a:r>
              <a:rPr lang="en-US" dirty="0" smtClean="0"/>
              <a:t>program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assert Expression[, Arguments]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dirty="0" smtClean="0"/>
              <a:t>• </a:t>
            </a:r>
            <a:r>
              <a:rPr lang="en-US" dirty="0"/>
              <a:t>If the assertion fails, Python uses </a:t>
            </a:r>
            <a:r>
              <a:rPr lang="en-US" dirty="0" smtClean="0"/>
              <a:t>ArgumentExpression </a:t>
            </a:r>
            <a:r>
              <a:rPr lang="en-US" dirty="0"/>
              <a:t>as the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argument </a:t>
            </a:r>
            <a:r>
              <a:rPr lang="en-US" dirty="0"/>
              <a:t>for the </a:t>
            </a:r>
            <a:r>
              <a:rPr lang="en-US" dirty="0" smtClean="0"/>
              <a:t>AssertionError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962400"/>
            <a:ext cx="6229350" cy="155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0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600200"/>
            <a:ext cx="67818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2000" y="685800"/>
            <a:ext cx="3185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The Main Function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950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239" y="76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The Assert Statement</a:t>
            </a:r>
            <a:endParaRPr lang="en-US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6" y="1828800"/>
            <a:ext cx="6229350" cy="155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8399411" cy="162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0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239" y="762000"/>
            <a:ext cx="2135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The Unittest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44168"/>
            <a:ext cx="8305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unittest</a:t>
            </a:r>
            <a:r>
              <a:rPr lang="en-US" dirty="0"/>
              <a:t> </a:t>
            </a:r>
            <a:r>
              <a:rPr lang="en-US" dirty="0" smtClean="0"/>
              <a:t>is a unit </a:t>
            </a:r>
            <a:r>
              <a:rPr lang="en-US" dirty="0"/>
              <a:t>testing </a:t>
            </a:r>
            <a:r>
              <a:rPr lang="en-US" dirty="0" smtClean="0"/>
              <a:t>framework used for test automation. </a:t>
            </a:r>
          </a:p>
          <a:p>
            <a:endParaRPr lang="en-US" dirty="0"/>
          </a:p>
          <a:p>
            <a:r>
              <a:rPr lang="en-US" dirty="0" smtClean="0"/>
              <a:t>Composed of: 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i="1" dirty="0"/>
              <a:t>test </a:t>
            </a:r>
            <a:r>
              <a:rPr lang="en-US" b="1" i="1" dirty="0" smtClean="0"/>
              <a:t>fixture</a:t>
            </a:r>
            <a:r>
              <a:rPr lang="en-US" i="1" dirty="0" smtClean="0"/>
              <a:t>,</a:t>
            </a:r>
            <a:r>
              <a:rPr lang="en-US" dirty="0" smtClean="0"/>
              <a:t> which represents </a:t>
            </a:r>
            <a:r>
              <a:rPr lang="en-US" dirty="0"/>
              <a:t>the preparation needed to perform one or more tests, and any associated cleanup </a:t>
            </a:r>
            <a:r>
              <a:rPr lang="en-US" dirty="0" smtClean="0"/>
              <a:t>actions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i="1" dirty="0"/>
              <a:t>test </a:t>
            </a:r>
            <a:r>
              <a:rPr lang="en-US" b="1" i="1" dirty="0" smtClean="0"/>
              <a:t>case</a:t>
            </a:r>
            <a:r>
              <a:rPr lang="en-US" i="1" dirty="0" smtClean="0"/>
              <a:t>,</a:t>
            </a:r>
            <a:r>
              <a:rPr lang="en-US" dirty="0" smtClean="0"/>
              <a:t> which is </a:t>
            </a:r>
            <a:r>
              <a:rPr lang="en-US" dirty="0"/>
              <a:t>the individual unit of testing. It checks for a specific response to a particular set of inputs.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00B0F0"/>
                </a:solidFill>
              </a:rPr>
              <a:t>unittest</a:t>
            </a:r>
            <a:r>
              <a:rPr lang="en-US" dirty="0" smtClean="0"/>
              <a:t> </a:t>
            </a:r>
            <a:r>
              <a:rPr lang="en-US" dirty="0"/>
              <a:t>provides a base class, </a:t>
            </a:r>
            <a:r>
              <a:rPr lang="en-US" dirty="0">
                <a:solidFill>
                  <a:srgbClr val="00B0F0"/>
                </a:solidFill>
              </a:rPr>
              <a:t>TestCase</a:t>
            </a:r>
            <a:r>
              <a:rPr lang="en-US" dirty="0"/>
              <a:t>, which </a:t>
            </a:r>
            <a:r>
              <a:rPr lang="en-US" dirty="0" smtClean="0"/>
              <a:t>is a class that may </a:t>
            </a:r>
            <a:r>
              <a:rPr lang="en-US" dirty="0"/>
              <a:t>be used to create new test </a:t>
            </a:r>
            <a:r>
              <a:rPr lang="en-US" dirty="0" smtClean="0"/>
              <a:t>cases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i="1" dirty="0"/>
              <a:t>test </a:t>
            </a:r>
            <a:r>
              <a:rPr lang="en-US" b="1" i="1" dirty="0" smtClean="0"/>
              <a:t>suite</a:t>
            </a:r>
            <a:r>
              <a:rPr lang="en-US" i="1" dirty="0" smtClean="0"/>
              <a:t>, </a:t>
            </a:r>
            <a:r>
              <a:rPr lang="en-US" dirty="0" smtClean="0"/>
              <a:t>which </a:t>
            </a:r>
            <a:r>
              <a:rPr lang="en-US" dirty="0"/>
              <a:t>is a collection of test cases, test suites, or both. It is used to aggregate tests that should be executed together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i="1" dirty="0"/>
              <a:t>test </a:t>
            </a:r>
            <a:r>
              <a:rPr lang="en-US" b="1" i="1" dirty="0" smtClean="0"/>
              <a:t>runner</a:t>
            </a:r>
            <a:r>
              <a:rPr lang="en-US" i="1" dirty="0" smtClean="0"/>
              <a:t>,</a:t>
            </a:r>
            <a:r>
              <a:rPr lang="en-US" dirty="0" smtClean="0"/>
              <a:t> which </a:t>
            </a:r>
            <a:r>
              <a:rPr lang="en-US" dirty="0"/>
              <a:t>orchestrates the execution of tests and provides the outcome to the </a:t>
            </a:r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239" y="762000"/>
            <a:ext cx="2650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Assert Methods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5143500" cy="383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371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TestCase</a:t>
            </a:r>
            <a:r>
              <a:rPr lang="en-US" dirty="0"/>
              <a:t> class provides several </a:t>
            </a:r>
            <a:r>
              <a:rPr lang="en-US" dirty="0">
                <a:solidFill>
                  <a:srgbClr val="00B0F0"/>
                </a:solidFill>
              </a:rPr>
              <a:t>assert</a:t>
            </a:r>
            <a:r>
              <a:rPr lang="en-US" dirty="0"/>
              <a:t> methods to check for and report failures</a:t>
            </a:r>
          </a:p>
        </p:txBody>
      </p:sp>
    </p:spTree>
    <p:extLst>
      <p:ext uri="{BB962C8B-B14F-4D97-AF65-F5344CB8AC3E}">
        <p14:creationId xmlns:p14="http://schemas.microsoft.com/office/powerpoint/2010/main" val="3281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5800725" cy="390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65239" y="762000"/>
            <a:ext cx="2920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Unittest Example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41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690336"/>
            <a:ext cx="609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Matt </a:t>
            </a:r>
            <a:r>
              <a:rPr lang="en-US" dirty="0"/>
              <a:t>Huenerfauth (Penn State)</a:t>
            </a:r>
          </a:p>
          <a:p>
            <a:r>
              <a:rPr lang="en-US" dirty="0" smtClean="0"/>
              <a:t>	Guido </a:t>
            </a:r>
            <a:r>
              <a:rPr lang="en-US" dirty="0"/>
              <a:t>van </a:t>
            </a:r>
            <a:r>
              <a:rPr lang="en-US" dirty="0" err="1"/>
              <a:t>Rossum</a:t>
            </a:r>
            <a:r>
              <a:rPr lang="en-US" dirty="0"/>
              <a:t> (Google) </a:t>
            </a:r>
          </a:p>
          <a:p>
            <a:r>
              <a:rPr lang="en-US" dirty="0" smtClean="0"/>
              <a:t>	Richard </a:t>
            </a:r>
            <a:r>
              <a:rPr lang="en-US" dirty="0"/>
              <a:t>P. Muller (Caltech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Bill Boyd (</a:t>
            </a:r>
            <a:r>
              <a:rPr lang="en-US" dirty="0" err="1" smtClean="0"/>
              <a:t>Weslayan</a:t>
            </a:r>
            <a:r>
              <a:rPr lang="en-US" dirty="0" smtClean="0"/>
              <a:t> University)</a:t>
            </a:r>
          </a:p>
          <a:p>
            <a:r>
              <a:rPr lang="en-US" dirty="0"/>
              <a:t>	</a:t>
            </a:r>
            <a:r>
              <a:rPr lang="en-US" dirty="0" smtClean="0"/>
              <a:t>Smithsonian Telescope Data Center</a:t>
            </a:r>
          </a:p>
          <a:p>
            <a:r>
              <a:rPr lang="en-US" dirty="0"/>
              <a:t>	</a:t>
            </a:r>
            <a:r>
              <a:rPr lang="en-US" dirty="0" smtClean="0"/>
              <a:t>Programming Python, Mark Lutz</a:t>
            </a:r>
          </a:p>
          <a:p>
            <a:r>
              <a:rPr lang="en-US" dirty="0"/>
              <a:t>	</a:t>
            </a:r>
            <a:r>
              <a:rPr lang="en-US" dirty="0" smtClean="0"/>
              <a:t>Fundamentals of Python, Kenneth Lambert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47" y="1371600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Resources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506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171575"/>
            <a:ext cx="74422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685800"/>
            <a:ext cx="3328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Exception Handling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708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685800"/>
            <a:ext cx="3328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Exception Handling</a:t>
            </a:r>
            <a:endParaRPr lang="en-US" sz="2400" b="1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61" y="1828800"/>
            <a:ext cx="6583926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583926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4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275713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More Options in Python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192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3339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Break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00B0F0"/>
                </a:solidFill>
              </a:rPr>
              <a:t>Continue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5350" y="1775141"/>
            <a:ext cx="72580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You can use the keyword </a:t>
            </a:r>
            <a:r>
              <a:rPr lang="en-US" dirty="0">
                <a:solidFill>
                  <a:srgbClr val="00B0F0"/>
                </a:solidFill>
              </a:rPr>
              <a:t>break</a:t>
            </a:r>
            <a:r>
              <a:rPr lang="en-US" dirty="0"/>
              <a:t> inside a loop to leave the </a:t>
            </a:r>
            <a:r>
              <a:rPr lang="en-US" dirty="0">
                <a:solidFill>
                  <a:srgbClr val="00B0F0"/>
                </a:solidFill>
              </a:rPr>
              <a:t>while</a:t>
            </a:r>
            <a:r>
              <a:rPr lang="en-US" dirty="0"/>
              <a:t> loop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entirely</a:t>
            </a:r>
            <a:r>
              <a:rPr lang="en-US" dirty="0"/>
              <a:t>.  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•  You can use the keyword </a:t>
            </a:r>
            <a:r>
              <a:rPr lang="en-US" dirty="0">
                <a:solidFill>
                  <a:srgbClr val="00B0F0"/>
                </a:solidFill>
              </a:rPr>
              <a:t>continue</a:t>
            </a:r>
            <a:r>
              <a:rPr lang="en-US" dirty="0"/>
              <a:t> inside a loop to stop processing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dirty="0"/>
              <a:t>current iteration of the loop and to immediately go on to the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next </a:t>
            </a:r>
            <a:r>
              <a:rPr lang="en-US" dirty="0"/>
              <a:t>one.</a:t>
            </a:r>
          </a:p>
        </p:txBody>
      </p:sp>
    </p:spTree>
    <p:extLst>
      <p:ext uri="{BB962C8B-B14F-4D97-AF65-F5344CB8AC3E}">
        <p14:creationId xmlns:p14="http://schemas.microsoft.com/office/powerpoint/2010/main" val="7322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543800" cy="275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9536" y="685800"/>
            <a:ext cx="5266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Break</a:t>
            </a:r>
            <a:r>
              <a:rPr lang="en-US" sz="2400" b="1" dirty="0"/>
              <a:t> </a:t>
            </a:r>
            <a:r>
              <a:rPr lang="en-US" sz="2400" b="1" dirty="0" smtClean="0"/>
              <a:t> in an Infinite While Loop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16369</TotalTime>
  <Words>1279</Words>
  <Application>Microsoft Office PowerPoint</Application>
  <PresentationFormat>On-screen Show (4:3)</PresentationFormat>
  <Paragraphs>311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Rey</dc:creator>
  <cp:lastModifiedBy>lrey</cp:lastModifiedBy>
  <cp:revision>166</cp:revision>
  <dcterms:created xsi:type="dcterms:W3CDTF">2017-03-03T23:14:16Z</dcterms:created>
  <dcterms:modified xsi:type="dcterms:W3CDTF">2020-07-12T22:54:50Z</dcterms:modified>
</cp:coreProperties>
</file>