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82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8" r:id="rId55"/>
    <p:sldId id="440" r:id="rId56"/>
    <p:sldId id="439" r:id="rId57"/>
    <p:sldId id="38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110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Fundamentals (week 3)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921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Counting Lines in a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854" y="1661160"/>
            <a:ext cx="3301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en-US" dirty="0" smtClean="0"/>
              <a:t> read only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loop to read each line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/>
              <a:t> the lines and print out the number of 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4696" y="2215157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A0582C"/>
                </a:solidFill>
              </a:rPr>
              <a:t>mbox.txt</a:t>
            </a:r>
            <a:r>
              <a:rPr lang="en-US" dirty="0" smtClean="0"/>
              <a:t>’)</a:t>
            </a:r>
          </a:p>
          <a:p>
            <a:r>
              <a:rPr lang="en-US" dirty="0">
                <a:solidFill>
                  <a:srgbClr val="B65316"/>
                </a:solidFill>
              </a:rPr>
              <a:t>c</a:t>
            </a:r>
            <a:r>
              <a:rPr lang="en-US" dirty="0" smtClean="0">
                <a:solidFill>
                  <a:srgbClr val="B65316"/>
                </a:solidFill>
              </a:rPr>
              <a:t>ount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line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B65316"/>
                </a:solidFill>
              </a:rPr>
              <a:t>  count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(‘Line Count: ‘. </a:t>
            </a: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$ </a:t>
            </a:r>
            <a:r>
              <a:rPr lang="en-US" dirty="0" smtClean="0">
                <a:solidFill>
                  <a:srgbClr val="00B050"/>
                </a:solidFill>
              </a:rPr>
              <a:t>python open.py</a:t>
            </a:r>
          </a:p>
          <a:p>
            <a:r>
              <a:rPr lang="en-US" dirty="0"/>
              <a:t> </a:t>
            </a:r>
            <a:r>
              <a:rPr lang="en-US" dirty="0" smtClean="0"/>
              <a:t>           Line count: 132045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Reading the *Whole*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rgbClr val="B65316"/>
                </a:solidFill>
              </a:rPr>
              <a:t>read</a:t>
            </a:r>
            <a:r>
              <a:rPr lang="en-US" dirty="0" smtClean="0"/>
              <a:t> the whole file (</a:t>
            </a:r>
            <a:r>
              <a:rPr lang="en-US" dirty="0" smtClean="0">
                <a:solidFill>
                  <a:srgbClr val="00B050"/>
                </a:solidFill>
              </a:rPr>
              <a:t>newlines</a:t>
            </a:r>
            <a:r>
              <a:rPr lang="en-US" dirty="0" smtClean="0"/>
              <a:t> and all) into a single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4696" y="1905000"/>
            <a:ext cx="373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&gt;&gt;&gt;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A0582C"/>
                </a:solidFill>
              </a:rPr>
              <a:t>mbox.txt</a:t>
            </a:r>
            <a:r>
              <a:rPr lang="en-US" dirty="0" smtClean="0"/>
              <a:t>’)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err="1" smtClean="0">
                <a:solidFill>
                  <a:srgbClr val="B65316"/>
                </a:solidFill>
              </a:rPr>
              <a:t>inp</a:t>
            </a:r>
            <a:r>
              <a:rPr lang="en-US" dirty="0" smtClean="0">
                <a:solidFill>
                  <a:srgbClr val="B65316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err="1" smtClean="0">
                <a:solidFill>
                  <a:srgbClr val="B65316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read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smtClean="0"/>
              <a:t>( 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A0582C"/>
                </a:solidFill>
              </a:rPr>
              <a:t>inp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94626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B65316"/>
                </a:solidFill>
              </a:rPr>
              <a:t>inp</a:t>
            </a:r>
            <a:r>
              <a:rPr lang="en-US" dirty="0" smtClean="0"/>
              <a:t>[: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])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dirty="0" err="1" smtClean="0">
                <a:solidFill>
                  <a:srgbClr val="00B050"/>
                </a:solidFill>
              </a:rPr>
              <a:t>stephen.marquard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16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Searching Through a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put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>
                <a:solidFill>
                  <a:srgbClr val="B65316"/>
                </a:solidFill>
              </a:rPr>
              <a:t>  </a:t>
            </a:r>
            <a:r>
              <a:rPr lang="en-US" dirty="0" smtClean="0"/>
              <a:t>statement in our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loop to only print lines that meet some criteria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2172" y="195116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open</a:t>
            </a:r>
            <a:r>
              <a:rPr lang="en-US" dirty="0"/>
              <a:t>(‘</a:t>
            </a:r>
            <a:r>
              <a:rPr lang="en-US" dirty="0">
                <a:solidFill>
                  <a:srgbClr val="A0582C"/>
                </a:solidFill>
              </a:rPr>
              <a:t>mbox.txt</a:t>
            </a:r>
            <a:r>
              <a:rPr lang="en-US" dirty="0"/>
              <a:t>’)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: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B65316"/>
                </a:solidFill>
              </a:rPr>
              <a:t>  </a:t>
            </a:r>
            <a:r>
              <a:rPr lang="en-US" dirty="0" smtClean="0">
                <a:solidFill>
                  <a:srgbClr val="B65316"/>
                </a:solidFill>
              </a:rPr>
              <a:t>if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(‘From:’)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	print</a:t>
            </a:r>
            <a:r>
              <a:rPr lang="en-US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print statement will add an additional </a:t>
            </a:r>
            <a:r>
              <a:rPr lang="en-US" dirty="0" smtClean="0">
                <a:solidFill>
                  <a:srgbClr val="00B050"/>
                </a:solidFill>
              </a:rPr>
              <a:t>newline</a:t>
            </a:r>
            <a:r>
              <a:rPr lang="en-US" dirty="0" smtClean="0"/>
              <a:t> in addition to the ones already in existence from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530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Searching Through a File (fixed)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strip the whitespace from the right-hand side of the string using </a:t>
            </a:r>
            <a:r>
              <a:rPr lang="en-US" b="1" dirty="0" err="1" smtClean="0">
                <a:solidFill>
                  <a:srgbClr val="0070C0"/>
                </a:solidFill>
              </a:rPr>
              <a:t>rstrip</a:t>
            </a:r>
            <a:r>
              <a:rPr lang="en-US" dirty="0" smtClean="0"/>
              <a:t> ( ) from the string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newline</a:t>
            </a:r>
            <a:r>
              <a:rPr lang="en-US" dirty="0" smtClean="0"/>
              <a:t> is considered a ‘whitespace’ and is stripped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2172" y="19511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open</a:t>
            </a:r>
            <a:r>
              <a:rPr lang="en-US" dirty="0"/>
              <a:t>(‘</a:t>
            </a:r>
            <a:r>
              <a:rPr lang="en-US" dirty="0">
                <a:solidFill>
                  <a:srgbClr val="A0582C"/>
                </a:solidFill>
              </a:rPr>
              <a:t>mbox.txt</a:t>
            </a:r>
            <a:r>
              <a:rPr lang="en-US" dirty="0"/>
              <a:t>’)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line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line.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rstrip</a:t>
            </a:r>
            <a:r>
              <a:rPr lang="en-US" dirty="0"/>
              <a:t> ( )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B65316"/>
                </a:solidFill>
              </a:rPr>
              <a:t>  </a:t>
            </a:r>
            <a:r>
              <a:rPr lang="en-US" dirty="0" smtClean="0">
                <a:solidFill>
                  <a:srgbClr val="B65316"/>
                </a:solidFill>
              </a:rPr>
              <a:t>if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(‘From:’)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	print</a:t>
            </a:r>
            <a:r>
              <a:rPr lang="en-US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From: stephen.marquard@uct.ac.za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From: louis@media.berkeley.edu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From: zqian@umich.edu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From: rjlowe@iupui.edu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….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908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Skipping with Continue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905000"/>
            <a:ext cx="330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conveniently skip a line by using the </a:t>
            </a:r>
            <a:r>
              <a:rPr lang="en-US" b="1" dirty="0" smtClean="0">
                <a:solidFill>
                  <a:srgbClr val="0070C0"/>
                </a:solidFill>
              </a:rPr>
              <a:t>continue</a:t>
            </a:r>
            <a:r>
              <a:rPr lang="en-US" dirty="0" smtClean="0"/>
              <a:t>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2172" y="195116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open</a:t>
            </a:r>
            <a:r>
              <a:rPr lang="en-US" dirty="0"/>
              <a:t>(‘</a:t>
            </a:r>
            <a:r>
              <a:rPr lang="en-US" dirty="0">
                <a:solidFill>
                  <a:srgbClr val="A0582C"/>
                </a:solidFill>
              </a:rPr>
              <a:t>mbox.txt</a:t>
            </a:r>
            <a:r>
              <a:rPr lang="en-US" dirty="0"/>
              <a:t>’)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line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line.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rstrip</a:t>
            </a:r>
            <a:r>
              <a:rPr lang="en-US" dirty="0"/>
              <a:t> ( )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B65316"/>
                </a:solidFill>
              </a:rPr>
              <a:t>  </a:t>
            </a:r>
            <a:r>
              <a:rPr lang="en-US" dirty="0" smtClean="0">
                <a:solidFill>
                  <a:srgbClr val="B65316"/>
                </a:solidFill>
              </a:rPr>
              <a:t>if not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(‘From:’)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continue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print</a:t>
            </a:r>
            <a:r>
              <a:rPr lang="en-US" dirty="0" smtClean="0"/>
              <a:t> (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430" y="4306669"/>
            <a:ext cx="783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the previous example but this time excludes all the lines that start with From: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645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Bad File Names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447800"/>
            <a:ext cx="63131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fname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‘Enter the file name ’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b="1" dirty="0" smtClean="0">
                <a:solidFill>
                  <a:srgbClr val="002060"/>
                </a:solidFill>
              </a:rPr>
              <a:t>ry: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en-US" dirty="0" err="1" smtClean="0">
                <a:solidFill>
                  <a:srgbClr val="00B050"/>
                </a:solidFill>
              </a:rPr>
              <a:t>fhand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B050"/>
                </a:solidFill>
              </a:rPr>
              <a:t>fname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b="1" dirty="0" smtClean="0">
                <a:solidFill>
                  <a:srgbClr val="002060"/>
                </a:solidFill>
              </a:rPr>
              <a:t>xcept: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</a:t>
            </a:r>
            <a:r>
              <a:rPr lang="en-US" b="1" dirty="0">
                <a:solidFill>
                  <a:srgbClr val="0070C0"/>
                </a:solidFill>
              </a:rPr>
              <a:t> print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‘File cannot be opened:’ , </a:t>
            </a:r>
            <a:r>
              <a:rPr lang="en-US" dirty="0" err="1" smtClean="0">
                <a:solidFill>
                  <a:srgbClr val="00B050"/>
                </a:solidFill>
              </a:rPr>
              <a:t>fname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0070C0"/>
                </a:solidFill>
              </a:rPr>
              <a:t>quit</a:t>
            </a:r>
            <a:r>
              <a:rPr lang="en-US" dirty="0" smtClean="0"/>
              <a:t> ( 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B65316"/>
                </a:solidFill>
              </a:rPr>
              <a:t>count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rgbClr val="B65316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fhand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B65316"/>
                </a:solidFill>
              </a:rPr>
              <a:t>         if </a:t>
            </a:r>
            <a:r>
              <a:rPr lang="en-US" dirty="0" err="1" smtClean="0">
                <a:solidFill>
                  <a:srgbClr val="00B050"/>
                </a:solidFill>
              </a:rPr>
              <a:t>line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70C0"/>
                </a:solidFill>
              </a:rPr>
              <a:t>startswith</a:t>
            </a:r>
            <a:r>
              <a:rPr lang="en-US" dirty="0" smtClean="0"/>
              <a:t> (‘Subject:’):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>
                <a:solidFill>
                  <a:srgbClr val="B65316"/>
                </a:solidFill>
              </a:rPr>
              <a:t>count </a:t>
            </a:r>
            <a:r>
              <a:rPr lang="en-US" dirty="0"/>
              <a:t>= </a:t>
            </a:r>
            <a:r>
              <a:rPr lang="en-US" dirty="0">
                <a:solidFill>
                  <a:srgbClr val="B65316"/>
                </a:solidFill>
              </a:rPr>
              <a:t>count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 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‘There were’, </a:t>
            </a:r>
            <a:r>
              <a:rPr lang="en-US" dirty="0" smtClean="0">
                <a:solidFill>
                  <a:srgbClr val="B65316"/>
                </a:solidFill>
              </a:rPr>
              <a:t>count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, ’subject lines in’, </a:t>
            </a:r>
            <a:r>
              <a:rPr lang="en-US" dirty="0" err="1" smtClean="0">
                <a:solidFill>
                  <a:srgbClr val="00B050"/>
                </a:solidFill>
              </a:rPr>
              <a:t>fname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16739"/>
            <a:ext cx="84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example above uses error trapping to catch any errors which may be input. The keywords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except</a:t>
            </a:r>
            <a:r>
              <a:rPr lang="en-US" dirty="0" smtClean="0"/>
              <a:t>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549" y="2740966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Importing and </a:t>
            </a:r>
            <a:r>
              <a:rPr lang="en-US" sz="2400" b="1" dirty="0" smtClean="0"/>
              <a:t>Modules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7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96065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Code </a:t>
            </a:r>
            <a:r>
              <a:rPr lang="en-US" dirty="0"/>
              <a:t>reuse</a:t>
            </a:r>
          </a:p>
          <a:p>
            <a:r>
              <a:rPr lang="en-US" dirty="0" smtClean="0"/>
              <a:t>	• Routines </a:t>
            </a:r>
            <a:r>
              <a:rPr lang="en-US" dirty="0"/>
              <a:t>can be called multiple times within a program</a:t>
            </a:r>
          </a:p>
          <a:p>
            <a:r>
              <a:rPr lang="en-US" dirty="0" smtClean="0"/>
              <a:t>	• Routines </a:t>
            </a:r>
            <a:r>
              <a:rPr lang="en-US" dirty="0"/>
              <a:t>can be used from multiple programs</a:t>
            </a:r>
          </a:p>
          <a:p>
            <a:endParaRPr lang="en-US" dirty="0" smtClean="0"/>
          </a:p>
          <a:p>
            <a:r>
              <a:rPr lang="en-US" dirty="0" smtClean="0"/>
              <a:t>• Namespace </a:t>
            </a:r>
            <a:r>
              <a:rPr lang="en-US" dirty="0"/>
              <a:t>partitioning</a:t>
            </a:r>
          </a:p>
          <a:p>
            <a:r>
              <a:rPr lang="en-US" dirty="0" smtClean="0"/>
              <a:t>	• Group </a:t>
            </a:r>
            <a:r>
              <a:rPr lang="en-US" dirty="0"/>
              <a:t>data together with functions used for that data</a:t>
            </a:r>
          </a:p>
          <a:p>
            <a:endParaRPr lang="en-US" dirty="0" smtClean="0"/>
          </a:p>
          <a:p>
            <a:r>
              <a:rPr lang="en-US" dirty="0" smtClean="0"/>
              <a:t>• Implementing </a:t>
            </a:r>
            <a:r>
              <a:rPr lang="en-US" dirty="0"/>
              <a:t>shared services or data</a:t>
            </a:r>
          </a:p>
          <a:p>
            <a:r>
              <a:rPr lang="en-US" dirty="0" smtClean="0"/>
              <a:t>	• Can </a:t>
            </a:r>
            <a:r>
              <a:rPr lang="en-US" dirty="0"/>
              <a:t>provide global data structure that is accessed by multiple </a:t>
            </a:r>
          </a:p>
          <a:p>
            <a:r>
              <a:rPr lang="en-US" dirty="0" smtClean="0"/>
              <a:t>	   subprograms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319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Why Use Modules?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1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1752600"/>
            <a:ext cx="76085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Use classes &amp; functions defined in another file.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A Python module is a file with the same name (plus the .</a:t>
            </a:r>
            <a:r>
              <a:rPr lang="en-US" dirty="0" err="1"/>
              <a:t>py</a:t>
            </a:r>
            <a:r>
              <a:rPr lang="en-US" dirty="0"/>
              <a:t> extension) 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Three formats of the command: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/>
              <a:t>somefile</a:t>
            </a:r>
            <a:r>
              <a:rPr lang="en-US" dirty="0"/>
              <a:t>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somefile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*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somefile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</a:t>
            </a:r>
            <a:r>
              <a:rPr lang="en-US" dirty="0"/>
              <a:t>the difference?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What </a:t>
            </a:r>
            <a:r>
              <a:rPr lang="en-US" dirty="0"/>
              <a:t>gets imported from the file and what name refers to it </a:t>
            </a:r>
            <a:r>
              <a:rPr lang="en-US" dirty="0" smtClean="0"/>
              <a:t>	after </a:t>
            </a:r>
            <a:r>
              <a:rPr lang="en-US" dirty="0"/>
              <a:t>it has been imported.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Importing and Modules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54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Import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36230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/>
              <a:t>somefile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Everything in somefile.py gets imported.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To refer to something in the file, append the text “</a:t>
            </a:r>
            <a:r>
              <a:rPr lang="en-US" dirty="0" err="1"/>
              <a:t>somefile</a:t>
            </a:r>
            <a:r>
              <a:rPr lang="en-US" dirty="0"/>
              <a:t>.” to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front </a:t>
            </a:r>
            <a:r>
              <a:rPr lang="en-US" dirty="0"/>
              <a:t>of its name: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somefile.className.method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somefile.myFunction</a:t>
            </a:r>
            <a:r>
              <a:rPr lang="en-US" dirty="0" smtClean="0"/>
              <a:t>(34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6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3 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 </a:t>
            </a:r>
            <a:r>
              <a:rPr lang="en-US" dirty="0"/>
              <a:t>and the </a:t>
            </a:r>
            <a:r>
              <a:rPr lang="en-US" dirty="0" smtClean="0"/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unit </a:t>
            </a:r>
            <a:r>
              <a:rPr lang="en-US" dirty="0" smtClean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</a:t>
            </a:r>
            <a:r>
              <a:rPr lang="en-US" dirty="0" smtClean="0"/>
              <a:t>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From … Import *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3623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/>
              <a:t>somefile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/>
              <a:t>*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•  Everything in somefile.py gets imported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To refer to anything in the module, just use its name. Everything 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module is now in the current namespace.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Caveat! Using this import command can easily overwrite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definition </a:t>
            </a:r>
            <a:r>
              <a:rPr lang="en-US" dirty="0"/>
              <a:t>of an existing function or variable!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className.method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myFunction</a:t>
            </a:r>
            <a:r>
              <a:rPr lang="en-US" dirty="0" smtClean="0"/>
              <a:t>(34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5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From … Import …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106" y="1731264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somefile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/>
              <a:t>className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Only the item </a:t>
            </a:r>
            <a:r>
              <a:rPr lang="en-US" dirty="0" err="1">
                <a:solidFill>
                  <a:srgbClr val="00B050"/>
                </a:solidFill>
              </a:rPr>
              <a:t>className</a:t>
            </a:r>
            <a:r>
              <a:rPr lang="en-US" dirty="0"/>
              <a:t> in somefile.py gets imported.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After importing </a:t>
            </a:r>
            <a:r>
              <a:rPr lang="en-US" dirty="0" err="1">
                <a:solidFill>
                  <a:srgbClr val="00B050"/>
                </a:solidFill>
              </a:rPr>
              <a:t>className</a:t>
            </a:r>
            <a:r>
              <a:rPr lang="en-US" dirty="0"/>
              <a:t>, you can just use it without a module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prefix</a:t>
            </a:r>
            <a:r>
              <a:rPr lang="en-US" dirty="0"/>
              <a:t>. It’s brought into the current namespace.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Caveat! This will overwrite the definition of this particular name if it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is </a:t>
            </a:r>
            <a:r>
              <a:rPr lang="en-US" dirty="0"/>
              <a:t>already defined in the current namespace!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5152" y="449579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className.method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/>
              <a:t>)        </a:t>
            </a:r>
            <a:r>
              <a:rPr lang="en-US" dirty="0" smtClean="0">
                <a:sym typeface="Wingdings" panose="05000000000000000000" pitchFamily="2" charset="2"/>
              </a:rPr>
              <a:t> This was imported by this command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myFunction</a:t>
            </a:r>
            <a:r>
              <a:rPr lang="en-US" dirty="0"/>
              <a:t>(34) </a:t>
            </a:r>
            <a:r>
              <a:rPr lang="en-US" dirty="0" smtClean="0"/>
              <a:t>		      </a:t>
            </a:r>
            <a:r>
              <a:rPr lang="en-US" dirty="0" smtClean="0">
                <a:sym typeface="Wingdings" panose="05000000000000000000" pitchFamily="2" charset="2"/>
              </a:rPr>
              <a:t> This one didn’t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3449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Modules </a:t>
            </a:r>
            <a:r>
              <a:rPr lang="en-US" dirty="0"/>
              <a:t>are functions and variables defined </a:t>
            </a:r>
            <a:r>
              <a:rPr lang="en-US" dirty="0" smtClean="0"/>
              <a:t>in separate </a:t>
            </a:r>
            <a:r>
              <a:rPr lang="en-US" dirty="0"/>
              <a:t>files</a:t>
            </a:r>
          </a:p>
          <a:p>
            <a:r>
              <a:rPr lang="en-US" dirty="0" smtClean="0"/>
              <a:t>• Items </a:t>
            </a:r>
            <a:r>
              <a:rPr lang="en-US" dirty="0"/>
              <a:t>are imported using from or </a:t>
            </a:r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685800"/>
            <a:ext cx="3930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Modules and Importing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39624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Modules </a:t>
            </a:r>
            <a:r>
              <a:rPr lang="en-US" dirty="0"/>
              <a:t>are namespaces</a:t>
            </a:r>
          </a:p>
          <a:p>
            <a:r>
              <a:rPr lang="en-US" dirty="0" smtClean="0"/>
              <a:t>• Can </a:t>
            </a:r>
            <a:r>
              <a:rPr lang="en-US" dirty="0"/>
              <a:t>be used to organize variable names, i.e.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4800600"/>
            <a:ext cx="5076826" cy="22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5" y="2514600"/>
            <a:ext cx="3152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2114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0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2895600"/>
            <a:ext cx="327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Classes and Objects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9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6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an Object?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A </a:t>
            </a:r>
            <a:r>
              <a:rPr lang="en-US" dirty="0"/>
              <a:t>software item that contains variables and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Object </a:t>
            </a:r>
            <a:r>
              <a:rPr lang="en-US" dirty="0"/>
              <a:t>Oriented Design focuses on</a:t>
            </a:r>
          </a:p>
          <a:p>
            <a:r>
              <a:rPr lang="en-US" dirty="0" smtClean="0"/>
              <a:t>	• Encapsulation</a:t>
            </a:r>
            <a:r>
              <a:rPr lang="en-US" dirty="0"/>
              <a:t>: </a:t>
            </a:r>
          </a:p>
          <a:p>
            <a:r>
              <a:rPr lang="en-US" dirty="0" smtClean="0"/>
              <a:t>		— dividing </a:t>
            </a:r>
            <a:r>
              <a:rPr lang="en-US" dirty="0"/>
              <a:t>the code into a public interface, and a </a:t>
            </a:r>
            <a:r>
              <a:rPr lang="en-US" dirty="0" smtClean="0"/>
              <a:t>		     	     private </a:t>
            </a:r>
            <a:r>
              <a:rPr lang="en-US" dirty="0"/>
              <a:t>implementation </a:t>
            </a:r>
            <a:r>
              <a:rPr lang="en-US" dirty="0" smtClean="0"/>
              <a:t>of </a:t>
            </a:r>
            <a:r>
              <a:rPr lang="en-US" dirty="0"/>
              <a:t>that interface</a:t>
            </a:r>
          </a:p>
          <a:p>
            <a:r>
              <a:rPr lang="en-US" dirty="0" smtClean="0"/>
              <a:t>	• Polymorphism</a:t>
            </a:r>
            <a:r>
              <a:rPr lang="en-US" dirty="0"/>
              <a:t>:</a:t>
            </a:r>
          </a:p>
          <a:p>
            <a:r>
              <a:rPr lang="en-US" dirty="0" smtClean="0"/>
              <a:t>		— the </a:t>
            </a:r>
            <a:r>
              <a:rPr lang="en-US" dirty="0"/>
              <a:t>ability to overload standard operators so that </a:t>
            </a:r>
            <a:r>
              <a:rPr lang="en-US" dirty="0" smtClean="0"/>
              <a:t>		     	     they </a:t>
            </a:r>
            <a:r>
              <a:rPr lang="en-US" dirty="0"/>
              <a:t>have appropriate </a:t>
            </a:r>
            <a:r>
              <a:rPr lang="en-US" dirty="0" smtClean="0"/>
              <a:t>behavior </a:t>
            </a:r>
            <a:r>
              <a:rPr lang="en-US" dirty="0"/>
              <a:t>based on their context</a:t>
            </a:r>
          </a:p>
          <a:p>
            <a:r>
              <a:rPr lang="en-US" dirty="0" smtClean="0"/>
              <a:t>	• Inheritance</a:t>
            </a:r>
            <a:r>
              <a:rPr lang="en-US" dirty="0"/>
              <a:t>:</a:t>
            </a:r>
          </a:p>
          <a:p>
            <a:r>
              <a:rPr lang="en-US" dirty="0" smtClean="0"/>
              <a:t>		— the </a:t>
            </a:r>
            <a:r>
              <a:rPr lang="en-US" dirty="0"/>
              <a:t>ability to create subclasses that contain </a:t>
            </a:r>
            <a:r>
              <a:rPr lang="en-US" dirty="0" smtClean="0"/>
              <a:t>			     specializations </a:t>
            </a:r>
            <a:r>
              <a:rPr lang="en-US" dirty="0"/>
              <a:t>of their </a:t>
            </a:r>
            <a:r>
              <a:rPr lang="en-US" dirty="0" smtClean="0"/>
              <a:t>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6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lass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ClassName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&lt;statement-1&gt;</a:t>
            </a:r>
          </a:p>
          <a:p>
            <a:r>
              <a:rPr lang="en-US" dirty="0"/>
              <a:t> </a:t>
            </a:r>
            <a:r>
              <a:rPr lang="en-US" dirty="0" smtClean="0"/>
              <a:t>         .</a:t>
            </a:r>
          </a:p>
          <a:p>
            <a:r>
              <a:rPr lang="en-US" dirty="0" smtClean="0"/>
              <a:t> 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  .</a:t>
            </a:r>
          </a:p>
          <a:p>
            <a:r>
              <a:rPr lang="en-US" dirty="0"/>
              <a:t> </a:t>
            </a:r>
            <a:r>
              <a:rPr lang="en-US" dirty="0" smtClean="0"/>
              <a:t>       &lt;statement-N&gt;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91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class definition is entered, a new namespace is created, and used as the local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6878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10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and Objects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70560" y="1255252"/>
            <a:ext cx="7871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objects support two kinds of operations: attribute references and instantiation.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" y="19502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class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MyClass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:</a:t>
            </a:r>
          </a:p>
          <a:p>
            <a:r>
              <a:rPr lang="en-US" dirty="0">
                <a:latin typeface="Nirmala UI" pitchFamily="34" charset="0"/>
                <a:cs typeface="Nirmala UI" pitchFamily="34" charset="0"/>
              </a:rPr>
              <a:t>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""" A simple example class """</a:t>
            </a:r>
          </a:p>
          <a:p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dirty="0" smtClean="0">
                <a:latin typeface="Nirmala UI" pitchFamily="34" charset="0"/>
                <a:cs typeface="Nirmala UI" pitchFamily="34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12345</a:t>
            </a:r>
            <a:endParaRPr lang="en-US" dirty="0">
              <a:solidFill>
                <a:srgbClr val="FF0000"/>
              </a:solidFill>
              <a:latin typeface="Nirmala UI" pitchFamily="34" charset="0"/>
              <a:cs typeface="Nirmala UI" pitchFamily="34" charset="0"/>
            </a:endParaRPr>
          </a:p>
          <a:p>
            <a:r>
              <a:rPr lang="en-US" dirty="0">
                <a:latin typeface="Nirmala UI" pitchFamily="34" charset="0"/>
                <a:cs typeface="Nirmala UI" pitchFamily="34" charset="0"/>
              </a:rPr>
              <a:t>       </a:t>
            </a:r>
          </a:p>
          <a:p>
            <a:r>
              <a:rPr lang="en-US" dirty="0">
                <a:latin typeface="Nirmala UI" pitchFamily="34" charset="0"/>
                <a:cs typeface="Nirmala UI" pitchFamily="34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def</a:t>
            </a:r>
            <a:r>
              <a:rPr lang="en-US" dirty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f 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self</a:t>
            </a:r>
            <a:r>
              <a:rPr lang="en-US" dirty="0">
                <a:latin typeface="Nirmala UI" pitchFamily="34" charset="0"/>
                <a:cs typeface="Nirmala UI" pitchFamily="34" charset="0"/>
              </a:rPr>
              <a:t>):</a:t>
            </a:r>
          </a:p>
          <a:p>
            <a:r>
              <a:rPr lang="en-US" dirty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           </a:t>
            </a:r>
            <a:r>
              <a:rPr lang="en-US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return</a:t>
            </a:r>
            <a:r>
              <a:rPr lang="en-US" dirty="0">
                <a:solidFill>
                  <a:srgbClr val="00B05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'hello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world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Nirmala UI" pitchFamily="34" charset="0"/>
                <a:cs typeface="Nirmala UI" pitchFamily="34" charset="0"/>
              </a:rPr>
              <a:t>'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Nirmala UI" pitchFamily="34" charset="0"/>
              <a:cs typeface="Nirmala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922252"/>
            <a:ext cx="519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Here </a:t>
            </a:r>
            <a:r>
              <a:rPr lang="en-US" i="1" dirty="0" err="1" smtClean="0"/>
              <a:t>MyClass.i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MyClass.f</a:t>
            </a:r>
            <a:r>
              <a:rPr lang="en-US" i="1" dirty="0" smtClean="0"/>
              <a:t> </a:t>
            </a:r>
            <a:r>
              <a:rPr lang="en-US" dirty="0" smtClean="0"/>
              <a:t>are attribute 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1999" y="4531852"/>
            <a:ext cx="404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</a:t>
            </a:r>
            <a:r>
              <a:rPr lang="en-US" i="1" dirty="0" smtClean="0"/>
              <a:t>instantiation</a:t>
            </a:r>
            <a:r>
              <a:rPr lang="en-US" dirty="0" smtClean="0"/>
              <a:t> uses function notation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" y="5065252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MyClass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" y="552245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creates a new </a:t>
            </a:r>
            <a:r>
              <a:rPr lang="en-US" i="1" dirty="0" smtClean="0"/>
              <a:t>instance</a:t>
            </a:r>
            <a:r>
              <a:rPr lang="en-US" dirty="0" smtClean="0"/>
              <a:t> of the class and assigns this object to the local variable, </a:t>
            </a:r>
            <a:r>
              <a:rPr lang="en-US" i="1" dirty="0" smtClean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68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10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Constructor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70560" y="1237774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</a:t>
            </a:r>
            <a:r>
              <a:rPr lang="en-US" dirty="0" smtClean="0"/>
              <a:t> will set the object to an initial state when an object is first created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6" y="2987040"/>
            <a:ext cx="2009390" cy="42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2940" y="3886200"/>
            <a:ext cx="53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and Instance Variables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4495800"/>
            <a:ext cx="2882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98" y="4800601"/>
            <a:ext cx="2277340" cy="100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3416856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4" y="2078736"/>
            <a:ext cx="43140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5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390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Public and Private Data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1752600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In </a:t>
            </a:r>
            <a:r>
              <a:rPr lang="en-US" dirty="0"/>
              <a:t>Python anything with two leading underscores </a:t>
            </a:r>
            <a:r>
              <a:rPr lang="en-US" dirty="0" smtClean="0"/>
              <a:t>is private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__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__my_variable</a:t>
            </a:r>
          </a:p>
          <a:p>
            <a:endParaRPr lang="en-US" dirty="0"/>
          </a:p>
          <a:p>
            <a:r>
              <a:rPr lang="en-US" dirty="0" smtClean="0"/>
              <a:t>• Anything </a:t>
            </a:r>
            <a:r>
              <a:rPr lang="en-US" dirty="0"/>
              <a:t>with one leading underscore is </a:t>
            </a:r>
            <a:r>
              <a:rPr lang="en-US" dirty="0" smtClean="0"/>
              <a:t>semi-private</a:t>
            </a:r>
            <a:r>
              <a:rPr lang="en-US" dirty="0"/>
              <a:t>, and you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should </a:t>
            </a:r>
            <a:r>
              <a:rPr lang="en-US" dirty="0"/>
              <a:t>feel guilty accessing this </a:t>
            </a:r>
            <a:r>
              <a:rPr lang="en-US" dirty="0" smtClean="0"/>
              <a:t>data </a:t>
            </a:r>
            <a:r>
              <a:rPr lang="en-US" dirty="0"/>
              <a:t>directly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endParaRPr lang="en-US" dirty="0"/>
          </a:p>
          <a:p>
            <a:r>
              <a:rPr lang="en-US" dirty="0" smtClean="0"/>
              <a:t>• Sometimes </a:t>
            </a:r>
            <a:r>
              <a:rPr lang="en-US" dirty="0"/>
              <a:t>useful as an intermediate step to making data </a:t>
            </a:r>
            <a:r>
              <a:rPr lang="en-US" dirty="0" smtClean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Unittest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05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File Handling in 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3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Assert Statement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An assertion is a sanity-check that you can turn on or turn off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when </a:t>
            </a:r>
            <a:r>
              <a:rPr lang="en-US" dirty="0"/>
              <a:t>you are done with your testing of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assert Expression[, Arguments]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If the assertion fails, Python uses </a:t>
            </a:r>
            <a:r>
              <a:rPr lang="en-US" dirty="0" smtClean="0"/>
              <a:t>ArgumentExpression </a:t>
            </a:r>
            <a:r>
              <a:rPr lang="en-US" dirty="0"/>
              <a:t>as the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argument </a:t>
            </a:r>
            <a:r>
              <a:rPr lang="en-US" dirty="0"/>
              <a:t>for the </a:t>
            </a:r>
            <a:r>
              <a:rPr lang="en-US" dirty="0" smtClean="0"/>
              <a:t>AssertionError</a:t>
            </a:r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962400"/>
            <a:ext cx="6229350" cy="15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9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Assert Statement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" y="1828800"/>
            <a:ext cx="6229350" cy="15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399411" cy="162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3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Unittest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44168"/>
            <a:ext cx="830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unittest</a:t>
            </a:r>
            <a:r>
              <a:rPr lang="en-US" dirty="0"/>
              <a:t> </a:t>
            </a:r>
            <a:r>
              <a:rPr lang="en-US" dirty="0" smtClean="0"/>
              <a:t>is a unit </a:t>
            </a:r>
            <a:r>
              <a:rPr lang="en-US" dirty="0"/>
              <a:t>testing </a:t>
            </a:r>
            <a:r>
              <a:rPr lang="en-US" dirty="0" smtClean="0"/>
              <a:t>framework used for test automation. </a:t>
            </a:r>
          </a:p>
          <a:p>
            <a:endParaRPr lang="en-US" dirty="0"/>
          </a:p>
          <a:p>
            <a:r>
              <a:rPr lang="en-US" dirty="0" smtClean="0"/>
              <a:t>Composed of: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fixture</a:t>
            </a:r>
            <a:r>
              <a:rPr lang="en-US" i="1" dirty="0" smtClean="0"/>
              <a:t>,</a:t>
            </a:r>
            <a:r>
              <a:rPr lang="en-US" dirty="0" smtClean="0"/>
              <a:t> which represents </a:t>
            </a:r>
            <a:r>
              <a:rPr lang="en-US" dirty="0"/>
              <a:t>the preparation needed to perform one or more tests, and any associated cleanup </a:t>
            </a:r>
            <a:r>
              <a:rPr lang="en-US" dirty="0" smtClean="0"/>
              <a:t>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case</a:t>
            </a:r>
            <a:r>
              <a:rPr lang="en-US" i="1" dirty="0" smtClean="0"/>
              <a:t>,</a:t>
            </a:r>
            <a:r>
              <a:rPr lang="en-US" dirty="0" smtClean="0"/>
              <a:t> which is </a:t>
            </a:r>
            <a:r>
              <a:rPr lang="en-US" dirty="0"/>
              <a:t>the individual unit of testing. It checks for a specific response to a particular set of inputs.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B0F0"/>
                </a:solidFill>
              </a:rPr>
              <a:t>unittest</a:t>
            </a:r>
            <a:r>
              <a:rPr lang="en-US" dirty="0" smtClean="0"/>
              <a:t> </a:t>
            </a:r>
            <a:r>
              <a:rPr lang="en-US" dirty="0"/>
              <a:t>provides a base class, </a:t>
            </a:r>
            <a:r>
              <a:rPr lang="en-US" dirty="0">
                <a:solidFill>
                  <a:srgbClr val="00B0F0"/>
                </a:solidFill>
              </a:rPr>
              <a:t>TestCase</a:t>
            </a:r>
            <a:r>
              <a:rPr lang="en-US" dirty="0"/>
              <a:t>, which </a:t>
            </a:r>
            <a:r>
              <a:rPr lang="en-US" dirty="0" smtClean="0"/>
              <a:t>is a class that may </a:t>
            </a:r>
            <a:r>
              <a:rPr lang="en-US" dirty="0"/>
              <a:t>be used to create new test </a:t>
            </a:r>
            <a:r>
              <a:rPr lang="en-US" dirty="0" smtClean="0"/>
              <a:t>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suite</a:t>
            </a:r>
            <a:r>
              <a:rPr lang="en-US" i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is a collection of test cases, test suites, or both. It is used to aggregate tests that should be executed together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i="1" dirty="0"/>
              <a:t>test </a:t>
            </a:r>
            <a:r>
              <a:rPr lang="en-US" b="1" i="1" dirty="0" smtClean="0"/>
              <a:t>runner</a:t>
            </a:r>
            <a:r>
              <a:rPr lang="en-US" i="1" dirty="0" smtClean="0"/>
              <a:t>,</a:t>
            </a:r>
            <a:r>
              <a:rPr lang="en-US" dirty="0" smtClean="0"/>
              <a:t> which </a:t>
            </a:r>
            <a:r>
              <a:rPr lang="en-US" dirty="0"/>
              <a:t>orchestrates the execution of tests and provides the outcome to the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239" y="762000"/>
            <a:ext cx="2650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Assert Methods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143500" cy="383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371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TestCase</a:t>
            </a:r>
            <a:r>
              <a:rPr lang="en-US" dirty="0"/>
              <a:t> class provides several </a:t>
            </a:r>
            <a:r>
              <a:rPr lang="en-US" dirty="0">
                <a:solidFill>
                  <a:srgbClr val="00B0F0"/>
                </a:solidFill>
              </a:rPr>
              <a:t>assert</a:t>
            </a:r>
            <a:r>
              <a:rPr lang="en-US" dirty="0"/>
              <a:t> methods to check for and report failures</a:t>
            </a:r>
          </a:p>
        </p:txBody>
      </p:sp>
    </p:spTree>
    <p:extLst>
      <p:ext uri="{BB962C8B-B14F-4D97-AF65-F5344CB8AC3E}">
        <p14:creationId xmlns:p14="http://schemas.microsoft.com/office/powerpoint/2010/main" val="1599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800725" cy="390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5239" y="762000"/>
            <a:ext cx="292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Unittest Example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17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762320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Object Oriented Programming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4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Object Oriented Programming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838200" y="2057400"/>
            <a:ext cx="76200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Object-oriented programming</a:t>
            </a:r>
            <a:r>
              <a:rPr lang="en-US" dirty="0"/>
              <a:t> (OOP) 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Method </a:t>
            </a:r>
            <a:r>
              <a:rPr lang="en-US" dirty="0"/>
              <a:t>of structuring a program by bundling related properties and behaviors into individual </a:t>
            </a:r>
            <a:r>
              <a:rPr lang="en-US" b="1" dirty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Object Oriented Programming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</a:t>
            </a:r>
            <a:r>
              <a:rPr lang="en-US" dirty="0"/>
              <a:t> − A user-defined prototype for an object that defines a set of attributes that characterize any object of the </a:t>
            </a:r>
            <a:r>
              <a:rPr lang="en-US" dirty="0" smtClean="0"/>
              <a:t>class</a:t>
            </a:r>
          </a:p>
          <a:p>
            <a:endParaRPr lang="en-US" sz="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attributes are data members (class variables and instance variables) and methods, accessed via dot notation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 variable</a:t>
            </a:r>
            <a:r>
              <a:rPr lang="en-US" dirty="0"/>
              <a:t> − A variable that is shared by all instances of a </a:t>
            </a:r>
            <a:r>
              <a:rPr lang="en-US" dirty="0" smtClean="0"/>
              <a:t>class defined </a:t>
            </a:r>
            <a:r>
              <a:rPr lang="en-US" dirty="0"/>
              <a:t>within a class but outside any of the class's </a:t>
            </a:r>
            <a:r>
              <a:rPr lang="en-US" dirty="0" smtClean="0"/>
              <a:t>methods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member</a:t>
            </a:r>
            <a:r>
              <a:rPr lang="en-US" dirty="0"/>
              <a:t> − A class variable or instance variable that holds data associated with a class and its </a:t>
            </a:r>
            <a:r>
              <a:rPr lang="en-US" dirty="0" smtClean="0"/>
              <a:t>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 overloading</a:t>
            </a:r>
            <a:r>
              <a:rPr lang="en-US" dirty="0"/>
              <a:t> − A</a:t>
            </a:r>
            <a:r>
              <a:rPr lang="en-US" dirty="0" smtClean="0"/>
              <a:t>ssignment </a:t>
            </a:r>
            <a:r>
              <a:rPr lang="en-US" dirty="0"/>
              <a:t>of more than one behavior to a particular </a:t>
            </a:r>
            <a:r>
              <a:rPr lang="en-US" dirty="0" smtClean="0"/>
              <a:t>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Instance variable</a:t>
            </a:r>
            <a:r>
              <a:rPr lang="en-US" dirty="0"/>
              <a:t> − A variable that is defined inside a method and belongs only to the current instance of a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0"/>
            <a:ext cx="498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Object Oriented Programming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Inheritance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Transfers characteristics </a:t>
            </a:r>
            <a:r>
              <a:rPr lang="en-US" dirty="0"/>
              <a:t>of a class to other classes that are derived from </a:t>
            </a:r>
            <a:r>
              <a:rPr lang="en-US" dirty="0" smtClean="0"/>
              <a:t>it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/>
              <a:t>− An individual object of a certain </a:t>
            </a:r>
            <a:r>
              <a:rPr lang="en-US" dirty="0" smtClean="0"/>
              <a:t>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Instantiation</a:t>
            </a:r>
            <a:r>
              <a:rPr lang="en-US" dirty="0" smtClean="0"/>
              <a:t> </a:t>
            </a:r>
            <a:r>
              <a:rPr lang="en-US" dirty="0"/>
              <a:t>− The creation of an instance of a </a:t>
            </a:r>
            <a:r>
              <a:rPr lang="en-US" dirty="0" smtClean="0"/>
              <a:t>class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/>
              <a:t>− A special kind of function that is defined in a class </a:t>
            </a:r>
            <a:r>
              <a:rPr lang="en-US" dirty="0" smtClean="0"/>
              <a:t>definition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Object</a:t>
            </a:r>
            <a:r>
              <a:rPr lang="en-US" dirty="0" smtClean="0"/>
              <a:t> </a:t>
            </a:r>
            <a:r>
              <a:rPr lang="en-US" dirty="0"/>
              <a:t>− A unique instance of a data structure that's defined by its class. An object comprises both data members (class variables and instance variables) and </a:t>
            </a:r>
            <a:r>
              <a:rPr lang="en-US" dirty="0" smtClean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Operator </a:t>
            </a:r>
            <a:r>
              <a:rPr lang="en-US" b="1" dirty="0"/>
              <a:t>overloading</a:t>
            </a:r>
            <a:r>
              <a:rPr lang="en-US" dirty="0"/>
              <a:t> − The assignment of more than one function to a particular operator.</a:t>
            </a:r>
          </a:p>
        </p:txBody>
      </p:sp>
    </p:spTree>
    <p:extLst>
      <p:ext uri="{BB962C8B-B14F-4D97-AF65-F5344CB8AC3E}">
        <p14:creationId xmlns:p14="http://schemas.microsoft.com/office/powerpoint/2010/main" val="42202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752760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Class Constructors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34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Opening a File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13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we can read the contents of a file, we must tell Python which file we are going to work with and what we will be doing with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done with the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 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() returns a “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ile handle</a:t>
            </a:r>
            <a:r>
              <a:rPr lang="en-US" dirty="0" smtClean="0"/>
              <a:t>” -  a </a:t>
            </a:r>
            <a:r>
              <a:rPr lang="en-US" smtClean="0"/>
              <a:t>file object </a:t>
            </a:r>
            <a:r>
              <a:rPr lang="en-US" dirty="0" smtClean="0"/>
              <a:t>used to perform operations on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‘File </a:t>
            </a:r>
            <a:r>
              <a:rPr lang="en-US" dirty="0" smtClean="0">
                <a:sym typeface="Wingdings" panose="05000000000000000000" pitchFamily="2" charset="2"/>
              </a:rPr>
              <a:t> Open’ in a Word Processor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10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Constructor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2106216"/>
            <a:ext cx="43140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0560" y="1237774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</a:t>
            </a:r>
            <a:r>
              <a:rPr lang="en-US" dirty="0" smtClean="0"/>
              <a:t> will set the object to an initial state when an object is first created</a:t>
            </a:r>
            <a:endParaRPr lang="en-US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2971800"/>
            <a:ext cx="2009390" cy="42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2940" y="3886200"/>
            <a:ext cx="53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and Instance Variables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4495800"/>
            <a:ext cx="28822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98" y="4800601"/>
            <a:ext cx="2277340" cy="100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3416856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2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109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Constructor</a:t>
            </a: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458712" cy="274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126386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2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2757124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Inheritance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64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 may call other methods by using method attributes of the </a:t>
            </a:r>
            <a:r>
              <a:rPr lang="en-US" i="1" dirty="0" smtClean="0"/>
              <a:t>self</a:t>
            </a:r>
            <a:r>
              <a:rPr lang="en-US" dirty="0" smtClean="0"/>
              <a:t> argument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5717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733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Inheritance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55904" y="4343400"/>
            <a:ext cx="466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50"/>
                </a:solidFill>
              </a:rPr>
              <a:t>DerivedClassName</a:t>
            </a:r>
            <a:r>
              <a:rPr lang="en-US" sz="1600" dirty="0"/>
              <a:t>(</a:t>
            </a:r>
            <a:r>
              <a:rPr lang="en-US" sz="1600" dirty="0" err="1"/>
              <a:t>BaseClassName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&lt;statement-1&gt;</a:t>
            </a:r>
          </a:p>
          <a:p>
            <a:r>
              <a:rPr lang="en-US" sz="1600" dirty="0"/>
              <a:t>          .</a:t>
            </a:r>
          </a:p>
          <a:p>
            <a:r>
              <a:rPr lang="en-US" sz="1600" dirty="0"/>
              <a:t>          .</a:t>
            </a:r>
          </a:p>
          <a:p>
            <a:r>
              <a:rPr lang="en-US" sz="1600" dirty="0"/>
              <a:t>          .</a:t>
            </a:r>
          </a:p>
          <a:p>
            <a:r>
              <a:rPr lang="en-US" sz="1600" dirty="0"/>
              <a:t>        &lt;statement-N&gt;</a:t>
            </a:r>
          </a:p>
        </p:txBody>
      </p:sp>
    </p:spTree>
    <p:extLst>
      <p:ext uri="{BB962C8B-B14F-4D97-AF65-F5344CB8AC3E}">
        <p14:creationId xmlns:p14="http://schemas.microsoft.com/office/powerpoint/2010/main" val="12832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91" y="1371600"/>
            <a:ext cx="635081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60959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Inheritance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21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4902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Standard Python Class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5820" y="1295400"/>
            <a:ext cx="7239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init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: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gets called when a new instance of the class is created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del__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 called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when an instance is about to be destroyed, which lets you do any clean-up e.g. closing file handles or database connections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repr__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__str__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Both return a string representation of the object, but </a:t>
            </a:r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__repr__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should return a Python expression that can be used to re-create the object. The more commonly used one is </a:t>
            </a:r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__str__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which can return anything.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cmp__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Called to compare the object with another object. Note that this is only used with Python 2.x.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lt__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__le__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__eq__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__ne__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__gt__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__ge__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Called to compare the object with another object. These will be called if defined, otherwise Python will fall-back to using </a:t>
            </a:r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__cmp__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hash__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Called to calculate a hash for the object, which is used for placing objects in data structures such as sets and dictionaries.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__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cs typeface="Arial" pitchFamily="34" charset="0"/>
              </a:rPr>
              <a:t>call__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Lets an object be "called" e.g. so that you can write things like this: </a:t>
            </a:r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obj(arg1,arg2,...)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45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85800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Class </a:t>
            </a:r>
            <a:endParaRPr 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77686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8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09600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Using Module Class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44196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Note </a:t>
            </a:r>
            <a:r>
              <a:rPr lang="en-US" dirty="0"/>
              <a:t>that the print function calls the atoms print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• Code </a:t>
            </a:r>
            <a:r>
              <a:rPr lang="en-US" dirty="0"/>
              <a:t>reuse: only have to type the code that prints an atom </a:t>
            </a:r>
            <a:r>
              <a:rPr lang="en-US" dirty="0" smtClean="0"/>
              <a:t>once</a:t>
            </a:r>
            <a:r>
              <a:rPr lang="en-US" dirty="0"/>
              <a:t>; </a:t>
            </a:r>
            <a:r>
              <a:rPr lang="en-US" dirty="0" smtClean="0"/>
              <a:t>	   this </a:t>
            </a:r>
            <a:r>
              <a:rPr lang="en-US" dirty="0"/>
              <a:t>means that if you change the atom specification, you </a:t>
            </a:r>
            <a:r>
              <a:rPr lang="en-US" dirty="0" smtClean="0"/>
              <a:t>only 	   have </a:t>
            </a:r>
            <a:r>
              <a:rPr lang="en-US" dirty="0"/>
              <a:t>one place to update.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3657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762000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Inheritance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28775"/>
            <a:ext cx="4419600" cy="125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4290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smtClean="0">
                <a:solidFill>
                  <a:srgbClr val="00B0F0"/>
                </a:solidFill>
              </a:rPr>
              <a:t>__</a:t>
            </a:r>
            <a:r>
              <a:rPr lang="en-US" dirty="0">
                <a:solidFill>
                  <a:srgbClr val="00B0F0"/>
                </a:solidFill>
              </a:rPr>
              <a:t>init__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__repr__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__</a:t>
            </a:r>
            <a:r>
              <a:rPr lang="en-US" dirty="0" err="1">
                <a:solidFill>
                  <a:srgbClr val="00B0F0"/>
                </a:solidFill>
              </a:rPr>
              <a:t>addatom</a:t>
            </a:r>
            <a:r>
              <a:rPr lang="en-US" dirty="0">
                <a:solidFill>
                  <a:srgbClr val="00B0F0"/>
                </a:solidFill>
              </a:rPr>
              <a:t>__ </a:t>
            </a:r>
            <a:r>
              <a:rPr lang="en-US" dirty="0"/>
              <a:t>are taken </a:t>
            </a:r>
            <a:r>
              <a:rPr lang="en-US" dirty="0" smtClean="0"/>
              <a:t>from </a:t>
            </a:r>
            <a:r>
              <a:rPr lang="en-US" dirty="0"/>
              <a:t>the parent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class </a:t>
            </a:r>
            <a:r>
              <a:rPr lang="en-US" dirty="0"/>
              <a:t>(molecule)</a:t>
            </a:r>
          </a:p>
          <a:p>
            <a:endParaRPr lang="en-US" dirty="0"/>
          </a:p>
          <a:p>
            <a:r>
              <a:rPr lang="en-US" dirty="0" smtClean="0"/>
              <a:t>• Added </a:t>
            </a:r>
            <a:r>
              <a:rPr lang="en-US" dirty="0"/>
              <a:t>a new function </a:t>
            </a:r>
            <a:r>
              <a:rPr lang="en-US" dirty="0" err="1"/>
              <a:t>addbasis</a:t>
            </a:r>
            <a:r>
              <a:rPr lang="en-US" dirty="0"/>
              <a:t>() to add a basis set</a:t>
            </a:r>
          </a:p>
          <a:p>
            <a:endParaRPr lang="en-US" dirty="0" smtClean="0"/>
          </a:p>
          <a:p>
            <a:r>
              <a:rPr lang="en-US" dirty="0" smtClean="0"/>
              <a:t>• Another </a:t>
            </a:r>
            <a:r>
              <a:rPr lang="en-US" dirty="0"/>
              <a:t>example of code reuse</a:t>
            </a:r>
          </a:p>
          <a:p>
            <a:r>
              <a:rPr lang="en-US" dirty="0" smtClean="0"/>
              <a:t>	• Basic </a:t>
            </a:r>
            <a:r>
              <a:rPr lang="en-US" dirty="0"/>
              <a:t>functions don't have to be retyped, just inherited</a:t>
            </a:r>
          </a:p>
          <a:p>
            <a:r>
              <a:rPr lang="en-US" dirty="0" smtClean="0"/>
              <a:t>	• Less </a:t>
            </a:r>
            <a:r>
              <a:rPr lang="en-US" dirty="0"/>
              <a:t>to rewrite when specifications change</a:t>
            </a:r>
          </a:p>
        </p:txBody>
      </p:sp>
    </p:spTree>
    <p:extLst>
      <p:ext uri="{BB962C8B-B14F-4D97-AF65-F5344CB8AC3E}">
        <p14:creationId xmlns:p14="http://schemas.microsoft.com/office/powerpoint/2010/main" val="14653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Overloading</a:t>
            </a:r>
            <a:endParaRPr lang="en-US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05" y="1568142"/>
            <a:ext cx="3561180" cy="155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5814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Now </a:t>
            </a:r>
            <a:r>
              <a:rPr lang="en-US" dirty="0"/>
              <a:t>we only inherit </a:t>
            </a:r>
            <a:r>
              <a:rPr lang="en-US" dirty="0">
                <a:solidFill>
                  <a:srgbClr val="00B0F0"/>
                </a:solidFill>
              </a:rPr>
              <a:t>__init__ </a:t>
            </a:r>
            <a:r>
              <a:rPr lang="en-US" dirty="0"/>
              <a:t>and </a:t>
            </a:r>
            <a:r>
              <a:rPr lang="en-US" dirty="0" err="1">
                <a:solidFill>
                  <a:srgbClr val="00B0F0"/>
                </a:solidFill>
              </a:rPr>
              <a:t>addatom</a:t>
            </a:r>
            <a:r>
              <a:rPr lang="en-US" dirty="0"/>
              <a:t> from the </a:t>
            </a:r>
            <a:r>
              <a:rPr lang="en-US" dirty="0" smtClean="0"/>
              <a:t>parent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•We </a:t>
            </a:r>
            <a:r>
              <a:rPr lang="en-US" dirty="0"/>
              <a:t>define a new version of </a:t>
            </a:r>
            <a:r>
              <a:rPr lang="en-US" dirty="0">
                <a:solidFill>
                  <a:srgbClr val="00B0F0"/>
                </a:solidFill>
              </a:rPr>
              <a:t>__repr__ </a:t>
            </a:r>
            <a:r>
              <a:rPr lang="en-US" dirty="0"/>
              <a:t>specially for </a:t>
            </a:r>
            <a:r>
              <a:rPr lang="en-US" dirty="0" smtClean="0"/>
              <a:t>QM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449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Using Open ( 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13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andle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65316"/>
                </a:solidFill>
              </a:rPr>
              <a:t>filename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A0582C"/>
                </a:solidFill>
              </a:rPr>
              <a:t>mode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err="1" smtClean="0">
                <a:solidFill>
                  <a:srgbClr val="FF000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B65316"/>
                </a:solidFill>
              </a:rPr>
              <a:t>mbox.txt’</a:t>
            </a:r>
            <a:r>
              <a:rPr lang="en-US" dirty="0" smtClean="0"/>
              <a:t>, ‘</a:t>
            </a:r>
            <a:r>
              <a:rPr lang="en-US" dirty="0" smtClean="0">
                <a:solidFill>
                  <a:srgbClr val="B65316"/>
                </a:solidFill>
              </a:rPr>
              <a:t>r</a:t>
            </a:r>
            <a:r>
              <a:rPr lang="en-US" dirty="0" smtClean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a</a:t>
            </a:r>
            <a:r>
              <a:rPr lang="en-US" dirty="0" smtClean="0">
                <a:solidFill>
                  <a:srgbClr val="FF0000"/>
                </a:solidFill>
              </a:rPr>
              <a:t> handle </a:t>
            </a:r>
            <a:r>
              <a:rPr lang="en-US" dirty="0" smtClean="0"/>
              <a:t>used to manipulate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B65316"/>
                </a:solidFill>
              </a:rPr>
              <a:t>filename</a:t>
            </a:r>
            <a:r>
              <a:rPr lang="en-US" dirty="0" smtClean="0"/>
              <a:t> is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0582C"/>
                </a:solidFill>
              </a:rPr>
              <a:t>mode</a:t>
            </a:r>
            <a:r>
              <a:rPr lang="en-US" dirty="0" smtClean="0"/>
              <a:t> is optional and should be ‘</a:t>
            </a:r>
            <a:r>
              <a:rPr lang="en-US" dirty="0" smtClean="0">
                <a:solidFill>
                  <a:srgbClr val="A0582C"/>
                </a:solidFill>
              </a:rPr>
              <a:t>r</a:t>
            </a:r>
            <a:r>
              <a:rPr lang="en-US" dirty="0" smtClean="0"/>
              <a:t>’ if we are planning to read the file and ‘</a:t>
            </a:r>
            <a:r>
              <a:rPr lang="en-US" dirty="0" smtClean="0">
                <a:solidFill>
                  <a:srgbClr val="A0582C"/>
                </a:solidFill>
              </a:rPr>
              <a:t>w</a:t>
            </a:r>
            <a:r>
              <a:rPr lang="en-US" dirty="0" smtClean="0"/>
              <a:t>’ if we are going to write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8609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/>
              <a:t>Sometimes you want to extend, rather </a:t>
            </a:r>
            <a:r>
              <a:rPr lang="en-US" dirty="0" smtClean="0"/>
              <a:t>than replace</a:t>
            </a:r>
            <a:r>
              <a:rPr lang="en-US" dirty="0"/>
              <a:t>, the parent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functions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609600"/>
            <a:ext cx="4532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Adding to Parent Functions</a:t>
            </a:r>
            <a:endParaRPr lang="en-US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73597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8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0590" y="685800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17" y="1524000"/>
            <a:ext cx="506317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7240" y="1622076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Overloaded </a:t>
            </a:r>
            <a:r>
              <a:rPr lang="en-US" dirty="0"/>
              <a:t>the default constructor</a:t>
            </a:r>
          </a:p>
          <a:p>
            <a:endParaRPr lang="en-US" dirty="0"/>
          </a:p>
          <a:p>
            <a:r>
              <a:rPr lang="en-US" dirty="0" smtClean="0"/>
              <a:t>• Defined </a:t>
            </a:r>
            <a:r>
              <a:rPr lang="en-US" dirty="0"/>
              <a:t>class variables (</a:t>
            </a:r>
            <a:r>
              <a:rPr lang="en-US" dirty="0" err="1"/>
              <a:t>atno</a:t>
            </a:r>
            <a:r>
              <a:rPr lang="en-US" dirty="0" smtClean="0"/>
              <a:t>, position</a:t>
            </a:r>
            <a:r>
              <a:rPr lang="en-US" dirty="0"/>
              <a:t>) that are </a:t>
            </a:r>
            <a:r>
              <a:rPr lang="en-US" dirty="0" smtClean="0"/>
              <a:t>persistent </a:t>
            </a:r>
            <a:r>
              <a:rPr lang="en-US" dirty="0"/>
              <a:t>and local to 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atom object</a:t>
            </a:r>
          </a:p>
          <a:p>
            <a:endParaRPr lang="en-US" dirty="0" smtClean="0"/>
          </a:p>
          <a:p>
            <a:r>
              <a:rPr lang="en-US" dirty="0" smtClean="0"/>
              <a:t>• Good </a:t>
            </a:r>
            <a:r>
              <a:rPr lang="en-US" dirty="0"/>
              <a:t>way to manage shared memory:</a:t>
            </a:r>
          </a:p>
          <a:p>
            <a:r>
              <a:rPr lang="en-US" dirty="0" smtClean="0"/>
              <a:t>	• instead </a:t>
            </a:r>
            <a:r>
              <a:rPr lang="en-US" dirty="0"/>
              <a:t>of passing long lists of arguments, encapsulate some </a:t>
            </a:r>
            <a:r>
              <a:rPr lang="en-US" dirty="0" smtClean="0"/>
              <a:t>	   of this </a:t>
            </a:r>
            <a:r>
              <a:rPr lang="en-US" dirty="0"/>
              <a:t>data into an object, and pass the object.</a:t>
            </a:r>
          </a:p>
          <a:p>
            <a:r>
              <a:rPr lang="en-US" dirty="0" smtClean="0"/>
              <a:t>	• much </a:t>
            </a:r>
            <a:r>
              <a:rPr lang="en-US" dirty="0"/>
              <a:t>cleaner programs result</a:t>
            </a:r>
          </a:p>
          <a:p>
            <a:endParaRPr lang="en-US" dirty="0"/>
          </a:p>
          <a:p>
            <a:r>
              <a:rPr lang="en-US" dirty="0" smtClean="0"/>
              <a:t>• Overloaded </a:t>
            </a:r>
            <a:r>
              <a:rPr lang="en-US" dirty="0"/>
              <a:t>the print operator</a:t>
            </a:r>
          </a:p>
          <a:p>
            <a:endParaRPr lang="en-US" dirty="0"/>
          </a:p>
          <a:p>
            <a:r>
              <a:rPr lang="en-US" dirty="0" smtClean="0"/>
              <a:t>• We </a:t>
            </a:r>
            <a:r>
              <a:rPr lang="en-US" dirty="0"/>
              <a:t>now want to use the atom class to build </a:t>
            </a:r>
            <a:r>
              <a:rPr lang="en-US" dirty="0" smtClean="0"/>
              <a:t>molecules</a:t>
            </a:r>
            <a:r>
              <a:rPr lang="en-US" dirty="0"/>
              <a:t>...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240" y="636270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Atom Class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57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Context Managers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58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055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Context Managers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13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you to allocate and release </a:t>
            </a:r>
            <a:r>
              <a:rPr lang="en-US" dirty="0" smtClean="0"/>
              <a:t>resources </a:t>
            </a:r>
            <a:r>
              <a:rPr lang="en-US" dirty="0"/>
              <a:t>when </a:t>
            </a:r>
            <a:r>
              <a:rPr lang="en-US" dirty="0" smtClean="0"/>
              <a:t>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the </a:t>
            </a:r>
            <a:r>
              <a:rPr lang="en-US" i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 </a:t>
            </a:r>
            <a:r>
              <a:rPr lang="en-US" dirty="0" smtClean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execute related blocks of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19413"/>
            <a:ext cx="28765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4191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written as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5276"/>
            <a:ext cx="4029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Context Manager </a:t>
            </a:r>
            <a:r>
              <a:rPr lang="en-US" sz="2400" b="1" dirty="0" smtClean="0"/>
              <a:t>in Classes: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13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context </a:t>
            </a:r>
            <a:r>
              <a:rPr lang="en-US" dirty="0"/>
              <a:t>manager </a:t>
            </a:r>
            <a:r>
              <a:rPr lang="en-US" dirty="0" smtClean="0"/>
              <a:t>may have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__enter__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__exit__ </a:t>
            </a:r>
            <a:r>
              <a:rPr lang="en-US" dirty="0"/>
              <a:t>method </a:t>
            </a:r>
            <a:r>
              <a:rPr lang="en-US" dirty="0" smtClean="0"/>
              <a:t>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defining </a:t>
            </a:r>
            <a:r>
              <a:rPr lang="en-US" dirty="0">
                <a:solidFill>
                  <a:srgbClr val="FF0000"/>
                </a:solidFill>
              </a:rPr>
              <a:t>__enter__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__exit__ </a:t>
            </a:r>
            <a:r>
              <a:rPr lang="en-US" dirty="0"/>
              <a:t>methods we can use </a:t>
            </a:r>
            <a:r>
              <a:rPr lang="en-US" dirty="0" smtClean="0"/>
              <a:t>the </a:t>
            </a:r>
            <a:r>
              <a:rPr lang="en-US" dirty="0"/>
              <a:t>new class in a</a:t>
            </a:r>
            <a:r>
              <a:rPr lang="en-US" i="1" dirty="0">
                <a:solidFill>
                  <a:srgbClr val="FF0000"/>
                </a:solidFill>
              </a:rPr>
              <a:t> with </a:t>
            </a:r>
            <a:r>
              <a:rPr lang="en-US" dirty="0"/>
              <a:t>statement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0671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5105400"/>
            <a:ext cx="4048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Context Manager </a:t>
            </a:r>
            <a:r>
              <a:rPr lang="en-US" sz="2400" b="1" dirty="0" smtClean="0"/>
              <a:t>in Classes: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0671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2" y="4038600"/>
            <a:ext cx="4048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3733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>
                <a:solidFill>
                  <a:srgbClr val="FF0000"/>
                </a:solidFill>
              </a:rPr>
              <a:t>__exit__ </a:t>
            </a:r>
            <a:r>
              <a:rPr lang="en-US" sz="1400" dirty="0"/>
              <a:t>method accepts three </a:t>
            </a:r>
            <a:r>
              <a:rPr lang="en-US" sz="1400" dirty="0" smtClean="0"/>
              <a:t>arguments, </a:t>
            </a:r>
            <a:r>
              <a:rPr lang="en-US" sz="1400" dirty="0"/>
              <a:t>required </a:t>
            </a:r>
            <a:r>
              <a:rPr lang="en-US" sz="1400" dirty="0" smtClean="0"/>
              <a:t>as </a:t>
            </a:r>
            <a:r>
              <a:rPr lang="en-US" sz="1400" dirty="0"/>
              <a:t>part of a Context Manager </a:t>
            </a:r>
            <a:r>
              <a:rPr lang="en-US" sz="1400" dirty="0" smtClean="0"/>
              <a:t>class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with</a:t>
            </a:r>
            <a:r>
              <a:rPr lang="en-US" sz="1400" dirty="0"/>
              <a:t> statement stores the </a:t>
            </a:r>
            <a:r>
              <a:rPr lang="en-US" sz="1400" dirty="0">
                <a:solidFill>
                  <a:srgbClr val="FF0000"/>
                </a:solidFill>
              </a:rPr>
              <a:t>__exit__ </a:t>
            </a:r>
            <a:r>
              <a:rPr lang="en-US" sz="1400" dirty="0"/>
              <a:t>method of the </a:t>
            </a:r>
            <a:r>
              <a:rPr lang="en-US" sz="1400" dirty="0">
                <a:solidFill>
                  <a:srgbClr val="FF0000"/>
                </a:solidFill>
              </a:rPr>
              <a:t>File</a:t>
            </a:r>
            <a:r>
              <a:rPr lang="en-US" sz="1400" dirty="0"/>
              <a:t> </a:t>
            </a:r>
            <a:r>
              <a:rPr lang="en-US" sz="1400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calls the </a:t>
            </a:r>
            <a:r>
              <a:rPr lang="en-US" sz="1400" dirty="0">
                <a:solidFill>
                  <a:srgbClr val="FF0000"/>
                </a:solidFill>
              </a:rPr>
              <a:t>__enter__ </a:t>
            </a:r>
            <a:r>
              <a:rPr lang="en-US" sz="1400" dirty="0"/>
              <a:t>method of the </a:t>
            </a:r>
            <a:r>
              <a:rPr lang="en-US" sz="1400" dirty="0">
                <a:solidFill>
                  <a:srgbClr val="FF0000"/>
                </a:solidFill>
              </a:rPr>
              <a:t>File</a:t>
            </a:r>
            <a:r>
              <a:rPr lang="en-US" sz="1400" dirty="0"/>
              <a:t> </a:t>
            </a:r>
            <a:r>
              <a:rPr lang="en-US" sz="1400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__enter__ </a:t>
            </a:r>
            <a:r>
              <a:rPr lang="en-US" sz="1400" dirty="0"/>
              <a:t>method opens the file and returns </a:t>
            </a:r>
            <a:r>
              <a:rPr lang="en-US" sz="1400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opened file handle is passed to </a:t>
            </a:r>
            <a:r>
              <a:rPr lang="en-US" sz="1400" dirty="0" err="1" smtClean="0">
                <a:solidFill>
                  <a:srgbClr val="FF0000"/>
                </a:solidFill>
              </a:rPr>
              <a:t>opened_file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write to the file using </a:t>
            </a:r>
            <a:r>
              <a:rPr lang="en-US" sz="1400" dirty="0">
                <a:solidFill>
                  <a:srgbClr val="FF0000"/>
                </a:solidFill>
              </a:rPr>
              <a:t>.write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with</a:t>
            </a:r>
            <a:r>
              <a:rPr lang="en-US" sz="1400" dirty="0"/>
              <a:t> statement calls the stored </a:t>
            </a:r>
            <a:r>
              <a:rPr lang="en-US" sz="1400" dirty="0">
                <a:solidFill>
                  <a:srgbClr val="FF0000"/>
                </a:solidFill>
              </a:rPr>
              <a:t>__exit__ </a:t>
            </a:r>
            <a:r>
              <a:rPr lang="en-US" sz="1400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__exit__ </a:t>
            </a:r>
            <a:r>
              <a:rPr lang="en-US" sz="1400" dirty="0"/>
              <a:t>method closes the </a:t>
            </a:r>
            <a:r>
              <a:rPr lang="en-US" sz="1400" dirty="0" smtClean="0"/>
              <a:t>file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058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a </a:t>
            </a:r>
            <a:r>
              <a:rPr lang="en-US" sz="2400" b="1" dirty="0" smtClean="0">
                <a:solidFill>
                  <a:srgbClr val="FF0000"/>
                </a:solidFill>
              </a:rPr>
              <a:t>Handle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76400"/>
            <a:ext cx="7989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fhand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B65316"/>
                </a:solidFill>
              </a:rPr>
              <a:t>mbox.txt’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fhand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B050"/>
                </a:solidFill>
              </a:rPr>
              <a:t>&lt;_io.TextIOWrapper name=‘mbox.txt’ mode=‘r’ encoding=‘UTF-8’&gt;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41" y="3429000"/>
            <a:ext cx="37147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4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newline</a:t>
            </a:r>
            <a:r>
              <a:rPr lang="en-US" sz="2400" b="1" dirty="0" smtClean="0"/>
              <a:t> Character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61160"/>
            <a:ext cx="3646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a special character called the ‘</a:t>
            </a:r>
            <a:r>
              <a:rPr lang="en-US" dirty="0" smtClean="0">
                <a:solidFill>
                  <a:srgbClr val="00B0F0"/>
                </a:solidFill>
              </a:rPr>
              <a:t>newline</a:t>
            </a:r>
            <a:r>
              <a:rPr lang="en-US" dirty="0" smtClean="0"/>
              <a:t>’ to indicate when a line ends</a:t>
            </a:r>
          </a:p>
          <a:p>
            <a:endParaRPr lang="en-US" dirty="0"/>
          </a:p>
          <a:p>
            <a:r>
              <a:rPr lang="en-US" dirty="0" smtClean="0"/>
              <a:t>We represent it as </a:t>
            </a:r>
            <a:r>
              <a:rPr lang="en-US" b="1" dirty="0" smtClean="0">
                <a:solidFill>
                  <a:srgbClr val="00B0F0"/>
                </a:solidFill>
              </a:rPr>
              <a:t>\n</a:t>
            </a:r>
            <a:r>
              <a:rPr lang="en-US" dirty="0" smtClean="0"/>
              <a:t> in strings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Newline</a:t>
            </a:r>
            <a:r>
              <a:rPr lang="en-US" dirty="0" smtClean="0"/>
              <a:t> is still one character not two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5616" y="1661160"/>
            <a:ext cx="4064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 = ‘</a:t>
            </a:r>
            <a:r>
              <a:rPr lang="en-US" dirty="0" smtClean="0">
                <a:solidFill>
                  <a:srgbClr val="C00000"/>
                </a:solidFill>
              </a:rPr>
              <a:t>Hello</a:t>
            </a:r>
            <a:r>
              <a:rPr lang="en-US" b="1" dirty="0" smtClean="0">
                <a:solidFill>
                  <a:srgbClr val="00B0F0"/>
                </a:solidFill>
              </a:rPr>
              <a:t>\</a:t>
            </a:r>
            <a:r>
              <a:rPr lang="en-US" b="1" dirty="0" err="1" smtClean="0">
                <a:solidFill>
                  <a:srgbClr val="00B0F0"/>
                </a:solidFill>
              </a:rPr>
              <a:t>n</a:t>
            </a:r>
            <a:r>
              <a:rPr lang="en-US" dirty="0" err="1" smtClean="0">
                <a:solidFill>
                  <a:srgbClr val="C00000"/>
                </a:solidFill>
              </a:rPr>
              <a:t>World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</a:p>
          <a:p>
            <a:r>
              <a:rPr lang="en-US" dirty="0"/>
              <a:t> 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00B050"/>
                </a:solidFill>
              </a:rPr>
              <a:t>Hello</a:t>
            </a:r>
            <a:r>
              <a:rPr lang="en-US" b="1" dirty="0" smtClean="0">
                <a:solidFill>
                  <a:srgbClr val="00B0F0"/>
                </a:solidFill>
              </a:rPr>
              <a:t>\</a:t>
            </a:r>
            <a:r>
              <a:rPr lang="en-US" b="1" dirty="0" err="1" smtClean="0">
                <a:solidFill>
                  <a:srgbClr val="00B0F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World</a:t>
            </a:r>
            <a:r>
              <a:rPr lang="en-US" dirty="0" smtClean="0"/>
              <a:t>’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print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Hello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World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stuff </a:t>
            </a:r>
            <a:r>
              <a:rPr lang="en-US" dirty="0" smtClean="0"/>
              <a:t>= ‘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00B0F0"/>
                </a:solidFill>
              </a:rPr>
              <a:t>\</a:t>
            </a:r>
            <a:r>
              <a:rPr lang="en-US" b="1" dirty="0" err="1" smtClean="0">
                <a:solidFill>
                  <a:srgbClr val="00B0F0"/>
                </a:solidFill>
              </a:rPr>
              <a:t>n</a:t>
            </a:r>
            <a:r>
              <a:rPr lang="en-US" dirty="0" err="1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’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print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X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len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stuff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 3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5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File Processing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430" y="1661160"/>
            <a:ext cx="76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text file has </a:t>
            </a:r>
            <a:r>
              <a:rPr lang="en-US" dirty="0" smtClean="0">
                <a:solidFill>
                  <a:srgbClr val="00B0F0"/>
                </a:solidFill>
              </a:rPr>
              <a:t>newlines </a:t>
            </a:r>
            <a:r>
              <a:rPr lang="en-US" dirty="0" smtClean="0"/>
              <a:t> at the end of each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130" y="2590800"/>
            <a:ext cx="7837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stephen.marquard@uct.ac.za Sat Jan 5 09:14:16 2008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Return-Path: &lt;postmaster@collab.sakaiproject.org&gt;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Date: Sat, 5 Jan 2008 09:12:18 -0500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To: source@collab.sakaiproject.org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From: stephen.marquard@uct.ac.za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Subject: [</a:t>
            </a:r>
            <a:r>
              <a:rPr lang="en-US" dirty="0" err="1">
                <a:solidFill>
                  <a:srgbClr val="002060"/>
                </a:solidFill>
              </a:rPr>
              <a:t>sakai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 err="1">
                <a:solidFill>
                  <a:srgbClr val="002060"/>
                </a:solidFill>
              </a:rPr>
              <a:t>svn</a:t>
            </a:r>
            <a:r>
              <a:rPr lang="en-US" dirty="0">
                <a:solidFill>
                  <a:srgbClr val="002060"/>
                </a:solidFill>
              </a:rPr>
              <a:t> commit: r39772 - content/branches/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b="1" dirty="0">
                <a:solidFill>
                  <a:srgbClr val="00B0F0"/>
                </a:solidFill>
              </a:rPr>
              <a:t>\n</a:t>
            </a:r>
          </a:p>
          <a:p>
            <a:r>
              <a:rPr lang="en-US" dirty="0">
                <a:solidFill>
                  <a:srgbClr val="002060"/>
                </a:solidFill>
              </a:rPr>
              <a:t>Details: http://source.sakaiproject.org/viewsvn/?view=rev&amp;rev=39772</a:t>
            </a:r>
            <a:r>
              <a:rPr lang="en-US" b="1" dirty="0">
                <a:solidFill>
                  <a:srgbClr val="00B0F0"/>
                </a:solidFill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5687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Handle </a:t>
            </a:r>
            <a:r>
              <a:rPr lang="en-US" sz="2400" b="1" dirty="0" smtClean="0"/>
              <a:t>as a </a:t>
            </a:r>
            <a:r>
              <a:rPr lang="en-US" sz="2400" b="1" dirty="0" smtClean="0">
                <a:solidFill>
                  <a:srgbClr val="0070C0"/>
                </a:solidFill>
              </a:rPr>
              <a:t>Sequence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854" y="1661160"/>
            <a:ext cx="3301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 handle </a:t>
            </a:r>
            <a:r>
              <a:rPr lang="en-US" dirty="0" smtClean="0"/>
              <a:t>open for read access can be treated as a </a:t>
            </a:r>
            <a:r>
              <a:rPr lang="en-US" dirty="0" smtClean="0">
                <a:solidFill>
                  <a:srgbClr val="0070C0"/>
                </a:solidFill>
              </a:rPr>
              <a:t>sequence</a:t>
            </a:r>
            <a:r>
              <a:rPr lang="en-US" dirty="0" smtClean="0"/>
              <a:t> of strings where each line in the file is a string in the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dirty="0" smtClean="0"/>
              <a:t>statement to iterate through the </a:t>
            </a:r>
            <a:r>
              <a:rPr lang="en-US" dirty="0" smtClean="0">
                <a:solidFill>
                  <a:srgbClr val="0070C0"/>
                </a:solidFill>
              </a:rPr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Remember – a </a:t>
            </a:r>
            <a:r>
              <a:rPr lang="en-US" dirty="0" smtClean="0">
                <a:solidFill>
                  <a:srgbClr val="0070C0"/>
                </a:solidFill>
              </a:rPr>
              <a:t>sequence</a:t>
            </a:r>
            <a:r>
              <a:rPr lang="en-US" dirty="0" smtClean="0"/>
              <a:t> is an ordered set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999988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B65316"/>
                </a:solidFill>
              </a:rPr>
              <a:t>Xfile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A0582C"/>
                </a:solidFill>
              </a:rPr>
              <a:t>mbox.txt</a:t>
            </a:r>
            <a:r>
              <a:rPr lang="en-US" dirty="0" smtClean="0"/>
              <a:t>’)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choice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>
                <a:solidFill>
                  <a:srgbClr val="B65316"/>
                </a:solidFill>
              </a:rPr>
              <a:t> </a:t>
            </a:r>
            <a:r>
              <a:rPr lang="en-US" dirty="0" err="1" smtClean="0">
                <a:solidFill>
                  <a:srgbClr val="B65316"/>
                </a:solidFill>
              </a:rPr>
              <a:t>xfile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choice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9257</TotalTime>
  <Words>2070</Words>
  <Application>Microsoft Office PowerPoint</Application>
  <PresentationFormat>On-screen Show (4:3)</PresentationFormat>
  <Paragraphs>407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187</cp:revision>
  <dcterms:created xsi:type="dcterms:W3CDTF">2017-03-03T23:14:16Z</dcterms:created>
  <dcterms:modified xsi:type="dcterms:W3CDTF">2020-08-25T07:56:21Z</dcterms:modified>
</cp:coreProperties>
</file>