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AF0E-88C2-B94D-ABD9-A6E30DB25F3E}" type="datetimeFigureOut">
              <a:rPr lang="en-PT" smtClean="0"/>
              <a:t>22/05/2020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4657-043C-9747-9E00-BDD8DBAC13B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33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563-5916-B54E-93BB-2DE609AC95E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A32-8066-FA43-96AE-DD14C19E247D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946-BDFB-CD47-8A37-BA6ED7995D63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FD42-2B93-9B47-958C-9699DD9B0DCF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5169-A8F2-F145-A75C-836276B1EA09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1C2-C362-F140-BC78-8975B74BEE00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2F75-0117-B149-8ACA-40F493BB54C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48B8-D529-884E-86E6-0BB01BA9D996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F4A-BB8E-764A-8FF5-EE675549BFD9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E6A-70CE-DA4E-925E-381BEE787ED5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B65-A750-7B41-8B33-F19AC4618148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36-48E0-2A44-A276-3FBB12F9A8B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133D-72A4-2D41-8AA1-C8B7453301B2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ED-B6FB-894E-8D5C-BA1C556D2421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B67-1420-2845-A211-3C11326564CF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0A1C-C928-A746-9D18-54FD3E13619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908BA7B-7A66-E547-A1CC-AD7356CB166B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8A1BC-0643-FC47-AF7F-9D81F3F7ACCB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4ED1-AD5E-7946-AB2F-358CEB77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r>
              <a:rPr lang="en-PT" sz="6600"/>
              <a:t>Test case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DAE5-880C-5A40-9A0F-7381DE27D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anchor="ctr">
            <a:normAutofit/>
          </a:bodyPr>
          <a:lstStyle/>
          <a:p>
            <a:r>
              <a:rPr lang="en-PT" sz="2800"/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22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0D3-4C8E-EA43-87B7-3CF8792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9338091" cy="1905000"/>
          </a:xfrm>
        </p:spPr>
        <p:txBody>
          <a:bodyPr>
            <a:normAutofit/>
          </a:bodyPr>
          <a:lstStyle/>
          <a:p>
            <a:r>
              <a:rPr lang="en-PT" dirty="0"/>
              <a:t>Data set Description – Palma et al (2018):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568-FC70-6E43-95DE-6968A3CA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Version</a:t>
            </a:r>
            <a:r>
              <a:rPr lang="en-GB" sz="1000">
                <a:effectLst/>
              </a:rPr>
              <a:t>: version under test.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Status</a:t>
            </a:r>
            <a:r>
              <a:rPr lang="en-GB" sz="1000">
                <a:effectLst/>
              </a:rPr>
              <a:t>: test case status - Modified/New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ST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Size of tests</a:t>
            </a:r>
            <a:r>
              <a:rPr lang="en-GB" sz="1000">
                <a:effectLst/>
              </a:rPr>
              <a:t>. Number of lines of code.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MC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Method Coverage</a:t>
            </a:r>
            <a:r>
              <a:rPr lang="en-GB" sz="1000">
                <a:effectLst/>
              </a:rPr>
              <a:t>, the ratio of the nr. of methods called by a test case from the previous version and the total number of methods in the source code.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BC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Basic Counting</a:t>
            </a:r>
            <a:r>
              <a:rPr lang="en-GB" sz="1000">
                <a:effectLst/>
              </a:rPr>
              <a:t>, the nr. of unique method calls in the test trace from the current release that also appear in the previous failing sequences for that test case.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HD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Hamming distance</a:t>
            </a:r>
            <a:r>
              <a:rPr lang="en-GB" sz="1000">
                <a:effectLst/>
              </a:rPr>
              <a:t>, min nr. of edit operations (</a:t>
            </a:r>
            <a:r>
              <a:rPr lang="en-GB" sz="1000" err="1">
                <a:effectLst/>
              </a:rPr>
              <a:t>insertios</a:t>
            </a:r>
            <a:r>
              <a:rPr lang="en-GB" sz="1000">
                <a:effectLst/>
              </a:rPr>
              <a:t>, deletions and substitutions) required to convert a sequence into another.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ED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Edit distance</a:t>
            </a:r>
            <a:r>
              <a:rPr lang="en-GB" sz="1000">
                <a:effectLst/>
              </a:rPr>
              <a:t>, </a:t>
            </a:r>
            <a:r>
              <a:rPr lang="en-GB" sz="1000" err="1">
                <a:effectLst/>
              </a:rPr>
              <a:t>Levenshtein</a:t>
            </a:r>
            <a:r>
              <a:rPr lang="en-GB" sz="1000">
                <a:effectLst/>
              </a:rPr>
              <a:t> distance.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CMC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Changed Method Coverage</a:t>
            </a:r>
            <a:r>
              <a:rPr lang="en-GB" sz="1000">
                <a:effectLst/>
              </a:rPr>
              <a:t>, ratio between the nr. of changed methods from the previous version and the total nr. of methods in the source code.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TM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Traditional Historical Fault Detection Metric</a:t>
            </a:r>
            <a:r>
              <a:rPr lang="en-GB" sz="1000">
                <a:effectLst/>
              </a:rPr>
              <a:t>, obtained by counting the nr. of versions for which a test case has failed previously.</a:t>
            </a:r>
          </a:p>
          <a:p>
            <a:pPr>
              <a:lnSpc>
                <a:spcPct val="90000"/>
              </a:lnSpc>
            </a:pPr>
            <a:r>
              <a:rPr lang="en-GB" sz="1000" b="1">
                <a:effectLst/>
              </a:rPr>
              <a:t>IBC</a:t>
            </a:r>
            <a:r>
              <a:rPr lang="en-GB" sz="1000">
                <a:effectLst/>
              </a:rPr>
              <a:t>: </a:t>
            </a:r>
            <a:r>
              <a:rPr lang="en-GB" sz="1000" i="1">
                <a:effectLst/>
              </a:rPr>
              <a:t>Improved Basic Counting</a:t>
            </a:r>
            <a:r>
              <a:rPr lang="en-GB" sz="1000">
                <a:effectLst/>
              </a:rPr>
              <a:t>, combination of </a:t>
            </a:r>
            <a:r>
              <a:rPr lang="en-GB" sz="1000" b="1">
                <a:effectLst/>
              </a:rPr>
              <a:t>BC</a:t>
            </a:r>
            <a:r>
              <a:rPr lang="en-GB" sz="1000">
                <a:effectLst/>
              </a:rPr>
              <a:t> and </a:t>
            </a:r>
            <a:r>
              <a:rPr lang="en-GB" sz="1000" b="1">
                <a:effectLst/>
              </a:rPr>
              <a:t>HD</a:t>
            </a:r>
            <a:r>
              <a:rPr lang="en-GB" sz="100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n-PT" sz="1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E7A7A-4461-144B-B7AC-8DD1AB85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89" y="2514600"/>
            <a:ext cx="4828519" cy="77547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522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CC7CB0-EA37-4F04-80BC-35C63E987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9058-F380-AA40-A14A-1E98763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672943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	APFD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12366C-2F32-0F48-AA34-D637606F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8" y="903921"/>
            <a:ext cx="3718164" cy="2853691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27C8E9-7B23-664C-86F8-7D97D315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7280" y="903922"/>
            <a:ext cx="3717439" cy="28531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0465D-AE02-AC4E-B7C7-6A9D93E2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27" y="903921"/>
            <a:ext cx="3717439" cy="28531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A0562-D00C-FE44-A70A-8E9CFE185D71}"/>
              </a:ext>
            </a:extLst>
          </p:cNvPr>
          <p:cNvSpPr txBox="1"/>
          <p:nvPr/>
        </p:nvSpPr>
        <p:spPr>
          <a:xfrm>
            <a:off x="7515225" y="6007397"/>
            <a:ext cx="3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Palma et al (2018)</a:t>
            </a:r>
          </a:p>
        </p:txBody>
      </p:sp>
    </p:spTree>
    <p:extLst>
      <p:ext uri="{BB962C8B-B14F-4D97-AF65-F5344CB8AC3E}">
        <p14:creationId xmlns:p14="http://schemas.microsoft.com/office/powerpoint/2010/main" val="1207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6F-41C8-E042-976B-B147E6AA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7" y="4610337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	APFD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5F2CC-31A9-1543-96AB-B1C3241E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1" y="208483"/>
            <a:ext cx="4829174" cy="37063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ECE5B-89BF-7A41-96A9-3EF4F6BAE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25" y="208483"/>
            <a:ext cx="4829173" cy="3706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C04C1-C59B-D94A-AC11-F4EE4B83D429}"/>
              </a:ext>
            </a:extLst>
          </p:cNvPr>
          <p:cNvSpPr/>
          <p:nvPr/>
        </p:nvSpPr>
        <p:spPr>
          <a:xfrm>
            <a:off x="7513478" y="585358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T" dirty="0"/>
              <a:t>Palma et al (2018)</a:t>
            </a:r>
          </a:p>
        </p:txBody>
      </p:sp>
    </p:spTree>
    <p:extLst>
      <p:ext uri="{BB962C8B-B14F-4D97-AF65-F5344CB8AC3E}">
        <p14:creationId xmlns:p14="http://schemas.microsoft.com/office/powerpoint/2010/main" val="31278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0D3-4C8E-EA43-87B7-3CF8792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9294022" cy="1905000"/>
          </a:xfrm>
        </p:spPr>
        <p:txBody>
          <a:bodyPr>
            <a:normAutofit/>
          </a:bodyPr>
          <a:lstStyle/>
          <a:p>
            <a:r>
              <a:rPr lang="en-PT" sz="2800" dirty="0"/>
              <a:t>Data set Description - tempest-full: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568-FC70-6E43-95DE-6968A3CA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dirty="0" err="1">
                <a:effectLst/>
              </a:rPr>
              <a:t>Dstat</a:t>
            </a:r>
            <a:r>
              <a:rPr lang="en-GB" b="1" dirty="0">
                <a:effectLst/>
              </a:rPr>
              <a:t> </a:t>
            </a:r>
            <a:r>
              <a:rPr lang="en-GB" b="1" baseline="30000" dirty="0">
                <a:effectLst/>
              </a:rPr>
              <a:t>*</a:t>
            </a:r>
            <a:r>
              <a:rPr lang="en-GB" dirty="0">
                <a:effectLst/>
              </a:rPr>
              <a:t> - versatile tool for generating system resource statistics.</a:t>
            </a:r>
          </a:p>
          <a:p>
            <a:pPr marL="0" indent="0">
              <a:buNone/>
            </a:pPr>
            <a:r>
              <a:rPr lang="en-PT" sz="1800" b="1" dirty="0"/>
              <a:t>Features</a:t>
            </a:r>
            <a:r>
              <a:rPr lang="en-PT" sz="1800" dirty="0"/>
              <a:t> :</a:t>
            </a:r>
          </a:p>
          <a:p>
            <a:pPr lvl="1"/>
            <a:r>
              <a:rPr lang="en-PT" dirty="0"/>
              <a:t>	(usr|m)</a:t>
            </a:r>
            <a:endParaRPr lang="en-PT" sz="1800" dirty="0"/>
          </a:p>
          <a:p>
            <a:pPr lvl="1"/>
            <a:r>
              <a:rPr lang="en-GB" dirty="0" err="1">
                <a:effectLst/>
              </a:rPr>
              <a:t>cpu</a:t>
            </a:r>
            <a:r>
              <a:rPr lang="en-GB" dirty="0">
                <a:effectLst/>
              </a:rPr>
              <a:t> usage by a user (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) processes</a:t>
            </a:r>
          </a:p>
          <a:p>
            <a:pPr lvl="1"/>
            <a:r>
              <a:rPr lang="en-GB" dirty="0">
                <a:effectLst/>
              </a:rPr>
              <a:t>memory stats</a:t>
            </a:r>
            <a:endParaRPr lang="en-PT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F650B-5F65-D745-91B8-5D111A93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89" y="3429000"/>
            <a:ext cx="6916633" cy="14954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9EE7E2-A76B-0141-8790-EFEE00D0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*  </a:t>
            </a:r>
            <a:r>
              <a:rPr lang="en-US" dirty="0"/>
              <a:t>http://</a:t>
            </a:r>
            <a:r>
              <a:rPr lang="en-US" dirty="0" err="1"/>
              <a:t>dag.wiee.rs</a:t>
            </a:r>
            <a:r>
              <a:rPr lang="en-US" dirty="0"/>
              <a:t>/home-made/</a:t>
            </a:r>
            <a:r>
              <a:rPr lang="en-US" dirty="0" err="1"/>
              <a:t>dstat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240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6F-41C8-E042-976B-B147E6AA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7" y="4691883"/>
            <a:ext cx="10200986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      APFD 		         						Accuracy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E4678-5734-7E4E-8909-D117C618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3579" y="287557"/>
            <a:ext cx="4955521" cy="38033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7A253-0551-1D40-8D75-758507C2A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91211"/>
            <a:ext cx="4955522" cy="3803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C04C1-C59B-D94A-AC11-F4EE4B83D429}"/>
              </a:ext>
            </a:extLst>
          </p:cNvPr>
          <p:cNvSpPr/>
          <p:nvPr/>
        </p:nvSpPr>
        <p:spPr>
          <a:xfrm>
            <a:off x="4037583" y="5955804"/>
            <a:ext cx="4103079" cy="31491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1400" dirty="0">
                <a:solidFill>
                  <a:srgbClr val="FFFFFF"/>
                </a:solidFill>
              </a:rPr>
              <a:t>T</a:t>
            </a:r>
            <a:r>
              <a:rPr lang="en-PT" sz="1400" dirty="0">
                <a:solidFill>
                  <a:srgbClr val="FFFFFF"/>
                </a:solidFill>
              </a:rPr>
              <a:t>empest-full dataset</a:t>
            </a:r>
          </a:p>
        </p:txBody>
      </p:sp>
    </p:spTree>
    <p:extLst>
      <p:ext uri="{BB962C8B-B14F-4D97-AF65-F5344CB8AC3E}">
        <p14:creationId xmlns:p14="http://schemas.microsoft.com/office/powerpoint/2010/main" val="330791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Test case ranking</vt:lpstr>
      <vt:lpstr>Data set Description – Palma et al (2018): </vt:lpstr>
      <vt:lpstr>         APFD</vt:lpstr>
      <vt:lpstr>         APFD</vt:lpstr>
      <vt:lpstr>Data set Description - tempest-full: </vt:lpstr>
      <vt:lpstr>       APFD                 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ranking</dc:title>
  <dc:creator>João Luís Xavier Barreira Lousada</dc:creator>
  <cp:lastModifiedBy>João Luís Xavier Barreira Lousada</cp:lastModifiedBy>
  <cp:revision>3</cp:revision>
  <dcterms:created xsi:type="dcterms:W3CDTF">2020-05-22T14:05:05Z</dcterms:created>
  <dcterms:modified xsi:type="dcterms:W3CDTF">2020-05-22T14:21:57Z</dcterms:modified>
</cp:coreProperties>
</file>