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5.jpeg" ContentType="image/jpeg"/>
  <Override PartName="/ppt/media/image21.jpeg" ContentType="image/jpeg"/>
  <Override PartName="/ppt/media/image17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8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639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71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71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639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6036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935784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120" y="197964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1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360" y="4423320"/>
            <a:ext cx="295524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935784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03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760" y="442332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3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979640"/>
            <a:ext cx="4479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360" y="4423320"/>
            <a:ext cx="917856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4964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59640" y="6840360"/>
            <a:ext cx="2338200" cy="53784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079640" y="6840360"/>
            <a:ext cx="3238200" cy="53784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79280" y="6840360"/>
            <a:ext cx="537840" cy="5378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8000"/>
              </a:lnSpc>
            </a:pPr>
            <a:fld id="{E1240AF6-CBA1-4C60-B3B6-A35AAE5A8C1C}" type="slidenum">
              <a:rPr b="1" lang="en-US" sz="1800" spc="-1" strike="noStrike">
                <a:solidFill>
                  <a:srgbClr val="e74c3c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7928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7559640" y="6840360"/>
            <a:ext cx="2518920" cy="53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900000" y="6840360"/>
            <a:ext cx="6479640" cy="53928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79280" y="6840360"/>
            <a:ext cx="53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60360" y="360360"/>
            <a:ext cx="9357840" cy="8982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60360" y="1979640"/>
            <a:ext cx="9178560" cy="46778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dt"/>
          </p:nvPr>
        </p:nvSpPr>
        <p:spPr>
          <a:xfrm>
            <a:off x="7559640" y="6840360"/>
            <a:ext cx="2338200" cy="5202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ftr"/>
          </p:nvPr>
        </p:nvSpPr>
        <p:spPr>
          <a:xfrm>
            <a:off x="1079640" y="6840360"/>
            <a:ext cx="3238200" cy="53784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50" name="PlaceHolder 9"/>
          <p:cNvSpPr>
            <a:spLocks noGrp="1"/>
          </p:cNvSpPr>
          <p:nvPr>
            <p:ph type="sldNum"/>
          </p:nvPr>
        </p:nvSpPr>
        <p:spPr>
          <a:xfrm>
            <a:off x="179280" y="6840360"/>
            <a:ext cx="537840" cy="53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8000"/>
              </a:lnSpc>
            </a:pPr>
            <a:fld id="{09551201-2D79-420F-901A-77C5DA5A5118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evelopers.facebook.com/tools/explorer/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9640" y="3409200"/>
            <a:ext cx="9359640" cy="74232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>
              <a:lnSpc>
                <a:spcPct val="98000"/>
              </a:lnSpc>
            </a:pPr>
            <a:br/>
            <a:r>
              <a:rPr b="1" lang="en-US" sz="5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Facebook Crawler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9640" y="4680000"/>
            <a:ext cx="9180000" cy="2518920"/>
          </a:xfrm>
          <a:prstGeom prst="rect">
            <a:avLst/>
          </a:prstGeom>
          <a:noFill/>
          <a:ln>
            <a:noFill/>
          </a:ln>
        </p:spPr>
        <p:txBody>
          <a:bodyPr lIns="0" rIns="0" tIns="5040" bIns="0"/>
          <a:p>
            <a:pPr>
              <a:lnSpc>
                <a:spcPct val="98000"/>
              </a:lnSpc>
            </a:pPr>
            <a:endParaRPr b="0" lang="en-US" sz="3200" spc="-1" strike="noStrike">
              <a:latin typeface="DejaVu Sans"/>
            </a:endParaRPr>
          </a:p>
          <a:p>
            <a:pPr>
              <a:lnSpc>
                <a:spcPct val="98000"/>
              </a:lnSpc>
            </a:pPr>
            <a:r>
              <a:rPr b="0" lang="en-US" sz="30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呂承祐</a:t>
            </a:r>
            <a:r>
              <a:rPr b="0" lang="en-US" sz="30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	</a:t>
            </a:r>
            <a:r>
              <a:rPr b="0" lang="en-US" sz="30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715030920002 </a:t>
            </a:r>
            <a:endParaRPr b="0" lang="en-US" sz="3000" spc="-1" strike="noStrike">
              <a:latin typeface="DejaVu Sans"/>
            </a:endParaRPr>
          </a:p>
          <a:p>
            <a:pPr>
              <a:lnSpc>
                <a:spcPct val="98000"/>
              </a:lnSpc>
            </a:pPr>
            <a:endParaRPr b="0" lang="en-US" sz="3000" spc="-1" strike="noStrike">
              <a:latin typeface="DejaVu Sans"/>
            </a:endParaRPr>
          </a:p>
          <a:p>
            <a:pPr>
              <a:lnSpc>
                <a:spcPct val="98000"/>
              </a:lnSpc>
            </a:pPr>
            <a:r>
              <a:rPr b="0" lang="en-US" sz="30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顏澤龍</a:t>
            </a:r>
            <a:r>
              <a:rPr b="0" lang="en-US" sz="30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	</a:t>
            </a:r>
            <a:r>
              <a:rPr b="0" lang="en-US" sz="30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715030920005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39640" y="930600"/>
            <a:ext cx="8090640" cy="17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98000"/>
              </a:lnSpc>
            </a:pPr>
            <a:r>
              <a:rPr b="1" lang="en-US" sz="6000" spc="-1" strike="noStrike">
                <a:solidFill>
                  <a:srgbClr val="e74c3c"/>
                </a:solidFill>
                <a:latin typeface="Hiragino Kaku Gothic Pro W6"/>
                <a:ea typeface="Hiragino Kaku Gothic Pro W6"/>
              </a:rPr>
              <a:t>IS412</a:t>
            </a:r>
            <a:endParaRPr b="0" lang="en-US" sz="6000" spc="-1" strike="noStrike">
              <a:latin typeface="DejaVu Sans"/>
            </a:endParaRPr>
          </a:p>
          <a:p>
            <a:pPr>
              <a:lnSpc>
                <a:spcPct val="98000"/>
              </a:lnSpc>
            </a:pPr>
            <a:r>
              <a:rPr b="1" lang="en-US" sz="6000" spc="-1" strike="noStrike">
                <a:solidFill>
                  <a:srgbClr val="e74c3c"/>
                </a:solidFill>
                <a:latin typeface="Hiragino Kaku Gothic Pro W6"/>
                <a:ea typeface="Hiragino Kaku Gothic Pro W6"/>
              </a:rPr>
              <a:t>信息內容安全的理論</a:t>
            </a:r>
            <a:endParaRPr b="0" lang="en-US" sz="6000" spc="-1" strike="noStrike">
              <a:latin typeface="DejaVu Sans"/>
            </a:endParaRPr>
          </a:p>
        </p:txBody>
      </p:sp>
      <p:pic>
        <p:nvPicPr>
          <p:cNvPr id="90" name="Shape 46" descr=""/>
          <p:cNvPicPr/>
          <p:nvPr/>
        </p:nvPicPr>
        <p:blipFill>
          <a:blip r:embed="rId1"/>
          <a:stretch/>
        </p:blipFill>
        <p:spPr>
          <a:xfrm>
            <a:off x="6905160" y="3380760"/>
            <a:ext cx="742320" cy="7423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1D6B5327-C3A2-4C6F-B362-6997DA233136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解決方法：</a:t>
            </a: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Token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Shape 128" descr=""/>
          <p:cNvPicPr/>
          <p:nvPr/>
        </p:nvPicPr>
        <p:blipFill>
          <a:blip r:embed="rId1"/>
          <a:stretch/>
        </p:blipFill>
        <p:spPr>
          <a:xfrm>
            <a:off x="798120" y="2082240"/>
            <a:ext cx="8484480" cy="39704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0CA829FD-82D9-4F48-AEEB-8C2B3A7594D6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用戶權杖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 marL="457200" indent="-380520">
              <a:lnSpc>
                <a:spcPct val="98000"/>
              </a:lnSpc>
              <a:buClr>
                <a:srgbClr val="1c1c1c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可爬取該用戶的貼文及個人訊息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8000"/>
              </a:lnSpc>
              <a:spcBef>
                <a:spcPts val="1100"/>
              </a:spcBef>
              <a:buClr>
                <a:srgbClr val="1c1c1c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可爬取粉絲專業（</a:t>
            </a: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Fans Page</a:t>
            </a: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Shape 136" descr=""/>
          <p:cNvPicPr/>
          <p:nvPr/>
        </p:nvPicPr>
        <p:blipFill>
          <a:blip r:embed="rId1"/>
          <a:stretch/>
        </p:blipFill>
        <p:spPr>
          <a:xfrm>
            <a:off x="2040120" y="2889720"/>
            <a:ext cx="6137280" cy="383580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A303EAFB-7AD6-4F2F-AC4E-CEBF85FFB546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可爬取該用戶有哪些朋友嗎？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520520" y="5301000"/>
            <a:ext cx="4920120" cy="537840"/>
          </a:xfrm>
          <a:prstGeom prst="rect">
            <a:avLst/>
          </a:prstGeom>
          <a:noFill/>
          <a:ln>
            <a:noFill/>
          </a:ln>
        </p:spPr>
        <p:txBody>
          <a:bodyPr lIns="0" rIns="0" tIns="6120" bIns="0"/>
          <a:p>
            <a:pPr>
              <a:lnSpc>
                <a:spcPct val="98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只有資料設定為公開的朋友會被爬取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Shape 144" descr=""/>
          <p:cNvPicPr/>
          <p:nvPr/>
        </p:nvPicPr>
        <p:blipFill>
          <a:blip r:embed="rId1"/>
          <a:stretch/>
        </p:blipFill>
        <p:spPr>
          <a:xfrm>
            <a:off x="520920" y="1868400"/>
            <a:ext cx="3372840" cy="44319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143" name="Shape 145" descr=""/>
          <p:cNvPicPr/>
          <p:nvPr/>
        </p:nvPicPr>
        <p:blipFill>
          <a:blip r:embed="rId2"/>
          <a:stretch/>
        </p:blipFill>
        <p:spPr>
          <a:xfrm>
            <a:off x="4520520" y="2078640"/>
            <a:ext cx="4564080" cy="257076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0CF8097C-0B56-4668-89CE-DFAC68775C68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那麼可以留言嘛？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717480" y="1910160"/>
          <a:ext cx="4826160" cy="4336560"/>
        </p:xfrm>
        <a:graphic>
          <a:graphicData uri="http://schemas.openxmlformats.org/drawingml/2006/table">
            <a:tbl>
              <a:tblPr/>
              <a:tblGrid>
                <a:gridCol w="2223360"/>
                <a:gridCol w="2602800"/>
              </a:tblGrid>
              <a:tr h="1099800"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在</a:t>
                      </a: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v2.10</a:t>
                      </a: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版本之前</a:t>
                      </a:r>
                      <a:endParaRPr b="0" lang="en-US" sz="26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在</a:t>
                      </a: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v2.10</a:t>
                      </a: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版本之後</a:t>
                      </a:r>
                      <a:endParaRPr b="0" lang="en-US" sz="26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solidFill>
                      <a:srgbClr val="e06666"/>
                    </a:solidFill>
                  </a:tcPr>
                </a:tc>
              </a:tr>
              <a:tr h="3236760"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0" lang="en-US" sz="22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使用</a:t>
                      </a:r>
                      <a:r>
                        <a:rPr b="1" lang="en-US" sz="2200" spc="-1" strike="noStrike">
                          <a:solidFill>
                            <a:srgbClr val="1c1c1c"/>
                          </a:solidFill>
                          <a:latin typeface="Courier New"/>
                          <a:ea typeface="Courier New"/>
                        </a:rPr>
                        <a:t>post</a:t>
                      </a:r>
                      <a:r>
                        <a:rPr b="0" lang="en-US" sz="22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和</a:t>
                      </a:r>
                      <a:r>
                        <a:rPr b="1" lang="en-US" sz="2200" spc="-1" strike="noStrike">
                          <a:solidFill>
                            <a:srgbClr val="1c1c1c"/>
                          </a:solidFill>
                          <a:latin typeface="Courier New"/>
                          <a:ea typeface="Courier New"/>
                        </a:rPr>
                        <a:t>message</a:t>
                      </a:r>
                      <a:r>
                        <a:rPr b="0" lang="en-US" sz="22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來留言</a:t>
                      </a:r>
                      <a:r>
                        <a:rPr b="0" lang="en-US" sz="2200" spc="-1" strike="noStrike">
                          <a:solidFill>
                            <a:srgbClr val="1c1c1c"/>
                          </a:solidFill>
                          <a:latin typeface="Source Sans Pro SemiBold"/>
                          <a:ea typeface="Source Sans Pro SemiBold"/>
                        </a:rPr>
                        <a:t> </a:t>
                      </a:r>
                      <a:endParaRPr b="0" lang="en-US" sz="22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0" lang="en-US" sz="22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使用者需要</a:t>
                      </a:r>
                      <a:r>
                        <a:rPr b="1" lang="en-US" sz="2200" spc="-1" strike="noStrike">
                          <a:solidFill>
                            <a:srgbClr val="1c1c1c"/>
                          </a:solidFill>
                          <a:latin typeface="Courier New"/>
                          <a:ea typeface="Courier New"/>
                        </a:rPr>
                        <a:t>page access token</a:t>
                      </a:r>
                      <a:r>
                        <a:rPr b="0" lang="en-US" sz="22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才能使用</a:t>
                      </a:r>
                      <a:r>
                        <a:rPr b="1" lang="en-US" sz="2200" spc="-1" strike="noStrike">
                          <a:solidFill>
                            <a:srgbClr val="1c1c1c"/>
                          </a:solidFill>
                          <a:latin typeface="Courier New"/>
                          <a:ea typeface="Courier New"/>
                        </a:rPr>
                        <a:t>post</a:t>
                      </a:r>
                      <a:endParaRPr b="0" lang="en-US" sz="22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7" name="Shape 153" descr=""/>
          <p:cNvPicPr/>
          <p:nvPr/>
        </p:nvPicPr>
        <p:blipFill>
          <a:blip r:embed="rId1"/>
          <a:stretch/>
        </p:blipFill>
        <p:spPr>
          <a:xfrm>
            <a:off x="4813200" y="5277600"/>
            <a:ext cx="1346040" cy="1346040"/>
          </a:xfrm>
          <a:prstGeom prst="rect">
            <a:avLst/>
          </a:prstGeom>
          <a:ln>
            <a:noFill/>
          </a:ln>
        </p:spPr>
      </p:pic>
      <p:pic>
        <p:nvPicPr>
          <p:cNvPr id="148" name="Shape 154" descr=""/>
          <p:cNvPicPr/>
          <p:nvPr/>
        </p:nvPicPr>
        <p:blipFill>
          <a:blip r:embed="rId2"/>
          <a:stretch/>
        </p:blipFill>
        <p:spPr>
          <a:xfrm>
            <a:off x="6564600" y="2789280"/>
            <a:ext cx="2561040" cy="24382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C5F40F87-CA53-4610-87F2-D7D4674BB6A3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 marL="216000" indent="-4186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資訊更新快速和即時性高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5045040" y="5258880"/>
            <a:ext cx="4607640" cy="108432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 marL="21600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iragino Kaku Gothic Pro W6"/>
                <a:ea typeface="Hiragino Kaku Gothic Pro W6"/>
              </a:rPr>
              <a:t>例子：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iragino Kaku Gothic Pro W6"/>
                <a:ea typeface="Hiragino Kaku Gothic Pro W6"/>
              </a:rPr>
              <a:t>貼文的留言、按讚好等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Shape 162" descr=""/>
          <p:cNvPicPr/>
          <p:nvPr/>
        </p:nvPicPr>
        <p:blipFill>
          <a:blip r:embed="rId1"/>
          <a:stretch/>
        </p:blipFill>
        <p:spPr>
          <a:xfrm>
            <a:off x="360360" y="1782720"/>
            <a:ext cx="4476600" cy="4784400"/>
          </a:xfrm>
          <a:prstGeom prst="rect">
            <a:avLst/>
          </a:prstGeom>
          <a:ln>
            <a:noFill/>
          </a:ln>
        </p:spPr>
      </p:pic>
      <p:pic>
        <p:nvPicPr>
          <p:cNvPr id="153" name="Shape 163" descr=""/>
          <p:cNvPicPr/>
          <p:nvPr/>
        </p:nvPicPr>
        <p:blipFill>
          <a:blip r:embed="rId2"/>
          <a:stretch/>
        </p:blipFill>
        <p:spPr>
          <a:xfrm>
            <a:off x="5045040" y="1858680"/>
            <a:ext cx="4295520" cy="280116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9DE5D9FC-C1E0-4A87-8702-2F37E8BDC530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解決方法（一）</a:t>
            </a:r>
            <a:r>
              <a:rPr b="1" lang="en-US" sz="32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：</a:t>
            </a:r>
            <a:r>
              <a:rPr b="1" lang="en-US" sz="28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依照時間來決定是否更新檔案內容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Shape 170" descr=""/>
          <p:cNvPicPr/>
          <p:nvPr/>
        </p:nvPicPr>
        <p:blipFill>
          <a:blip r:embed="rId1"/>
          <a:stretch/>
        </p:blipFill>
        <p:spPr>
          <a:xfrm>
            <a:off x="360360" y="2127600"/>
            <a:ext cx="4362840" cy="3755160"/>
          </a:xfrm>
          <a:prstGeom prst="rect">
            <a:avLst/>
          </a:prstGeom>
          <a:ln>
            <a:noFill/>
          </a:ln>
        </p:spPr>
      </p:pic>
      <p:graphicFrame>
        <p:nvGraphicFramePr>
          <p:cNvPr id="157" name="Table 3"/>
          <p:cNvGraphicFramePr/>
          <p:nvPr/>
        </p:nvGraphicFramePr>
        <p:xfrm>
          <a:off x="5124240" y="2244240"/>
          <a:ext cx="4519440" cy="3638520"/>
        </p:xfrm>
        <a:graphic>
          <a:graphicData uri="http://schemas.openxmlformats.org/drawingml/2006/table">
            <a:tbl>
              <a:tblPr/>
              <a:tblGrid>
                <a:gridCol w="2259720"/>
                <a:gridCol w="2259720"/>
              </a:tblGrid>
              <a:tr h="773280"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</a:rPr>
                        <a:t>created_time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</a:rPr>
                        <a:t>updated_time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solidFill>
                      <a:srgbClr val="e06666"/>
                    </a:solidFill>
                  </a:tcPr>
                </a:tc>
              </a:tr>
              <a:tr h="2865240"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0" lang="en-US" sz="24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當貼文被發表後將不在變動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0" lang="en-US" sz="24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當貼文被編輯或留言時將變動</a:t>
                      </a:r>
                      <a:endParaRPr b="0" lang="en-US" sz="24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8" name="Shape 172" descr=""/>
          <p:cNvPicPr/>
          <p:nvPr/>
        </p:nvPicPr>
        <p:blipFill>
          <a:blip r:embed="rId2"/>
          <a:stretch/>
        </p:blipFill>
        <p:spPr>
          <a:xfrm>
            <a:off x="8952120" y="5128560"/>
            <a:ext cx="899640" cy="8996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AA74DA69-7E66-4DF8-B5AF-AF6FE8C05B95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Facebook Crawler </a:t>
            </a: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流程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Shape 179" descr=""/>
          <p:cNvPicPr/>
          <p:nvPr/>
        </p:nvPicPr>
        <p:blipFill>
          <a:blip r:embed="rId1"/>
          <a:stretch/>
        </p:blipFill>
        <p:spPr>
          <a:xfrm>
            <a:off x="125280" y="1708200"/>
            <a:ext cx="9528840" cy="49600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3F88EC9A-FF44-4E33-991D-77BA4544907E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解決方法（二）</a:t>
            </a:r>
            <a:r>
              <a:rPr b="1" lang="en-US" sz="32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：對比</a:t>
            </a:r>
            <a:r>
              <a:rPr b="1" lang="en-US" sz="28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更新檔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60360" y="1979640"/>
            <a:ext cx="9359640" cy="470412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 marL="457200" indent="-317160">
              <a:lnSpc>
                <a:spcPct val="98000"/>
              </a:lnSpc>
              <a:buClr>
                <a:srgbClr val="1c1c1c"/>
              </a:buClr>
              <a:buFont typeface="Arial"/>
              <a:buChar char="●"/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對比更新檔之內容有沒有作出更新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5" name="Table 4"/>
          <p:cNvGraphicFramePr/>
          <p:nvPr/>
        </p:nvGraphicFramePr>
        <p:xfrm>
          <a:off x="2614680" y="2663640"/>
          <a:ext cx="4519440" cy="3638520"/>
        </p:xfrm>
        <a:graphic>
          <a:graphicData uri="http://schemas.openxmlformats.org/drawingml/2006/table">
            <a:tbl>
              <a:tblPr/>
              <a:tblGrid>
                <a:gridCol w="2259720"/>
                <a:gridCol w="2259720"/>
              </a:tblGrid>
              <a:tr h="773280"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如有更新</a:t>
                      </a:r>
                      <a:endParaRPr b="0" lang="en-US" sz="26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Hiragino Kaku Gothic Pro W6"/>
                          <a:ea typeface="Hiragino Kaku Gothic Pro W6"/>
                        </a:rPr>
                        <a:t>如無更新</a:t>
                      </a:r>
                      <a:endParaRPr b="0" lang="en-US" sz="26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solidFill>
                      <a:srgbClr val="e06666"/>
                    </a:solidFill>
                  </a:tcPr>
                </a:tc>
              </a:tr>
              <a:tr h="2865240"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0" lang="en-US" sz="24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內容會被更新並告之已更新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98000"/>
                        </a:lnSpc>
                        <a:spcBef>
                          <a:spcPts val="1100"/>
                        </a:spcBef>
                      </a:pPr>
                      <a:r>
                        <a:rPr b="0" lang="en-US" sz="2400" spc="-1" strike="noStrike">
                          <a:solidFill>
                            <a:srgbClr val="1c1c1c"/>
                          </a:solidFill>
                          <a:latin typeface="Hiragino Kaku Gothic Pro W6"/>
                          <a:ea typeface="Hiragino Kaku Gothic Pro W6"/>
                        </a:rPr>
                        <a:t>內容原封不動並告之無更新</a:t>
                      </a:r>
                      <a:endParaRPr b="0" lang="en-US" sz="24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080" marR="91080">
                    <a:lnL w="18720">
                      <a:solidFill>
                        <a:srgbClr val="434343"/>
                      </a:solidFill>
                    </a:lnL>
                    <a:lnR w="18720">
                      <a:solidFill>
                        <a:srgbClr val="434343"/>
                      </a:solidFill>
                    </a:lnR>
                    <a:lnT w="18720">
                      <a:solidFill>
                        <a:srgbClr val="434343"/>
                      </a:solidFill>
                    </a:lnT>
                    <a:lnB w="1872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6" name="Shape 188" descr=""/>
          <p:cNvPicPr/>
          <p:nvPr/>
        </p:nvPicPr>
        <p:blipFill>
          <a:blip r:embed="rId1"/>
          <a:stretch/>
        </p:blipFill>
        <p:spPr>
          <a:xfrm>
            <a:off x="6346440" y="5441040"/>
            <a:ext cx="1119240" cy="11192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8E162783-97DC-4093-933D-6AE7C2112A24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演示時間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algn="ctr">
              <a:lnSpc>
                <a:spcPct val="98000"/>
              </a:lnSpc>
            </a:pPr>
            <a:r>
              <a:rPr b="1" lang="en-US" sz="3600" spc="-1" strike="noStrike">
                <a:solidFill>
                  <a:srgbClr val="1c1c1c"/>
                </a:solidFill>
                <a:latin typeface="Courier New"/>
                <a:ea typeface="Courier New"/>
              </a:rPr>
              <a:t>If we can connect to Facebook...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-US" sz="3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如果可以連接</a:t>
            </a:r>
            <a:r>
              <a:rPr b="1" lang="en-US" sz="3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Facebook</a:t>
            </a:r>
            <a:r>
              <a:rPr b="1" lang="en-US" sz="3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的話</a:t>
            </a:r>
            <a:r>
              <a:rPr b="1" lang="en-US" sz="3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Shape 196" descr=""/>
          <p:cNvPicPr/>
          <p:nvPr/>
        </p:nvPicPr>
        <p:blipFill>
          <a:blip r:embed="rId1"/>
          <a:stretch/>
        </p:blipFill>
        <p:spPr>
          <a:xfrm>
            <a:off x="3485520" y="3397320"/>
            <a:ext cx="3109320" cy="31093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6DD81705-327B-45D3-BB13-0D18C4D956D2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社群網站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 marL="457200" indent="-317160">
              <a:lnSpc>
                <a:spcPct val="98000"/>
              </a:lnSpc>
              <a:buClr>
                <a:srgbClr val="1c1c1c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多樣性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98000"/>
              </a:lnSpc>
              <a:spcBef>
                <a:spcPts val="1100"/>
              </a:spcBef>
              <a:buClr>
                <a:srgbClr val="1c1c1c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資訊重複度高和垃圾訊息充斥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98000"/>
              </a:lnSpc>
              <a:spcBef>
                <a:spcPts val="1100"/>
              </a:spcBef>
              <a:buClr>
                <a:srgbClr val="1c1c1c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隱私權意識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98000"/>
              </a:lnSpc>
              <a:spcBef>
                <a:spcPts val="1100"/>
              </a:spcBef>
              <a:buClr>
                <a:srgbClr val="1c1c1c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資訊更新快速和即時性高和資訊傳播快速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Shape 56" descr=""/>
          <p:cNvPicPr/>
          <p:nvPr/>
        </p:nvPicPr>
        <p:blipFill>
          <a:blip r:embed="rId1"/>
          <a:stretch/>
        </p:blipFill>
        <p:spPr>
          <a:xfrm>
            <a:off x="4940640" y="3666960"/>
            <a:ext cx="4599720" cy="3100320"/>
          </a:xfrm>
          <a:prstGeom prst="rect">
            <a:avLst/>
          </a:prstGeom>
          <a:ln>
            <a:noFill/>
          </a:ln>
        </p:spPr>
      </p:pic>
      <p:pic>
        <p:nvPicPr>
          <p:cNvPr id="95" name="Shape 57" descr=""/>
          <p:cNvPicPr/>
          <p:nvPr/>
        </p:nvPicPr>
        <p:blipFill>
          <a:blip r:embed="rId2"/>
          <a:stretch/>
        </p:blipFill>
        <p:spPr>
          <a:xfrm>
            <a:off x="946080" y="4124160"/>
            <a:ext cx="993240" cy="993240"/>
          </a:xfrm>
          <a:prstGeom prst="rect">
            <a:avLst/>
          </a:prstGeom>
          <a:ln>
            <a:noFill/>
          </a:ln>
        </p:spPr>
      </p:pic>
      <p:pic>
        <p:nvPicPr>
          <p:cNvPr id="96" name="Shape 58" descr=""/>
          <p:cNvPicPr/>
          <p:nvPr/>
        </p:nvPicPr>
        <p:blipFill>
          <a:blip r:embed="rId3"/>
          <a:stretch/>
        </p:blipFill>
        <p:spPr>
          <a:xfrm>
            <a:off x="2282040" y="4233240"/>
            <a:ext cx="993240" cy="808200"/>
          </a:xfrm>
          <a:prstGeom prst="rect">
            <a:avLst/>
          </a:prstGeom>
          <a:ln>
            <a:noFill/>
          </a:ln>
        </p:spPr>
      </p:pic>
      <p:pic>
        <p:nvPicPr>
          <p:cNvPr id="97" name="Shape 59" descr=""/>
          <p:cNvPicPr/>
          <p:nvPr/>
        </p:nvPicPr>
        <p:blipFill>
          <a:blip r:embed="rId4"/>
          <a:stretch/>
        </p:blipFill>
        <p:spPr>
          <a:xfrm>
            <a:off x="3611520" y="4310640"/>
            <a:ext cx="993240" cy="805320"/>
          </a:xfrm>
          <a:prstGeom prst="rect">
            <a:avLst/>
          </a:prstGeom>
          <a:ln>
            <a:noFill/>
          </a:ln>
        </p:spPr>
      </p:pic>
      <p:pic>
        <p:nvPicPr>
          <p:cNvPr id="98" name="Shape 60" descr=""/>
          <p:cNvPicPr/>
          <p:nvPr/>
        </p:nvPicPr>
        <p:blipFill>
          <a:blip r:embed="rId5"/>
          <a:stretch/>
        </p:blipFill>
        <p:spPr>
          <a:xfrm>
            <a:off x="958320" y="5503680"/>
            <a:ext cx="816120" cy="805320"/>
          </a:xfrm>
          <a:prstGeom prst="rect">
            <a:avLst/>
          </a:prstGeom>
          <a:ln>
            <a:noFill/>
          </a:ln>
        </p:spPr>
      </p:pic>
      <p:pic>
        <p:nvPicPr>
          <p:cNvPr id="99" name="Shape 61" descr=""/>
          <p:cNvPicPr/>
          <p:nvPr/>
        </p:nvPicPr>
        <p:blipFill>
          <a:blip r:embed="rId6"/>
          <a:stretch/>
        </p:blipFill>
        <p:spPr>
          <a:xfrm>
            <a:off x="2252520" y="54277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00" name="Shape 62" descr=""/>
          <p:cNvPicPr/>
          <p:nvPr/>
        </p:nvPicPr>
        <p:blipFill>
          <a:blip r:embed="rId7"/>
          <a:stretch/>
        </p:blipFill>
        <p:spPr>
          <a:xfrm>
            <a:off x="3571560" y="5474160"/>
            <a:ext cx="899640" cy="8996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5BD08A19-C659-44B3-A582-FBBE85DE9330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 marL="216000" indent="-3934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多樣性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60360" y="1979640"/>
            <a:ext cx="9180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>
              <a:lnSpc>
                <a:spcPct val="98000"/>
              </a:lnSpc>
            </a:pPr>
            <a:r>
              <a:rPr b="1" lang="en-US" sz="3000" spc="-1" strike="noStrike" u="sng">
                <a:solidFill>
                  <a:srgbClr val="1c1c1c"/>
                </a:solidFill>
                <a:uFillTx/>
                <a:latin typeface="Hiragino Kaku Gothic Pro W6"/>
                <a:ea typeface="Hiragino Kaku Gothic Pro W6"/>
              </a:rPr>
              <a:t>Facebook API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工具：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Facebook’s Graph API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0" lang="en-US" sz="2600" spc="-1" strike="noStrike" u="sng">
                <a:solidFill>
                  <a:srgbClr val="ccccff"/>
                </a:solidFill>
                <a:uFillTx/>
                <a:latin typeface="Hiragino Kaku Gothic Pro W6"/>
                <a:ea typeface="Hiragino Kaku Gothic Pro W6"/>
                <a:hlinkClick r:id="rId1"/>
              </a:rPr>
              <a:t>https://developers.facebook.com/tools/explorer/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98000"/>
              </a:lnSpc>
              <a:spcBef>
                <a:spcPts val="1100"/>
              </a:spcBef>
              <a:buClr>
                <a:srgbClr val="1c1c1c"/>
              </a:buClr>
              <a:buFont typeface="Verdana"/>
              <a:buChar char="●"/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可作簡單測試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編程語言：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Python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、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Java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等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組件：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request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、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json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、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facebook-sdk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等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Shape 70" descr=""/>
          <p:cNvPicPr/>
          <p:nvPr/>
        </p:nvPicPr>
        <p:blipFill>
          <a:blip r:embed="rId2"/>
          <a:stretch/>
        </p:blipFill>
        <p:spPr>
          <a:xfrm>
            <a:off x="7720200" y="4626360"/>
            <a:ext cx="1545480" cy="15454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D5DAB26F-F3AD-4D13-9A3F-99AA6E133740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 marL="216000" indent="-4186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資訊重複度高和垃圾訊息充斥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（例子：貼文分享）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05040" y="2967120"/>
            <a:ext cx="838656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b"/>
          <a:p>
            <a:pPr marL="216000" indent="-418680">
              <a:lnSpc>
                <a:spcPct val="98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資訊重複度高和垃圾訊息充斥（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ex:</a:t>
            </a: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貼文的分享）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08" name="Shape 78" descr=""/>
          <p:cNvPicPr/>
          <p:nvPr/>
        </p:nvPicPr>
        <p:blipFill>
          <a:blip r:embed="rId1"/>
          <a:srcRect l="2638" t="0" r="0" b="3070"/>
          <a:stretch/>
        </p:blipFill>
        <p:spPr>
          <a:xfrm>
            <a:off x="1520640" y="1598040"/>
            <a:ext cx="7039080" cy="50857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3C4AC9CA-1263-415E-BFEE-5ED655F7E4C2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 marL="216000" indent="-4186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解決方法：</a:t>
            </a:r>
            <a:r>
              <a:rPr b="1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parent_id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Shape 85" descr=""/>
          <p:cNvPicPr/>
          <p:nvPr/>
        </p:nvPicPr>
        <p:blipFill>
          <a:blip r:embed="rId1"/>
          <a:stretch/>
        </p:blipFill>
        <p:spPr>
          <a:xfrm>
            <a:off x="179280" y="1691280"/>
            <a:ext cx="6110280" cy="26971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pic>
        <p:nvPicPr>
          <p:cNvPr id="112" name="Shape 86" descr=""/>
          <p:cNvPicPr/>
          <p:nvPr/>
        </p:nvPicPr>
        <p:blipFill>
          <a:blip r:embed="rId2"/>
          <a:srcRect l="1377" t="0" r="24120" b="0"/>
          <a:stretch/>
        </p:blipFill>
        <p:spPr>
          <a:xfrm>
            <a:off x="3995280" y="4066920"/>
            <a:ext cx="5545440" cy="26971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A71B4A41-0A3D-42EE-9961-F9143A013D50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 marL="216000" indent="-4186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資訊重複度高和垃圾訊息充斥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（例子：不重要的留言）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60360" y="1979640"/>
            <a:ext cx="5258160" cy="4704120"/>
          </a:xfrm>
          <a:prstGeom prst="rect">
            <a:avLst/>
          </a:prstGeom>
          <a:noFill/>
          <a:ln>
            <a:noFill/>
          </a:ln>
        </p:spPr>
        <p:txBody>
          <a:bodyPr lIns="0" rIns="0" tIns="6480" bIns="0"/>
          <a:p>
            <a:pPr marL="457200" indent="-317160">
              <a:lnSpc>
                <a:spcPct val="98000"/>
              </a:lnSpc>
              <a:buClr>
                <a:srgbClr val="1c1c1c"/>
              </a:buClr>
              <a:buFont typeface="Arial"/>
              <a:buChar char="●"/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依照留言的關注度進行篩選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98000"/>
              </a:lnSpc>
              <a:spcBef>
                <a:spcPts val="1100"/>
              </a:spcBef>
              <a:buClr>
                <a:srgbClr val="1c1c1c"/>
              </a:buClr>
              <a:buFont typeface="Arial"/>
              <a:buChar char="●"/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對留言進行分詞並分析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8000"/>
              </a:lnSpc>
              <a:spcBef>
                <a:spcPts val="1100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Shape 94" descr=""/>
          <p:cNvPicPr/>
          <p:nvPr/>
        </p:nvPicPr>
        <p:blipFill>
          <a:blip r:embed="rId1"/>
          <a:stretch/>
        </p:blipFill>
        <p:spPr>
          <a:xfrm>
            <a:off x="6315120" y="3764160"/>
            <a:ext cx="2878560" cy="28785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 rot="963600">
            <a:off x="6382440" y="3105000"/>
            <a:ext cx="100692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6aa84f"/>
                </a:solidFill>
                <a:latin typeface="Courier New"/>
                <a:ea typeface="Courier New"/>
              </a:rPr>
              <a:t>Data</a:t>
            </a:r>
            <a:endParaRPr b="0" lang="en-US" sz="2500" spc="-1" strike="noStrike">
              <a:latin typeface="DejaVu Sans"/>
            </a:endParaRPr>
          </a:p>
        </p:txBody>
      </p:sp>
      <p:sp>
        <p:nvSpPr>
          <p:cNvPr id="118" name="CustomShape 5"/>
          <p:cNvSpPr/>
          <p:nvPr/>
        </p:nvSpPr>
        <p:spPr>
          <a:xfrm rot="20659200">
            <a:off x="7921440" y="3046320"/>
            <a:ext cx="100656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9900ff"/>
                </a:solidFill>
                <a:latin typeface="Hiragino Kaku Gothic Pro W6"/>
                <a:ea typeface="Hiragino Kaku Gothic Pro W6"/>
              </a:rPr>
              <a:t>數據</a:t>
            </a:r>
            <a:endParaRPr b="0" lang="en-US" sz="2500" spc="-1" strike="noStrike">
              <a:latin typeface="DejaVu Sans"/>
            </a:endParaRPr>
          </a:p>
        </p:txBody>
      </p:sp>
      <p:sp>
        <p:nvSpPr>
          <p:cNvPr id="119" name="CustomShape 6"/>
          <p:cNvSpPr/>
          <p:nvPr/>
        </p:nvSpPr>
        <p:spPr>
          <a:xfrm rot="331200">
            <a:off x="7063920" y="2702880"/>
            <a:ext cx="100620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e69138"/>
                </a:solidFill>
                <a:latin typeface="Hiragino Kaku Gothic Pro W6"/>
                <a:ea typeface="Hiragino Kaku Gothic Pro W6"/>
              </a:rPr>
              <a:t>数据</a:t>
            </a:r>
            <a:endParaRPr b="0" lang="en-US" sz="2500" spc="-1" strike="noStrike">
              <a:latin typeface="DejaVu Sans"/>
            </a:endParaRPr>
          </a:p>
        </p:txBody>
      </p:sp>
    </p:spTree>
  </p:cSld>
  <p:transition spd="med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39B4DCD0-FBF7-4763-9E37-B42A58C3E2E4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 marL="216000" indent="-4186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解決方法：</a:t>
            </a:r>
            <a:r>
              <a:rPr b="1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like_count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34280" y="5956920"/>
            <a:ext cx="8011800" cy="537840"/>
          </a:xfrm>
          <a:prstGeom prst="rect">
            <a:avLst/>
          </a:prstGeom>
          <a:noFill/>
          <a:ln>
            <a:noFill/>
          </a:ln>
        </p:spPr>
        <p:txBody>
          <a:bodyPr lIns="0" rIns="0" tIns="6120" bIns="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沒有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love_count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、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angry_count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、</a:t>
            </a:r>
            <a:r>
              <a:rPr b="1" lang="en-US" sz="2600" spc="-1" strike="noStrike">
                <a:solidFill>
                  <a:srgbClr val="1c1c1c"/>
                </a:solidFill>
                <a:latin typeface="Courier New"/>
                <a:ea typeface="Courier New"/>
              </a:rPr>
              <a:t>haha_count</a:t>
            </a:r>
            <a:r>
              <a:rPr b="0" lang="en-US" sz="2600" spc="-1" strike="noStrike">
                <a:solidFill>
                  <a:srgbClr val="1c1c1c"/>
                </a:solidFill>
                <a:latin typeface="Hiragino Kaku Gothic Pro W6"/>
                <a:ea typeface="Hiragino Kaku Gothic Pro W6"/>
              </a:rPr>
              <a:t>等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Shape 105" descr=""/>
          <p:cNvPicPr/>
          <p:nvPr/>
        </p:nvPicPr>
        <p:blipFill>
          <a:blip r:embed="rId1"/>
          <a:stretch/>
        </p:blipFill>
        <p:spPr>
          <a:xfrm>
            <a:off x="1703520" y="1610280"/>
            <a:ext cx="6673320" cy="39967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</p:spTree>
  </p:cSld>
  <p:transition spd="med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9AF9D2D3-C00F-402A-93D9-0E5987EB0E55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8280" bIns="0" anchor="b"/>
          <a:p>
            <a:pPr marL="216000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解決方法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38000" y="1804320"/>
            <a:ext cx="8424720" cy="1975320"/>
          </a:xfrm>
          <a:prstGeom prst="rect">
            <a:avLst/>
          </a:prstGeom>
          <a:noFill/>
          <a:ln>
            <a:noFill/>
          </a:ln>
        </p:spPr>
        <p:txBody>
          <a:bodyPr lIns="0" rIns="0" tIns="4680" bIns="0"/>
          <a:p>
            <a:pPr>
              <a:lnSpc>
                <a:spcPct val="98000"/>
              </a:lnSpc>
            </a:pPr>
            <a:r>
              <a:rPr b="1" lang="en-US" sz="1800" spc="-1" strike="noStrike">
                <a:solidFill>
                  <a:srgbClr val="1c1c1c"/>
                </a:solidFill>
                <a:latin typeface="Courier New"/>
                <a:ea typeface="Courier New"/>
              </a:rPr>
              <a:t>reactions.type(LOVE).limit(0).summary(total_count).as(love)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1" lang="en-US" sz="1800" spc="-1" strike="noStrike">
                <a:solidFill>
                  <a:srgbClr val="1c1c1c"/>
                </a:solidFill>
                <a:latin typeface="Courier New"/>
                <a:ea typeface="Courier New"/>
              </a:rPr>
              <a:t>reactions.type(ANGRY).limit(0).summary(total_count).as(angry)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1" lang="en-US" sz="1800" spc="-1" strike="noStrike">
                <a:solidFill>
                  <a:srgbClr val="1c1c1c"/>
                </a:solidFill>
                <a:latin typeface="Courier New"/>
                <a:ea typeface="Courier New"/>
              </a:rPr>
              <a:t>reactions.type(HAHA).limit(0).summary(total_count).as(haha)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1" lang="en-US" sz="1800" spc="-1" strike="noStrike">
                <a:solidFill>
                  <a:srgbClr val="1c1c1c"/>
                </a:solidFill>
                <a:latin typeface="Courier New"/>
                <a:ea typeface="Courier New"/>
              </a:rPr>
              <a:t>reactions.type(SAD).limit(0).summary(total_count).as(sad)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r>
              <a:rPr b="1" lang="en-US" sz="1800" spc="-1" strike="noStrike">
                <a:solidFill>
                  <a:srgbClr val="1c1c1c"/>
                </a:solidFill>
                <a:latin typeface="Courier New"/>
                <a:ea typeface="Courier New"/>
              </a:rPr>
              <a:t>reactions.type(WOW).limit(0).summary(total_count).as(wow)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spcBef>
                <a:spcPts val="11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8000"/>
              </a:lnSpc>
              <a:spcBef>
                <a:spcPts val="11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Shape 113" descr=""/>
          <p:cNvPicPr/>
          <p:nvPr/>
        </p:nvPicPr>
        <p:blipFill>
          <a:blip r:embed="rId1"/>
          <a:stretch/>
        </p:blipFill>
        <p:spPr>
          <a:xfrm>
            <a:off x="2328840" y="3969720"/>
            <a:ext cx="5243040" cy="26460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</p:spTree>
  </p:cSld>
  <p:transition spd="med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9280" y="6840360"/>
            <a:ext cx="537840" cy="53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98000"/>
              </a:lnSpc>
            </a:pPr>
            <a:fld id="{1ED35BC6-AB7A-467C-A0EB-7BE6D16A80EF}" type="slidenum">
              <a:rPr b="1" lang="en-US" sz="32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3200" spc="-1" strike="noStrike">
              <a:latin typeface="DejaVu Serif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360" y="3603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 anchor="b"/>
          <a:p>
            <a:pPr marL="216000" indent="-418680">
              <a:lnSpc>
                <a:spcPct val="98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隱私權意識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Hiragino Kaku Gothic Pro W6"/>
                <a:ea typeface="Hiragino Kaku Gothic Pro W6"/>
              </a:rPr>
              <a:t>（例子：無法直接爬取資料）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Shape 120" descr=""/>
          <p:cNvPicPr/>
          <p:nvPr/>
        </p:nvPicPr>
        <p:blipFill>
          <a:blip r:embed="rId1"/>
          <a:stretch/>
        </p:blipFill>
        <p:spPr>
          <a:xfrm>
            <a:off x="1557000" y="1921320"/>
            <a:ext cx="6966000" cy="3157200"/>
          </a:xfrm>
          <a:prstGeom prst="rect">
            <a:avLst/>
          </a:prstGeom>
          <a:ln>
            <a:noFill/>
          </a:ln>
        </p:spPr>
      </p:pic>
      <p:pic>
        <p:nvPicPr>
          <p:cNvPr id="131" name="Shape 121" descr=""/>
          <p:cNvPicPr/>
          <p:nvPr/>
        </p:nvPicPr>
        <p:blipFill>
          <a:blip r:embed="rId2"/>
          <a:stretch/>
        </p:blipFill>
        <p:spPr>
          <a:xfrm>
            <a:off x="3715560" y="4877640"/>
            <a:ext cx="2649240" cy="17647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LibreOffice/5.4.2.2.0$Linux_X86_64 LibreOffice_project/40m0$Build-2</Application>
  <Words>204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2017-11-05T17:35:00Z</dcterms:modified>
  <cp:revision>3</cp:revision>
  <dc:subject/>
  <dc:title> Facebook Crawler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