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DD525-995D-40BE-B427-D1D771C15A28}" type="datetimeFigureOut">
              <a:rPr lang="en-GB" smtClean="0"/>
              <a:t>2019-07-01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1EF24-1033-4046-A2C1-581274DB7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0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A15A6-2828-49AF-B5D5-A2CE8D02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21864-53B7-47F6-84AC-8E528A89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A93B7-473E-4CAC-9944-EB4BA80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B270C-8231-4A47-99DC-DF6A462F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7651C-69D9-479E-B732-4FDE3D4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A8412-0D55-4C48-B9AD-94EBEAE2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16DB7-B0C2-492A-84D6-84AD4F49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D421-D0D5-4820-9E67-F44738C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83C1A-9641-4CB7-9E46-70D7A7AF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AAA5A-65A9-47D4-988C-1CFBD6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39308E-459A-4D71-ABD5-348F94695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00EBA7-61B5-4CF3-A3E7-96E9C92C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9662-E028-4515-B058-0331556F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E1EF2-BBF4-47A9-BF24-E901C723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0C6BC-D2E9-43C8-85DB-F398A3B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7E84-C822-43B4-BE29-35EA9F58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3FA4C-52EC-45B1-95A3-29C1D048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657EF-C9B6-4742-A83A-A34DA981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DBF9A-B293-4671-8197-83F3D8CA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D8280-85E7-4167-B80A-158009CE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5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E19D6-0DCC-4F92-8F31-566443DD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4097D-4AFA-4685-83F2-073E6EED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ACDA5-7AB7-4A63-A809-404BF83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8D4A3-E5EA-4FF7-AF26-D95DFD00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1B91B-F0CA-4375-B472-046C7B1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AD46-C4D7-4369-BA34-004484BA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B6BA8-CE9A-4A08-85B9-039F63930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7D9A8-795D-47F5-B0A2-1DA118291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A6B5C-24EE-46DC-A65E-E0B0FEFE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313A4-9226-4643-9FEB-BE9EF2FF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A0ECF-BE3C-4EC2-83B1-CF0D9868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8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8E22-71F1-4C32-BDD5-BEDB9E41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1638-08F6-44D0-91E7-06952EE2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DAD71-6A90-4EF9-8289-961BE5D6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635E9-DABB-474A-97A0-41722A75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036F8-9693-4E90-852B-0C215EE7E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80E8FA-A257-4EB6-A174-62F98DC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AFFBD8-89D8-4533-A7E4-CE5E92CC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C08624-0C71-455E-BCB6-1E0D373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7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0AB0-F07C-49FD-8B39-E6376F40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6AA65-8D1D-40EF-A7A1-7EF39CB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C5F2E8-2A2B-4076-BE33-80FA2AE8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A9D0-C9BA-4908-A41A-53DEF05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2DA51-2D5F-47A7-A4CA-0851E247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95C16E-886D-4E49-95A2-AE152215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98D45-31B7-4BB0-BE61-37C47AAC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1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DAF2-E318-4619-9846-8A6F0BA1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89AFC-6A42-4E43-93FB-0649C674C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6DD0D-88F8-4D67-AFCC-F45C288A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A3744-72EB-47E1-AF4D-6B5DCAD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8DC19-1594-4ED1-B2E1-766A8AB0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C0C80-CAB1-44F7-8C82-6F2166FF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31F70-FAFC-4F3B-84D6-927A295C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88564-735F-4C14-A0B8-0EAC6CAF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C4C17-F308-4984-A33E-BC24AECA0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20432-6D3D-439C-99C6-A068D25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1, 2019</a:t>
            </a:r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D9963-2167-4F83-8A5A-768D4E88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SNU Datamining Lab.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6C6FA-1B39-4A0F-87A6-E55F03E5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3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C0EEF4-C107-4D29-8215-DC6FEC40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FB8DF-ADF9-4F17-BFA3-964F3C42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E35CF-DF2B-4EB1-864A-43C0C777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1, 2019</a:t>
            </a:r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25AD1-44C6-4633-A7A6-45D3C3046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SNU Datamining Lab.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B9814-285D-4907-AA5E-844096292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01D3-5EAF-4865-9746-95445C0A5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nance.naver.com/item/coinfo.nhn?code=06950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rningstar.com/etfs/ARCX/IVV/quot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tf.com/IVV#fi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rkets.ft.com/data/etfs/tearsheet/summary?s=IVV:PCQ:US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nance.yahoo.com/quote/IVV?p=IVV&amp;.tsrc=fin-srch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arketwatch.com/investing/fund/ivv/profil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30DE30-3E18-497A-BE03-3007E7A30F83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4754E0-77BC-498C-AC3E-109EBCC14209}"/>
              </a:ext>
            </a:extLst>
          </p:cNvPr>
          <p:cNvSpPr/>
          <p:nvPr/>
        </p:nvSpPr>
        <p:spPr>
          <a:xfrm>
            <a:off x="0" y="1440000"/>
            <a:ext cx="12192000" cy="126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a typeface="나눔스퀘어 ExtraBold" panose="020B0600000101010101" pitchFamily="50" charset="-127"/>
              </a:rPr>
              <a:t>FVID ETF (2019) ETFs </a:t>
            </a:r>
            <a:r>
              <a:rPr lang="ko-KR" altLang="en-US" sz="2400" b="1" dirty="0">
                <a:ea typeface="나눔스퀘어 ExtraBold" panose="020B0600000101010101" pitchFamily="50" charset="-127"/>
              </a:rPr>
              <a:t>정보 제공 해외 </a:t>
            </a:r>
            <a:r>
              <a:rPr lang="ko-KR" altLang="en-US" sz="2400" b="1" dirty="0" err="1">
                <a:ea typeface="나눔스퀘어 ExtraBold" panose="020B0600000101010101" pitchFamily="50" charset="-127"/>
              </a:rPr>
              <a:t>밴치마크</a:t>
            </a:r>
            <a:r>
              <a:rPr lang="ko-KR" altLang="en-US" sz="2400" b="1" dirty="0">
                <a:ea typeface="나눔스퀘어 ExtraBold" panose="020B0600000101010101" pitchFamily="50" charset="-127"/>
              </a:rPr>
              <a:t> 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0B7AB-E621-4376-8F98-8AB3838488C8}"/>
              </a:ext>
            </a:extLst>
          </p:cNvPr>
          <p:cNvSpPr txBox="1"/>
          <p:nvPr/>
        </p:nvSpPr>
        <p:spPr>
          <a:xfrm>
            <a:off x="5206767" y="3198167"/>
            <a:ext cx="177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July 1,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B173D-749A-464A-AFAE-C279D2308321}"/>
              </a:ext>
            </a:extLst>
          </p:cNvPr>
          <p:cNvSpPr txBox="1"/>
          <p:nvPr/>
        </p:nvSpPr>
        <p:spPr>
          <a:xfrm>
            <a:off x="4367868" y="4026716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이명원</a:t>
            </a:r>
            <a:endParaRPr lang="en-GB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C44DC13-9BDB-4237-8F67-08E614EE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54D2FC6-AFB0-4587-B643-02EEF99F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</p:spTree>
    <p:extLst>
      <p:ext uri="{BB962C8B-B14F-4D97-AF65-F5344CB8AC3E}">
        <p14:creationId xmlns:p14="http://schemas.microsoft.com/office/powerpoint/2010/main" val="350926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06BA82-F81E-405C-BE16-2FCAAF416964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8">
            <a:extLst>
              <a:ext uri="{FF2B5EF4-FFF2-40B4-BE49-F238E27FC236}">
                <a16:creationId xmlns:a16="http://schemas.microsoft.com/office/drawing/2014/main" id="{FD92AD02-8C90-491B-98ED-D4A30B7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99AE1A40-E0FE-405C-AAD8-AB57A7D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CEDD2F-6ADF-40C1-B9E3-02F7CE6F56CF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altLang="ko-KR" sz="2400" b="1" dirty="0">
                <a:ea typeface="나눔스퀘어 ExtraBold" panose="020B0600000101010101" pitchFamily="50" charset="-127"/>
              </a:rPr>
              <a:t>NAVER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B1F93-97A2-43F1-8799-79AA3AFC5759}"/>
              </a:ext>
            </a:extLst>
          </p:cNvPr>
          <p:cNvSpPr txBox="1"/>
          <p:nvPr/>
        </p:nvSpPr>
        <p:spPr>
          <a:xfrm>
            <a:off x="436880" y="1160957"/>
            <a:ext cx="1088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https://finance.naver.com/item/coinfo.nhn?code=069500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0AD10A-87E4-4620-99E7-3C3E6C79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84" t="10499" r="36749"/>
          <a:stretch/>
        </p:blipFill>
        <p:spPr>
          <a:xfrm>
            <a:off x="6249522" y="1622622"/>
            <a:ext cx="4172077" cy="45008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D28800-9592-4ECC-A0C1-44B73BAA4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33" t="11704" r="37250"/>
          <a:stretch/>
        </p:blipFill>
        <p:spPr>
          <a:xfrm>
            <a:off x="1016000" y="1622622"/>
            <a:ext cx="4336881" cy="46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1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06BA82-F81E-405C-BE16-2FCAAF416964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8">
            <a:extLst>
              <a:ext uri="{FF2B5EF4-FFF2-40B4-BE49-F238E27FC236}">
                <a16:creationId xmlns:a16="http://schemas.microsoft.com/office/drawing/2014/main" id="{FD92AD02-8C90-491B-98ED-D4A30B7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99AE1A40-E0FE-405C-AAD8-AB57A7D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CEDD2F-6ADF-40C1-B9E3-02F7CE6F56CF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altLang="ko-KR" sz="2400" b="1" dirty="0" err="1">
                <a:ea typeface="나눔스퀘어 ExtraBold" panose="020B0600000101010101" pitchFamily="50" charset="-127"/>
              </a:rPr>
              <a:t>MorningStar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B1F93-97A2-43F1-8799-79AA3AFC5759}"/>
              </a:ext>
            </a:extLst>
          </p:cNvPr>
          <p:cNvSpPr txBox="1"/>
          <p:nvPr/>
        </p:nvSpPr>
        <p:spPr>
          <a:xfrm>
            <a:off x="436880" y="1160957"/>
            <a:ext cx="1088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https://www.morningstar.com/etfs/ARCX/IVV/quote.html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8407EC-CE21-4CB2-B728-E3E48E225B34}"/>
              </a:ext>
            </a:extLst>
          </p:cNvPr>
          <p:cNvPicPr/>
          <p:nvPr/>
        </p:nvPicPr>
        <p:blipFill rotWithShape="1">
          <a:blip r:embed="rId3"/>
          <a:srcRect l="9683" t="11109" r="17284" b="5469"/>
          <a:stretch/>
        </p:blipFill>
        <p:spPr bwMode="auto">
          <a:xfrm>
            <a:off x="355600" y="1759167"/>
            <a:ext cx="6035040" cy="42758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543455-0079-4358-B156-971DCEEED084}"/>
              </a:ext>
            </a:extLst>
          </p:cNvPr>
          <p:cNvPicPr/>
          <p:nvPr/>
        </p:nvPicPr>
        <p:blipFill rotWithShape="1">
          <a:blip r:embed="rId4"/>
          <a:srcRect l="16131" t="13000" r="18281"/>
          <a:stretch/>
        </p:blipFill>
        <p:spPr bwMode="auto">
          <a:xfrm>
            <a:off x="6736080" y="1201111"/>
            <a:ext cx="4927600" cy="4739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004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06BA82-F81E-405C-BE16-2FCAAF416964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8">
            <a:extLst>
              <a:ext uri="{FF2B5EF4-FFF2-40B4-BE49-F238E27FC236}">
                <a16:creationId xmlns:a16="http://schemas.microsoft.com/office/drawing/2014/main" id="{FD92AD02-8C90-491B-98ED-D4A30B7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99AE1A40-E0FE-405C-AAD8-AB57A7D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CEDD2F-6ADF-40C1-B9E3-02F7CE6F56CF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altLang="ko-KR" sz="2400" b="1" dirty="0">
                <a:ea typeface="나눔스퀘어 ExtraBold" panose="020B0600000101010101" pitchFamily="50" charset="-127"/>
              </a:rPr>
              <a:t>ETF.com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B1F93-97A2-43F1-8799-79AA3AFC5759}"/>
              </a:ext>
            </a:extLst>
          </p:cNvPr>
          <p:cNvSpPr txBox="1"/>
          <p:nvPr/>
        </p:nvSpPr>
        <p:spPr>
          <a:xfrm>
            <a:off x="436880" y="1160957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u="sng" dirty="0">
                <a:hlinkClick r:id="rId2"/>
              </a:rPr>
              <a:t>https://www.etf.com/IVV#fit</a:t>
            </a:r>
            <a:endParaRPr lang="en-GB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1BF34F-B7D3-4050-A75D-5FBB0E2CDFB0}"/>
              </a:ext>
            </a:extLst>
          </p:cNvPr>
          <p:cNvPicPr/>
          <p:nvPr/>
        </p:nvPicPr>
        <p:blipFill rotWithShape="1">
          <a:blip r:embed="rId3"/>
          <a:srcRect l="11567" t="10873" r="13627" b="6638"/>
          <a:stretch/>
        </p:blipFill>
        <p:spPr bwMode="auto">
          <a:xfrm>
            <a:off x="302260" y="1835150"/>
            <a:ext cx="5265420" cy="3861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9E33BB-97E5-4BD1-9E77-3EE6A006989E}"/>
              </a:ext>
            </a:extLst>
          </p:cNvPr>
          <p:cNvPicPr/>
          <p:nvPr/>
        </p:nvPicPr>
        <p:blipFill rotWithShape="1">
          <a:blip r:embed="rId4"/>
          <a:srcRect l="11522" t="11109" r="13494"/>
          <a:stretch/>
        </p:blipFill>
        <p:spPr bwMode="auto">
          <a:xfrm>
            <a:off x="6096000" y="1835150"/>
            <a:ext cx="5265420" cy="3771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07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06BA82-F81E-405C-BE16-2FCAAF416964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8">
            <a:extLst>
              <a:ext uri="{FF2B5EF4-FFF2-40B4-BE49-F238E27FC236}">
                <a16:creationId xmlns:a16="http://schemas.microsoft.com/office/drawing/2014/main" id="{FD92AD02-8C90-491B-98ED-D4A30B7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99AE1A40-E0FE-405C-AAD8-AB57A7D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CEDD2F-6ADF-40C1-B9E3-02F7CE6F56CF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altLang="ko-KR" sz="2400" b="1" dirty="0">
                <a:ea typeface="나눔스퀘어 ExtraBold" panose="020B0600000101010101" pitchFamily="50" charset="-127"/>
              </a:rPr>
              <a:t>Financial Times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B1F93-97A2-43F1-8799-79AA3AFC5759}"/>
              </a:ext>
            </a:extLst>
          </p:cNvPr>
          <p:cNvSpPr txBox="1"/>
          <p:nvPr/>
        </p:nvSpPr>
        <p:spPr>
          <a:xfrm>
            <a:off x="436880" y="1160957"/>
            <a:ext cx="108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Wingdings" panose="05000000000000000000" pitchFamily="2" charset="2"/>
              <a:buChar char="§"/>
            </a:pPr>
            <a:r>
              <a:rPr lang="en-GB" u="sng" dirty="0">
                <a:hlinkClick r:id="rId2"/>
              </a:rPr>
              <a:t>https://markets.ft.com/data/etfs/tearsheet/summary?s=IVV:PCQ:USD</a:t>
            </a:r>
            <a:endParaRPr lang="en-GB" dirty="0"/>
          </a:p>
          <a:p>
            <a:pPr marL="285750" indent="-285750" latinLnBrk="1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6F8893-95C5-43F4-BDB0-6D8F9F44666F}"/>
              </a:ext>
            </a:extLst>
          </p:cNvPr>
          <p:cNvPicPr/>
          <p:nvPr/>
        </p:nvPicPr>
        <p:blipFill rotWithShape="1">
          <a:blip r:embed="rId3"/>
          <a:srcRect t="10400" r="10259"/>
          <a:stretch/>
        </p:blipFill>
        <p:spPr bwMode="auto">
          <a:xfrm>
            <a:off x="313690" y="1831548"/>
            <a:ext cx="5495290" cy="3604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7D72A8-1985-4A1B-9A23-648B3C3817E1}"/>
              </a:ext>
            </a:extLst>
          </p:cNvPr>
          <p:cNvPicPr/>
          <p:nvPr/>
        </p:nvPicPr>
        <p:blipFill rotWithShape="1">
          <a:blip r:embed="rId4"/>
          <a:srcRect t="12054" r="9993"/>
          <a:stretch/>
        </p:blipFill>
        <p:spPr bwMode="auto">
          <a:xfrm>
            <a:off x="6015990" y="1831549"/>
            <a:ext cx="5495290" cy="3604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6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06BA82-F81E-405C-BE16-2FCAAF416964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8">
            <a:extLst>
              <a:ext uri="{FF2B5EF4-FFF2-40B4-BE49-F238E27FC236}">
                <a16:creationId xmlns:a16="http://schemas.microsoft.com/office/drawing/2014/main" id="{FD92AD02-8C90-491B-98ED-D4A30B7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99AE1A40-E0FE-405C-AAD8-AB57A7D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CEDD2F-6ADF-40C1-B9E3-02F7CE6F56CF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altLang="ko-KR" sz="2400" b="1" dirty="0">
                <a:ea typeface="나눔스퀘어 ExtraBold" panose="020B0600000101010101" pitchFamily="50" charset="-127"/>
              </a:rPr>
              <a:t>Yahoo Finance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B1F93-97A2-43F1-8799-79AA3AFC5759}"/>
              </a:ext>
            </a:extLst>
          </p:cNvPr>
          <p:cNvSpPr txBox="1"/>
          <p:nvPr/>
        </p:nvSpPr>
        <p:spPr>
          <a:xfrm>
            <a:off x="436880" y="1160957"/>
            <a:ext cx="108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Wingdings" panose="05000000000000000000" pitchFamily="2" charset="2"/>
              <a:buChar char="§"/>
            </a:pPr>
            <a:r>
              <a:rPr lang="en-GB" u="sng" dirty="0">
                <a:hlinkClick r:id="rId2"/>
              </a:rPr>
              <a:t>https://finance.yahoo.com/quote/IVV?p=IVV&amp;.tsrc=fin-srch</a:t>
            </a:r>
            <a:endParaRPr lang="en-GB" dirty="0"/>
          </a:p>
          <a:p>
            <a:pPr latinLnBrk="1"/>
            <a:endParaRPr lang="en-GB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9C87E8-D1A4-409A-8656-5C575FD0AEDC}"/>
              </a:ext>
            </a:extLst>
          </p:cNvPr>
          <p:cNvPicPr/>
          <p:nvPr/>
        </p:nvPicPr>
        <p:blipFill rotWithShape="1">
          <a:blip r:embed="rId3"/>
          <a:srcRect l="8331" t="11581" r="10658" b="2710"/>
          <a:stretch/>
        </p:blipFill>
        <p:spPr bwMode="auto">
          <a:xfrm>
            <a:off x="436880" y="1850598"/>
            <a:ext cx="5659120" cy="36433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4A6AC8-ABF9-46A5-B482-0BA3D64ACA0C}"/>
              </a:ext>
            </a:extLst>
          </p:cNvPr>
          <p:cNvPicPr/>
          <p:nvPr/>
        </p:nvPicPr>
        <p:blipFill rotWithShape="1">
          <a:blip r:embed="rId4"/>
          <a:srcRect l="7542" t="20091" r="31798"/>
          <a:stretch/>
        </p:blipFill>
        <p:spPr bwMode="auto">
          <a:xfrm>
            <a:off x="6268720" y="1853196"/>
            <a:ext cx="5283200" cy="36433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301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06BA82-F81E-405C-BE16-2FCAAF416964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8">
            <a:extLst>
              <a:ext uri="{FF2B5EF4-FFF2-40B4-BE49-F238E27FC236}">
                <a16:creationId xmlns:a16="http://schemas.microsoft.com/office/drawing/2014/main" id="{FD92AD02-8C90-491B-98ED-D4A30B7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99AE1A40-E0FE-405C-AAD8-AB57A7D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CEDD2F-6ADF-40C1-B9E3-02F7CE6F56CF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altLang="ko-KR" sz="2400" b="1" dirty="0">
                <a:ea typeface="나눔스퀘어 ExtraBold" panose="020B0600000101010101" pitchFamily="50" charset="-127"/>
              </a:rPr>
              <a:t>Market Watch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B1F93-97A2-43F1-8799-79AA3AFC5759}"/>
              </a:ext>
            </a:extLst>
          </p:cNvPr>
          <p:cNvSpPr txBox="1"/>
          <p:nvPr/>
        </p:nvSpPr>
        <p:spPr>
          <a:xfrm>
            <a:off x="436880" y="1160957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Wingdings" panose="05000000000000000000" pitchFamily="2" charset="2"/>
              <a:buChar char="§"/>
            </a:pPr>
            <a:r>
              <a:rPr lang="en-GB" u="sng" dirty="0">
                <a:hlinkClick r:id="rId2"/>
              </a:rPr>
              <a:t>https://www.marketwatch.com/investing/fund/ivv/profile</a:t>
            </a:r>
            <a:endParaRPr lang="en-GB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5CB1F8-AE1A-41D3-B44B-13581F2A2082}"/>
              </a:ext>
            </a:extLst>
          </p:cNvPr>
          <p:cNvPicPr/>
          <p:nvPr/>
        </p:nvPicPr>
        <p:blipFill rotWithShape="1">
          <a:blip r:embed="rId3"/>
          <a:srcRect l="15311" t="11109" r="18568"/>
          <a:stretch/>
        </p:blipFill>
        <p:spPr bwMode="auto">
          <a:xfrm>
            <a:off x="6339840" y="1796701"/>
            <a:ext cx="5659120" cy="44297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C31C836-AFC2-41A5-AD7C-74A596E6D7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7" t="15842" r="30083"/>
          <a:stretch/>
        </p:blipFill>
        <p:spPr>
          <a:xfrm>
            <a:off x="365760" y="1796702"/>
            <a:ext cx="5871813" cy="44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1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06BA82-F81E-405C-BE16-2FCAAF416964}"/>
              </a:ext>
            </a:extLst>
          </p:cNvPr>
          <p:cNvSpPr/>
          <p:nvPr/>
        </p:nvSpPr>
        <p:spPr>
          <a:xfrm>
            <a:off x="0" y="6642000"/>
            <a:ext cx="12192000" cy="216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8">
            <a:extLst>
              <a:ext uri="{FF2B5EF4-FFF2-40B4-BE49-F238E27FC236}">
                <a16:creationId xmlns:a16="http://schemas.microsoft.com/office/drawing/2014/main" id="{FD92AD02-8C90-491B-98ED-D4A30B7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56743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1, 2019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바닥글 개체 틀 9">
            <a:extLst>
              <a:ext uri="{FF2B5EF4-FFF2-40B4-BE49-F238E27FC236}">
                <a16:creationId xmlns:a16="http://schemas.microsoft.com/office/drawing/2014/main" id="{99AE1A40-E0FE-405C-AAD8-AB57A7D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7437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SNU Datamining Lab.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CEDD2F-6ADF-40C1-B9E3-02F7CE6F56CF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2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altLang="ko-KR" sz="2400" b="1">
                <a:ea typeface="나눔스퀘어 ExtraBold" panose="020B0600000101010101" pitchFamily="50" charset="-127"/>
              </a:rPr>
              <a:t>Screeners </a:t>
            </a:r>
            <a:r>
              <a:rPr lang="en-GB" altLang="ko-KR" sz="2400" b="1" dirty="0">
                <a:ea typeface="나눔스퀘어 ExtraBold" panose="020B0600000101010101" pitchFamily="50" charset="-127"/>
              </a:rPr>
              <a:t>Comparison</a:t>
            </a:r>
            <a:endParaRPr lang="en-US" altLang="ko-KR" sz="2400" b="1" dirty="0"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BB648A-7CC6-4AA7-96C0-AC93FCA5B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09942"/>
              </p:ext>
            </p:extLst>
          </p:nvPr>
        </p:nvGraphicFramePr>
        <p:xfrm>
          <a:off x="886460" y="1202848"/>
          <a:ext cx="9268385" cy="4720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4485">
                  <a:extLst>
                    <a:ext uri="{9D8B030D-6E8A-4147-A177-3AD203B41FA5}">
                      <a16:colId xmlns:a16="http://schemas.microsoft.com/office/drawing/2014/main" val="3895729065"/>
                    </a:ext>
                  </a:extLst>
                </a:gridCol>
                <a:gridCol w="1225650">
                  <a:extLst>
                    <a:ext uri="{9D8B030D-6E8A-4147-A177-3AD203B41FA5}">
                      <a16:colId xmlns:a16="http://schemas.microsoft.com/office/drawing/2014/main" val="2955535816"/>
                    </a:ext>
                  </a:extLst>
                </a:gridCol>
                <a:gridCol w="1225650">
                  <a:extLst>
                    <a:ext uri="{9D8B030D-6E8A-4147-A177-3AD203B41FA5}">
                      <a16:colId xmlns:a16="http://schemas.microsoft.com/office/drawing/2014/main" val="211170912"/>
                    </a:ext>
                  </a:extLst>
                </a:gridCol>
                <a:gridCol w="1225650">
                  <a:extLst>
                    <a:ext uri="{9D8B030D-6E8A-4147-A177-3AD203B41FA5}">
                      <a16:colId xmlns:a16="http://schemas.microsoft.com/office/drawing/2014/main" val="2759029340"/>
                    </a:ext>
                  </a:extLst>
                </a:gridCol>
                <a:gridCol w="1225650">
                  <a:extLst>
                    <a:ext uri="{9D8B030D-6E8A-4147-A177-3AD203B41FA5}">
                      <a16:colId xmlns:a16="http://schemas.microsoft.com/office/drawing/2014/main" val="486526763"/>
                    </a:ext>
                  </a:extLst>
                </a:gridCol>
                <a:gridCol w="1225650">
                  <a:extLst>
                    <a:ext uri="{9D8B030D-6E8A-4147-A177-3AD203B41FA5}">
                      <a16:colId xmlns:a16="http://schemas.microsoft.com/office/drawing/2014/main" val="478107180"/>
                    </a:ext>
                  </a:extLst>
                </a:gridCol>
                <a:gridCol w="1225650">
                  <a:extLst>
                    <a:ext uri="{9D8B030D-6E8A-4147-A177-3AD203B41FA5}">
                      <a16:colId xmlns:a16="http://schemas.microsoft.com/office/drawing/2014/main" val="2225231953"/>
                    </a:ext>
                  </a:extLst>
                </a:gridCol>
              </a:tblGrid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Naver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MorningStar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ETF.com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effectLst/>
                        </a:rPr>
                        <a:t>Financial Times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effectLst/>
                        </a:rPr>
                        <a:t>Yahoo Finance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MarketWatch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159534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Price / Chart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100167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Profile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718981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NAV &amp; Trend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 (no trend)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 (no trend)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 (no trend)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380370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Holdings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498577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Asset Breakdown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408358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Trading Vol.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197875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Trailing Return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436399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Growth of 10000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602131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Annual Return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424438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Benchmark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209048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Risk / Rating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37438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Performance Stats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732909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MSCI ESG Ratings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65220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PE Ratio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444861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Dividend Yield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190553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WAMC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904225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Beta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948519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Net Expense Ratio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TER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O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423362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Cash Flow Growth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353529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Ownership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O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668959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Tax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en-GB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 </a:t>
                      </a:r>
                      <a:endParaRPr lang="en-GB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26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7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334</Words>
  <Application>Microsoft Office PowerPoint</Application>
  <PresentationFormat>와이드스크린</PresentationFormat>
  <Paragraphs>186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Johnny Lee</dc:creator>
  <cp:lastModifiedBy>Johnny Lee</cp:lastModifiedBy>
  <cp:revision>12</cp:revision>
  <dcterms:created xsi:type="dcterms:W3CDTF">2019-07-01T06:35:13Z</dcterms:created>
  <dcterms:modified xsi:type="dcterms:W3CDTF">2019-07-01T06:58:22Z</dcterms:modified>
</cp:coreProperties>
</file>