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NMgOQPMpIOmGo1rUJLa43vYoy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B255C6-512F-459B-B801-0B0FD76A7924}">
  <a:tblStyle styleId="{83B255C6-512F-459B-B801-0B0FD76A792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202124"/>
                </a:solidFill>
                <a:highlight>
                  <a:srgbClr val="FFFFFF"/>
                </a:highlight>
              </a:rPr>
              <a:t>My name is</a:t>
            </a:r>
            <a:endParaRPr sz="10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202124"/>
                </a:solidFill>
                <a:highlight>
                  <a:srgbClr val="FFFFFF"/>
                </a:highlight>
              </a:rPr>
              <a:t>What?</a:t>
            </a:r>
            <a:endParaRPr sz="10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202124"/>
                </a:solidFill>
                <a:highlight>
                  <a:srgbClr val="FFFFFF"/>
                </a:highlight>
              </a:rPr>
              <a:t>My name is</a:t>
            </a:r>
            <a:endParaRPr sz="10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202124"/>
                </a:solidFill>
                <a:highlight>
                  <a:srgbClr val="FFFFFF"/>
                </a:highlight>
              </a:rPr>
              <a:t>Who?</a:t>
            </a:r>
            <a:endParaRPr sz="10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202124"/>
                </a:solidFill>
                <a:highlight>
                  <a:srgbClr val="FFFFFF"/>
                </a:highlight>
              </a:rPr>
              <a:t>My name is</a:t>
            </a:r>
            <a:endParaRPr sz="10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202124"/>
                </a:solidFill>
                <a:highlight>
                  <a:srgbClr val="FFFFFF"/>
                </a:highlight>
              </a:rPr>
              <a:t>Chika-chika</a:t>
            </a:r>
            <a:endParaRPr sz="10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050">
                <a:solidFill>
                  <a:srgbClr val="202124"/>
                </a:solidFill>
                <a:highlight>
                  <a:srgbClr val="FFFFFF"/>
                </a:highlight>
              </a:rPr>
              <a:t>Slim Shady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0B1F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0B1F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B1F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B1F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B1F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B1F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B1F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2.jp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9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8.png"/><Relationship Id="rId5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362102" y="756800"/>
            <a:ext cx="6480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805"/>
              <a:t>M5 – Visual Recognition</a:t>
            </a:r>
            <a:endParaRPr sz="3805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4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986825"/>
            <a:ext cx="85206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" sz="1667">
                <a:solidFill>
                  <a:schemeClr val="dk1"/>
                </a:solidFill>
              </a:rPr>
              <a:t>Project: Cross-modal Retrieval</a:t>
            </a:r>
            <a:endParaRPr sz="166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s" sz="1667">
                <a:solidFill>
                  <a:schemeClr val="dk1"/>
                </a:solidFill>
              </a:rPr>
              <a:t>Week 1: Introduction to Pytorch</a:t>
            </a:r>
            <a:endParaRPr sz="166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" sz="1667">
                <a:solidFill>
                  <a:schemeClr val="dk1"/>
                </a:solidFill>
              </a:rPr>
              <a:t>​</a:t>
            </a:r>
            <a:endParaRPr sz="166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" sz="1035">
                <a:solidFill>
                  <a:schemeClr val="dk1"/>
                </a:solidFill>
              </a:rPr>
              <a:t>Group 3: Guillem Capellera, Abel García, Johnny Nuñez and Anna Oliveras</a:t>
            </a:r>
            <a:endParaRPr sz="103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590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9934"/>
          <a:stretch/>
        </p:blipFill>
        <p:spPr>
          <a:xfrm>
            <a:off x="0" y="0"/>
            <a:ext cx="2988650" cy="9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935825"/>
            <a:ext cx="8307276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35825"/>
            <a:ext cx="8307276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464350" y="866175"/>
            <a:ext cx="77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0"/>
          <p:cNvSpPr txBox="1"/>
          <p:nvPr>
            <p:ph type="title"/>
          </p:nvPr>
        </p:nvSpPr>
        <p:spPr>
          <a:xfrm>
            <a:off x="311700" y="216425"/>
            <a:ext cx="4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chemeClr val="accent5"/>
                </a:solidFill>
              </a:rPr>
              <a:t>Conclusions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445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7"/>
              <a:buChar char="●"/>
            </a:pPr>
            <a:r>
              <a:rPr lang="es" sz="1667">
                <a:solidFill>
                  <a:schemeClr val="dk1"/>
                </a:solidFill>
              </a:rPr>
              <a:t>Keras (</a:t>
            </a:r>
            <a:r>
              <a:rPr lang="es" sz="1650">
                <a:solidFill>
                  <a:schemeClr val="dk1"/>
                </a:solidFill>
              </a:rPr>
              <a:t>high-level neural network API) </a:t>
            </a:r>
            <a:r>
              <a:rPr lang="es" sz="1667">
                <a:solidFill>
                  <a:schemeClr val="dk1"/>
                </a:solidFill>
              </a:rPr>
              <a:t>has a simple architecture → more readable and easy to use.</a:t>
            </a:r>
            <a:endParaRPr sz="1667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s" sz="1650">
                <a:solidFill>
                  <a:schemeClr val="dk1"/>
                </a:solidFill>
              </a:rPr>
              <a:t>PyTorch provides a more low-level approach, we have more control of the network, training pipeline.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s" sz="1667">
                <a:solidFill>
                  <a:schemeClr val="dk1"/>
                </a:solidFill>
              </a:rPr>
              <a:t>Change in the dimensions with respect to Keras.</a:t>
            </a:r>
            <a:endParaRPr sz="1667">
              <a:solidFill>
                <a:schemeClr val="dk1"/>
              </a:solidFill>
            </a:endParaRPr>
          </a:p>
          <a:p>
            <a:pPr indent="-33445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7"/>
              <a:buChar char="●"/>
            </a:pPr>
            <a:r>
              <a:rPr lang="es" sz="1667">
                <a:solidFill>
                  <a:schemeClr val="dk1"/>
                </a:solidFill>
              </a:rPr>
              <a:t>We were able to replicate the same network successfully and similar results were achieved, although in our case Keras worked a bit better</a:t>
            </a:r>
            <a:endParaRPr sz="1667">
              <a:solidFill>
                <a:schemeClr val="dk1"/>
              </a:solidFill>
            </a:endParaRPr>
          </a:p>
          <a:p>
            <a:pPr indent="-33445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7"/>
              <a:buChar char="○"/>
            </a:pPr>
            <a:r>
              <a:rPr lang="es" sz="1667">
                <a:solidFill>
                  <a:schemeClr val="dk1"/>
                </a:solidFill>
              </a:rPr>
              <a:t>Training may be slightly different and in Keras we optimized all the hyperparameters</a:t>
            </a:r>
            <a:endParaRPr sz="166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1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chemeClr val="accent5"/>
                </a:solidFill>
              </a:rPr>
              <a:t>Tasks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 sz="1667">
                <a:solidFill>
                  <a:schemeClr val="dk1"/>
                </a:solidFill>
              </a:rPr>
              <a:t> Week 1: Introduction to Pytorch</a:t>
            </a:r>
            <a:endParaRPr b="1" sz="166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15">
              <a:solidFill>
                <a:schemeClr val="dk1"/>
              </a:solidFill>
            </a:endParaRPr>
          </a:p>
          <a:p>
            <a:pPr indent="-31210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5"/>
              <a:buAutoNum type="arabicPeriod"/>
            </a:pPr>
            <a:r>
              <a:rPr lang="es" sz="1315">
                <a:solidFill>
                  <a:schemeClr val="dk1"/>
                </a:solidFill>
              </a:rPr>
              <a:t>Form groups.</a:t>
            </a:r>
            <a:endParaRPr sz="1315">
              <a:solidFill>
                <a:schemeClr val="dk1"/>
              </a:solidFill>
            </a:endParaRPr>
          </a:p>
          <a:p>
            <a:pPr indent="-31210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5"/>
              <a:buAutoNum type="arabicPeriod"/>
            </a:pPr>
            <a:r>
              <a:rPr lang="es" sz="1315">
                <a:solidFill>
                  <a:schemeClr val="dk1"/>
                </a:solidFill>
              </a:rPr>
              <a:t>Install and setup the development framework.</a:t>
            </a:r>
            <a:endParaRPr sz="1315">
              <a:solidFill>
                <a:schemeClr val="dk1"/>
              </a:solidFill>
            </a:endParaRPr>
          </a:p>
          <a:p>
            <a:pPr indent="-31210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5"/>
              <a:buAutoNum type="arabicPeriod"/>
            </a:pPr>
            <a:r>
              <a:rPr lang="es" sz="1315">
                <a:solidFill>
                  <a:schemeClr val="dk1"/>
                </a:solidFill>
              </a:rPr>
              <a:t>Set Up collaborative tools.</a:t>
            </a:r>
            <a:endParaRPr sz="1315">
              <a:solidFill>
                <a:schemeClr val="dk1"/>
              </a:solidFill>
            </a:endParaRPr>
          </a:p>
          <a:p>
            <a:pPr indent="-31210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5"/>
              <a:buAutoNum type="arabicPeriod"/>
            </a:pPr>
            <a:r>
              <a:rPr lang="es" sz="1315">
                <a:solidFill>
                  <a:schemeClr val="dk1"/>
                </a:solidFill>
              </a:rPr>
              <a:t>Understand Pytorch framework.</a:t>
            </a:r>
            <a:endParaRPr sz="1315">
              <a:solidFill>
                <a:schemeClr val="dk1"/>
              </a:solidFill>
            </a:endParaRPr>
          </a:p>
          <a:p>
            <a:pPr indent="-31210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5"/>
              <a:buAutoNum type="arabicPeriod"/>
            </a:pPr>
            <a:r>
              <a:rPr lang="es" sz="1315">
                <a:solidFill>
                  <a:schemeClr val="dk1"/>
                </a:solidFill>
              </a:rPr>
              <a:t>Implement Image Classification network from M3 in Pytorch</a:t>
            </a:r>
            <a:endParaRPr sz="1315">
              <a:solidFill>
                <a:schemeClr val="dk1"/>
              </a:solidFill>
            </a:endParaRPr>
          </a:p>
          <a:p>
            <a:pPr indent="-31210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5"/>
              <a:buAutoNum type="arabicPeriod"/>
            </a:pPr>
            <a:r>
              <a:rPr lang="es" sz="1315">
                <a:solidFill>
                  <a:schemeClr val="dk1"/>
                </a:solidFill>
              </a:rPr>
              <a:t>Compute loss graphs and compare them with yours from Keras</a:t>
            </a:r>
            <a:endParaRPr sz="1315">
              <a:solidFill>
                <a:schemeClr val="dk1"/>
              </a:solidFill>
            </a:endParaRPr>
          </a:p>
          <a:p>
            <a:pPr indent="-31210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5"/>
              <a:buAutoNum type="arabicPeriod"/>
            </a:pPr>
            <a:r>
              <a:rPr lang="es" sz="1315">
                <a:solidFill>
                  <a:schemeClr val="dk1"/>
                </a:solidFill>
              </a:rPr>
              <a:t>Compute accuracy graphs and compare them with yours from Keras</a:t>
            </a:r>
            <a:endParaRPr sz="1315">
              <a:solidFill>
                <a:schemeClr val="dk1"/>
              </a:solidFill>
            </a:endParaRPr>
          </a:p>
          <a:p>
            <a:pPr indent="-31210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5"/>
              <a:buAutoNum type="arabicPeriod"/>
            </a:pPr>
            <a:r>
              <a:rPr lang="es" sz="1315">
                <a:solidFill>
                  <a:schemeClr val="dk1"/>
                </a:solidFill>
              </a:rPr>
              <a:t>Extras</a:t>
            </a:r>
            <a:endParaRPr sz="13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15"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35825"/>
            <a:ext cx="8307276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216425"/>
            <a:ext cx="4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chemeClr val="accent5"/>
                </a:solidFill>
              </a:rPr>
              <a:t>M3 Network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35825"/>
            <a:ext cx="8307277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74" name="Google Shape;74;p3"/>
          <p:cNvCxnSpPr>
            <a:stCxn id="75" idx="2"/>
            <a:endCxn id="76" idx="2"/>
          </p:cNvCxnSpPr>
          <p:nvPr/>
        </p:nvCxnSpPr>
        <p:spPr>
          <a:xfrm flipH="1" rot="10800000">
            <a:off x="1408050" y="3488647"/>
            <a:ext cx="4312500" cy="45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3"/>
          <p:cNvSpPr/>
          <p:nvPr/>
        </p:nvSpPr>
        <p:spPr>
          <a:xfrm rot="-5400000">
            <a:off x="5228069" y="3407821"/>
            <a:ext cx="823500" cy="161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Softmax, 8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 rot="-5400000">
            <a:off x="787350" y="3453547"/>
            <a:ext cx="1080000" cy="1614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(64,64,3)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 rot="-5400000">
            <a:off x="1031413" y="3450554"/>
            <a:ext cx="1230600" cy="161400"/>
          </a:xfrm>
          <a:prstGeom prst="roundRect">
            <a:avLst>
              <a:gd fmla="val 16667" name="adj"/>
            </a:avLst>
          </a:prstGeom>
          <a:solidFill>
            <a:srgbClr val="DCDC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Conv2D, (64,64,32)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/>
          <p:nvPr/>
        </p:nvSpPr>
        <p:spPr>
          <a:xfrm rot="-5400000">
            <a:off x="4267070" y="3407652"/>
            <a:ext cx="1195500" cy="161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GAP 2D, 32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 rot="-5400000">
            <a:off x="1235086" y="3450554"/>
            <a:ext cx="1230600" cy="161400"/>
          </a:xfrm>
          <a:prstGeom prst="roundRect">
            <a:avLst>
              <a:gd fmla="val 16667" name="adj"/>
            </a:avLst>
          </a:prstGeom>
          <a:solidFill>
            <a:srgbClr val="DCDC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Conv2D, (64,64,32)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 rot="-5400000">
            <a:off x="1358391" y="3429218"/>
            <a:ext cx="1391400" cy="161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BatchNorm, (64,64,32)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 rot="-5400000">
            <a:off x="1642480" y="3450554"/>
            <a:ext cx="1230600" cy="161400"/>
          </a:xfrm>
          <a:prstGeom prst="roundRect">
            <a:avLst>
              <a:gd fmla="val 16667" name="adj"/>
            </a:avLst>
          </a:prstGeom>
          <a:solidFill>
            <a:srgbClr val="DCDC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Conv2D, (64,64,32)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 rot="-5400000">
            <a:off x="1846153" y="3450554"/>
            <a:ext cx="1230600" cy="161400"/>
          </a:xfrm>
          <a:prstGeom prst="roundRect">
            <a:avLst>
              <a:gd fmla="val 16667" name="adj"/>
            </a:avLst>
          </a:prstGeom>
          <a:solidFill>
            <a:srgbClr val="DCDC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Conv2D, (64,64,32)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 rot="-5400000">
            <a:off x="1969458" y="3429218"/>
            <a:ext cx="1391400" cy="161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BatchNorm, (64,64,32)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 rot="-5400000">
            <a:off x="2330047" y="3450581"/>
            <a:ext cx="1077600" cy="161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Add, (64,64,32)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 rot="-5400000">
            <a:off x="2502780" y="3450554"/>
            <a:ext cx="1230600" cy="161400"/>
          </a:xfrm>
          <a:prstGeom prst="roundRect">
            <a:avLst>
              <a:gd fmla="val 16667" name="adj"/>
            </a:avLst>
          </a:prstGeom>
          <a:solidFill>
            <a:srgbClr val="DCDC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Conv2D, (64,64,32)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 rot="-5400000">
            <a:off x="2706453" y="3450554"/>
            <a:ext cx="1230600" cy="161400"/>
          </a:xfrm>
          <a:prstGeom prst="roundRect">
            <a:avLst>
              <a:gd fmla="val 16667" name="adj"/>
            </a:avLst>
          </a:prstGeom>
          <a:solidFill>
            <a:srgbClr val="DCDC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Conv2D, (64,64,32)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 rot="-5400000">
            <a:off x="2829758" y="3429218"/>
            <a:ext cx="1391400" cy="161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BatchNorm, (64,64,32)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 rot="-5400000">
            <a:off x="3190347" y="3429113"/>
            <a:ext cx="1077600" cy="161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Add, (64,64,32)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 rot="-5400000">
            <a:off x="3340292" y="3450554"/>
            <a:ext cx="1230600" cy="161400"/>
          </a:xfrm>
          <a:prstGeom prst="roundRect">
            <a:avLst>
              <a:gd fmla="val 16667" name="adj"/>
            </a:avLst>
          </a:prstGeom>
          <a:solidFill>
            <a:srgbClr val="DCDC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Conv2D, (64,64,32)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 rot="-5400000">
            <a:off x="3543965" y="3450554"/>
            <a:ext cx="1230600" cy="161400"/>
          </a:xfrm>
          <a:prstGeom prst="roundRect">
            <a:avLst>
              <a:gd fmla="val 16667" name="adj"/>
            </a:avLst>
          </a:prstGeom>
          <a:solidFill>
            <a:srgbClr val="DCDC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Conv2D, (64,64,32)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 rot="-5400000">
            <a:off x="3667270" y="3429218"/>
            <a:ext cx="1391400" cy="161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BatchNorm, (64,64,32)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 rot="-5400000">
            <a:off x="4911244" y="3407679"/>
            <a:ext cx="879300" cy="1614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Dropout, 64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 rot="-5400000">
            <a:off x="4714243" y="3407746"/>
            <a:ext cx="865500" cy="1614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Dense, 64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 rot="-5400000">
            <a:off x="4043847" y="3407645"/>
            <a:ext cx="1077600" cy="161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Add, (64,64,32)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3"/>
          <p:cNvCxnSpPr/>
          <p:nvPr/>
        </p:nvCxnSpPr>
        <p:spPr>
          <a:xfrm flipH="1" rot="10800000">
            <a:off x="2666686" y="2671574"/>
            <a:ext cx="1855500" cy="54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3"/>
          <p:cNvCxnSpPr>
            <a:stCxn id="80" idx="1"/>
          </p:cNvCxnSpPr>
          <p:nvPr/>
        </p:nvCxnSpPr>
        <p:spPr>
          <a:xfrm flipH="1" rot="-5400000">
            <a:off x="3241941" y="3017768"/>
            <a:ext cx="168900" cy="25446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3"/>
          <p:cNvCxnSpPr>
            <a:endCxn id="84" idx="1"/>
          </p:cNvCxnSpPr>
          <p:nvPr/>
        </p:nvCxnSpPr>
        <p:spPr>
          <a:xfrm rot="10800000">
            <a:off x="2868847" y="4070081"/>
            <a:ext cx="2400" cy="3159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" name="Google Shape;98;p3"/>
          <p:cNvCxnSpPr/>
          <p:nvPr/>
        </p:nvCxnSpPr>
        <p:spPr>
          <a:xfrm rot="10800000">
            <a:off x="3739228" y="4060679"/>
            <a:ext cx="2400" cy="3159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" name="Google Shape;99;p3"/>
          <p:cNvCxnSpPr/>
          <p:nvPr/>
        </p:nvCxnSpPr>
        <p:spPr>
          <a:xfrm rot="10800000">
            <a:off x="4598678" y="4060661"/>
            <a:ext cx="2400" cy="3159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" name="Google Shape;100;p3"/>
          <p:cNvCxnSpPr/>
          <p:nvPr/>
        </p:nvCxnSpPr>
        <p:spPr>
          <a:xfrm>
            <a:off x="4522152" y="2668857"/>
            <a:ext cx="1200" cy="256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" name="Google Shape;101;p3"/>
          <p:cNvCxnSpPr>
            <a:endCxn id="88" idx="3"/>
          </p:cNvCxnSpPr>
          <p:nvPr/>
        </p:nvCxnSpPr>
        <p:spPr>
          <a:xfrm>
            <a:off x="3724647" y="2676713"/>
            <a:ext cx="4500" cy="2943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3"/>
          <p:cNvCxnSpPr>
            <a:endCxn id="83" idx="3"/>
          </p:cNvCxnSpPr>
          <p:nvPr/>
        </p:nvCxnSpPr>
        <p:spPr>
          <a:xfrm>
            <a:off x="2664558" y="2674118"/>
            <a:ext cx="600" cy="1401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3"/>
          <p:cNvCxnSpPr/>
          <p:nvPr/>
        </p:nvCxnSpPr>
        <p:spPr>
          <a:xfrm flipH="1" rot="10800000">
            <a:off x="3527967" y="2532483"/>
            <a:ext cx="1083600" cy="81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3"/>
          <p:cNvCxnSpPr>
            <a:endCxn id="87" idx="3"/>
          </p:cNvCxnSpPr>
          <p:nvPr/>
        </p:nvCxnSpPr>
        <p:spPr>
          <a:xfrm>
            <a:off x="3525458" y="2532218"/>
            <a:ext cx="0" cy="282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3"/>
          <p:cNvCxnSpPr/>
          <p:nvPr/>
        </p:nvCxnSpPr>
        <p:spPr>
          <a:xfrm>
            <a:off x="4611573" y="2529475"/>
            <a:ext cx="7500" cy="396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p3"/>
          <p:cNvSpPr txBox="1"/>
          <p:nvPr/>
        </p:nvSpPr>
        <p:spPr>
          <a:xfrm>
            <a:off x="352800" y="891925"/>
            <a:ext cx="481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best network, in terms of accuracy/number of parameters ratio was a ResNet with 4 blocks of 2 convolutional layers followed by a Batch Normalization layer.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it has a Global average pooling layer followed by a dense layer and drop out, finishing with a softmax layer.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3"/>
          <p:cNvCxnSpPr/>
          <p:nvPr/>
        </p:nvCxnSpPr>
        <p:spPr>
          <a:xfrm flipH="1">
            <a:off x="6138525" y="2285700"/>
            <a:ext cx="823800" cy="10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p3"/>
          <p:cNvSpPr/>
          <p:nvPr/>
        </p:nvSpPr>
        <p:spPr>
          <a:xfrm rot="5400000">
            <a:off x="7409450" y="1464013"/>
            <a:ext cx="530700" cy="1335900"/>
          </a:xfrm>
          <a:prstGeom prst="roundRect">
            <a:avLst>
              <a:gd fmla="val 22573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109;p3"/>
          <p:cNvGraphicFramePr/>
          <p:nvPr/>
        </p:nvGraphicFramePr>
        <p:xfrm>
          <a:off x="7087725" y="19308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{83B255C6-512F-459B-B801-0B0FD76A7924}</a:tableStyleId>
              </a:tblPr>
              <a:tblGrid>
                <a:gridCol w="620150"/>
                <a:gridCol w="574625"/>
              </a:tblGrid>
              <a:tr h="12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rgbClr val="FFFFFF"/>
                          </a:solidFill>
                        </a:rPr>
                        <a:t>Params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9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rgbClr val="FFFFFF"/>
                          </a:solidFill>
                        </a:rPr>
                        <a:t>68k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rgbClr val="FFFFFF"/>
                          </a:solidFill>
                        </a:rPr>
                        <a:t>0.82</a:t>
                      </a:r>
                      <a:endParaRPr sz="1000" u="none" cap="none" strike="noStrike">
                        <a:solidFill>
                          <a:srgbClr val="00FF00"/>
                        </a:solidFill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4675" y="128125"/>
            <a:ext cx="2599175" cy="473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>
            <p:ph type="title"/>
          </p:nvPr>
        </p:nvSpPr>
        <p:spPr>
          <a:xfrm>
            <a:off x="311700" y="216425"/>
            <a:ext cx="4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chemeClr val="accent5"/>
                </a:solidFill>
              </a:rPr>
              <a:t>M3 Network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935825"/>
            <a:ext cx="8307277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382825" y="937700"/>
            <a:ext cx="4505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Pytorch we defined the class ResNetBlock to later use it in the ResNet class.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Differently from Keras, when using Pytorch we had to explicitly define the </a:t>
            </a: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pass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also noticed that Keras is more readable and easy to use when coding the model’s architecture. However, Pytorch is more flexible.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3072175" y="2935600"/>
            <a:ext cx="2997300" cy="1660200"/>
          </a:xfrm>
          <a:prstGeom prst="roundRect">
            <a:avLst>
              <a:gd fmla="val 9934" name="adj"/>
            </a:avLst>
          </a:prstGeom>
          <a:noFill/>
          <a:ln cap="flat" cmpd="sng" w="9525">
            <a:solidFill>
              <a:srgbClr val="FF9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6136000" y="53350"/>
            <a:ext cx="2711700" cy="4848300"/>
          </a:xfrm>
          <a:prstGeom prst="roundRect">
            <a:avLst>
              <a:gd fmla="val 10110" name="adj"/>
            </a:avLst>
          </a:prstGeom>
          <a:noFill/>
          <a:ln cap="flat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4"/>
          <p:cNvCxnSpPr/>
          <p:nvPr/>
        </p:nvCxnSpPr>
        <p:spPr>
          <a:xfrm>
            <a:off x="3090475" y="1217550"/>
            <a:ext cx="940500" cy="7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2" name="Google Shape;122;p4"/>
          <p:cNvCxnSpPr/>
          <p:nvPr/>
        </p:nvCxnSpPr>
        <p:spPr>
          <a:xfrm>
            <a:off x="1431050" y="1411575"/>
            <a:ext cx="533100" cy="3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23" name="Google Shape;12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3502" y="3058837"/>
            <a:ext cx="2897000" cy="145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4"/>
          <p:cNvCxnSpPr/>
          <p:nvPr/>
        </p:nvCxnSpPr>
        <p:spPr>
          <a:xfrm>
            <a:off x="3345175" y="1882150"/>
            <a:ext cx="2981400" cy="10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p4"/>
          <p:cNvCxnSpPr/>
          <p:nvPr/>
        </p:nvCxnSpPr>
        <p:spPr>
          <a:xfrm>
            <a:off x="2668900" y="1967875"/>
            <a:ext cx="657000" cy="17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81298" l="0" r="0" t="11523"/>
          <a:stretch/>
        </p:blipFill>
        <p:spPr>
          <a:xfrm>
            <a:off x="980050" y="1050801"/>
            <a:ext cx="3447373" cy="1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>
            <p:ph type="title"/>
          </p:nvPr>
        </p:nvSpPr>
        <p:spPr>
          <a:xfrm>
            <a:off x="311700" y="216425"/>
            <a:ext cx="559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chemeClr val="accent5"/>
                </a:solidFill>
              </a:rPr>
              <a:t>Keras vs Pytorch: Loss comparison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0" r="0" t="13314"/>
          <a:stretch/>
        </p:blipFill>
        <p:spPr>
          <a:xfrm>
            <a:off x="863375" y="1194792"/>
            <a:ext cx="3646848" cy="1802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5">
            <a:alphaModFix/>
          </a:blip>
          <a:srcRect b="0" l="0" r="0" t="10160"/>
          <a:stretch/>
        </p:blipFill>
        <p:spPr>
          <a:xfrm>
            <a:off x="4365350" y="1050800"/>
            <a:ext cx="3501599" cy="196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935825"/>
            <a:ext cx="8307277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31725" y="861426"/>
            <a:ext cx="968837" cy="19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14972" y="846001"/>
            <a:ext cx="777538" cy="228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5"/>
          <p:cNvCxnSpPr/>
          <p:nvPr/>
        </p:nvCxnSpPr>
        <p:spPr>
          <a:xfrm flipH="1">
            <a:off x="6912725" y="2125700"/>
            <a:ext cx="2814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39" name="Google Shape;139;p5"/>
          <p:cNvSpPr txBox="1"/>
          <p:nvPr/>
        </p:nvSpPr>
        <p:spPr>
          <a:xfrm>
            <a:off x="7194125" y="1911575"/>
            <a:ext cx="218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5"/>
          <p:cNvCxnSpPr/>
          <p:nvPr/>
        </p:nvCxnSpPr>
        <p:spPr>
          <a:xfrm flipH="1">
            <a:off x="3394525" y="2206075"/>
            <a:ext cx="2409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41" name="Google Shape;141;p5"/>
          <p:cNvSpPr txBox="1"/>
          <p:nvPr/>
        </p:nvSpPr>
        <p:spPr>
          <a:xfrm>
            <a:off x="3596225" y="1973300"/>
            <a:ext cx="21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0.2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87900" y="3403325"/>
            <a:ext cx="7948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using Pytorch we noticed: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Slightly higher loss than with keras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inestable validation loss during the first 100 epochs → peaks due to the LR and validation randomness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inestable training loss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5"/>
          <p:cNvCxnSpPr/>
          <p:nvPr/>
        </p:nvCxnSpPr>
        <p:spPr>
          <a:xfrm flipH="1">
            <a:off x="3546925" y="2358475"/>
            <a:ext cx="2409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83039" l="0" r="0" t="12024"/>
          <a:stretch/>
        </p:blipFill>
        <p:spPr>
          <a:xfrm>
            <a:off x="990550" y="1151250"/>
            <a:ext cx="3486725" cy="1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>
            <p:ph type="title"/>
          </p:nvPr>
        </p:nvSpPr>
        <p:spPr>
          <a:xfrm>
            <a:off x="311700" y="216425"/>
            <a:ext cx="638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chemeClr val="accent5"/>
                </a:solidFill>
              </a:rPr>
              <a:t>Keras vs Pytorch: Accuracy comparison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935825"/>
            <a:ext cx="8307277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5">
            <a:alphaModFix/>
          </a:blip>
          <a:srcRect b="0" l="0" r="0" t="11032"/>
          <a:stretch/>
        </p:blipFill>
        <p:spPr>
          <a:xfrm>
            <a:off x="917275" y="1310795"/>
            <a:ext cx="3403162" cy="1726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6">
            <a:alphaModFix/>
          </a:blip>
          <a:srcRect b="0" l="0" r="0" t="11839"/>
          <a:stretch/>
        </p:blipFill>
        <p:spPr>
          <a:xfrm>
            <a:off x="4316575" y="1151250"/>
            <a:ext cx="3541576" cy="19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73975" y="910275"/>
            <a:ext cx="1129282" cy="203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63092" y="957400"/>
            <a:ext cx="1141623" cy="18512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380950" y="3448188"/>
            <a:ext cx="5111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using Pytorch we noticed: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unstable curves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Slightly less validation accuracy achieved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3184350" y="1802600"/>
            <a:ext cx="218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0.82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6"/>
          <p:cNvCxnSpPr/>
          <p:nvPr/>
        </p:nvCxnSpPr>
        <p:spPr>
          <a:xfrm flipH="1">
            <a:off x="3476625" y="1620775"/>
            <a:ext cx="2409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59" name="Google Shape;159;p6"/>
          <p:cNvSpPr txBox="1"/>
          <p:nvPr/>
        </p:nvSpPr>
        <p:spPr>
          <a:xfrm>
            <a:off x="6380650" y="1835213"/>
            <a:ext cx="218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6"/>
          <p:cNvCxnSpPr/>
          <p:nvPr/>
        </p:nvCxnSpPr>
        <p:spPr>
          <a:xfrm flipH="1">
            <a:off x="6672925" y="1653388"/>
            <a:ext cx="2409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311700" y="216425"/>
            <a:ext cx="559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chemeClr val="accent5"/>
                </a:solidFill>
              </a:rPr>
              <a:t>Encountered differences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35825"/>
            <a:ext cx="8307277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363650" y="1040750"/>
            <a:ext cx="7782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coding the model architecture we realized that some functions are different in Pytorch than in keras, like global average pooling.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Keras maintains the same padding, but in PyTorch you need to calculate dimensions.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Renet Add layers are not necessary in PyTorch.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forward pass has to be explicitly coded when using PyTorch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4">
            <a:alphaModFix/>
          </a:blip>
          <a:srcRect b="29044" l="0" r="0" t="13857"/>
          <a:stretch/>
        </p:blipFill>
        <p:spPr>
          <a:xfrm>
            <a:off x="5116825" y="3226550"/>
            <a:ext cx="2099575" cy="11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8111" y="3617490"/>
            <a:ext cx="197376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311700" y="216425"/>
            <a:ext cx="788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chemeClr val="accent5"/>
                </a:solidFill>
              </a:rPr>
              <a:t>Encountered issues: Number of parameters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35825"/>
            <a:ext cx="8307277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8" name="Google Shape;178;p8"/>
          <p:cNvPicPr preferRelativeResize="0"/>
          <p:nvPr/>
        </p:nvPicPr>
        <p:blipFill rotWithShape="1">
          <a:blip r:embed="rId4">
            <a:alphaModFix/>
          </a:blip>
          <a:srcRect b="5962" l="0" r="41345" t="0"/>
          <a:stretch/>
        </p:blipFill>
        <p:spPr>
          <a:xfrm>
            <a:off x="360600" y="1311288"/>
            <a:ext cx="2294779" cy="310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/>
          <p:cNvPicPr preferRelativeResize="0"/>
          <p:nvPr/>
        </p:nvPicPr>
        <p:blipFill rotWithShape="1">
          <a:blip r:embed="rId5">
            <a:alphaModFix/>
          </a:blip>
          <a:srcRect b="19250" l="0" r="21166" t="0"/>
          <a:stretch/>
        </p:blipFill>
        <p:spPr>
          <a:xfrm>
            <a:off x="2770400" y="1311288"/>
            <a:ext cx="3134424" cy="310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 txBox="1"/>
          <p:nvPr/>
        </p:nvSpPr>
        <p:spPr>
          <a:xfrm>
            <a:off x="6167275" y="1310725"/>
            <a:ext cx="2662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difference in the </a:t>
            </a: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number of parameters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due to the fact that Keras </a:t>
            </a: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saves the accumulated mean and variance of the batches from the batch normalization layers including them as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non trainable parameters!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we have 4 BatchNorm layers we have: 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64*4 = 256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extra parameters in Keras.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2791550" y="3943150"/>
            <a:ext cx="818400" cy="11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377850" y="4123850"/>
            <a:ext cx="776700" cy="9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377850" y="4218050"/>
            <a:ext cx="898500" cy="7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2791550" y="4056550"/>
            <a:ext cx="970800" cy="11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377850" y="4294250"/>
            <a:ext cx="910200" cy="7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2791550" y="4169950"/>
            <a:ext cx="989400" cy="9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6463675" y="3498475"/>
            <a:ext cx="2085900" cy="824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6550425" y="3507850"/>
            <a:ext cx="192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also the difference in the </a:t>
            </a: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dimensions 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layers!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1186825" y="90487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Keras                                             Pytorch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>
            <p:ph type="title"/>
          </p:nvPr>
        </p:nvSpPr>
        <p:spPr>
          <a:xfrm>
            <a:off x="311700" y="216425"/>
            <a:ext cx="559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chemeClr val="accent5"/>
                </a:solidFill>
              </a:rPr>
              <a:t>Encountered issues: using softmax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35825"/>
            <a:ext cx="8307277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9175" y="1040750"/>
            <a:ext cx="5113674" cy="29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 txBox="1"/>
          <p:nvPr/>
        </p:nvSpPr>
        <p:spPr>
          <a:xfrm>
            <a:off x="354125" y="1122650"/>
            <a:ext cx="3355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the beginning, when moving from Keras to Pytorch we had higher losses than expected.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realized that it was due to the use of the </a:t>
            </a: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NN.CrossEntropyLoss, </a:t>
            </a: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combines the log_softmax and NLLLoss, so you don’t have to apply softmax at the end of the network since it is already implemented in the loss.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Removing the softmax that we had at the end of the network reduced our losses significantly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