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57" r:id="rId4"/>
    <p:sldId id="264" r:id="rId5"/>
    <p:sldId id="260" r:id="rId6"/>
    <p:sldId id="262" r:id="rId7"/>
    <p:sldId id="276" r:id="rId8"/>
    <p:sldId id="269" r:id="rId9"/>
    <p:sldId id="277" r:id="rId10"/>
    <p:sldId id="279" r:id="rId11"/>
    <p:sldId id="268" r:id="rId12"/>
    <p:sldId id="267" r:id="rId13"/>
    <p:sldId id="280" r:id="rId14"/>
    <p:sldId id="281" r:id="rId15"/>
    <p:sldId id="283" r:id="rId16"/>
    <p:sldId id="270" r:id="rId17"/>
    <p:sldId id="284" r:id="rId18"/>
    <p:sldId id="285" r:id="rId19"/>
    <p:sldId id="286" r:id="rId20"/>
    <p:sldId id="258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0" autoAdjust="0"/>
    <p:restoredTop sz="94400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7E61B-1275-42F7-8FC7-A666F900944A}" type="datetimeFigureOut">
              <a:rPr lang="sv-SE" smtClean="0"/>
              <a:t>2015-06-02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C4473-235F-4118-A2CF-215CAA1956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96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273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44F-D477-4256-AC6F-40AAC6BF536B}" type="datetime1">
              <a:rPr lang="sv-SE" smtClean="0"/>
              <a:t>2015-06-02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83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298A-A217-43D7-9717-FD4D6BDAEA9B}" type="datetime1">
              <a:rPr lang="sv-SE" smtClean="0"/>
              <a:t>2015-06-02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20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44E2-4972-418D-B096-D5D32BE3079C}" type="datetime1">
              <a:rPr lang="sv-SE" smtClean="0"/>
              <a:t>2015-06-02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14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2B06-CEDB-4BBE-ACBD-EF97CB8E51A5}" type="datetime1">
              <a:rPr lang="sv-SE" smtClean="0"/>
              <a:t>2015-06-02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51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64E1-D9DD-4B49-A1E3-64F252923AD8}" type="datetime1">
              <a:rPr lang="sv-SE" smtClean="0"/>
              <a:t>2015-06-02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852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0BB-CE9C-45A7-B287-B6B25CFD6BF0}" type="datetime1">
              <a:rPr lang="sv-SE" smtClean="0"/>
              <a:t>2015-06-02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60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4154-3513-4F3F-B38A-DC9EBD678482}" type="datetime1">
              <a:rPr lang="sv-SE" smtClean="0"/>
              <a:t>2015-06-02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675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34A4-415B-4CB7-B4E8-F324A8FA84B9}" type="datetime1">
              <a:rPr lang="sv-SE" smtClean="0"/>
              <a:t>2015-06-02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501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21BD-E188-4722-A4F1-4C5579735366}" type="datetime1">
              <a:rPr lang="sv-SE" smtClean="0"/>
              <a:t>2015-06-02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2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D72-EFD8-485C-A5F7-0ABE31B9BDAB}" type="datetime1">
              <a:rPr lang="sv-SE" smtClean="0"/>
              <a:t>2015-06-02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216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5BA-0B76-423C-A837-4D3A84B600B1}" type="datetime1">
              <a:rPr lang="sv-SE" smtClean="0"/>
              <a:t>2015-06-02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065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DFE1-2B25-453E-A2B2-AC9085329316}" type="datetime1">
              <a:rPr lang="sv-SE" smtClean="0"/>
              <a:t>2015-06-02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050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846" y="908720"/>
            <a:ext cx="8705634" cy="1646114"/>
          </a:xfrm>
        </p:spPr>
        <p:txBody>
          <a:bodyPr>
            <a:noAutofit/>
          </a:bodyPr>
          <a:lstStyle/>
          <a:p>
            <a:r>
              <a:rPr lang="sv-SE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Ett bokningssystem</a:t>
            </a:r>
            <a:endParaRPr lang="sv-SE" sz="60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4575351"/>
            <a:ext cx="5256584" cy="437825"/>
          </a:xfrm>
        </p:spPr>
        <p:txBody>
          <a:bodyPr>
            <a:normAutofit/>
          </a:bodyPr>
          <a:lstStyle/>
          <a:p>
            <a:r>
              <a:rPr lang="sv-SE" sz="1800" dirty="0" smtClean="0"/>
              <a:t>Johnny Pesola (jp222px)  2015</a:t>
            </a:r>
            <a:endParaRPr lang="sv-S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</a:t>
            </a:fld>
            <a:endParaRPr lang="sv-SE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19672" y="2780928"/>
            <a:ext cx="5400600" cy="115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f</a:t>
            </a: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ör bokning av lokaler, (resurser och mat).</a:t>
            </a:r>
          </a:p>
        </p:txBody>
      </p:sp>
      <p:sp>
        <p:nvSpPr>
          <p:cNvPr id="10" name="Rektangel 9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2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ktangel 5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10</a:t>
            </a:fld>
            <a:endParaRPr lang="sv-SE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7584" y="989856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Utformning av gränssnittet</a:t>
            </a:r>
            <a:endParaRPr lang="sv-SE" sz="40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63688" y="2348880"/>
            <a:ext cx="5256584" cy="36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Logiskt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Lättanvänt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Snabbt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Funktionsrikt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Överskådligt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Mobilanpassat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14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ktangel 9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2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ktangel 13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2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upp 122"/>
          <p:cNvGrpSpPr/>
          <p:nvPr/>
        </p:nvGrpSpPr>
        <p:grpSpPr>
          <a:xfrm>
            <a:off x="429977" y="2196000"/>
            <a:ext cx="5798023" cy="4185328"/>
            <a:chOff x="792000" y="2196000"/>
            <a:chExt cx="5436000" cy="39240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2" t="12254" r="2748" b="1361"/>
            <a:stretch/>
          </p:blipFill>
          <p:spPr bwMode="auto">
            <a:xfrm>
              <a:off x="792000" y="2196000"/>
              <a:ext cx="5436000" cy="39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581" y="4941168"/>
              <a:ext cx="4434548" cy="1050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54415"/>
            <a:ext cx="8390495" cy="874385"/>
          </a:xfrm>
        </p:spPr>
        <p:txBody>
          <a:bodyPr>
            <a:normAutofit fontScale="90000"/>
          </a:bodyPr>
          <a:lstStyle/>
          <a:p>
            <a:r>
              <a:rPr lang="sv-SE" sz="4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Första versionen av gränssnittet</a:t>
            </a:r>
            <a:endParaRPr lang="sv-SE" sz="43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11</a:t>
            </a:fld>
            <a:endParaRPr lang="sv-SE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88225" y="1556792"/>
            <a:ext cx="2232247" cy="4398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Onödiga </a:t>
            </a: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knappar</a:t>
            </a:r>
          </a:p>
          <a:p>
            <a:pPr marL="0" indent="0">
              <a:buNone/>
            </a:pPr>
            <a:endParaRPr lang="sv-SE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Konstiga undermenyer</a:t>
            </a:r>
          </a:p>
          <a:p>
            <a:pPr marL="0" indent="0">
              <a:buNone/>
            </a:pPr>
            <a:endParaRPr lang="sv-SE" sz="2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sv-SE" sz="2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Rörigt intryck</a:t>
            </a:r>
            <a:endParaRPr lang="sv-SE" sz="2600" u="sng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sz="2600" dirty="0" smtClean="0"/>
          </a:p>
        </p:txBody>
      </p:sp>
      <p:sp>
        <p:nvSpPr>
          <p:cNvPr id="2058" name="Ellips 2057"/>
          <p:cNvSpPr/>
          <p:nvPr/>
        </p:nvSpPr>
        <p:spPr>
          <a:xfrm>
            <a:off x="5508102" y="2083446"/>
            <a:ext cx="182469" cy="171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9" name="Ellips 138"/>
          <p:cNvSpPr/>
          <p:nvPr/>
        </p:nvSpPr>
        <p:spPr>
          <a:xfrm>
            <a:off x="5737051" y="2554114"/>
            <a:ext cx="165596" cy="1655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60" name="Rak 2059"/>
          <p:cNvCxnSpPr>
            <a:stCxn id="139" idx="5"/>
          </p:cNvCxnSpPr>
          <p:nvPr/>
        </p:nvCxnSpPr>
        <p:spPr>
          <a:xfrm>
            <a:off x="5878396" y="2695459"/>
            <a:ext cx="637820" cy="66153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ak 145"/>
          <p:cNvCxnSpPr>
            <a:stCxn id="2058" idx="7"/>
          </p:cNvCxnSpPr>
          <p:nvPr/>
        </p:nvCxnSpPr>
        <p:spPr>
          <a:xfrm flipV="1">
            <a:off x="5663849" y="1998222"/>
            <a:ext cx="852367" cy="110324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ktangel 173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75" name="Grupp 174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76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8" name="Rektangel 177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506084" cy="1143000"/>
          </a:xfrm>
        </p:spPr>
        <p:txBody>
          <a:bodyPr>
            <a:normAutofit fontScale="90000"/>
          </a:bodyPr>
          <a:lstStyle/>
          <a:p>
            <a:r>
              <a:rPr lang="sv-SE" sz="4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Andra versionen av gränssnittet</a:t>
            </a:r>
            <a:endParaRPr lang="sv-SE" sz="43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12</a:t>
            </a:fld>
            <a:endParaRPr lang="sv-S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886" y="1685471"/>
            <a:ext cx="223191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Drop </a:t>
            </a:r>
            <a:r>
              <a:rPr lang="sv-SE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down</a:t>
            </a:r>
          </a:p>
          <a:p>
            <a:pPr marL="0" indent="0">
              <a:buNone/>
            </a:pPr>
            <a:endParaRPr lang="sv-SE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Flikar</a:t>
            </a:r>
          </a:p>
          <a:p>
            <a:pPr marL="0" indent="0">
              <a:buNone/>
            </a:pPr>
            <a:endParaRPr lang="sv-SE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sv-SE" sz="2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Mer logisk</a:t>
            </a:r>
            <a:endParaRPr lang="sv-SE" sz="2600" u="sng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sz="2600" dirty="0" smtClean="0">
              <a:latin typeface="Georgia" panose="02040502050405020303" pitchFamily="18" charset="0"/>
            </a:endParaRPr>
          </a:p>
        </p:txBody>
      </p:sp>
      <p:grpSp>
        <p:nvGrpSpPr>
          <p:cNvPr id="53" name="Grupp 52"/>
          <p:cNvGrpSpPr/>
          <p:nvPr/>
        </p:nvGrpSpPr>
        <p:grpSpPr>
          <a:xfrm>
            <a:off x="3095999" y="2232000"/>
            <a:ext cx="5571955" cy="4149328"/>
            <a:chOff x="3096000" y="2232000"/>
            <a:chExt cx="5076000" cy="378000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" t="13061" r="2736" b="3613"/>
            <a:stretch/>
          </p:blipFill>
          <p:spPr bwMode="auto">
            <a:xfrm>
              <a:off x="3096000" y="2232000"/>
              <a:ext cx="5076000" cy="37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924" y="4797152"/>
              <a:ext cx="940652" cy="714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" name="Ellips 61"/>
          <p:cNvSpPr/>
          <p:nvPr/>
        </p:nvSpPr>
        <p:spPr>
          <a:xfrm>
            <a:off x="3254276" y="2543324"/>
            <a:ext cx="165596" cy="1655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3" name="Rak 62"/>
          <p:cNvCxnSpPr/>
          <p:nvPr/>
        </p:nvCxnSpPr>
        <p:spPr>
          <a:xfrm flipH="1">
            <a:off x="1628298" y="2634748"/>
            <a:ext cx="1625978" cy="298822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k 69"/>
          <p:cNvCxnSpPr>
            <a:endCxn id="72" idx="1"/>
          </p:cNvCxnSpPr>
          <p:nvPr/>
        </p:nvCxnSpPr>
        <p:spPr>
          <a:xfrm>
            <a:off x="2363638" y="1939443"/>
            <a:ext cx="3925772" cy="218513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 71"/>
          <p:cNvSpPr/>
          <p:nvPr/>
        </p:nvSpPr>
        <p:spPr>
          <a:xfrm>
            <a:off x="6262688" y="2132856"/>
            <a:ext cx="182469" cy="171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ktangel 82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4" name="Grupp 83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85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" name="Rektangel 86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4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13</a:t>
            </a:fld>
            <a:endParaRPr lang="sv-SE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16136"/>
            <a:ext cx="5832648" cy="524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3327" y="485298"/>
            <a:ext cx="8229600" cy="1143000"/>
          </a:xfrm>
        </p:spPr>
        <p:txBody>
          <a:bodyPr>
            <a:normAutofit/>
          </a:bodyPr>
          <a:lstStyle/>
          <a:p>
            <a:r>
              <a:rPr lang="sv-SE" sz="4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Skapa lokal/plats-bokning</a:t>
            </a:r>
            <a:endParaRPr lang="sv-SE" sz="43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04249" y="1478757"/>
            <a:ext cx="2232247" cy="43985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v-SE" sz="2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sz="2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Dynamisk validering</a:t>
            </a:r>
          </a:p>
          <a:p>
            <a:pPr marL="0" indent="0">
              <a:buNone/>
            </a:pPr>
            <a:endParaRPr lang="sv-SE" sz="2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Lediga lokaler visas direkt</a:t>
            </a:r>
            <a:endParaRPr lang="sv-SE" sz="2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9" name="Ellips 28"/>
          <p:cNvSpPr/>
          <p:nvPr/>
        </p:nvSpPr>
        <p:spPr>
          <a:xfrm>
            <a:off x="5650279" y="3429000"/>
            <a:ext cx="165596" cy="1655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Rak 29"/>
          <p:cNvCxnSpPr>
            <a:stCxn id="29" idx="6"/>
          </p:cNvCxnSpPr>
          <p:nvPr/>
        </p:nvCxnSpPr>
        <p:spPr>
          <a:xfrm flipV="1">
            <a:off x="5815875" y="3356992"/>
            <a:ext cx="916365" cy="154806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 32"/>
          <p:cNvSpPr/>
          <p:nvPr/>
        </p:nvSpPr>
        <p:spPr>
          <a:xfrm>
            <a:off x="5599173" y="5377585"/>
            <a:ext cx="165596" cy="16559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4" name="Rak 33"/>
          <p:cNvCxnSpPr>
            <a:stCxn id="33" idx="7"/>
          </p:cNvCxnSpPr>
          <p:nvPr/>
        </p:nvCxnSpPr>
        <p:spPr>
          <a:xfrm flipV="1">
            <a:off x="5740518" y="4602749"/>
            <a:ext cx="991722" cy="799087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6" name="Grupp 45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47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Rektangel 52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6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14</a:t>
            </a:fld>
            <a:endParaRPr lang="sv-S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1930" y="485800"/>
            <a:ext cx="8270997" cy="1143000"/>
          </a:xfrm>
        </p:spPr>
        <p:txBody>
          <a:bodyPr>
            <a:normAutofit/>
          </a:bodyPr>
          <a:lstStyle/>
          <a:p>
            <a:r>
              <a:rPr lang="sv-SE" sz="4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Redigera lokal/plats</a:t>
            </a:r>
            <a:endParaRPr lang="sv-SE" sz="43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02608"/>
            <a:ext cx="5688632" cy="535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0040" y="2636912"/>
            <a:ext cx="2051720" cy="339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Vald bild visas direkt.</a:t>
            </a:r>
          </a:p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/>
            </a:r>
            <a:b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</a:b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Men laddas bara upp när lokal sparas.</a:t>
            </a:r>
          </a:p>
          <a:p>
            <a:pPr marL="0" indent="0">
              <a:buNone/>
            </a:pPr>
            <a:endParaRPr lang="sv-SE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6" name="Ellips 25"/>
          <p:cNvSpPr/>
          <p:nvPr/>
        </p:nvSpPr>
        <p:spPr>
          <a:xfrm>
            <a:off x="4067944" y="5140878"/>
            <a:ext cx="182469" cy="171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Rak 26"/>
          <p:cNvCxnSpPr>
            <a:endCxn id="26" idx="1"/>
          </p:cNvCxnSpPr>
          <p:nvPr/>
        </p:nvCxnSpPr>
        <p:spPr>
          <a:xfrm>
            <a:off x="2267744" y="3429000"/>
            <a:ext cx="1826922" cy="1736978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ktangel 30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2" name="Grupp 31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33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Rektangel 36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4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94676"/>
            <a:ext cx="5671217" cy="493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15</a:t>
            </a:fld>
            <a:endParaRPr lang="sv-S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4388" y="485800"/>
            <a:ext cx="8398539" cy="1143000"/>
          </a:xfrm>
        </p:spPr>
        <p:txBody>
          <a:bodyPr>
            <a:normAutofit/>
          </a:bodyPr>
          <a:lstStyle/>
          <a:p>
            <a:r>
              <a:rPr lang="sv-SE" sz="4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Redigera </a:t>
            </a:r>
            <a:r>
              <a:rPr lang="sv-SE" sz="4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lokal/plats</a:t>
            </a:r>
            <a:endParaRPr lang="sv-SE" sz="43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0040" y="1694781"/>
            <a:ext cx="2051720" cy="4614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GPS position för lokaler</a:t>
            </a:r>
            <a:endParaRPr lang="sv-SE" sz="2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sz="2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Går inte att</a:t>
            </a:r>
            <a:b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</a:b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spara förrän</a:t>
            </a:r>
            <a:b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</a:b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fält fylls i korrekt</a:t>
            </a:r>
          </a:p>
        </p:txBody>
      </p:sp>
      <p:sp>
        <p:nvSpPr>
          <p:cNvPr id="26" name="Ellips 25"/>
          <p:cNvSpPr/>
          <p:nvPr/>
        </p:nvSpPr>
        <p:spPr>
          <a:xfrm>
            <a:off x="3129365" y="2897568"/>
            <a:ext cx="182469" cy="171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Rak 26"/>
          <p:cNvCxnSpPr>
            <a:endCxn id="26" idx="1"/>
          </p:cNvCxnSpPr>
          <p:nvPr/>
        </p:nvCxnSpPr>
        <p:spPr>
          <a:xfrm>
            <a:off x="2267744" y="2513566"/>
            <a:ext cx="888343" cy="40910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 15"/>
          <p:cNvSpPr/>
          <p:nvPr/>
        </p:nvSpPr>
        <p:spPr>
          <a:xfrm>
            <a:off x="3248817" y="5639668"/>
            <a:ext cx="165596" cy="1655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" name="Rak 16"/>
          <p:cNvCxnSpPr/>
          <p:nvPr/>
        </p:nvCxnSpPr>
        <p:spPr>
          <a:xfrm>
            <a:off x="2103347" y="4988925"/>
            <a:ext cx="1169721" cy="67232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5" name="Grupp 24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28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ktangel 29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7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16</a:t>
            </a:fld>
            <a:endParaRPr lang="sv-SE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47664" y="3068960"/>
            <a:ext cx="6408712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Orealistisk kravspecifikation. </a:t>
            </a: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Grunden för systemet saknades. </a:t>
            </a:r>
          </a:p>
          <a:p>
            <a:pPr marL="0" indent="0">
              <a:buNone/>
            </a:pPr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sv-SE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59632" y="980728"/>
            <a:ext cx="72728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Problem på vägen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78750"/>
            <a:ext cx="776134" cy="74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ktangel 11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3" name="Grupp 12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4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ktangel 15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65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17</a:t>
            </a:fld>
            <a:endParaRPr lang="sv-SE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02014" y="2564904"/>
            <a:ext cx="5904656" cy="2736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Gränsnittet har fått lida.</a:t>
            </a:r>
            <a:endParaRPr lang="sv-SE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Fick anpassa sig efter databasens CRUD funktionalitet.</a:t>
            </a:r>
            <a:endParaRPr lang="sv-SE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98187" y="980728"/>
            <a:ext cx="72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Problem på vägen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78750"/>
            <a:ext cx="776134" cy="74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ktangel 8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2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ktangel 14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 10"/>
          <p:cNvGrpSpPr/>
          <p:nvPr/>
        </p:nvGrpSpPr>
        <p:grpSpPr>
          <a:xfrm>
            <a:off x="3203848" y="1825132"/>
            <a:ext cx="2698308" cy="1819892"/>
            <a:chOff x="3131840" y="3212976"/>
            <a:chExt cx="2449994" cy="1652415"/>
          </a:xfrm>
        </p:grpSpPr>
        <p:pic>
          <p:nvPicPr>
            <p:cNvPr id="12" name="Picture 8" descr="http://img.click.in/classifieds/images/177/18_4_2013_11_40_4196_Dot_ne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3212976"/>
              <a:ext cx="2215986" cy="1652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ruta 12"/>
            <p:cNvSpPr txBox="1"/>
            <p:nvPr/>
          </p:nvSpPr>
          <p:spPr>
            <a:xfrm>
              <a:off x="4401833" y="4239551"/>
              <a:ext cx="118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Web API 2</a:t>
              </a:r>
              <a:endParaRPr lang="sv-SE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18</a:t>
            </a:fld>
            <a:endParaRPr lang="sv-SE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3907" y="2780927"/>
            <a:ext cx="6244437" cy="29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Kan ha flertal frontends (t.e.x. mobilappar)</a:t>
            </a:r>
          </a:p>
          <a:p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7" name="Grupp 16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itle 1"/>
          <p:cNvSpPr txBox="1">
            <a:spLocks/>
          </p:cNvSpPr>
          <p:nvPr/>
        </p:nvSpPr>
        <p:spPr>
          <a:xfrm>
            <a:off x="789029" y="980728"/>
            <a:ext cx="78874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Slutsats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0" name="Picture 6" descr="http://www.veryicon.com/icon/128/System/Android%201/Sports%20finish%20fl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61" y="1251836"/>
            <a:ext cx="809011" cy="80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ktangel 22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19</a:t>
            </a:fld>
            <a:endParaRPr lang="sv-SE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59631" y="2996951"/>
            <a:ext cx="6480721" cy="29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Blixtsnabbt gränssnitt. Mindre trafik till och från server.</a:t>
            </a:r>
            <a:b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</a:br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7" name="Grupp 16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4" descr="https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2779165" cy="78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89029" y="980728"/>
            <a:ext cx="78874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Slutsats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12" name="Picture 6" descr="http://www.veryicon.com/icon/128/System/Android%201/Sports%20finish%20fl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61" y="1251836"/>
            <a:ext cx="809011" cy="80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ktangel 12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2</a:t>
            </a:fld>
            <a:endParaRPr lang="sv-SE"/>
          </a:p>
        </p:txBody>
      </p:sp>
      <p:pic>
        <p:nvPicPr>
          <p:cNvPr id="15362" name="Picture 2" descr="http://vastanfors.svenskakyrkan.se/_userfiles/images/logotyper/VV_logo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26" y="3146464"/>
            <a:ext cx="4058259" cy="7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259632" y="1052736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Kunden för systemet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27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ktangel 28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4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20</a:t>
            </a:fld>
            <a:endParaRPr lang="sv-SE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3907" y="2348880"/>
            <a:ext cx="6244437" cy="29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Web API:er och </a:t>
            </a:r>
          </a:p>
          <a:p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Javascript frameworks</a:t>
            </a:r>
          </a:p>
          <a:p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7" name="Grupp 16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1192646" cy="119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3810" y="3028442"/>
            <a:ext cx="1192646" cy="119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789029" y="980728"/>
            <a:ext cx="78874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Slutsats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18438" name="Picture 6" descr="http://www.veryicon.com/icon/128/System/Android%201/Sports%20finish%20fl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61" y="1251836"/>
            <a:ext cx="809011" cy="80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ktangel 23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1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3</a:t>
            </a:fld>
            <a:endParaRPr lang="sv-SE"/>
          </a:p>
        </p:txBody>
      </p:sp>
      <p:pic>
        <p:nvPicPr>
          <p:cNvPr id="19458" name="Picture 2" descr="http://www.mattonbutiken.se/productimages/med/6720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07728"/>
            <a:ext cx="2857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335288" y="2839266"/>
            <a:ext cx="3909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Ersätta papperspärmar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59632" y="1052736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Vision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0" name="Grupp 19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21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ktangel 23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9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2636912"/>
            <a:ext cx="5915000" cy="2736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Boka lokaler, utrustning, personal, mat och dryck.</a:t>
            </a:r>
            <a:endParaRPr lang="sv-SE" sz="40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4</a:t>
            </a:fld>
            <a:endParaRPr lang="sv-SE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59632" y="1052736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Krav &amp; önskemål: 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" name="Grupp 17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9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6477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ktangel 21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3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5</a:t>
            </a:fld>
            <a:endParaRPr lang="sv-SE"/>
          </a:p>
        </p:txBody>
      </p:sp>
      <p:grpSp>
        <p:nvGrpSpPr>
          <p:cNvPr id="6" name="Grupp 5"/>
          <p:cNvGrpSpPr/>
          <p:nvPr/>
        </p:nvGrpSpPr>
        <p:grpSpPr>
          <a:xfrm>
            <a:off x="3213137" y="3121276"/>
            <a:ext cx="2698308" cy="1819892"/>
            <a:chOff x="3131840" y="3212976"/>
            <a:chExt cx="2449994" cy="1652415"/>
          </a:xfrm>
        </p:grpSpPr>
        <p:pic>
          <p:nvPicPr>
            <p:cNvPr id="3080" name="Picture 8" descr="http://img.click.in/classifieds/images/177/18_4_2013_11_40_4196_Dot_ne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3212976"/>
              <a:ext cx="2215986" cy="1652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ruta 4"/>
            <p:cNvSpPr txBox="1"/>
            <p:nvPr/>
          </p:nvSpPr>
          <p:spPr>
            <a:xfrm>
              <a:off x="4401833" y="4239551"/>
              <a:ext cx="118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Web API 2</a:t>
              </a:r>
              <a:endParaRPr lang="sv-SE" dirty="0"/>
            </a:p>
          </p:txBody>
        </p:sp>
      </p:grpSp>
      <p:pic>
        <p:nvPicPr>
          <p:cNvPr id="3082" name="Picture 10" descr="http://www.system-center.fr/wp-content/uploads/2011/03/sql-logo-no-vers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513" y="4941168"/>
            <a:ext cx="1518225" cy="126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0" y="2185119"/>
            <a:ext cx="2556426" cy="72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539552" y="557808"/>
            <a:ext cx="81369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Val av ramverk / mjukvara</a:t>
            </a:r>
            <a:endParaRPr lang="sv-SE" sz="43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2500401" y="182507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sv-SE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/>
          <p:cNvSpPr txBox="1"/>
          <p:nvPr/>
        </p:nvSpPr>
        <p:spPr>
          <a:xfrm>
            <a:off x="2500401" y="335699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sv-SE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ruta 17"/>
          <p:cNvSpPr txBox="1"/>
          <p:nvPr/>
        </p:nvSpPr>
        <p:spPr>
          <a:xfrm>
            <a:off x="2500401" y="494116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sv-SE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Rak 44"/>
          <p:cNvCxnSpPr/>
          <p:nvPr/>
        </p:nvCxnSpPr>
        <p:spPr>
          <a:xfrm>
            <a:off x="2572409" y="3200807"/>
            <a:ext cx="40324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Högerböjd 49"/>
          <p:cNvSpPr/>
          <p:nvPr/>
        </p:nvSpPr>
        <p:spPr>
          <a:xfrm>
            <a:off x="1774773" y="2617166"/>
            <a:ext cx="653620" cy="1406341"/>
          </a:xfrm>
          <a:prstGeom prst="curvedRightArrow">
            <a:avLst>
              <a:gd name="adj1" fmla="val 22875"/>
              <a:gd name="adj2" fmla="val 55431"/>
              <a:gd name="adj3" fmla="val 356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0" name="Högerböjd 59"/>
          <p:cNvSpPr/>
          <p:nvPr/>
        </p:nvSpPr>
        <p:spPr>
          <a:xfrm>
            <a:off x="1769225" y="4221088"/>
            <a:ext cx="653620" cy="1406341"/>
          </a:xfrm>
          <a:prstGeom prst="curvedRightArrow">
            <a:avLst>
              <a:gd name="adj1" fmla="val 22875"/>
              <a:gd name="adj2" fmla="val 55431"/>
              <a:gd name="adj3" fmla="val 356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1" name="Högerböjd 60"/>
          <p:cNvSpPr/>
          <p:nvPr/>
        </p:nvSpPr>
        <p:spPr>
          <a:xfrm rot="10800000">
            <a:off x="6726692" y="2497636"/>
            <a:ext cx="653620" cy="1406341"/>
          </a:xfrm>
          <a:prstGeom prst="curvedRightArrow">
            <a:avLst>
              <a:gd name="adj1" fmla="val 22875"/>
              <a:gd name="adj2" fmla="val 55431"/>
              <a:gd name="adj3" fmla="val 356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2" name="Högerböjd 61"/>
          <p:cNvSpPr/>
          <p:nvPr/>
        </p:nvSpPr>
        <p:spPr>
          <a:xfrm rot="10800000">
            <a:off x="6654684" y="4055123"/>
            <a:ext cx="653620" cy="1406341"/>
          </a:xfrm>
          <a:prstGeom prst="curvedRightArrow">
            <a:avLst>
              <a:gd name="adj1" fmla="val 22875"/>
              <a:gd name="adj2" fmla="val 55431"/>
              <a:gd name="adj3" fmla="val 356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4" name="textruta 63"/>
          <p:cNvSpPr txBox="1"/>
          <p:nvPr/>
        </p:nvSpPr>
        <p:spPr>
          <a:xfrm>
            <a:off x="5089235" y="5805264"/>
            <a:ext cx="129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2008 R2</a:t>
            </a:r>
            <a:endParaRPr lang="sv-SE" dirty="0"/>
          </a:p>
        </p:txBody>
      </p:sp>
      <p:cxnSp>
        <p:nvCxnSpPr>
          <p:cNvPr id="77" name="Rak 76"/>
          <p:cNvCxnSpPr/>
          <p:nvPr/>
        </p:nvCxnSpPr>
        <p:spPr>
          <a:xfrm>
            <a:off x="2572409" y="4767085"/>
            <a:ext cx="40324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k 77"/>
          <p:cNvCxnSpPr/>
          <p:nvPr/>
        </p:nvCxnSpPr>
        <p:spPr>
          <a:xfrm>
            <a:off x="2572409" y="1700808"/>
            <a:ext cx="40324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ak 78"/>
          <p:cNvCxnSpPr/>
          <p:nvPr/>
        </p:nvCxnSpPr>
        <p:spPr>
          <a:xfrm>
            <a:off x="2572409" y="6381328"/>
            <a:ext cx="40324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ktangel 85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7" name="Grupp 86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88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" name="Rektangel 89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6</a:t>
            </a:fld>
            <a:endParaRPr lang="sv-SE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91680" y="1061864"/>
            <a:ext cx="3333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Varför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318034" y="2276872"/>
            <a:ext cx="671035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Relationsdatabas och Constraints</a:t>
            </a:r>
          </a:p>
        </p:txBody>
      </p:sp>
      <p:grpSp>
        <p:nvGrpSpPr>
          <p:cNvPr id="10" name="Grupp 9"/>
          <p:cNvGrpSpPr/>
          <p:nvPr/>
        </p:nvGrpSpPr>
        <p:grpSpPr>
          <a:xfrm>
            <a:off x="4571666" y="883012"/>
            <a:ext cx="2273715" cy="1020000"/>
            <a:chOff x="3338353" y="1340768"/>
            <a:chExt cx="2821416" cy="1265701"/>
          </a:xfrm>
        </p:grpSpPr>
        <p:pic>
          <p:nvPicPr>
            <p:cNvPr id="7" name="Picture 10" descr="http://www.system-center.fr/wp-content/uploads/2011/03/sql-logo-no-vers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8353" y="1340768"/>
              <a:ext cx="1518225" cy="1265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ruta 8"/>
            <p:cNvSpPr txBox="1"/>
            <p:nvPr/>
          </p:nvSpPr>
          <p:spPr>
            <a:xfrm>
              <a:off x="4860172" y="2144569"/>
              <a:ext cx="1299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2008 R2</a:t>
              </a:r>
              <a:endParaRPr lang="sv-SE" dirty="0"/>
            </a:p>
          </p:txBody>
        </p:sp>
      </p:grpSp>
      <p:grpSp>
        <p:nvGrpSpPr>
          <p:cNvPr id="45" name="Grupp 44"/>
          <p:cNvGrpSpPr/>
          <p:nvPr/>
        </p:nvGrpSpPr>
        <p:grpSpPr>
          <a:xfrm>
            <a:off x="1331640" y="3501008"/>
            <a:ext cx="6048672" cy="2602519"/>
            <a:chOff x="1259632" y="3429000"/>
            <a:chExt cx="6359610" cy="2736304"/>
          </a:xfrm>
        </p:grpSpPr>
        <p:sp>
          <p:nvSpPr>
            <p:cNvPr id="21" name="Rektangel med rundade hörn 20"/>
            <p:cNvSpPr/>
            <p:nvPr/>
          </p:nvSpPr>
          <p:spPr>
            <a:xfrm>
              <a:off x="1259632" y="4365104"/>
              <a:ext cx="2162814" cy="72008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1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Bokningstillfälle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ektangel med rundade hörn 21"/>
            <p:cNvSpPr/>
            <p:nvPr/>
          </p:nvSpPr>
          <p:spPr>
            <a:xfrm>
              <a:off x="4799915" y="3429000"/>
              <a:ext cx="1158037" cy="72008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1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Lokal-</a:t>
              </a:r>
            </a:p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bokning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ktangel med rundade hörn 22"/>
            <p:cNvSpPr/>
            <p:nvPr/>
          </p:nvSpPr>
          <p:spPr>
            <a:xfrm>
              <a:off x="4799916" y="5301208"/>
              <a:ext cx="1158037" cy="72008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1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Resurs-</a:t>
              </a:r>
            </a:p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bokning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ktangel med rundade hörn 23"/>
            <p:cNvSpPr/>
            <p:nvPr/>
          </p:nvSpPr>
          <p:spPr>
            <a:xfrm>
              <a:off x="4799916" y="4365104"/>
              <a:ext cx="1158037" cy="72008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1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Mat-</a:t>
              </a:r>
            </a:p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bokning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6" name="Kurva 25"/>
            <p:cNvCxnSpPr>
              <a:stCxn id="22" idx="1"/>
              <a:endCxn id="21" idx="3"/>
            </p:cNvCxnSpPr>
            <p:nvPr/>
          </p:nvCxnSpPr>
          <p:spPr>
            <a:xfrm rot="10800000" flipV="1">
              <a:off x="3422447" y="3789040"/>
              <a:ext cx="1377469" cy="936104"/>
            </a:xfrm>
            <a:prstGeom prst="curvedConnector3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Kurva 26"/>
            <p:cNvCxnSpPr>
              <a:stCxn id="23" idx="1"/>
              <a:endCxn id="21" idx="3"/>
            </p:cNvCxnSpPr>
            <p:nvPr/>
          </p:nvCxnSpPr>
          <p:spPr>
            <a:xfrm rot="10800000">
              <a:off x="3422446" y="4725144"/>
              <a:ext cx="1377470" cy="936104"/>
            </a:xfrm>
            <a:prstGeom prst="curvedConnector3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ak 30"/>
            <p:cNvCxnSpPr>
              <a:stCxn id="24" idx="1"/>
              <a:endCxn id="21" idx="3"/>
            </p:cNvCxnSpPr>
            <p:nvPr/>
          </p:nvCxnSpPr>
          <p:spPr>
            <a:xfrm flipH="1">
              <a:off x="3422446" y="4725144"/>
              <a:ext cx="1377470" cy="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ktangel med rundade hörn 32"/>
            <p:cNvSpPr/>
            <p:nvPr/>
          </p:nvSpPr>
          <p:spPr>
            <a:xfrm>
              <a:off x="6461205" y="3429001"/>
              <a:ext cx="1158037" cy="72008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1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Lokal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ektangel med rundade hörn 33"/>
            <p:cNvSpPr/>
            <p:nvPr/>
          </p:nvSpPr>
          <p:spPr>
            <a:xfrm>
              <a:off x="6461205" y="4365104"/>
              <a:ext cx="1158037" cy="72008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1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Måltid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ektangel med rundade hörn 34"/>
            <p:cNvSpPr/>
            <p:nvPr/>
          </p:nvSpPr>
          <p:spPr>
            <a:xfrm>
              <a:off x="6461205" y="5301209"/>
              <a:ext cx="1158037" cy="72008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1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Resurs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ektangel med rundade hörn 35"/>
            <p:cNvSpPr/>
            <p:nvPr/>
          </p:nvSpPr>
          <p:spPr>
            <a:xfrm>
              <a:off x="1762020" y="5445224"/>
              <a:ext cx="1158037" cy="72008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1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Kund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8" name="Rak 37"/>
            <p:cNvCxnSpPr>
              <a:stCxn id="36" idx="0"/>
              <a:endCxn id="21" idx="2"/>
            </p:cNvCxnSpPr>
            <p:nvPr/>
          </p:nvCxnSpPr>
          <p:spPr>
            <a:xfrm flipV="1">
              <a:off x="2341039" y="5085184"/>
              <a:ext cx="0" cy="36004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ak 41"/>
            <p:cNvCxnSpPr>
              <a:stCxn id="22" idx="3"/>
              <a:endCxn id="33" idx="1"/>
            </p:cNvCxnSpPr>
            <p:nvPr/>
          </p:nvCxnSpPr>
          <p:spPr>
            <a:xfrm>
              <a:off x="5957952" y="3789040"/>
              <a:ext cx="503253" cy="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ak 42"/>
            <p:cNvCxnSpPr/>
            <p:nvPr/>
          </p:nvCxnSpPr>
          <p:spPr>
            <a:xfrm>
              <a:off x="5957952" y="4725144"/>
              <a:ext cx="503253" cy="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ak 43"/>
            <p:cNvCxnSpPr/>
            <p:nvPr/>
          </p:nvCxnSpPr>
          <p:spPr>
            <a:xfrm>
              <a:off x="5957952" y="5635543"/>
              <a:ext cx="503253" cy="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Rak pil 46"/>
          <p:cNvCxnSpPr/>
          <p:nvPr/>
        </p:nvCxnSpPr>
        <p:spPr>
          <a:xfrm>
            <a:off x="3779912" y="3645024"/>
            <a:ext cx="791754" cy="72008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ktangel 47"/>
          <p:cNvSpPr/>
          <p:nvPr/>
        </p:nvSpPr>
        <p:spPr>
          <a:xfrm>
            <a:off x="1115189" y="3214717"/>
            <a:ext cx="2710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Constaint.</a:t>
            </a:r>
          </a:p>
          <a:p>
            <a:pPr algn="ctr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Går ej att dubbelboka lokal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1" name="Grupp 50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52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" name="Rektangel 53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7</a:t>
            </a:fld>
            <a:endParaRPr lang="sv-SE"/>
          </a:p>
        </p:txBody>
      </p:sp>
      <p:grpSp>
        <p:nvGrpSpPr>
          <p:cNvPr id="5" name="Grupp 4"/>
          <p:cNvGrpSpPr/>
          <p:nvPr/>
        </p:nvGrpSpPr>
        <p:grpSpPr>
          <a:xfrm>
            <a:off x="4355976" y="882270"/>
            <a:ext cx="3063331" cy="1466610"/>
            <a:chOff x="3131840" y="3212976"/>
            <a:chExt cx="3451426" cy="1652415"/>
          </a:xfrm>
        </p:grpSpPr>
        <p:pic>
          <p:nvPicPr>
            <p:cNvPr id="6" name="Picture 8" descr="http://img.click.in/classifieds/images/177/18_4_2013_11_40_4196_Dot_ne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3212976"/>
              <a:ext cx="2215986" cy="1652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ruta 6"/>
            <p:cNvSpPr txBox="1"/>
            <p:nvPr/>
          </p:nvSpPr>
          <p:spPr>
            <a:xfrm>
              <a:off x="5156634" y="3962484"/>
              <a:ext cx="1426632" cy="416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Web API 2</a:t>
              </a:r>
              <a:endParaRPr lang="sv-SE" dirty="0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691680" y="1061864"/>
            <a:ext cx="3333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Varför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115616" y="2276872"/>
            <a:ext cx="7071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Enkelt att bygga REST API</a:t>
            </a:r>
            <a:endParaRPr lang="sv-SE" sz="3200" dirty="0"/>
          </a:p>
          <a:p>
            <a:r>
              <a:rPr lang="sv-SE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Data-annotations = Smidig validering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17032"/>
            <a:ext cx="5256584" cy="263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ktangel 10"/>
          <p:cNvSpPr/>
          <p:nvPr/>
        </p:nvSpPr>
        <p:spPr>
          <a:xfrm>
            <a:off x="251520" y="3933056"/>
            <a:ext cx="269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 / GET / PUT / DELETE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Rak pil 11"/>
          <p:cNvCxnSpPr/>
          <p:nvPr/>
        </p:nvCxnSpPr>
        <p:spPr>
          <a:xfrm>
            <a:off x="2987824" y="4149080"/>
            <a:ext cx="327200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3" name="Grupp 22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24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ktangel 26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2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8</a:t>
            </a:fld>
            <a:endParaRPr lang="sv-SE"/>
          </a:p>
        </p:txBody>
      </p:sp>
      <p:pic>
        <p:nvPicPr>
          <p:cNvPr id="7" name="Picture 4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147" y="1277166"/>
            <a:ext cx="2779165" cy="78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317718" y="1061864"/>
            <a:ext cx="2612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Varför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63688" y="2348880"/>
            <a:ext cx="5256584" cy="2952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Databinding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Enhetstestning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Validering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Directives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Rapp användarupplevelse!</a:t>
            </a:r>
          </a:p>
        </p:txBody>
      </p:sp>
      <p:sp>
        <p:nvSpPr>
          <p:cNvPr id="15" name="Rektangel 14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6" name="Grupp 15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ktangel 18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1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9</a:t>
            </a:fld>
            <a:endParaRPr lang="sv-SE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69433" y="989856"/>
            <a:ext cx="76350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Målgrupper för gränssnittet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63688" y="2348880"/>
            <a:ext cx="5256584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Administrativ personal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Präster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Musiker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Pedagoger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Kyrkogårdspersonal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Körspersonal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6913"/>
            <a:ext cx="427714" cy="50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5" name="Grupp 14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6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ektangel 17"/>
          <p:cNvSpPr/>
          <p:nvPr/>
        </p:nvSpPr>
        <p:spPr>
          <a:xfrm>
            <a:off x="7020272" y="113284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Johnny Pesola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2015</a:t>
            </a:r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1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1053</TotalTime>
  <Words>324</Words>
  <Application>Microsoft Office PowerPoint</Application>
  <PresentationFormat>Bildspel på skärmen (4:3)</PresentationFormat>
  <Paragraphs>157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1" baseType="lpstr">
      <vt:lpstr>Office Theme</vt:lpstr>
      <vt:lpstr>Ett bokningssystem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Första versionen av gränssnittet</vt:lpstr>
      <vt:lpstr>Andra versionen av gränssnittet</vt:lpstr>
      <vt:lpstr>Skapa lokal/plats-bokning</vt:lpstr>
      <vt:lpstr>Redigera lokal/plats</vt:lpstr>
      <vt:lpstr>Redigera lokal/plats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eosma</dc:creator>
  <cp:lastModifiedBy>jopes</cp:lastModifiedBy>
  <cp:revision>310</cp:revision>
  <dcterms:created xsi:type="dcterms:W3CDTF">2013-05-24T06:40:57Z</dcterms:created>
  <dcterms:modified xsi:type="dcterms:W3CDTF">2015-06-03T05:36:41Z</dcterms:modified>
</cp:coreProperties>
</file>