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handoutMasterIdLst>
    <p:handoutMasterId r:id="rId31"/>
  </p:handoutMasterIdLst>
  <p:sldIdLst>
    <p:sldId id="289" r:id="rId2"/>
    <p:sldId id="256" r:id="rId3"/>
    <p:sldId id="285" r:id="rId4"/>
    <p:sldId id="295" r:id="rId5"/>
    <p:sldId id="313" r:id="rId6"/>
    <p:sldId id="314" r:id="rId7"/>
    <p:sldId id="315" r:id="rId8"/>
    <p:sldId id="316" r:id="rId9"/>
    <p:sldId id="317" r:id="rId10"/>
    <p:sldId id="318" r:id="rId11"/>
    <p:sldId id="319" r:id="rId12"/>
    <p:sldId id="320" r:id="rId13"/>
    <p:sldId id="333" r:id="rId14"/>
    <p:sldId id="321" r:id="rId15"/>
    <p:sldId id="322" r:id="rId16"/>
    <p:sldId id="323" r:id="rId17"/>
    <p:sldId id="324" r:id="rId18"/>
    <p:sldId id="325" r:id="rId19"/>
    <p:sldId id="326" r:id="rId20"/>
    <p:sldId id="327" r:id="rId21"/>
    <p:sldId id="328" r:id="rId22"/>
    <p:sldId id="329" r:id="rId23"/>
    <p:sldId id="330" r:id="rId24"/>
    <p:sldId id="331" r:id="rId25"/>
    <p:sldId id="334" r:id="rId26"/>
    <p:sldId id="335" r:id="rId27"/>
    <p:sldId id="336" r:id="rId28"/>
    <p:sldId id="33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8" d="100"/>
          <a:sy n="118" d="100"/>
        </p:scale>
        <p:origin x="-120" y="-8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93B26-DCD9-FE4F-9FE4-30F434F2E0A0}" type="datetimeFigureOut">
              <a:rPr lang="en-US" smtClean="0"/>
              <a:t>9/30/14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E2953-BF70-B04A-AAF4-4A6BE5C2BF64}" type="slidenum">
              <a:rPr lang="en-US" smtClean="0"/>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98828-B440-F849-A996-B43452500FD5}" type="datetimeFigureOut">
              <a:rPr lang="en-US" smtClean="0"/>
              <a:t>9/30/14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50056-55B1-0749-B59A-9768440B4F51}" type="slidenum">
              <a:rPr lang="en-US" smtClean="0"/>
              <a:t>‹#›</a:t>
            </a:fld>
            <a:endParaRPr lang="en-US"/>
          </a:p>
        </p:txBody>
      </p:sp>
    </p:spTree>
    <p:extLst>
      <p:ext uri="{BB962C8B-B14F-4D97-AF65-F5344CB8AC3E}">
        <p14:creationId xmlns:p14="http://schemas.microsoft.com/office/powerpoint/2010/main" val="39841514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1</a:t>
            </a:fld>
            <a:endParaRPr lang="en-US"/>
          </a:p>
        </p:txBody>
      </p:sp>
    </p:spTree>
    <p:extLst>
      <p:ext uri="{BB962C8B-B14F-4D97-AF65-F5344CB8AC3E}">
        <p14:creationId xmlns:p14="http://schemas.microsoft.com/office/powerpoint/2010/main" val="157141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2</a:t>
            </a:fld>
            <a:endParaRPr lang="en-US"/>
          </a:p>
        </p:txBody>
      </p:sp>
    </p:spTree>
    <p:extLst>
      <p:ext uri="{BB962C8B-B14F-4D97-AF65-F5344CB8AC3E}">
        <p14:creationId xmlns:p14="http://schemas.microsoft.com/office/powerpoint/2010/main" val="157141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3</a:t>
            </a:fld>
            <a:endParaRPr lang="en-US"/>
          </a:p>
        </p:txBody>
      </p:sp>
    </p:spTree>
    <p:extLst>
      <p:ext uri="{BB962C8B-B14F-4D97-AF65-F5344CB8AC3E}">
        <p14:creationId xmlns:p14="http://schemas.microsoft.com/office/powerpoint/2010/main" val="140540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2AF938-99D3-EC4A-AC2A-B45DF4AF9782}" type="datetime1">
              <a:rPr lang="en-US" smtClean="0"/>
              <a:t>9/30/14</a:t>
            </a:fld>
            <a:endParaRPr lang="en-US"/>
          </a:p>
        </p:txBody>
      </p:sp>
      <p:sp>
        <p:nvSpPr>
          <p:cNvPr id="5" name="Footer Placeholder 4"/>
          <p:cNvSpPr>
            <a:spLocks noGrp="1"/>
          </p:cNvSpPr>
          <p:nvPr>
            <p:ph type="ftr" sz="quarter" idx="11"/>
          </p:nvPr>
        </p:nvSpPr>
        <p:spPr/>
        <p:txBody>
          <a:bodyPr/>
          <a:lstStyle/>
          <a:p>
            <a:r>
              <a:rPr lang="en-US" smtClean="0"/>
              <a:t>DSO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2D641B-FBEF-5946-B8FD-70FD177FAD3A}" type="datetime1">
              <a:rPr lang="en-US" smtClean="0"/>
              <a:t>9/30/14</a:t>
            </a:fld>
            <a:endParaRPr lang="en-US"/>
          </a:p>
        </p:txBody>
      </p:sp>
      <p:sp>
        <p:nvSpPr>
          <p:cNvPr id="5" name="Footer Placeholder 4"/>
          <p:cNvSpPr>
            <a:spLocks noGrp="1"/>
          </p:cNvSpPr>
          <p:nvPr>
            <p:ph type="ftr" sz="quarter" idx="11"/>
          </p:nvPr>
        </p:nvSpPr>
        <p:spPr/>
        <p:txBody>
          <a:bodyPr/>
          <a:lstStyle/>
          <a:p>
            <a:r>
              <a:rPr lang="en-US" smtClean="0"/>
              <a:t>DSO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90680B-67D0-774F-A374-F376479955E4}" type="datetime1">
              <a:rPr lang="en-US" smtClean="0"/>
              <a:t>9/30/14</a:t>
            </a:fld>
            <a:endParaRPr lang="en-US"/>
          </a:p>
        </p:txBody>
      </p:sp>
      <p:sp>
        <p:nvSpPr>
          <p:cNvPr id="5" name="Footer Placeholder 4"/>
          <p:cNvSpPr>
            <a:spLocks noGrp="1"/>
          </p:cNvSpPr>
          <p:nvPr>
            <p:ph type="ftr" sz="quarter" idx="11"/>
          </p:nvPr>
        </p:nvSpPr>
        <p:spPr/>
        <p:txBody>
          <a:bodyPr/>
          <a:lstStyle/>
          <a:p>
            <a:r>
              <a:rPr lang="en-US" smtClean="0"/>
              <a:t>DSO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8128A-2757-4E4F-9748-D34F92246648}" type="datetime1">
              <a:rPr lang="en-US" smtClean="0"/>
              <a:t>9/30/14</a:t>
            </a:fld>
            <a:endParaRPr lang="en-US"/>
          </a:p>
        </p:txBody>
      </p:sp>
      <p:sp>
        <p:nvSpPr>
          <p:cNvPr id="5" name="Footer Placeholder 4"/>
          <p:cNvSpPr>
            <a:spLocks noGrp="1"/>
          </p:cNvSpPr>
          <p:nvPr>
            <p:ph type="ftr" sz="quarter" idx="11"/>
          </p:nvPr>
        </p:nvSpPr>
        <p:spPr/>
        <p:txBody>
          <a:bodyPr/>
          <a:lstStyle/>
          <a:p>
            <a:r>
              <a:rPr lang="en-US" smtClean="0"/>
              <a:t>DSO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F2D962-E190-A944-9F47-02A49265BF60}" type="datetime1">
              <a:rPr lang="en-US" smtClean="0"/>
              <a:t>9/30/14</a:t>
            </a:fld>
            <a:endParaRPr lang="en-US"/>
          </a:p>
        </p:txBody>
      </p:sp>
      <p:sp>
        <p:nvSpPr>
          <p:cNvPr id="5" name="Footer Placeholder 4"/>
          <p:cNvSpPr>
            <a:spLocks noGrp="1"/>
          </p:cNvSpPr>
          <p:nvPr>
            <p:ph type="ftr" sz="quarter" idx="11"/>
          </p:nvPr>
        </p:nvSpPr>
        <p:spPr/>
        <p:txBody>
          <a:bodyPr/>
          <a:lstStyle/>
          <a:p>
            <a:r>
              <a:rPr lang="en-US" smtClean="0"/>
              <a:t>DSO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5BC236-18AD-F84A-BED9-16446585D542}" type="datetime1">
              <a:rPr lang="en-US" smtClean="0"/>
              <a:t>9/30/14</a:t>
            </a:fld>
            <a:endParaRPr lang="en-US"/>
          </a:p>
        </p:txBody>
      </p:sp>
      <p:sp>
        <p:nvSpPr>
          <p:cNvPr id="6" name="Footer Placeholder 5"/>
          <p:cNvSpPr>
            <a:spLocks noGrp="1"/>
          </p:cNvSpPr>
          <p:nvPr>
            <p:ph type="ftr" sz="quarter" idx="11"/>
          </p:nvPr>
        </p:nvSpPr>
        <p:spPr/>
        <p:txBody>
          <a:bodyPr/>
          <a:lstStyle/>
          <a:p>
            <a:r>
              <a:rPr lang="en-US" smtClean="0"/>
              <a:t>DSO 530: Intro. to Statistical Learning </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7A06B8-BCD2-D245-B47A-50F1DADE0BBA}" type="datetime1">
              <a:rPr lang="en-US" smtClean="0"/>
              <a:t>9/30/14</a:t>
            </a:fld>
            <a:endParaRPr lang="en-US"/>
          </a:p>
        </p:txBody>
      </p:sp>
      <p:sp>
        <p:nvSpPr>
          <p:cNvPr id="8" name="Footer Placeholder 7"/>
          <p:cNvSpPr>
            <a:spLocks noGrp="1"/>
          </p:cNvSpPr>
          <p:nvPr>
            <p:ph type="ftr" sz="quarter" idx="11"/>
          </p:nvPr>
        </p:nvSpPr>
        <p:spPr/>
        <p:txBody>
          <a:bodyPr/>
          <a:lstStyle/>
          <a:p>
            <a:r>
              <a:rPr lang="en-US" smtClean="0"/>
              <a:t>DSO 530: Intro. to Statistical Learning </a:t>
            </a:r>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BECFF9-C31C-414D-BCE8-F4FD51F594C2}" type="datetime1">
              <a:rPr lang="en-US" smtClean="0"/>
              <a:t>9/30/14</a:t>
            </a:fld>
            <a:endParaRPr lang="en-US"/>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2BB1B-80AC-1E4F-8B13-FD0B18055731}" type="datetime1">
              <a:rPr lang="en-US" smtClean="0"/>
              <a:t>9/30/14</a:t>
            </a:fld>
            <a:endParaRPr lang="en-US"/>
          </a:p>
        </p:txBody>
      </p:sp>
      <p:sp>
        <p:nvSpPr>
          <p:cNvPr id="3" name="Footer Placeholder 2"/>
          <p:cNvSpPr>
            <a:spLocks noGrp="1"/>
          </p:cNvSpPr>
          <p:nvPr>
            <p:ph type="ftr" sz="quarter" idx="11"/>
          </p:nvPr>
        </p:nvSpPr>
        <p:spPr/>
        <p:txBody>
          <a:bodyPr/>
          <a:lstStyle/>
          <a:p>
            <a:r>
              <a:rPr lang="en-US" smtClean="0"/>
              <a:t>DSO 530: Intro. to Statistical Learning </a:t>
            </a:r>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D0875E-B9FB-FB4D-9B2A-91D41E3E8CED}" type="datetime1">
              <a:rPr lang="en-US" smtClean="0"/>
              <a:t>9/30/14</a:t>
            </a:fld>
            <a:endParaRPr lang="en-US"/>
          </a:p>
        </p:txBody>
      </p:sp>
      <p:sp>
        <p:nvSpPr>
          <p:cNvPr id="6" name="Footer Placeholder 5"/>
          <p:cNvSpPr>
            <a:spLocks noGrp="1"/>
          </p:cNvSpPr>
          <p:nvPr>
            <p:ph type="ftr" sz="quarter" idx="11"/>
          </p:nvPr>
        </p:nvSpPr>
        <p:spPr/>
        <p:txBody>
          <a:bodyPr/>
          <a:lstStyle/>
          <a:p>
            <a:r>
              <a:rPr lang="en-US" smtClean="0"/>
              <a:t>DSO 530: Intro. to Statistical Learning </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376138-C552-3C4C-A4DC-AEDACD448543}" type="datetime1">
              <a:rPr lang="en-US" smtClean="0"/>
              <a:t>9/30/14</a:t>
            </a:fld>
            <a:endParaRPr lang="en-US"/>
          </a:p>
        </p:txBody>
      </p:sp>
      <p:sp>
        <p:nvSpPr>
          <p:cNvPr id="6" name="Footer Placeholder 5"/>
          <p:cNvSpPr>
            <a:spLocks noGrp="1"/>
          </p:cNvSpPr>
          <p:nvPr>
            <p:ph type="ftr" sz="quarter" idx="11"/>
          </p:nvPr>
        </p:nvSpPr>
        <p:spPr/>
        <p:txBody>
          <a:bodyPr/>
          <a:lstStyle/>
          <a:p>
            <a:r>
              <a:rPr lang="en-US" smtClean="0"/>
              <a:t>DSO 530: Intro. to Statistical Learning </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D06E698-0840-6940-BC20-17CFB019DB91}" type="datetime1">
              <a:rPr lang="en-US" smtClean="0"/>
              <a:t>9/30/14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DSO 530: Intro. to Statistical Learning </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6" Type="http://schemas.openxmlformats.org/officeDocument/2006/relationships/image" Target="../media/image7.emf"/><Relationship Id="rId7"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8.emf"/><Relationship Id="rId6" Type="http://schemas.openxmlformats.org/officeDocument/2006/relationships/image" Target="../media/image12.emf"/><Relationship Id="rId7" Type="http://schemas.openxmlformats.org/officeDocument/2006/relationships/image" Target="../media/image13.emf"/><Relationship Id="rId8" Type="http://schemas.openxmlformats.org/officeDocument/2006/relationships/image" Target="../media/image14.emf"/><Relationship Id="rId9"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600" dirty="0" smtClean="0"/>
              <a:t>Classification </a:t>
            </a:r>
            <a:r>
              <a:rPr lang="en-US" sz="4600" dirty="0" err="1" smtClean="0"/>
              <a:t>MEthods</a:t>
            </a:r>
            <a:endParaRPr lang="en-US" sz="4600" dirty="0"/>
          </a:p>
        </p:txBody>
      </p:sp>
      <p:sp>
        <p:nvSpPr>
          <p:cNvPr id="3" name="Subtitle 2"/>
          <p:cNvSpPr>
            <a:spLocks noGrp="1"/>
          </p:cNvSpPr>
          <p:nvPr>
            <p:ph type="subTitle" idx="1"/>
          </p:nvPr>
        </p:nvSpPr>
        <p:spPr/>
        <p:txBody>
          <a:bodyPr/>
          <a:lstStyle/>
          <a:p>
            <a:r>
              <a:rPr lang="en-US" dirty="0" smtClean="0"/>
              <a:t>Chapter 04 (part 02)</a:t>
            </a:r>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spTree>
    <p:extLst>
      <p:ext uri="{BB962C8B-B14F-4D97-AF65-F5344CB8AC3E}">
        <p14:creationId xmlns:p14="http://schemas.microsoft.com/office/powerpoint/2010/main" val="23178857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Bayes’ Classifier</a:t>
            </a:r>
            <a:endParaRPr lang="en-US" dirty="0"/>
          </a:p>
        </p:txBody>
      </p:sp>
      <p:sp>
        <p:nvSpPr>
          <p:cNvPr id="3" name="Content Placeholder 2"/>
          <p:cNvSpPr>
            <a:spLocks noGrp="1"/>
          </p:cNvSpPr>
          <p:nvPr>
            <p:ph idx="1"/>
          </p:nvPr>
        </p:nvSpPr>
        <p:spPr/>
        <p:txBody>
          <a:bodyPr>
            <a:normAutofit lnSpcReduction="10000"/>
          </a:bodyPr>
          <a:lstStyle/>
          <a:p>
            <a:r>
              <a:rPr lang="en-US" dirty="0" smtClean="0"/>
              <a:t>With Logistic Regression we modeled the probability of Y being from the </a:t>
            </a:r>
            <a:r>
              <a:rPr lang="en-US" dirty="0" err="1" smtClean="0"/>
              <a:t>k</a:t>
            </a:r>
            <a:r>
              <a:rPr lang="en-US" baseline="30000" dirty="0" err="1" smtClean="0"/>
              <a:t>th</a:t>
            </a:r>
            <a:r>
              <a:rPr lang="en-US" dirty="0" smtClean="0"/>
              <a:t> class as</a:t>
            </a:r>
          </a:p>
          <a:p>
            <a:endParaRPr lang="en-US" dirty="0"/>
          </a:p>
          <a:p>
            <a:pPr marL="0" indent="0">
              <a:buNone/>
            </a:pPr>
            <a:r>
              <a:rPr lang="en-US" dirty="0" smtClean="0"/>
              <a:t>                =</a:t>
            </a:r>
          </a:p>
          <a:p>
            <a:r>
              <a:rPr lang="en-US" dirty="0" smtClean="0"/>
              <a:t>However, Bayes’ Theorem states</a:t>
            </a:r>
          </a:p>
          <a:p>
            <a:pPr marL="274320" lvl="1" indent="0">
              <a:buNone/>
            </a:pPr>
            <a:r>
              <a:rPr lang="en-US" dirty="0"/>
              <a:t>	</a:t>
            </a:r>
            <a:endParaRPr lang="en-US" dirty="0" smtClean="0"/>
          </a:p>
          <a:p>
            <a:pPr marL="274320" lvl="1" indent="0">
              <a:buNone/>
            </a:pPr>
            <a:r>
              <a:rPr lang="en-US" dirty="0" smtClean="0"/>
              <a:t>                 =</a:t>
            </a:r>
            <a:endParaRPr lang="en-US" dirty="0"/>
          </a:p>
          <a:p>
            <a:pPr marL="274320" lvl="1" indent="0">
              <a:buNone/>
            </a:pPr>
            <a:endParaRPr lang="en-US" dirty="0" smtClean="0"/>
          </a:p>
          <a:p>
            <a:pPr marL="274320" lvl="1" indent="0">
              <a:buNone/>
            </a:pPr>
            <a:endParaRPr lang="en-US" dirty="0"/>
          </a:p>
          <a:p>
            <a:pPr marL="274320" lvl="1" indent="0">
              <a:buNone/>
            </a:pPr>
            <a:r>
              <a:rPr lang="en-US" dirty="0" smtClean="0"/>
              <a:t>	: Probability of coming from class k (prior probability)</a:t>
            </a:r>
          </a:p>
          <a:p>
            <a:pPr marL="274320" lvl="1" indent="0">
              <a:buNone/>
            </a:pPr>
            <a:endParaRPr lang="en-US" dirty="0" smtClean="0"/>
          </a:p>
          <a:p>
            <a:pPr marL="274320" lvl="1" indent="0">
              <a:buNone/>
            </a:pPr>
            <a:r>
              <a:rPr lang="en-US" dirty="0" smtClean="0"/>
              <a:t>	: Density function for X given that X is an observation from class k 	</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10</a:t>
            </a:fld>
            <a:endParaRPr lang="en-US"/>
          </a:p>
        </p:txBody>
      </p:sp>
      <p:pic>
        <p:nvPicPr>
          <p:cNvPr id="7" name="Picture 6"/>
          <p:cNvPicPr>
            <a:picLocks noChangeAspect="1"/>
          </p:cNvPicPr>
          <p:nvPr/>
        </p:nvPicPr>
        <p:blipFill>
          <a:blip r:embed="rId2"/>
          <a:stretch>
            <a:fillRect/>
          </a:stretch>
        </p:blipFill>
        <p:spPr>
          <a:xfrm>
            <a:off x="2105868" y="3630808"/>
            <a:ext cx="4190169" cy="985922"/>
          </a:xfrm>
          <a:prstGeom prst="rect">
            <a:avLst/>
          </a:prstGeom>
        </p:spPr>
      </p:pic>
      <p:pic>
        <p:nvPicPr>
          <p:cNvPr id="9" name="Picture 8"/>
          <p:cNvPicPr>
            <a:picLocks noChangeAspect="1"/>
          </p:cNvPicPr>
          <p:nvPr/>
        </p:nvPicPr>
        <p:blipFill>
          <a:blip r:embed="rId3"/>
          <a:stretch>
            <a:fillRect/>
          </a:stretch>
        </p:blipFill>
        <p:spPr>
          <a:xfrm>
            <a:off x="658395" y="5387474"/>
            <a:ext cx="830178" cy="614947"/>
          </a:xfrm>
          <a:prstGeom prst="rect">
            <a:avLst/>
          </a:prstGeom>
        </p:spPr>
      </p:pic>
      <p:pic>
        <p:nvPicPr>
          <p:cNvPr id="11" name="Picture 10"/>
          <p:cNvPicPr>
            <a:picLocks noChangeAspect="1"/>
          </p:cNvPicPr>
          <p:nvPr/>
        </p:nvPicPr>
        <p:blipFill>
          <a:blip r:embed="rId4"/>
          <a:stretch>
            <a:fillRect/>
          </a:stretch>
        </p:blipFill>
        <p:spPr>
          <a:xfrm>
            <a:off x="728553" y="4743129"/>
            <a:ext cx="513348" cy="427790"/>
          </a:xfrm>
          <a:prstGeom prst="rect">
            <a:avLst/>
          </a:prstGeom>
        </p:spPr>
      </p:pic>
      <p:pic>
        <p:nvPicPr>
          <p:cNvPr id="12" name="Picture 11"/>
          <p:cNvPicPr>
            <a:picLocks noChangeAspect="1"/>
          </p:cNvPicPr>
          <p:nvPr/>
        </p:nvPicPr>
        <p:blipFill>
          <a:blip r:embed="rId5"/>
          <a:stretch>
            <a:fillRect/>
          </a:stretch>
        </p:blipFill>
        <p:spPr>
          <a:xfrm>
            <a:off x="2087811" y="2635637"/>
            <a:ext cx="2019336" cy="467895"/>
          </a:xfrm>
          <a:prstGeom prst="rect">
            <a:avLst/>
          </a:prstGeom>
        </p:spPr>
      </p:pic>
      <p:pic>
        <p:nvPicPr>
          <p:cNvPr id="13" name="Picture 12"/>
          <p:cNvPicPr>
            <a:picLocks noChangeAspect="1"/>
          </p:cNvPicPr>
          <p:nvPr/>
        </p:nvPicPr>
        <p:blipFill>
          <a:blip r:embed="rId6"/>
          <a:stretch>
            <a:fillRect/>
          </a:stretch>
        </p:blipFill>
        <p:spPr>
          <a:xfrm>
            <a:off x="4239794" y="2605541"/>
            <a:ext cx="1909963" cy="688475"/>
          </a:xfrm>
          <a:prstGeom prst="rect">
            <a:avLst/>
          </a:prstGeom>
        </p:spPr>
      </p:pic>
      <p:pic>
        <p:nvPicPr>
          <p:cNvPr id="14" name="Picture 13"/>
          <p:cNvPicPr>
            <a:picLocks noChangeAspect="1"/>
          </p:cNvPicPr>
          <p:nvPr/>
        </p:nvPicPr>
        <p:blipFill>
          <a:blip r:embed="rId7"/>
          <a:stretch>
            <a:fillRect/>
          </a:stretch>
        </p:blipFill>
        <p:spPr>
          <a:xfrm>
            <a:off x="1063023" y="2689809"/>
            <a:ext cx="851099" cy="469572"/>
          </a:xfrm>
          <a:prstGeom prst="rect">
            <a:avLst/>
          </a:prstGeom>
        </p:spPr>
      </p:pic>
      <p:pic>
        <p:nvPicPr>
          <p:cNvPr id="15" name="Picture 14"/>
          <p:cNvPicPr>
            <a:picLocks noChangeAspect="1"/>
          </p:cNvPicPr>
          <p:nvPr/>
        </p:nvPicPr>
        <p:blipFill>
          <a:blip r:embed="rId7"/>
          <a:stretch>
            <a:fillRect/>
          </a:stretch>
        </p:blipFill>
        <p:spPr>
          <a:xfrm>
            <a:off x="1129232" y="3787208"/>
            <a:ext cx="851099" cy="469572"/>
          </a:xfrm>
          <a:prstGeom prst="rect">
            <a:avLst/>
          </a:prstGeom>
        </p:spPr>
      </p:pic>
    </p:spTree>
    <p:extLst>
      <p:ext uri="{BB962C8B-B14F-4D97-AF65-F5344CB8AC3E}">
        <p14:creationId xmlns:p14="http://schemas.microsoft.com/office/powerpoint/2010/main" val="18496269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and </a:t>
            </a:r>
            <a:endParaRPr lang="en-US" dirty="0"/>
          </a:p>
        </p:txBody>
      </p:sp>
      <p:sp>
        <p:nvSpPr>
          <p:cNvPr id="3" name="Content Placeholder 2"/>
          <p:cNvSpPr>
            <a:spLocks noGrp="1"/>
          </p:cNvSpPr>
          <p:nvPr>
            <p:ph idx="1"/>
          </p:nvPr>
        </p:nvSpPr>
        <p:spPr/>
        <p:txBody>
          <a:bodyPr/>
          <a:lstStyle/>
          <a:p>
            <a:r>
              <a:rPr lang="en-US" dirty="0" smtClean="0"/>
              <a:t>We can estimate       and          to compute</a:t>
            </a:r>
          </a:p>
          <a:p>
            <a:endParaRPr lang="en-US" dirty="0"/>
          </a:p>
          <a:p>
            <a:r>
              <a:rPr lang="en-US" dirty="0" smtClean="0"/>
              <a:t>The most common model for          is the Normal Density </a:t>
            </a:r>
          </a:p>
          <a:p>
            <a:endParaRPr lang="en-US" dirty="0"/>
          </a:p>
          <a:p>
            <a:endParaRPr lang="en-US" dirty="0" smtClean="0"/>
          </a:p>
          <a:p>
            <a:pPr marL="0" indent="0">
              <a:buNone/>
            </a:pPr>
            <a:r>
              <a:rPr lang="en-US" dirty="0" smtClean="0"/>
              <a:t> </a:t>
            </a:r>
          </a:p>
          <a:p>
            <a:r>
              <a:rPr lang="en-US" dirty="0" smtClean="0"/>
              <a:t>Using the density, we only need to estimate three quantities to compute  </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11</a:t>
            </a:fld>
            <a:endParaRPr lang="en-US"/>
          </a:p>
        </p:txBody>
      </p:sp>
      <p:pic>
        <p:nvPicPr>
          <p:cNvPr id="6" name="Picture 5"/>
          <p:cNvPicPr>
            <a:picLocks noChangeAspect="1"/>
          </p:cNvPicPr>
          <p:nvPr/>
        </p:nvPicPr>
        <p:blipFill>
          <a:blip r:embed="rId2"/>
          <a:stretch>
            <a:fillRect/>
          </a:stretch>
        </p:blipFill>
        <p:spPr>
          <a:xfrm>
            <a:off x="2487862" y="762001"/>
            <a:ext cx="737935" cy="614946"/>
          </a:xfrm>
          <a:prstGeom prst="rect">
            <a:avLst/>
          </a:prstGeom>
        </p:spPr>
      </p:pic>
      <p:pic>
        <p:nvPicPr>
          <p:cNvPr id="7" name="Picture 6"/>
          <p:cNvPicPr>
            <a:picLocks noChangeAspect="1"/>
          </p:cNvPicPr>
          <p:nvPr/>
        </p:nvPicPr>
        <p:blipFill>
          <a:blip r:embed="rId3"/>
          <a:stretch>
            <a:fillRect/>
          </a:stretch>
        </p:blipFill>
        <p:spPr>
          <a:xfrm>
            <a:off x="4254501" y="695160"/>
            <a:ext cx="1226552" cy="908558"/>
          </a:xfrm>
          <a:prstGeom prst="rect">
            <a:avLst/>
          </a:prstGeom>
        </p:spPr>
      </p:pic>
      <p:pic>
        <p:nvPicPr>
          <p:cNvPr id="8" name="Picture 7"/>
          <p:cNvPicPr>
            <a:picLocks noChangeAspect="1"/>
          </p:cNvPicPr>
          <p:nvPr/>
        </p:nvPicPr>
        <p:blipFill>
          <a:blip r:embed="rId3"/>
          <a:stretch>
            <a:fillRect/>
          </a:stretch>
        </p:blipFill>
        <p:spPr>
          <a:xfrm>
            <a:off x="4056002" y="1524000"/>
            <a:ext cx="830178" cy="614947"/>
          </a:xfrm>
          <a:prstGeom prst="rect">
            <a:avLst/>
          </a:prstGeom>
        </p:spPr>
      </p:pic>
      <p:pic>
        <p:nvPicPr>
          <p:cNvPr id="9" name="Picture 8"/>
          <p:cNvPicPr>
            <a:picLocks noChangeAspect="1"/>
          </p:cNvPicPr>
          <p:nvPr/>
        </p:nvPicPr>
        <p:blipFill>
          <a:blip r:embed="rId4"/>
          <a:stretch>
            <a:fillRect/>
          </a:stretch>
        </p:blipFill>
        <p:spPr>
          <a:xfrm>
            <a:off x="2969123" y="1600200"/>
            <a:ext cx="513348" cy="427790"/>
          </a:xfrm>
          <a:prstGeom prst="rect">
            <a:avLst/>
          </a:prstGeom>
        </p:spPr>
      </p:pic>
      <p:pic>
        <p:nvPicPr>
          <p:cNvPr id="10" name="Picture 9"/>
          <p:cNvPicPr>
            <a:picLocks noChangeAspect="1"/>
          </p:cNvPicPr>
          <p:nvPr/>
        </p:nvPicPr>
        <p:blipFill>
          <a:blip r:embed="rId5"/>
          <a:stretch>
            <a:fillRect/>
          </a:stretch>
        </p:blipFill>
        <p:spPr>
          <a:xfrm>
            <a:off x="6356035" y="1589505"/>
            <a:ext cx="995864" cy="549442"/>
          </a:xfrm>
          <a:prstGeom prst="rect">
            <a:avLst/>
          </a:prstGeom>
        </p:spPr>
      </p:pic>
      <p:pic>
        <p:nvPicPr>
          <p:cNvPr id="11" name="Picture 10"/>
          <p:cNvPicPr>
            <a:picLocks noChangeAspect="1"/>
          </p:cNvPicPr>
          <p:nvPr/>
        </p:nvPicPr>
        <p:blipFill>
          <a:blip r:embed="rId3"/>
          <a:stretch>
            <a:fillRect/>
          </a:stretch>
        </p:blipFill>
        <p:spPr>
          <a:xfrm>
            <a:off x="4650875" y="2465137"/>
            <a:ext cx="830178" cy="614947"/>
          </a:xfrm>
          <a:prstGeom prst="rect">
            <a:avLst/>
          </a:prstGeom>
        </p:spPr>
      </p:pic>
      <p:pic>
        <p:nvPicPr>
          <p:cNvPr id="12" name="Picture 11"/>
          <p:cNvPicPr>
            <a:picLocks noChangeAspect="1"/>
          </p:cNvPicPr>
          <p:nvPr/>
        </p:nvPicPr>
        <p:blipFill>
          <a:blip r:embed="rId6"/>
          <a:stretch>
            <a:fillRect/>
          </a:stretch>
        </p:blipFill>
        <p:spPr>
          <a:xfrm>
            <a:off x="2008465" y="3187699"/>
            <a:ext cx="4492071" cy="969879"/>
          </a:xfrm>
          <a:prstGeom prst="rect">
            <a:avLst/>
          </a:prstGeom>
        </p:spPr>
      </p:pic>
      <p:pic>
        <p:nvPicPr>
          <p:cNvPr id="13" name="Picture 12"/>
          <p:cNvPicPr>
            <a:picLocks noChangeAspect="1"/>
          </p:cNvPicPr>
          <p:nvPr/>
        </p:nvPicPr>
        <p:blipFill>
          <a:blip r:embed="rId7"/>
          <a:stretch>
            <a:fillRect/>
          </a:stretch>
        </p:blipFill>
        <p:spPr>
          <a:xfrm>
            <a:off x="2487862" y="5374352"/>
            <a:ext cx="524043" cy="524043"/>
          </a:xfrm>
          <a:prstGeom prst="rect">
            <a:avLst/>
          </a:prstGeom>
        </p:spPr>
      </p:pic>
      <p:pic>
        <p:nvPicPr>
          <p:cNvPr id="14" name="Picture 13"/>
          <p:cNvPicPr>
            <a:picLocks noChangeAspect="1"/>
          </p:cNvPicPr>
          <p:nvPr/>
        </p:nvPicPr>
        <p:blipFill>
          <a:blip r:embed="rId8"/>
          <a:stretch>
            <a:fillRect/>
          </a:stretch>
        </p:blipFill>
        <p:spPr>
          <a:xfrm>
            <a:off x="3482471" y="5172242"/>
            <a:ext cx="787541" cy="843794"/>
          </a:xfrm>
          <a:prstGeom prst="rect">
            <a:avLst/>
          </a:prstGeom>
        </p:spPr>
      </p:pic>
      <p:pic>
        <p:nvPicPr>
          <p:cNvPr id="15" name="Picture 14"/>
          <p:cNvPicPr>
            <a:picLocks noChangeAspect="1"/>
          </p:cNvPicPr>
          <p:nvPr/>
        </p:nvPicPr>
        <p:blipFill>
          <a:blip r:embed="rId4"/>
          <a:stretch>
            <a:fillRect/>
          </a:stretch>
        </p:blipFill>
        <p:spPr>
          <a:xfrm>
            <a:off x="4844047" y="5273841"/>
            <a:ext cx="795986" cy="663322"/>
          </a:xfrm>
          <a:prstGeom prst="rect">
            <a:avLst/>
          </a:prstGeom>
        </p:spPr>
      </p:pic>
      <p:pic>
        <p:nvPicPr>
          <p:cNvPr id="16" name="Picture 15"/>
          <p:cNvPicPr>
            <a:picLocks noChangeAspect="1"/>
          </p:cNvPicPr>
          <p:nvPr/>
        </p:nvPicPr>
        <p:blipFill>
          <a:blip r:embed="rId9"/>
          <a:stretch>
            <a:fillRect/>
          </a:stretch>
        </p:blipFill>
        <p:spPr>
          <a:xfrm>
            <a:off x="3655011" y="4622800"/>
            <a:ext cx="995864" cy="549442"/>
          </a:xfrm>
          <a:prstGeom prst="rect">
            <a:avLst/>
          </a:prstGeom>
        </p:spPr>
      </p:pic>
    </p:spTree>
    <p:extLst>
      <p:ext uri="{BB962C8B-B14F-4D97-AF65-F5344CB8AC3E}">
        <p14:creationId xmlns:p14="http://schemas.microsoft.com/office/powerpoint/2010/main" val="36152682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Training Data set for Estimation</a:t>
            </a:r>
            <a:endParaRPr lang="en-US" dirty="0"/>
          </a:p>
        </p:txBody>
      </p:sp>
      <p:sp>
        <p:nvSpPr>
          <p:cNvPr id="3" name="Content Placeholder 2"/>
          <p:cNvSpPr>
            <a:spLocks noGrp="1"/>
          </p:cNvSpPr>
          <p:nvPr>
            <p:ph idx="1"/>
          </p:nvPr>
        </p:nvSpPr>
        <p:spPr/>
        <p:txBody>
          <a:bodyPr/>
          <a:lstStyle/>
          <a:p>
            <a:r>
              <a:rPr lang="en-US" dirty="0" smtClean="0"/>
              <a:t>The mean          could be estimated by  the average of all training observations from the </a:t>
            </a:r>
            <a:r>
              <a:rPr lang="en-US" dirty="0" err="1" smtClean="0"/>
              <a:t>k</a:t>
            </a:r>
            <a:r>
              <a:rPr lang="en-US" baseline="30000" dirty="0" err="1" smtClean="0"/>
              <a:t>th</a:t>
            </a:r>
            <a:r>
              <a:rPr lang="en-US" dirty="0" smtClean="0"/>
              <a:t> class. </a:t>
            </a:r>
          </a:p>
          <a:p>
            <a:r>
              <a:rPr lang="en-US" dirty="0" smtClean="0"/>
              <a:t>The variance        could be estimated as the weighted average of variances of all k classes.</a:t>
            </a:r>
          </a:p>
          <a:p>
            <a:r>
              <a:rPr lang="en-US" dirty="0" smtClean="0"/>
              <a:t>And,        is estimated as the proportion of the training observations that belong to the </a:t>
            </a:r>
            <a:r>
              <a:rPr lang="en-US" dirty="0" err="1" smtClean="0"/>
              <a:t>k</a:t>
            </a:r>
            <a:r>
              <a:rPr lang="en-US" baseline="30000" dirty="0" err="1" smtClean="0"/>
              <a:t>th</a:t>
            </a:r>
            <a:r>
              <a:rPr lang="en-US" dirty="0" smtClean="0"/>
              <a:t> class.       </a:t>
            </a:r>
          </a:p>
          <a:p>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12</a:t>
            </a:fld>
            <a:endParaRPr lang="en-US"/>
          </a:p>
        </p:txBody>
      </p:sp>
      <p:pic>
        <p:nvPicPr>
          <p:cNvPr id="7" name="Picture 6"/>
          <p:cNvPicPr>
            <a:picLocks noChangeAspect="1"/>
          </p:cNvPicPr>
          <p:nvPr/>
        </p:nvPicPr>
        <p:blipFill>
          <a:blip r:embed="rId2"/>
          <a:stretch>
            <a:fillRect/>
          </a:stretch>
        </p:blipFill>
        <p:spPr>
          <a:xfrm>
            <a:off x="2483180" y="2257911"/>
            <a:ext cx="640349" cy="686088"/>
          </a:xfrm>
          <a:prstGeom prst="rect">
            <a:avLst/>
          </a:prstGeom>
        </p:spPr>
      </p:pic>
      <p:pic>
        <p:nvPicPr>
          <p:cNvPr id="8" name="Picture 7"/>
          <p:cNvPicPr>
            <a:picLocks noChangeAspect="1"/>
          </p:cNvPicPr>
          <p:nvPr/>
        </p:nvPicPr>
        <p:blipFill>
          <a:blip r:embed="rId3"/>
          <a:stretch>
            <a:fillRect/>
          </a:stretch>
        </p:blipFill>
        <p:spPr>
          <a:xfrm>
            <a:off x="1354890" y="3188364"/>
            <a:ext cx="610269" cy="508558"/>
          </a:xfrm>
          <a:prstGeom prst="rect">
            <a:avLst/>
          </a:prstGeom>
        </p:spPr>
      </p:pic>
      <p:pic>
        <p:nvPicPr>
          <p:cNvPr id="9" name="Picture 8"/>
          <p:cNvPicPr>
            <a:picLocks noChangeAspect="1"/>
          </p:cNvPicPr>
          <p:nvPr/>
        </p:nvPicPr>
        <p:blipFill>
          <a:blip r:embed="rId4"/>
          <a:stretch>
            <a:fillRect/>
          </a:stretch>
        </p:blipFill>
        <p:spPr>
          <a:xfrm>
            <a:off x="2279312" y="1540291"/>
            <a:ext cx="524043" cy="524043"/>
          </a:xfrm>
          <a:prstGeom prst="rect">
            <a:avLst/>
          </a:prstGeom>
        </p:spPr>
      </p:pic>
      <p:pic>
        <p:nvPicPr>
          <p:cNvPr id="10" name="Picture 9"/>
          <p:cNvPicPr>
            <a:picLocks noChangeAspect="1"/>
          </p:cNvPicPr>
          <p:nvPr/>
        </p:nvPicPr>
        <p:blipFill>
          <a:blip r:embed="rId5"/>
          <a:stretch>
            <a:fillRect/>
          </a:stretch>
        </p:blipFill>
        <p:spPr>
          <a:xfrm>
            <a:off x="1485231" y="4325353"/>
            <a:ext cx="3887537" cy="1702111"/>
          </a:xfrm>
          <a:prstGeom prst="rect">
            <a:avLst/>
          </a:prstGeom>
        </p:spPr>
      </p:pic>
      <p:pic>
        <p:nvPicPr>
          <p:cNvPr id="11" name="Picture 10"/>
          <p:cNvPicPr>
            <a:picLocks noChangeAspect="1"/>
          </p:cNvPicPr>
          <p:nvPr/>
        </p:nvPicPr>
        <p:blipFill>
          <a:blip r:embed="rId6"/>
          <a:stretch>
            <a:fillRect/>
          </a:stretch>
        </p:blipFill>
        <p:spPr>
          <a:xfrm>
            <a:off x="1724535" y="5821278"/>
            <a:ext cx="1968170" cy="536774"/>
          </a:xfrm>
          <a:prstGeom prst="rect">
            <a:avLst/>
          </a:prstGeom>
        </p:spPr>
      </p:pic>
    </p:spTree>
    <p:extLst>
      <p:ext uri="{BB962C8B-B14F-4D97-AF65-F5344CB8AC3E}">
        <p14:creationId xmlns:p14="http://schemas.microsoft.com/office/powerpoint/2010/main" val="40513208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13</a:t>
            </a:fld>
            <a:endParaRPr lang="en-US"/>
          </a:p>
        </p:txBody>
      </p:sp>
      <p:pic>
        <p:nvPicPr>
          <p:cNvPr id="6" name="Picture 5" descr="994824_668021806552167_1001983829_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Rounded Rectangle 1"/>
          <p:cNvSpPr/>
          <p:nvPr/>
        </p:nvSpPr>
        <p:spPr>
          <a:xfrm>
            <a:off x="1805628" y="4249477"/>
            <a:ext cx="4935382" cy="5778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0668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A Simple Example with One Predictor (p =1)</a:t>
            </a:r>
            <a:endParaRPr lang="en-US" sz="3400" dirty="0"/>
          </a:p>
        </p:txBody>
      </p:sp>
      <p:sp>
        <p:nvSpPr>
          <p:cNvPr id="3" name="Content Placeholder 2"/>
          <p:cNvSpPr>
            <a:spLocks noGrp="1"/>
          </p:cNvSpPr>
          <p:nvPr>
            <p:ph idx="1"/>
          </p:nvPr>
        </p:nvSpPr>
        <p:spPr>
          <a:xfrm>
            <a:off x="457200" y="1390316"/>
            <a:ext cx="8229600" cy="5086684"/>
          </a:xfrm>
        </p:spPr>
        <p:txBody>
          <a:bodyPr/>
          <a:lstStyle/>
          <a:p>
            <a:r>
              <a:rPr lang="en-US" dirty="0" smtClean="0"/>
              <a:t>Suppose we have only one predictor (p = 1)</a:t>
            </a:r>
          </a:p>
          <a:p>
            <a:r>
              <a:rPr lang="en-US" dirty="0" smtClean="0"/>
              <a:t>Two normal density function </a:t>
            </a:r>
            <a:r>
              <a:rPr lang="en-US" i="1" dirty="0" smtClean="0"/>
              <a:t>f</a:t>
            </a:r>
            <a:r>
              <a:rPr lang="en-US" i="1" baseline="-25000" dirty="0" smtClean="0"/>
              <a:t>1</a:t>
            </a:r>
            <a:r>
              <a:rPr lang="en-US" i="1" dirty="0" smtClean="0"/>
              <a:t>(x)</a:t>
            </a:r>
            <a:r>
              <a:rPr lang="en-US" dirty="0" smtClean="0"/>
              <a:t> and </a:t>
            </a:r>
            <a:r>
              <a:rPr lang="en-US" i="1" dirty="0" smtClean="0"/>
              <a:t>f</a:t>
            </a:r>
            <a:r>
              <a:rPr lang="en-US" i="1" baseline="-25000" dirty="0" smtClean="0"/>
              <a:t>2</a:t>
            </a:r>
            <a:r>
              <a:rPr lang="en-US" i="1" dirty="0" smtClean="0"/>
              <a:t>(</a:t>
            </a:r>
            <a:r>
              <a:rPr lang="en-US" i="1" dirty="0"/>
              <a:t>x</a:t>
            </a:r>
            <a:r>
              <a:rPr lang="en-US" i="1" dirty="0" smtClean="0"/>
              <a:t>)</a:t>
            </a:r>
            <a:r>
              <a:rPr lang="en-US" dirty="0" smtClean="0"/>
              <a:t>, represent two distinct classes</a:t>
            </a:r>
          </a:p>
          <a:p>
            <a:r>
              <a:rPr lang="en-US" dirty="0" smtClean="0"/>
              <a:t>The two density functions overlap, so there is some uncertainty about the class to which an observation with an unknown class belongs</a:t>
            </a:r>
          </a:p>
          <a:p>
            <a:r>
              <a:rPr lang="en-US" dirty="0" smtClean="0"/>
              <a:t>The dashed vertical line represents Bayes’ decision boundary  </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14</a:t>
            </a:fld>
            <a:endParaRPr lang="en-US"/>
          </a:p>
        </p:txBody>
      </p:sp>
      <p:pic>
        <p:nvPicPr>
          <p:cNvPr id="12" name="Picture 11" descr="4.4-lef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790" y="4314422"/>
            <a:ext cx="3997157" cy="2269841"/>
          </a:xfrm>
          <a:prstGeom prst="rect">
            <a:avLst/>
          </a:prstGeom>
        </p:spPr>
      </p:pic>
    </p:spTree>
    <p:extLst>
      <p:ext uri="{BB962C8B-B14F-4D97-AF65-F5344CB8AC3E}">
        <p14:creationId xmlns:p14="http://schemas.microsoft.com/office/powerpoint/2010/main" val="30998969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LDA</a:t>
            </a:r>
            <a:endParaRPr lang="en-US" dirty="0"/>
          </a:p>
        </p:txBody>
      </p:sp>
      <p:sp>
        <p:nvSpPr>
          <p:cNvPr id="3" name="Content Placeholder 2"/>
          <p:cNvSpPr>
            <a:spLocks noGrp="1"/>
          </p:cNvSpPr>
          <p:nvPr>
            <p:ph idx="1"/>
          </p:nvPr>
        </p:nvSpPr>
        <p:spPr/>
        <p:txBody>
          <a:bodyPr/>
          <a:lstStyle/>
          <a:p>
            <a:r>
              <a:rPr lang="en-US" dirty="0" smtClean="0"/>
              <a:t>LDA starts by assuming that each class has a normal distribution with a common variance </a:t>
            </a:r>
          </a:p>
          <a:p>
            <a:endParaRPr lang="en-US" dirty="0" smtClean="0"/>
          </a:p>
          <a:p>
            <a:r>
              <a:rPr lang="en-US" dirty="0" smtClean="0"/>
              <a:t>The mean and the variance are estimated </a:t>
            </a:r>
          </a:p>
          <a:p>
            <a:endParaRPr lang="en-US" dirty="0" smtClean="0"/>
          </a:p>
          <a:p>
            <a:r>
              <a:rPr lang="en-US" dirty="0" smtClean="0"/>
              <a:t>Finally, Bayes’ theorem is used to compute </a:t>
            </a:r>
            <a:r>
              <a:rPr lang="en-US" dirty="0" err="1" smtClean="0"/>
              <a:t>p</a:t>
            </a:r>
            <a:r>
              <a:rPr lang="en-US" baseline="-25000" dirty="0" err="1" smtClean="0"/>
              <a:t>k</a:t>
            </a:r>
            <a:r>
              <a:rPr lang="en-US" dirty="0"/>
              <a:t> </a:t>
            </a:r>
            <a:r>
              <a:rPr lang="en-US" dirty="0" smtClean="0"/>
              <a:t>and the observation is assigned to the class with the maximum probability among all k probabilities</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15</a:t>
            </a:fld>
            <a:endParaRPr lang="en-US"/>
          </a:p>
        </p:txBody>
      </p:sp>
    </p:spTree>
    <p:extLst>
      <p:ext uri="{BB962C8B-B14F-4D97-AF65-F5344CB8AC3E}">
        <p14:creationId xmlns:p14="http://schemas.microsoft.com/office/powerpoint/2010/main" val="38407092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8316"/>
            <a:ext cx="8229600" cy="5848684"/>
          </a:xfrm>
        </p:spPr>
        <p:txBody>
          <a:bodyPr/>
          <a:lstStyle/>
          <a:p>
            <a:r>
              <a:rPr lang="en-US" dirty="0" smtClean="0"/>
              <a:t>20 observations were drawn from each of the two classes</a:t>
            </a:r>
          </a:p>
          <a:p>
            <a:r>
              <a:rPr lang="en-US" dirty="0" smtClean="0"/>
              <a:t>The dashed vertical line is the Bayes’ decision boundary</a:t>
            </a:r>
          </a:p>
          <a:p>
            <a:r>
              <a:rPr lang="en-US" dirty="0" smtClean="0"/>
              <a:t>The solid vertical line is the LDA decision boundary</a:t>
            </a:r>
          </a:p>
          <a:p>
            <a:pPr lvl="1"/>
            <a:r>
              <a:rPr lang="en-US" dirty="0" smtClean="0"/>
              <a:t>Bayes’ error rate: 10.6%</a:t>
            </a:r>
          </a:p>
          <a:p>
            <a:pPr lvl="1"/>
            <a:r>
              <a:rPr lang="en-US" dirty="0" smtClean="0"/>
              <a:t>LDA error rate: 11.1%</a:t>
            </a:r>
          </a:p>
          <a:p>
            <a:r>
              <a:rPr lang="en-US" dirty="0" smtClean="0"/>
              <a:t>Thus, LDA is performing pretty well! </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16</a:t>
            </a:fld>
            <a:endParaRPr lang="en-US"/>
          </a:p>
        </p:txBody>
      </p:sp>
      <p:pic>
        <p:nvPicPr>
          <p:cNvPr id="6" name="Picture 5" descr="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647" y="3520534"/>
            <a:ext cx="6731668" cy="3063413"/>
          </a:xfrm>
          <a:prstGeom prst="rect">
            <a:avLst/>
          </a:prstGeom>
        </p:spPr>
      </p:pic>
    </p:spTree>
    <p:extLst>
      <p:ext uri="{BB962C8B-B14F-4D97-AF65-F5344CB8AC3E}">
        <p14:creationId xmlns:p14="http://schemas.microsoft.com/office/powerpoint/2010/main" val="32231901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When p &gt; 1</a:t>
            </a:r>
            <a:endParaRPr lang="en-US" dirty="0"/>
          </a:p>
        </p:txBody>
      </p:sp>
      <p:sp>
        <p:nvSpPr>
          <p:cNvPr id="3" name="Content Placeholder 2"/>
          <p:cNvSpPr>
            <a:spLocks noGrp="1"/>
          </p:cNvSpPr>
          <p:nvPr>
            <p:ph idx="1"/>
          </p:nvPr>
        </p:nvSpPr>
        <p:spPr/>
        <p:txBody>
          <a:bodyPr/>
          <a:lstStyle/>
          <a:p>
            <a:r>
              <a:rPr lang="en-US" dirty="0" smtClean="0"/>
              <a:t>If X is multidimensional (p &gt; 1), we use exactly the same approach except the density function </a:t>
            </a:r>
            <a:r>
              <a:rPr lang="en-US" i="1" dirty="0" smtClean="0"/>
              <a:t>f(x)</a:t>
            </a:r>
            <a:r>
              <a:rPr lang="en-US" dirty="0" smtClean="0"/>
              <a:t> is modeled using the multivariate normal density</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17</a:t>
            </a:fld>
            <a:endParaRPr lang="en-US"/>
          </a:p>
        </p:txBody>
      </p:sp>
      <p:pic>
        <p:nvPicPr>
          <p:cNvPr id="6" name="Picture 5" descr="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595" y="2927175"/>
            <a:ext cx="6504405" cy="3549825"/>
          </a:xfrm>
          <a:prstGeom prst="rect">
            <a:avLst/>
          </a:prstGeom>
        </p:spPr>
      </p:pic>
    </p:spTree>
    <p:extLst>
      <p:ext uri="{BB962C8B-B14F-4D97-AF65-F5344CB8AC3E}">
        <p14:creationId xmlns:p14="http://schemas.microsoft.com/office/powerpoint/2010/main" val="16848901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1895"/>
            <a:ext cx="8229600" cy="5755105"/>
          </a:xfrm>
        </p:spPr>
        <p:txBody>
          <a:bodyPr/>
          <a:lstStyle/>
          <a:p>
            <a:r>
              <a:rPr lang="en-US" dirty="0" smtClean="0"/>
              <a:t>We have two predictors (p =2)</a:t>
            </a:r>
          </a:p>
          <a:p>
            <a:r>
              <a:rPr lang="en-US" dirty="0" smtClean="0"/>
              <a:t>Three classes</a:t>
            </a:r>
          </a:p>
          <a:p>
            <a:r>
              <a:rPr lang="en-US" dirty="0" smtClean="0"/>
              <a:t>20 observations were generated from each class</a:t>
            </a:r>
          </a:p>
          <a:p>
            <a:r>
              <a:rPr lang="en-US" dirty="0" smtClean="0"/>
              <a:t>The solid lines are Bayes’ boundaries</a:t>
            </a:r>
          </a:p>
          <a:p>
            <a:r>
              <a:rPr lang="en-US" dirty="0" smtClean="0"/>
              <a:t>The dashed lines are LDA boundaries</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18</a:t>
            </a:fld>
            <a:endParaRPr lang="en-US"/>
          </a:p>
        </p:txBody>
      </p:sp>
      <p:pic>
        <p:nvPicPr>
          <p:cNvPr id="6" name="Picture 5" descr="4.6-righ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584" y="3084095"/>
            <a:ext cx="4132813" cy="3639070"/>
          </a:xfrm>
          <a:prstGeom prst="rect">
            <a:avLst/>
          </a:prstGeom>
        </p:spPr>
      </p:pic>
    </p:spTree>
    <p:extLst>
      <p:ext uri="{BB962C8B-B14F-4D97-AF65-F5344CB8AC3E}">
        <p14:creationId xmlns:p14="http://schemas.microsoft.com/office/powerpoint/2010/main" val="34128924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LDA on Default Data</a:t>
            </a:r>
            <a:endParaRPr lang="en-US" dirty="0"/>
          </a:p>
        </p:txBody>
      </p:sp>
      <p:sp>
        <p:nvSpPr>
          <p:cNvPr id="3" name="Content Placeholder 2"/>
          <p:cNvSpPr>
            <a:spLocks noGrp="1"/>
          </p:cNvSpPr>
          <p:nvPr>
            <p:ph idx="1"/>
          </p:nvPr>
        </p:nvSpPr>
        <p:spPr/>
        <p:txBody>
          <a:bodyPr/>
          <a:lstStyle/>
          <a:p>
            <a:r>
              <a:rPr lang="en-US" dirty="0" smtClean="0"/>
              <a:t>LDA makes 252+ 23 mistakes on 10000 predictions (2.75% misclassification error rate)</a:t>
            </a:r>
          </a:p>
          <a:p>
            <a:r>
              <a:rPr lang="en-US" dirty="0" smtClean="0"/>
              <a:t>But LDA miss-predicts 252/333 = 75.5% of defaulters!</a:t>
            </a:r>
          </a:p>
          <a:p>
            <a:r>
              <a:rPr lang="en-US" dirty="0" smtClean="0"/>
              <a:t>Perhaps, we shouldn’t use 0.5 as threshold for predicting default?</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19</a:t>
            </a:fld>
            <a:endParaRPr lang="en-US"/>
          </a:p>
        </p:txBody>
      </p:sp>
      <p:pic>
        <p:nvPicPr>
          <p:cNvPr id="7" name="Picture 6" descr="table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93" y="3828036"/>
            <a:ext cx="6455515" cy="2040690"/>
          </a:xfrm>
          <a:prstGeom prst="rect">
            <a:avLst/>
          </a:prstGeom>
        </p:spPr>
      </p:pic>
    </p:spTree>
    <p:extLst>
      <p:ext uri="{BB962C8B-B14F-4D97-AF65-F5344CB8AC3E}">
        <p14:creationId xmlns:p14="http://schemas.microsoft.com/office/powerpoint/2010/main" val="7038440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t>Linear Discriminant Analysis (LDA)   &amp; </a:t>
            </a:r>
            <a:br>
              <a:rPr lang="en-US" sz="2800" dirty="0" smtClean="0"/>
            </a:br>
            <a:r>
              <a:rPr lang="en-US" sz="2800" dirty="0" smtClean="0"/>
              <a:t/>
            </a:r>
            <a:br>
              <a:rPr lang="en-US" sz="2800" dirty="0" smtClean="0"/>
            </a:br>
            <a:r>
              <a:rPr lang="en-US" sz="2800" dirty="0" smtClean="0"/>
              <a:t>Quadratic Discriminant Analysis (QDA)</a:t>
            </a:r>
            <a:endParaRPr lang="en-US" sz="2800" dirty="0"/>
          </a:p>
        </p:txBody>
      </p:sp>
      <p:sp>
        <p:nvSpPr>
          <p:cNvPr id="3" name="Subtitle 2"/>
          <p:cNvSpPr>
            <a:spLocks noGrp="1"/>
          </p:cNvSpPr>
          <p:nvPr>
            <p:ph type="subTitle" idx="1"/>
          </p:nvPr>
        </p:nvSpPr>
        <p:spPr/>
        <p:txBody>
          <a:bodyPr/>
          <a:lstStyle/>
          <a:p>
            <a:endParaRPr lang="en-US" dirty="0" smtClean="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Tree>
    <p:extLst>
      <p:ext uri="{BB962C8B-B14F-4D97-AF65-F5344CB8AC3E}">
        <p14:creationId xmlns:p14="http://schemas.microsoft.com/office/powerpoint/2010/main" val="22056267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0.2 as Threshold for Default</a:t>
            </a:r>
            <a:endParaRPr lang="en-US" dirty="0"/>
          </a:p>
        </p:txBody>
      </p:sp>
      <p:sp>
        <p:nvSpPr>
          <p:cNvPr id="3" name="Content Placeholder 2"/>
          <p:cNvSpPr>
            <a:spLocks noGrp="1"/>
          </p:cNvSpPr>
          <p:nvPr>
            <p:ph idx="1"/>
          </p:nvPr>
        </p:nvSpPr>
        <p:spPr/>
        <p:txBody>
          <a:bodyPr/>
          <a:lstStyle/>
          <a:p>
            <a:r>
              <a:rPr lang="en-US" dirty="0" smtClean="0"/>
              <a:t>Now the total number of mistakes is 235+138 = 373 (3.73% misclassification error rate)</a:t>
            </a:r>
          </a:p>
          <a:p>
            <a:r>
              <a:rPr lang="en-US" dirty="0" smtClean="0"/>
              <a:t>But we only miss-predicted 138/333 = 41.4% of defaulters</a:t>
            </a:r>
          </a:p>
          <a:p>
            <a:r>
              <a:rPr lang="en-US" dirty="0" smtClean="0"/>
              <a:t>We can examine the error rate with other thresholds </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20</a:t>
            </a:fld>
            <a:endParaRPr lang="en-US"/>
          </a:p>
        </p:txBody>
      </p:sp>
      <p:pic>
        <p:nvPicPr>
          <p:cNvPr id="6" name="Picture 5" descr="Table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42" y="3822710"/>
            <a:ext cx="7064337" cy="2306722"/>
          </a:xfrm>
          <a:prstGeom prst="rect">
            <a:avLst/>
          </a:prstGeom>
        </p:spPr>
      </p:pic>
    </p:spTree>
    <p:extLst>
      <p:ext uri="{BB962C8B-B14F-4D97-AF65-F5344CB8AC3E}">
        <p14:creationId xmlns:p14="http://schemas.microsoft.com/office/powerpoint/2010/main" val="398381744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Default Threshold Values vs. Error Rates</a:t>
            </a:r>
            <a:endParaRPr lang="en-US" dirty="0"/>
          </a:p>
        </p:txBody>
      </p:sp>
      <p:sp>
        <p:nvSpPr>
          <p:cNvPr id="3" name="Content Placeholder 2"/>
          <p:cNvSpPr>
            <a:spLocks noGrp="1"/>
          </p:cNvSpPr>
          <p:nvPr>
            <p:ph idx="1"/>
          </p:nvPr>
        </p:nvSpPr>
        <p:spPr/>
        <p:txBody>
          <a:bodyPr/>
          <a:lstStyle/>
          <a:p>
            <a:r>
              <a:rPr lang="en-US" dirty="0" smtClean="0"/>
              <a:t>Black solid: overall error rate</a:t>
            </a:r>
          </a:p>
          <a:p>
            <a:r>
              <a:rPr lang="en-US" dirty="0" smtClean="0"/>
              <a:t>Blue dashed: Fraction of defaulters missed</a:t>
            </a:r>
          </a:p>
          <a:p>
            <a:r>
              <a:rPr lang="en-US" dirty="0" smtClean="0"/>
              <a:t>Orange dotted: non defaulters incorrectly classified</a:t>
            </a:r>
          </a:p>
          <a:p>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21</a:t>
            </a:fld>
            <a:endParaRPr lang="en-US"/>
          </a:p>
        </p:txBody>
      </p:sp>
      <p:pic>
        <p:nvPicPr>
          <p:cNvPr id="6" name="Picture 5" descr="4.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858" y="3252863"/>
            <a:ext cx="6437563" cy="3224137"/>
          </a:xfrm>
          <a:prstGeom prst="rect">
            <a:avLst/>
          </a:prstGeom>
        </p:spPr>
      </p:pic>
    </p:spTree>
    <p:extLst>
      <p:ext uri="{BB962C8B-B14F-4D97-AF65-F5344CB8AC3E}">
        <p14:creationId xmlns:p14="http://schemas.microsoft.com/office/powerpoint/2010/main" val="285730165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Quadratic Discriminant Analysis (QDA)</a:t>
            </a:r>
            <a:endParaRPr lang="en-US" dirty="0"/>
          </a:p>
        </p:txBody>
      </p:sp>
      <p:sp>
        <p:nvSpPr>
          <p:cNvPr id="3" name="Content Placeholder 2"/>
          <p:cNvSpPr>
            <a:spLocks noGrp="1"/>
          </p:cNvSpPr>
          <p:nvPr>
            <p:ph idx="1"/>
          </p:nvPr>
        </p:nvSpPr>
        <p:spPr/>
        <p:txBody>
          <a:bodyPr/>
          <a:lstStyle/>
          <a:p>
            <a:r>
              <a:rPr lang="en-US" dirty="0" smtClean="0"/>
              <a:t>LDA assumed that every class has the same variance/ covariance</a:t>
            </a:r>
          </a:p>
          <a:p>
            <a:r>
              <a:rPr lang="en-US" dirty="0" smtClean="0"/>
              <a:t>However, LDA may perform poorly if this assumption is far from true</a:t>
            </a:r>
          </a:p>
          <a:p>
            <a:r>
              <a:rPr lang="en-US" dirty="0" smtClean="0"/>
              <a:t>QDA works identically as LDA except that it estimates separate variances/ covariance for each class</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22</a:t>
            </a:fld>
            <a:endParaRPr lang="en-US"/>
          </a:p>
        </p:txBody>
      </p:sp>
    </p:spTree>
    <p:extLst>
      <p:ext uri="{BB962C8B-B14F-4D97-AF65-F5344CB8AC3E}">
        <p14:creationId xmlns:p14="http://schemas.microsoft.com/office/powerpoint/2010/main" val="381523392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is better? LDA or QDA?</a:t>
            </a:r>
            <a:endParaRPr lang="en-US" dirty="0"/>
          </a:p>
        </p:txBody>
      </p:sp>
      <p:sp>
        <p:nvSpPr>
          <p:cNvPr id="3" name="Content Placeholder 2"/>
          <p:cNvSpPr>
            <a:spLocks noGrp="1"/>
          </p:cNvSpPr>
          <p:nvPr>
            <p:ph idx="1"/>
          </p:nvPr>
        </p:nvSpPr>
        <p:spPr/>
        <p:txBody>
          <a:bodyPr/>
          <a:lstStyle/>
          <a:p>
            <a:r>
              <a:rPr lang="en-US" dirty="0" smtClean="0"/>
              <a:t>Since QDA allows for different variances among classes, the resulting boundaries become quadratic</a:t>
            </a:r>
          </a:p>
          <a:p>
            <a:endParaRPr lang="en-US" dirty="0" smtClean="0"/>
          </a:p>
          <a:p>
            <a:r>
              <a:rPr lang="en-US" dirty="0" smtClean="0"/>
              <a:t>Which approach is better: LDA or QDA?</a:t>
            </a:r>
          </a:p>
          <a:p>
            <a:pPr lvl="1"/>
            <a:r>
              <a:rPr lang="en-US" dirty="0" smtClean="0"/>
              <a:t>QDA will work best when the variances are very different between classes and we have enough observations to accurately estimate the variances</a:t>
            </a:r>
          </a:p>
          <a:p>
            <a:pPr lvl="1"/>
            <a:r>
              <a:rPr lang="en-US" dirty="0" smtClean="0"/>
              <a:t>LDA will work best when the variances are similar among classes or we don’t have enough data to accurately estimate the variances</a:t>
            </a:r>
          </a:p>
          <a:p>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23</a:t>
            </a:fld>
            <a:endParaRPr lang="en-US"/>
          </a:p>
        </p:txBody>
      </p:sp>
    </p:spTree>
    <p:extLst>
      <p:ext uri="{BB962C8B-B14F-4D97-AF65-F5344CB8AC3E}">
        <p14:creationId xmlns:p14="http://schemas.microsoft.com/office/powerpoint/2010/main" val="374008322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LDA to QDA</a:t>
            </a:r>
            <a:endParaRPr lang="en-US" dirty="0"/>
          </a:p>
        </p:txBody>
      </p:sp>
      <p:sp>
        <p:nvSpPr>
          <p:cNvPr id="3" name="Content Placeholder 2"/>
          <p:cNvSpPr>
            <a:spLocks noGrp="1"/>
          </p:cNvSpPr>
          <p:nvPr>
            <p:ph idx="1"/>
          </p:nvPr>
        </p:nvSpPr>
        <p:spPr/>
        <p:txBody>
          <a:bodyPr/>
          <a:lstStyle/>
          <a:p>
            <a:r>
              <a:rPr lang="en-US" sz="2000" dirty="0" smtClean="0"/>
              <a:t>Black dotted: LDA boundary</a:t>
            </a:r>
          </a:p>
          <a:p>
            <a:r>
              <a:rPr lang="en-US" sz="2000" dirty="0" smtClean="0"/>
              <a:t>Purple dashed: Bayes’ boundary</a:t>
            </a:r>
          </a:p>
          <a:p>
            <a:r>
              <a:rPr lang="en-US" sz="2000" dirty="0" smtClean="0"/>
              <a:t>Green solid: QDA boundary</a:t>
            </a:r>
          </a:p>
          <a:p>
            <a:r>
              <a:rPr lang="en-US" sz="2000" dirty="0" smtClean="0"/>
              <a:t>Left: variances of the classes are equal (LDA is better fit)</a:t>
            </a:r>
          </a:p>
          <a:p>
            <a:r>
              <a:rPr lang="en-US" sz="2000" dirty="0" smtClean="0"/>
              <a:t>Right: variances of the classes are not equal (QDA is better fit)</a:t>
            </a:r>
          </a:p>
          <a:p>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24</a:t>
            </a:fld>
            <a:endParaRPr lang="en-US"/>
          </a:p>
        </p:txBody>
      </p:sp>
      <p:pic>
        <p:nvPicPr>
          <p:cNvPr id="6" name="Picture 5" descr="4.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40" y="3435685"/>
            <a:ext cx="7154859" cy="3235692"/>
          </a:xfrm>
          <a:prstGeom prst="rect">
            <a:avLst/>
          </a:prstGeom>
        </p:spPr>
      </p:pic>
    </p:spTree>
    <p:extLst>
      <p:ext uri="{BB962C8B-B14F-4D97-AF65-F5344CB8AC3E}">
        <p14:creationId xmlns:p14="http://schemas.microsoft.com/office/powerpoint/2010/main" val="294000593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Classification Methods</a:t>
            </a:r>
            <a:endParaRPr lang="en-US" dirty="0"/>
          </a:p>
        </p:txBody>
      </p:sp>
      <p:sp>
        <p:nvSpPr>
          <p:cNvPr id="3" name="Content Placeholder 2"/>
          <p:cNvSpPr>
            <a:spLocks noGrp="1"/>
          </p:cNvSpPr>
          <p:nvPr>
            <p:ph idx="1"/>
          </p:nvPr>
        </p:nvSpPr>
        <p:spPr/>
        <p:txBody>
          <a:bodyPr/>
          <a:lstStyle/>
          <a:p>
            <a:r>
              <a:rPr lang="en-US" dirty="0" smtClean="0"/>
              <a:t>KNN (Chapter 2)</a:t>
            </a:r>
          </a:p>
          <a:p>
            <a:r>
              <a:rPr lang="en-US" dirty="0" smtClean="0"/>
              <a:t>Logistic Regression (Chapter 4)</a:t>
            </a:r>
          </a:p>
          <a:p>
            <a:r>
              <a:rPr lang="en-US" dirty="0" smtClean="0"/>
              <a:t>LDA (Chapter 4)</a:t>
            </a:r>
          </a:p>
          <a:p>
            <a:r>
              <a:rPr lang="en-US" dirty="0" smtClean="0"/>
              <a:t>QDA (Chapter 4)</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25</a:t>
            </a:fld>
            <a:endParaRPr lang="en-US"/>
          </a:p>
        </p:txBody>
      </p:sp>
    </p:spTree>
    <p:extLst>
      <p:ext uri="{BB962C8B-B14F-4D97-AF65-F5344CB8AC3E}">
        <p14:creationId xmlns:p14="http://schemas.microsoft.com/office/powerpoint/2010/main" val="3981172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vs. LDA</a:t>
            </a:r>
            <a:endParaRPr lang="en-US" dirty="0"/>
          </a:p>
        </p:txBody>
      </p:sp>
      <p:sp>
        <p:nvSpPr>
          <p:cNvPr id="3" name="Content Placeholder 2"/>
          <p:cNvSpPr>
            <a:spLocks noGrp="1"/>
          </p:cNvSpPr>
          <p:nvPr>
            <p:ph idx="1"/>
          </p:nvPr>
        </p:nvSpPr>
        <p:spPr/>
        <p:txBody>
          <a:bodyPr/>
          <a:lstStyle/>
          <a:p>
            <a:r>
              <a:rPr lang="en-US" u="sng" dirty="0" smtClean="0"/>
              <a:t>Similarity: </a:t>
            </a:r>
            <a:r>
              <a:rPr lang="en-US" dirty="0" smtClean="0"/>
              <a:t>Both Logistic Regression and LDA produce linear boundaries</a:t>
            </a:r>
          </a:p>
          <a:p>
            <a:r>
              <a:rPr lang="en-US" u="sng" dirty="0" smtClean="0"/>
              <a:t>Difference: </a:t>
            </a:r>
            <a:r>
              <a:rPr lang="en-US" dirty="0" smtClean="0"/>
              <a:t>LDA assumes that the observations are drawn from the normal distribution with common variance in each class, while logistic regression does not have this assumption. LDA would do better than Logistic Regression if the assumption of normality hold, otherwise logistic regression can outperform LDA</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26</a:t>
            </a:fld>
            <a:endParaRPr lang="en-US"/>
          </a:p>
        </p:txBody>
      </p:sp>
    </p:spTree>
    <p:extLst>
      <p:ext uri="{BB962C8B-B14F-4D97-AF65-F5344CB8AC3E}">
        <p14:creationId xmlns:p14="http://schemas.microsoft.com/office/powerpoint/2010/main" val="2487830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KNN vs. (LDA and Logistic Regression)</a:t>
            </a:r>
            <a:endParaRPr lang="en-US" dirty="0"/>
          </a:p>
        </p:txBody>
      </p:sp>
      <p:sp>
        <p:nvSpPr>
          <p:cNvPr id="3" name="Content Placeholder 2"/>
          <p:cNvSpPr>
            <a:spLocks noGrp="1"/>
          </p:cNvSpPr>
          <p:nvPr>
            <p:ph idx="1"/>
          </p:nvPr>
        </p:nvSpPr>
        <p:spPr/>
        <p:txBody>
          <a:bodyPr/>
          <a:lstStyle/>
          <a:p>
            <a:r>
              <a:rPr lang="en-US" dirty="0" smtClean="0"/>
              <a:t>KNN takes a completely different approach</a:t>
            </a:r>
          </a:p>
          <a:p>
            <a:endParaRPr lang="en-US" dirty="0" smtClean="0"/>
          </a:p>
          <a:p>
            <a:r>
              <a:rPr lang="en-US" dirty="0" smtClean="0"/>
              <a:t>KNN is completely non-parametric: No assumptions are made about the shape of the decision boundary! </a:t>
            </a:r>
          </a:p>
          <a:p>
            <a:endParaRPr lang="en-US" dirty="0" smtClean="0"/>
          </a:p>
          <a:p>
            <a:r>
              <a:rPr lang="en-US" u="sng" dirty="0" smtClean="0"/>
              <a:t>Advantage of KNN</a:t>
            </a:r>
            <a:r>
              <a:rPr lang="en-US" dirty="0" smtClean="0"/>
              <a:t>:  We can expect KNN to dominate both LDA and Logistic Regression when the decision boundary is highly non-linear</a:t>
            </a:r>
          </a:p>
          <a:p>
            <a:endParaRPr lang="en-US" dirty="0" smtClean="0"/>
          </a:p>
          <a:p>
            <a:r>
              <a:rPr lang="en-US" u="sng" dirty="0" smtClean="0"/>
              <a:t>Disadvantage of KNN: </a:t>
            </a:r>
            <a:r>
              <a:rPr lang="en-US" dirty="0" smtClean="0"/>
              <a:t>KNN does not tell us which predictors are important (no table of coefficients)</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27</a:t>
            </a:fld>
            <a:endParaRPr lang="en-US"/>
          </a:p>
        </p:txBody>
      </p:sp>
    </p:spTree>
    <p:extLst>
      <p:ext uri="{BB962C8B-B14F-4D97-AF65-F5344CB8AC3E}">
        <p14:creationId xmlns:p14="http://schemas.microsoft.com/office/powerpoint/2010/main" val="1596737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QDA vs. (LDA, Logistic Regression, and KNN)</a:t>
            </a:r>
            <a:endParaRPr lang="en-US" sz="3200" dirty="0"/>
          </a:p>
        </p:txBody>
      </p:sp>
      <p:sp>
        <p:nvSpPr>
          <p:cNvPr id="3" name="Content Placeholder 2"/>
          <p:cNvSpPr>
            <a:spLocks noGrp="1"/>
          </p:cNvSpPr>
          <p:nvPr>
            <p:ph idx="1"/>
          </p:nvPr>
        </p:nvSpPr>
        <p:spPr/>
        <p:txBody>
          <a:bodyPr/>
          <a:lstStyle/>
          <a:p>
            <a:r>
              <a:rPr lang="en-US" dirty="0" smtClean="0"/>
              <a:t>QDA is a compromise between non-parametric KNN method and the linear LDA and logistic regression</a:t>
            </a:r>
          </a:p>
          <a:p>
            <a:endParaRPr lang="en-US" dirty="0" smtClean="0"/>
          </a:p>
          <a:p>
            <a:r>
              <a:rPr lang="en-US" dirty="0" smtClean="0"/>
              <a:t>If the </a:t>
            </a:r>
            <a:r>
              <a:rPr lang="en-US" u="sng" dirty="0" smtClean="0"/>
              <a:t>true decision boundary </a:t>
            </a:r>
            <a:r>
              <a:rPr lang="en-US" dirty="0" smtClean="0"/>
              <a:t>is:</a:t>
            </a:r>
          </a:p>
          <a:p>
            <a:pPr lvl="1"/>
            <a:r>
              <a:rPr lang="en-US" dirty="0" smtClean="0"/>
              <a:t>Linear: LDA and Logistic outperforms</a:t>
            </a:r>
          </a:p>
          <a:p>
            <a:pPr lvl="1"/>
            <a:r>
              <a:rPr lang="en-US" dirty="0" smtClean="0"/>
              <a:t>Moderately Non-linear: QDA outperforms</a:t>
            </a:r>
          </a:p>
          <a:p>
            <a:pPr lvl="1"/>
            <a:r>
              <a:rPr lang="en-US" dirty="0" smtClean="0"/>
              <a:t>More complicated: KNN is superior</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28</a:t>
            </a:fld>
            <a:endParaRPr lang="en-US"/>
          </a:p>
        </p:txBody>
      </p:sp>
    </p:spTree>
    <p:extLst>
      <p:ext uri="{BB962C8B-B14F-4D97-AF65-F5344CB8AC3E}">
        <p14:creationId xmlns:p14="http://schemas.microsoft.com/office/powerpoint/2010/main" val="106595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buFont typeface="Wingdings" charset="2"/>
              <a:buChar char="Ø"/>
            </a:pPr>
            <a:endParaRPr lang="en-US" dirty="0" smtClean="0"/>
          </a:p>
          <a:p>
            <a:pPr>
              <a:buFont typeface="Wingdings" charset="2"/>
              <a:buChar char="Ø"/>
            </a:pPr>
            <a:endParaRPr lang="en-US" dirty="0" smtClean="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3</a:t>
            </a:fld>
            <a:endParaRPr lang="en-US"/>
          </a:p>
        </p:txBody>
      </p:sp>
      <p:sp>
        <p:nvSpPr>
          <p:cNvPr id="6" name="Content Placeholder 2"/>
          <p:cNvSpPr txBox="1">
            <a:spLocks/>
          </p:cNvSpPr>
          <p:nvPr/>
        </p:nvSpPr>
        <p:spPr>
          <a:xfrm>
            <a:off x="609600" y="147572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Overview of LDA</a:t>
            </a:r>
          </a:p>
          <a:p>
            <a:r>
              <a:rPr lang="en-US" dirty="0" smtClean="0"/>
              <a:t>Why not Logistic Regression?</a:t>
            </a:r>
          </a:p>
          <a:p>
            <a:r>
              <a:rPr lang="en-US" dirty="0" smtClean="0"/>
              <a:t>Estimating Bayes’ Classifier</a:t>
            </a:r>
          </a:p>
          <a:p>
            <a:r>
              <a:rPr lang="en-US" dirty="0" smtClean="0"/>
              <a:t>LDA Example with One Predictor (p=1)</a:t>
            </a:r>
          </a:p>
          <a:p>
            <a:r>
              <a:rPr lang="en-US" dirty="0" smtClean="0"/>
              <a:t>LDA Example with more than One Predictor (P&gt;1)</a:t>
            </a:r>
          </a:p>
          <a:p>
            <a:r>
              <a:rPr lang="en-US" dirty="0" smtClean="0"/>
              <a:t>LDA on Default Data</a:t>
            </a:r>
          </a:p>
          <a:p>
            <a:r>
              <a:rPr lang="en-US" dirty="0" smtClean="0"/>
              <a:t>Overview of QDA</a:t>
            </a:r>
          </a:p>
          <a:p>
            <a:r>
              <a:rPr lang="en-US" dirty="0" smtClean="0"/>
              <a:t>Comparison between LDA and QDA</a:t>
            </a:r>
          </a:p>
          <a:p>
            <a:endParaRPr lang="en-US" dirty="0" smtClean="0"/>
          </a:p>
          <a:p>
            <a:endParaRPr lang="en-US" dirty="0"/>
          </a:p>
        </p:txBody>
      </p:sp>
    </p:spTree>
    <p:extLst>
      <p:ext uri="{BB962C8B-B14F-4D97-AF65-F5344CB8AC3E}">
        <p14:creationId xmlns:p14="http://schemas.microsoft.com/office/powerpoint/2010/main" val="34209534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Linear Discriminant Analysis </a:t>
            </a:r>
            <a:endParaRPr lang="en-US" dirty="0"/>
          </a:p>
        </p:txBody>
      </p:sp>
      <p:sp>
        <p:nvSpPr>
          <p:cNvPr id="3" name="Content Placeholder 2"/>
          <p:cNvSpPr>
            <a:spLocks noGrp="1"/>
          </p:cNvSpPr>
          <p:nvPr>
            <p:ph idx="1"/>
          </p:nvPr>
        </p:nvSpPr>
        <p:spPr/>
        <p:txBody>
          <a:bodyPr/>
          <a:lstStyle/>
          <a:p>
            <a:r>
              <a:rPr lang="en-US" dirty="0" smtClean="0"/>
              <a:t>LDA  undertakes the same task as Logistic Regression. It classifies data based on categorical variables </a:t>
            </a:r>
          </a:p>
          <a:p>
            <a:pPr lvl="1"/>
            <a:r>
              <a:rPr lang="en-US" dirty="0" smtClean="0"/>
              <a:t>Making profit or not</a:t>
            </a:r>
          </a:p>
          <a:p>
            <a:pPr lvl="1"/>
            <a:r>
              <a:rPr lang="en-US" dirty="0" smtClean="0"/>
              <a:t>Buy a product or not</a:t>
            </a:r>
          </a:p>
          <a:p>
            <a:pPr lvl="1"/>
            <a:r>
              <a:rPr lang="en-US" dirty="0" smtClean="0"/>
              <a:t>Satisfied customer or not</a:t>
            </a:r>
          </a:p>
          <a:p>
            <a:pPr lvl="1"/>
            <a:r>
              <a:rPr lang="en-US" dirty="0" smtClean="0"/>
              <a:t>Political party voting intention</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4</a:t>
            </a:fld>
            <a:endParaRPr lang="en-US"/>
          </a:p>
        </p:txBody>
      </p:sp>
    </p:spTree>
    <p:extLst>
      <p:ext uri="{BB962C8B-B14F-4D97-AF65-F5344CB8AC3E}">
        <p14:creationId xmlns:p14="http://schemas.microsoft.com/office/powerpoint/2010/main" val="44710111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Linear? Why Discriminant? </a:t>
            </a:r>
            <a:endParaRPr lang="en-US" dirty="0"/>
          </a:p>
        </p:txBody>
      </p:sp>
      <p:sp>
        <p:nvSpPr>
          <p:cNvPr id="3" name="Content Placeholder 2"/>
          <p:cNvSpPr>
            <a:spLocks noGrp="1"/>
          </p:cNvSpPr>
          <p:nvPr>
            <p:ph idx="1"/>
          </p:nvPr>
        </p:nvSpPr>
        <p:spPr/>
        <p:txBody>
          <a:bodyPr/>
          <a:lstStyle/>
          <a:p>
            <a:r>
              <a:rPr lang="en-US" dirty="0" smtClean="0"/>
              <a:t>LDA involves the determination of linear equation (just like linear regression) that will predict which group the case belongs to.</a:t>
            </a:r>
          </a:p>
          <a:p>
            <a:endParaRPr lang="en-US" dirty="0"/>
          </a:p>
          <a:p>
            <a:endParaRPr lang="en-US" dirty="0" smtClean="0"/>
          </a:p>
          <a:p>
            <a:endParaRPr lang="en-US" dirty="0"/>
          </a:p>
          <a:p>
            <a:pPr lvl="1"/>
            <a:r>
              <a:rPr lang="en-US" dirty="0" smtClean="0"/>
              <a:t>D: discriminant function</a:t>
            </a:r>
          </a:p>
          <a:p>
            <a:pPr lvl="1"/>
            <a:r>
              <a:rPr lang="en-US" dirty="0" smtClean="0"/>
              <a:t>v: discriminant coefficient or weight for the variable</a:t>
            </a:r>
          </a:p>
          <a:p>
            <a:pPr lvl="1"/>
            <a:r>
              <a:rPr lang="en-US" dirty="0" smtClean="0"/>
              <a:t>X: variable</a:t>
            </a:r>
          </a:p>
          <a:p>
            <a:pPr lvl="1"/>
            <a:r>
              <a:rPr lang="en-US" dirty="0" smtClean="0"/>
              <a:t>a: constant  </a:t>
            </a:r>
          </a:p>
          <a:p>
            <a:pPr lvl="3"/>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5</a:t>
            </a:fld>
            <a:endParaRPr lang="en-US"/>
          </a:p>
        </p:txBody>
      </p:sp>
      <p:graphicFrame>
        <p:nvGraphicFramePr>
          <p:cNvPr id="6" name="Object 4"/>
          <p:cNvGraphicFramePr>
            <a:graphicFrameLocks noChangeAspect="1"/>
          </p:cNvGraphicFramePr>
          <p:nvPr>
            <p:extLst>
              <p:ext uri="{D42A27DB-BD31-4B8C-83A1-F6EECF244321}">
                <p14:modId xmlns:p14="http://schemas.microsoft.com/office/powerpoint/2010/main" val="480259996"/>
              </p:ext>
            </p:extLst>
          </p:nvPr>
        </p:nvGraphicFramePr>
        <p:xfrm>
          <a:off x="2103335" y="2865949"/>
          <a:ext cx="5122863" cy="747712"/>
        </p:xfrm>
        <a:graphic>
          <a:graphicData uri="http://schemas.openxmlformats.org/presentationml/2006/ole">
            <mc:AlternateContent xmlns:mc="http://schemas.openxmlformats.org/markup-compatibility/2006">
              <mc:Choice xmlns:v="urn:schemas-microsoft-com:vml" Requires="v">
                <p:oleObj spid="_x0000_s1058" name="Equation" r:id="rId3" imgW="1739900" imgH="215900" progId="Equation.3">
                  <p:embed/>
                </p:oleObj>
              </mc:Choice>
              <mc:Fallback>
                <p:oleObj name="Equation" r:id="rId3" imgW="1739900" imgH="215900" progId="Equation.3">
                  <p:embed/>
                  <p:pic>
                    <p:nvPicPr>
                      <p:cNvPr id="0" name=""/>
                      <p:cNvPicPr>
                        <a:picLocks noChangeAspect="1" noChangeArrowheads="1"/>
                      </p:cNvPicPr>
                      <p:nvPr/>
                    </p:nvPicPr>
                    <p:blipFill>
                      <a:blip r:embed="rId4"/>
                      <a:srcRect/>
                      <a:stretch>
                        <a:fillRect/>
                      </a:stretch>
                    </p:blipFill>
                    <p:spPr bwMode="auto">
                      <a:xfrm>
                        <a:off x="2103335" y="2865949"/>
                        <a:ext cx="5122863" cy="747712"/>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640950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 of LDA</a:t>
            </a:r>
            <a:endParaRPr lang="en-US" dirty="0"/>
          </a:p>
        </p:txBody>
      </p:sp>
      <p:sp>
        <p:nvSpPr>
          <p:cNvPr id="3" name="Content Placeholder 2"/>
          <p:cNvSpPr>
            <a:spLocks noGrp="1"/>
          </p:cNvSpPr>
          <p:nvPr>
            <p:ph idx="1"/>
          </p:nvPr>
        </p:nvSpPr>
        <p:spPr/>
        <p:txBody>
          <a:bodyPr/>
          <a:lstStyle/>
          <a:p>
            <a:r>
              <a:rPr lang="en-US" dirty="0" smtClean="0"/>
              <a:t>Choose the v’s in a way to maximize the distance between the means of different categories</a:t>
            </a:r>
          </a:p>
          <a:p>
            <a:endParaRPr lang="en-US" dirty="0" smtClean="0"/>
          </a:p>
          <a:p>
            <a:r>
              <a:rPr lang="en-US" dirty="0" smtClean="0"/>
              <a:t>Good predictors tend to have large v’s (weight)</a:t>
            </a:r>
          </a:p>
          <a:p>
            <a:endParaRPr lang="en-US" dirty="0" smtClean="0"/>
          </a:p>
          <a:p>
            <a:r>
              <a:rPr lang="en-US" dirty="0" smtClean="0"/>
              <a:t>We want to discriminate between the different categories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6</a:t>
            </a:fld>
            <a:endParaRPr lang="en-US"/>
          </a:p>
        </p:txBody>
      </p:sp>
    </p:spTree>
    <p:extLst>
      <p:ext uri="{BB962C8B-B14F-4D97-AF65-F5344CB8AC3E}">
        <p14:creationId xmlns:p14="http://schemas.microsoft.com/office/powerpoint/2010/main" val="3078988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LDA </a:t>
            </a:r>
            <a:endParaRPr lang="en-US" dirty="0"/>
          </a:p>
        </p:txBody>
      </p:sp>
      <p:sp>
        <p:nvSpPr>
          <p:cNvPr id="3" name="Content Placeholder 2"/>
          <p:cNvSpPr>
            <a:spLocks noGrp="1"/>
          </p:cNvSpPr>
          <p:nvPr>
            <p:ph idx="1"/>
          </p:nvPr>
        </p:nvSpPr>
        <p:spPr/>
        <p:txBody>
          <a:bodyPr/>
          <a:lstStyle/>
          <a:p>
            <a:r>
              <a:rPr lang="en-US" dirty="0" smtClean="0"/>
              <a:t>The observations are a random sample</a:t>
            </a:r>
          </a:p>
          <a:p>
            <a:endParaRPr lang="en-US" dirty="0"/>
          </a:p>
          <a:p>
            <a:endParaRPr lang="en-US" dirty="0" smtClean="0"/>
          </a:p>
          <a:p>
            <a:endParaRPr lang="en-US" dirty="0" smtClean="0"/>
          </a:p>
          <a:p>
            <a:r>
              <a:rPr lang="en-US" dirty="0" smtClean="0"/>
              <a:t>Each predictor variable is normally distributed</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7</a:t>
            </a:fld>
            <a:endParaRPr lang="en-US"/>
          </a:p>
        </p:txBody>
      </p:sp>
    </p:spTree>
    <p:extLst>
      <p:ext uri="{BB962C8B-B14F-4D97-AF65-F5344CB8AC3E}">
        <p14:creationId xmlns:p14="http://schemas.microsoft.com/office/powerpoint/2010/main" val="23573392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Logistic Regression?</a:t>
            </a:r>
            <a:endParaRPr lang="en-US" dirty="0"/>
          </a:p>
        </p:txBody>
      </p:sp>
      <p:sp>
        <p:nvSpPr>
          <p:cNvPr id="3" name="Content Placeholder 2"/>
          <p:cNvSpPr>
            <a:spLocks noGrp="1"/>
          </p:cNvSpPr>
          <p:nvPr>
            <p:ph idx="1"/>
          </p:nvPr>
        </p:nvSpPr>
        <p:spPr/>
        <p:txBody>
          <a:bodyPr/>
          <a:lstStyle/>
          <a:p>
            <a:r>
              <a:rPr lang="en-US" dirty="0" smtClean="0"/>
              <a:t>Logistic regression is unstable when the classes are well separated</a:t>
            </a:r>
          </a:p>
          <a:p>
            <a:endParaRPr lang="en-US" dirty="0" smtClean="0"/>
          </a:p>
          <a:p>
            <a:r>
              <a:rPr lang="en-US" dirty="0" smtClean="0"/>
              <a:t>In the case where n is small, and the distribution of predictors X is approximately normal, then LDA is more stable than Logistic Regression</a:t>
            </a:r>
          </a:p>
          <a:p>
            <a:endParaRPr lang="en-US" dirty="0" smtClean="0"/>
          </a:p>
          <a:p>
            <a:r>
              <a:rPr lang="en-US" dirty="0" smtClean="0"/>
              <a:t>LDA is more popular when we have more than two response classes</a:t>
            </a:r>
            <a:endParaRPr lang="en-US" dirty="0"/>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8</a:t>
            </a:fld>
            <a:endParaRPr lang="en-US"/>
          </a:p>
        </p:txBody>
      </p:sp>
    </p:spTree>
    <p:extLst>
      <p:ext uri="{BB962C8B-B14F-4D97-AF65-F5344CB8AC3E}">
        <p14:creationId xmlns:p14="http://schemas.microsoft.com/office/powerpoint/2010/main" val="3688501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Bayes’ Classifier</a:t>
            </a:r>
            <a:endParaRPr lang="en-US" dirty="0"/>
          </a:p>
        </p:txBody>
      </p:sp>
      <p:sp>
        <p:nvSpPr>
          <p:cNvPr id="3" name="Content Placeholder 2"/>
          <p:cNvSpPr>
            <a:spLocks noGrp="1"/>
          </p:cNvSpPr>
          <p:nvPr>
            <p:ph idx="1"/>
          </p:nvPr>
        </p:nvSpPr>
        <p:spPr/>
        <p:txBody>
          <a:bodyPr/>
          <a:lstStyle/>
          <a:p>
            <a:r>
              <a:rPr lang="en-US" dirty="0" smtClean="0"/>
              <a:t>Bayes’ classifier is the golden standard. Unfortunately, it is unattainable.</a:t>
            </a:r>
          </a:p>
          <a:p>
            <a:endParaRPr lang="en-US" dirty="0"/>
          </a:p>
          <a:p>
            <a:endParaRPr lang="en-US" dirty="0" smtClean="0"/>
          </a:p>
          <a:p>
            <a:r>
              <a:rPr lang="en-US" dirty="0" smtClean="0"/>
              <a:t>So far, we have estimated it with two methods: </a:t>
            </a:r>
          </a:p>
          <a:p>
            <a:pPr lvl="1"/>
            <a:r>
              <a:rPr lang="en-US" dirty="0" smtClean="0"/>
              <a:t>KNN classifier</a:t>
            </a:r>
          </a:p>
          <a:p>
            <a:pPr lvl="1"/>
            <a:r>
              <a:rPr lang="en-US" dirty="0" smtClean="0"/>
              <a:t>Logistic Regression</a:t>
            </a:r>
          </a:p>
        </p:txBody>
      </p:sp>
      <p:sp>
        <p:nvSpPr>
          <p:cNvPr id="4" name="Footer Placeholder 3"/>
          <p:cNvSpPr>
            <a:spLocks noGrp="1"/>
          </p:cNvSpPr>
          <p:nvPr>
            <p:ph type="ftr" sz="quarter" idx="11"/>
          </p:nvPr>
        </p:nvSpPr>
        <p:spPr/>
        <p:txBody>
          <a:bodyPr/>
          <a:lstStyle/>
          <a:p>
            <a:r>
              <a:rPr lang="en-US" smtClean="0"/>
              <a:t>DSO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9</a:t>
            </a:fld>
            <a:endParaRPr lang="en-US"/>
          </a:p>
        </p:txBody>
      </p:sp>
    </p:spTree>
    <p:extLst>
      <p:ext uri="{BB962C8B-B14F-4D97-AF65-F5344CB8AC3E}">
        <p14:creationId xmlns:p14="http://schemas.microsoft.com/office/powerpoint/2010/main" val="101862751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10667</TotalTime>
  <Words>1406</Words>
  <Application>Microsoft Macintosh PowerPoint</Application>
  <PresentationFormat>On-screen Show (4:3)</PresentationFormat>
  <Paragraphs>210</Paragraphs>
  <Slides>28</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Clarity</vt:lpstr>
      <vt:lpstr>Equation</vt:lpstr>
      <vt:lpstr>Classification MEthods</vt:lpstr>
      <vt:lpstr>Linear Discriminant Analysis (LDA)   &amp;   Quadratic Discriminant Analysis (QDA)</vt:lpstr>
      <vt:lpstr>Outline</vt:lpstr>
      <vt:lpstr>Linear Discriminant Analysis </vt:lpstr>
      <vt:lpstr>Why Linear? Why Discriminant? </vt:lpstr>
      <vt:lpstr>Purpose of LDA</vt:lpstr>
      <vt:lpstr>Assumptions of LDA </vt:lpstr>
      <vt:lpstr>Why not Logistic Regression?</vt:lpstr>
      <vt:lpstr>Bayes’ Classifier</vt:lpstr>
      <vt:lpstr>Estimating Bayes’ Classifier</vt:lpstr>
      <vt:lpstr>Estimate       and </vt:lpstr>
      <vt:lpstr>Use Training Data set for Estimation</vt:lpstr>
      <vt:lpstr>PowerPoint Presentation</vt:lpstr>
      <vt:lpstr>A Simple Example with One Predictor (p =1)</vt:lpstr>
      <vt:lpstr>Apply LDA</vt:lpstr>
      <vt:lpstr>PowerPoint Presentation</vt:lpstr>
      <vt:lpstr>An Example When p &gt; 1</vt:lpstr>
      <vt:lpstr>PowerPoint Presentation</vt:lpstr>
      <vt:lpstr>Running LDA on Default Data</vt:lpstr>
      <vt:lpstr>Use 0.2 as Threshold for Default</vt:lpstr>
      <vt:lpstr>Default Threshold Values vs. Error Rates</vt:lpstr>
      <vt:lpstr>Quadratic Discriminant Analysis (QDA)</vt:lpstr>
      <vt:lpstr>Which is better? LDA or QDA?</vt:lpstr>
      <vt:lpstr>Comparing LDA to QDA</vt:lpstr>
      <vt:lpstr>Comparison of Classification Methods</vt:lpstr>
      <vt:lpstr>Logistic Regression vs. LDA</vt:lpstr>
      <vt:lpstr>KNN vs. (LDA and Logistic Regression)</vt:lpstr>
      <vt:lpstr>QDA vs. (LDA, Logistic Regression, and KNN)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Abbass Sharif</cp:lastModifiedBy>
  <cp:revision>180</cp:revision>
  <cp:lastPrinted>2013-09-24T00:04:41Z</cp:lastPrinted>
  <dcterms:created xsi:type="dcterms:W3CDTF">2013-08-14T17:09:52Z</dcterms:created>
  <dcterms:modified xsi:type="dcterms:W3CDTF">2014-09-30T20:40:03Z</dcterms:modified>
</cp:coreProperties>
</file>