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handoutMasterIdLst>
    <p:handoutMasterId r:id="rId17"/>
  </p:handoutMasterIdLst>
  <p:sldIdLst>
    <p:sldId id="289" r:id="rId2"/>
    <p:sldId id="285" r:id="rId3"/>
    <p:sldId id="290" r:id="rId4"/>
    <p:sldId id="291" r:id="rId5"/>
    <p:sldId id="293" r:id="rId6"/>
    <p:sldId id="294" r:id="rId7"/>
    <p:sldId id="295" r:id="rId8"/>
    <p:sldId id="296" r:id="rId9"/>
    <p:sldId id="297" r:id="rId10"/>
    <p:sldId id="298" r:id="rId11"/>
    <p:sldId id="299" r:id="rId12"/>
    <p:sldId id="300" r:id="rId13"/>
    <p:sldId id="301" r:id="rId14"/>
    <p:sldId id="30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8" d="100"/>
          <a:sy n="118" d="100"/>
        </p:scale>
        <p:origin x="-120" y="-8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293B26-DCD9-FE4F-9FE4-30F434F2E0A0}" type="datetimeFigureOut">
              <a:rPr lang="en-US" smtClean="0"/>
              <a:t>10/7/14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4E2953-BF70-B04A-AAF4-4A6BE5C2BF64}" type="slidenum">
              <a:rPr lang="en-US" smtClean="0"/>
              <a:t>‹#›</a:t>
            </a:fld>
            <a:endParaRPr lang="en-US"/>
          </a:p>
        </p:txBody>
      </p:sp>
    </p:spTree>
    <p:extLst>
      <p:ext uri="{BB962C8B-B14F-4D97-AF65-F5344CB8AC3E}">
        <p14:creationId xmlns:p14="http://schemas.microsoft.com/office/powerpoint/2010/main" val="39976983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D98828-B440-F849-A996-B43452500FD5}" type="datetimeFigureOut">
              <a:rPr lang="en-US" smtClean="0"/>
              <a:t>10/7/14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50056-55B1-0749-B59A-9768440B4F51}" type="slidenum">
              <a:rPr lang="en-US" smtClean="0"/>
              <a:t>‹#›</a:t>
            </a:fld>
            <a:endParaRPr lang="en-US"/>
          </a:p>
        </p:txBody>
      </p:sp>
    </p:spTree>
    <p:extLst>
      <p:ext uri="{BB962C8B-B14F-4D97-AF65-F5344CB8AC3E}">
        <p14:creationId xmlns:p14="http://schemas.microsoft.com/office/powerpoint/2010/main" val="39841514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C50056-55B1-0749-B59A-9768440B4F51}" type="slidenum">
              <a:rPr lang="en-US" smtClean="0"/>
              <a:t>1</a:t>
            </a:fld>
            <a:endParaRPr lang="en-US"/>
          </a:p>
        </p:txBody>
      </p:sp>
    </p:spTree>
    <p:extLst>
      <p:ext uri="{BB962C8B-B14F-4D97-AF65-F5344CB8AC3E}">
        <p14:creationId xmlns:p14="http://schemas.microsoft.com/office/powerpoint/2010/main" val="157141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C50056-55B1-0749-B59A-9768440B4F51}" type="slidenum">
              <a:rPr lang="en-US" smtClean="0"/>
              <a:t>2</a:t>
            </a:fld>
            <a:endParaRPr lang="en-US"/>
          </a:p>
        </p:txBody>
      </p:sp>
    </p:spTree>
    <p:extLst>
      <p:ext uri="{BB962C8B-B14F-4D97-AF65-F5344CB8AC3E}">
        <p14:creationId xmlns:p14="http://schemas.microsoft.com/office/powerpoint/2010/main" val="1405409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91729D-836C-0E4D-8226-5D34162CCDF9}" type="datetime1">
              <a:rPr lang="en-US" smtClean="0"/>
              <a:t>10/7/14</a:t>
            </a:fld>
            <a:endParaRPr lang="en-US"/>
          </a:p>
        </p:txBody>
      </p:sp>
      <p:sp>
        <p:nvSpPr>
          <p:cNvPr id="5" name="Footer Placeholder 4"/>
          <p:cNvSpPr>
            <a:spLocks noGrp="1"/>
          </p:cNvSpPr>
          <p:nvPr>
            <p:ph type="ftr" sz="quarter" idx="11"/>
          </p:nvPr>
        </p:nvSpPr>
        <p:spPr/>
        <p:txBody>
          <a:bodyPr/>
          <a:lstStyle/>
          <a:p>
            <a:r>
              <a:rPr lang="en-US" smtClean="0"/>
              <a:t>DSO 530: Intro. to Statistical Learning </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E0AC9-54AE-C949-8FD3-4FAF2DC5CA21}" type="datetime1">
              <a:rPr lang="en-US" smtClean="0"/>
              <a:t>10/7/14</a:t>
            </a:fld>
            <a:endParaRPr lang="en-US"/>
          </a:p>
        </p:txBody>
      </p:sp>
      <p:sp>
        <p:nvSpPr>
          <p:cNvPr id="5" name="Footer Placeholder 4"/>
          <p:cNvSpPr>
            <a:spLocks noGrp="1"/>
          </p:cNvSpPr>
          <p:nvPr>
            <p:ph type="ftr" sz="quarter" idx="11"/>
          </p:nvPr>
        </p:nvSpPr>
        <p:spPr/>
        <p:txBody>
          <a:bodyPr/>
          <a:lstStyle/>
          <a:p>
            <a:r>
              <a:rPr lang="en-US" smtClean="0"/>
              <a:t>DSO 530: Intro. to Statistical Learning </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CAF157-2633-9342-A50B-B5FF1A636006}" type="datetime1">
              <a:rPr lang="en-US" smtClean="0"/>
              <a:t>10/7/14</a:t>
            </a:fld>
            <a:endParaRPr lang="en-US"/>
          </a:p>
        </p:txBody>
      </p:sp>
      <p:sp>
        <p:nvSpPr>
          <p:cNvPr id="5" name="Footer Placeholder 4"/>
          <p:cNvSpPr>
            <a:spLocks noGrp="1"/>
          </p:cNvSpPr>
          <p:nvPr>
            <p:ph type="ftr" sz="quarter" idx="11"/>
          </p:nvPr>
        </p:nvSpPr>
        <p:spPr/>
        <p:txBody>
          <a:bodyPr/>
          <a:lstStyle/>
          <a:p>
            <a:r>
              <a:rPr lang="en-US" smtClean="0"/>
              <a:t>DSO 530: Intro. to Statistical Learning </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7FC813-07A4-1441-B27F-75216AAD55F3}" type="datetime1">
              <a:rPr lang="en-US" smtClean="0"/>
              <a:t>10/7/14</a:t>
            </a:fld>
            <a:endParaRPr lang="en-US"/>
          </a:p>
        </p:txBody>
      </p:sp>
      <p:sp>
        <p:nvSpPr>
          <p:cNvPr id="5" name="Footer Placeholder 4"/>
          <p:cNvSpPr>
            <a:spLocks noGrp="1"/>
          </p:cNvSpPr>
          <p:nvPr>
            <p:ph type="ftr" sz="quarter" idx="11"/>
          </p:nvPr>
        </p:nvSpPr>
        <p:spPr/>
        <p:txBody>
          <a:bodyPr/>
          <a:lstStyle/>
          <a:p>
            <a:r>
              <a:rPr lang="en-US" smtClean="0"/>
              <a:t>DSO 530: Intro. to Statistical Learning </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71687A-9F31-514C-ACCA-11DC4839A6E0}" type="datetime1">
              <a:rPr lang="en-US" smtClean="0"/>
              <a:t>10/7/14</a:t>
            </a:fld>
            <a:endParaRPr lang="en-US"/>
          </a:p>
        </p:txBody>
      </p:sp>
      <p:sp>
        <p:nvSpPr>
          <p:cNvPr id="5" name="Footer Placeholder 4"/>
          <p:cNvSpPr>
            <a:spLocks noGrp="1"/>
          </p:cNvSpPr>
          <p:nvPr>
            <p:ph type="ftr" sz="quarter" idx="11"/>
          </p:nvPr>
        </p:nvSpPr>
        <p:spPr/>
        <p:txBody>
          <a:bodyPr/>
          <a:lstStyle/>
          <a:p>
            <a:r>
              <a:rPr lang="en-US" smtClean="0"/>
              <a:t>DSO 530: Intro. to Statistical Learning </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ABEFFBE-C620-464C-8162-A123A37E7FB4}" type="datetime1">
              <a:rPr lang="en-US" smtClean="0"/>
              <a:t>10/7/14</a:t>
            </a:fld>
            <a:endParaRPr lang="en-US"/>
          </a:p>
        </p:txBody>
      </p:sp>
      <p:sp>
        <p:nvSpPr>
          <p:cNvPr id="6" name="Footer Placeholder 5"/>
          <p:cNvSpPr>
            <a:spLocks noGrp="1"/>
          </p:cNvSpPr>
          <p:nvPr>
            <p:ph type="ftr" sz="quarter" idx="11"/>
          </p:nvPr>
        </p:nvSpPr>
        <p:spPr/>
        <p:txBody>
          <a:bodyPr/>
          <a:lstStyle/>
          <a:p>
            <a:r>
              <a:rPr lang="en-US" smtClean="0"/>
              <a:t>DSO 530: Intro. to Statistical Learning </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F0BC5E-1AEB-6D42-8D20-45BF94B77338}" type="datetime1">
              <a:rPr lang="en-US" smtClean="0"/>
              <a:t>10/7/14</a:t>
            </a:fld>
            <a:endParaRPr lang="en-US"/>
          </a:p>
        </p:txBody>
      </p:sp>
      <p:sp>
        <p:nvSpPr>
          <p:cNvPr id="8" name="Footer Placeholder 7"/>
          <p:cNvSpPr>
            <a:spLocks noGrp="1"/>
          </p:cNvSpPr>
          <p:nvPr>
            <p:ph type="ftr" sz="quarter" idx="11"/>
          </p:nvPr>
        </p:nvSpPr>
        <p:spPr/>
        <p:txBody>
          <a:bodyPr/>
          <a:lstStyle/>
          <a:p>
            <a:r>
              <a:rPr lang="en-US" smtClean="0"/>
              <a:t>DSO 530: Intro. to Statistical Learning </a:t>
            </a:r>
            <a:endParaRPr lang="en-US"/>
          </a:p>
        </p:txBody>
      </p:sp>
      <p:sp>
        <p:nvSpPr>
          <p:cNvPr id="9" name="Slide Number Placeholder 8"/>
          <p:cNvSpPr>
            <a:spLocks noGrp="1"/>
          </p:cNvSpPr>
          <p:nvPr>
            <p:ph type="sldNum" sz="quarter" idx="12"/>
          </p:nvPr>
        </p:nvSpPr>
        <p:spPr/>
        <p:txBody>
          <a:bodyPr/>
          <a:lstStyle/>
          <a:p>
            <a:fld id="{E4FFCA10-EE3F-AF4E-9EA4-E5CA2D91A1E4}"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FE31D1-CBC2-FD43-97AE-2A2D77A1895D}" type="datetime1">
              <a:rPr lang="en-US" smtClean="0"/>
              <a:t>10/7/14</a:t>
            </a:fld>
            <a:endParaRPr lang="en-US"/>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C6B605-BD63-8244-8C65-4EE9598D660B}" type="datetime1">
              <a:rPr lang="en-US" smtClean="0"/>
              <a:t>10/7/14</a:t>
            </a:fld>
            <a:endParaRPr lang="en-US"/>
          </a:p>
        </p:txBody>
      </p:sp>
      <p:sp>
        <p:nvSpPr>
          <p:cNvPr id="3" name="Footer Placeholder 2"/>
          <p:cNvSpPr>
            <a:spLocks noGrp="1"/>
          </p:cNvSpPr>
          <p:nvPr>
            <p:ph type="ftr" sz="quarter" idx="11"/>
          </p:nvPr>
        </p:nvSpPr>
        <p:spPr/>
        <p:txBody>
          <a:bodyPr/>
          <a:lstStyle/>
          <a:p>
            <a:r>
              <a:rPr lang="en-US" smtClean="0"/>
              <a:t>DSO 530: Intro. to Statistical Learning </a:t>
            </a:r>
            <a:endParaRPr lang="en-US"/>
          </a:p>
        </p:txBody>
      </p:sp>
      <p:sp>
        <p:nvSpPr>
          <p:cNvPr id="4" name="Slide Number Placeholder 3"/>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FE5557-B007-5D4C-BE25-93F791604A87}" type="datetime1">
              <a:rPr lang="en-US" smtClean="0"/>
              <a:t>10/7/14</a:t>
            </a:fld>
            <a:endParaRPr lang="en-US"/>
          </a:p>
        </p:txBody>
      </p:sp>
      <p:sp>
        <p:nvSpPr>
          <p:cNvPr id="6" name="Footer Placeholder 5"/>
          <p:cNvSpPr>
            <a:spLocks noGrp="1"/>
          </p:cNvSpPr>
          <p:nvPr>
            <p:ph type="ftr" sz="quarter" idx="11"/>
          </p:nvPr>
        </p:nvSpPr>
        <p:spPr/>
        <p:txBody>
          <a:bodyPr/>
          <a:lstStyle/>
          <a:p>
            <a:r>
              <a:rPr lang="en-US" smtClean="0"/>
              <a:t>DSO 530: Intro. to Statistical Learning </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52A835-45D5-9442-87FD-620EADE06DFC}" type="datetime1">
              <a:rPr lang="en-US" smtClean="0"/>
              <a:t>10/7/14</a:t>
            </a:fld>
            <a:endParaRPr lang="en-US"/>
          </a:p>
        </p:txBody>
      </p:sp>
      <p:sp>
        <p:nvSpPr>
          <p:cNvPr id="6" name="Footer Placeholder 5"/>
          <p:cNvSpPr>
            <a:spLocks noGrp="1"/>
          </p:cNvSpPr>
          <p:nvPr>
            <p:ph type="ftr" sz="quarter" idx="11"/>
          </p:nvPr>
        </p:nvSpPr>
        <p:spPr/>
        <p:txBody>
          <a:bodyPr/>
          <a:lstStyle/>
          <a:p>
            <a:r>
              <a:rPr lang="en-US" smtClean="0"/>
              <a:t>DSO 530: Intro. to Statistical Learning </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6C26CB8-D6F4-404A-B3E1-9895983D407F}" type="datetime1">
              <a:rPr lang="en-US" smtClean="0"/>
              <a:t>10/7/14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DSO 530: Intro. to Statistical Learning </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4FFCA10-EE3F-AF4E-9EA4-E5CA2D91A1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 Id="rId3" Type="http://schemas.openxmlformats.org/officeDocument/2006/relationships/image" Target="../media/image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600" dirty="0" smtClean="0"/>
              <a:t>Resampling </a:t>
            </a:r>
            <a:r>
              <a:rPr lang="en-US" sz="4600" dirty="0" err="1" smtClean="0"/>
              <a:t>MEthods</a:t>
            </a:r>
            <a:endParaRPr lang="en-US" sz="4600" dirty="0"/>
          </a:p>
        </p:txBody>
      </p:sp>
      <p:sp>
        <p:nvSpPr>
          <p:cNvPr id="3" name="Subtitle 2"/>
          <p:cNvSpPr>
            <a:spLocks noGrp="1"/>
          </p:cNvSpPr>
          <p:nvPr>
            <p:ph type="subTitle" idx="1"/>
          </p:nvPr>
        </p:nvSpPr>
        <p:spPr/>
        <p:txBody>
          <a:bodyPr/>
          <a:lstStyle/>
          <a:p>
            <a:r>
              <a:rPr lang="en-US" dirty="0" smtClean="0"/>
              <a:t>Chapter 05</a:t>
            </a:r>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a:t>
            </a:fld>
            <a:endParaRPr lang="en-US"/>
          </a:p>
        </p:txBody>
      </p:sp>
    </p:spTree>
    <p:extLst>
      <p:ext uri="{BB962C8B-B14F-4D97-AF65-F5344CB8AC3E}">
        <p14:creationId xmlns:p14="http://schemas.microsoft.com/office/powerpoint/2010/main" val="231788572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5.1.3 k-fold Cross Validation</a:t>
            </a:r>
            <a:endParaRPr lang="en-US" dirty="0"/>
          </a:p>
        </p:txBody>
      </p:sp>
      <p:sp>
        <p:nvSpPr>
          <p:cNvPr id="3" name="Content Placeholder 2"/>
          <p:cNvSpPr>
            <a:spLocks noGrp="1"/>
          </p:cNvSpPr>
          <p:nvPr>
            <p:ph idx="1"/>
          </p:nvPr>
        </p:nvSpPr>
        <p:spPr/>
        <p:txBody>
          <a:bodyPr>
            <a:normAutofit/>
          </a:bodyPr>
          <a:lstStyle/>
          <a:p>
            <a:r>
              <a:rPr lang="en-US" sz="2200" dirty="0" smtClean="0"/>
              <a:t>LOOCV is computationally intensive, so we can run k-fold Cross Validation instead</a:t>
            </a:r>
          </a:p>
          <a:p>
            <a:r>
              <a:rPr lang="en-US" sz="2200" dirty="0" smtClean="0"/>
              <a:t>With k-fold Cross Validation, we divide the data set into K different parts (e.g. K = 5, or K = 10, etc.)</a:t>
            </a:r>
          </a:p>
          <a:p>
            <a:r>
              <a:rPr lang="en-US" sz="2200" dirty="0" smtClean="0"/>
              <a:t>We then remove the first part, fit the model on the remaining K-1 parts, and see how good the predictions are on the left out part (i.e. compute the MSE on the first part)</a:t>
            </a:r>
          </a:p>
          <a:p>
            <a:r>
              <a:rPr lang="en-US" sz="2200" dirty="0" smtClean="0"/>
              <a:t>We then repeat this K different times taking out a different part each time</a:t>
            </a:r>
          </a:p>
          <a:p>
            <a:r>
              <a:rPr lang="en-US" sz="2200" dirty="0" smtClean="0"/>
              <a:t>By averaging the K different MSE’s we get an estimated validation (test) error rate for new observations </a:t>
            </a:r>
            <a:endParaRPr lang="en-US" sz="2200"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10</a:t>
            </a:fld>
            <a:endParaRPr lang="en-US"/>
          </a:p>
        </p:txBody>
      </p:sp>
      <p:pic>
        <p:nvPicPr>
          <p:cNvPr id="6" name="Picture 5"/>
          <p:cNvPicPr>
            <a:picLocks noChangeAspect="1"/>
          </p:cNvPicPr>
          <p:nvPr/>
        </p:nvPicPr>
        <p:blipFill>
          <a:blip r:embed="rId2"/>
          <a:stretch>
            <a:fillRect/>
          </a:stretch>
        </p:blipFill>
        <p:spPr>
          <a:xfrm>
            <a:off x="3784600" y="5687059"/>
            <a:ext cx="2037080" cy="704411"/>
          </a:xfrm>
          <a:prstGeom prst="rect">
            <a:avLst/>
          </a:prstGeom>
        </p:spPr>
      </p:pic>
    </p:spTree>
    <p:extLst>
      <p:ext uri="{BB962C8B-B14F-4D97-AF65-F5344CB8AC3E}">
        <p14:creationId xmlns:p14="http://schemas.microsoft.com/office/powerpoint/2010/main" val="143983886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K-fold Cross Validation </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11</a:t>
            </a:fld>
            <a:endParaRPr lang="en-US"/>
          </a:p>
        </p:txBody>
      </p:sp>
      <p:pic>
        <p:nvPicPr>
          <p:cNvPr id="6" name="Picture 5" descr="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085" y="1910080"/>
            <a:ext cx="8859315" cy="3832649"/>
          </a:xfrm>
          <a:prstGeom prst="rect">
            <a:avLst/>
          </a:prstGeom>
        </p:spPr>
      </p:pic>
    </p:spTree>
    <p:extLst>
      <p:ext uri="{BB962C8B-B14F-4D97-AF65-F5344CB8AC3E}">
        <p14:creationId xmlns:p14="http://schemas.microsoft.com/office/powerpoint/2010/main" val="322229415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 Data: LOOCV vs. K-fold CV</a:t>
            </a:r>
            <a:endParaRPr lang="en-US" dirty="0"/>
          </a:p>
        </p:txBody>
      </p:sp>
      <p:sp>
        <p:nvSpPr>
          <p:cNvPr id="3" name="Content Placeholder 2"/>
          <p:cNvSpPr>
            <a:spLocks noGrp="1"/>
          </p:cNvSpPr>
          <p:nvPr>
            <p:ph idx="1"/>
          </p:nvPr>
        </p:nvSpPr>
        <p:spPr/>
        <p:txBody>
          <a:bodyPr/>
          <a:lstStyle/>
          <a:p>
            <a:r>
              <a:rPr lang="en-US" sz="2200" dirty="0" smtClean="0"/>
              <a:t>Left: LOOCV  error curve</a:t>
            </a:r>
          </a:p>
          <a:p>
            <a:r>
              <a:rPr lang="en-US" sz="2200" dirty="0" smtClean="0"/>
              <a:t>Right: 10-fold CV was run many times, and the figure shows the slightly different CV error rates</a:t>
            </a:r>
          </a:p>
          <a:p>
            <a:r>
              <a:rPr lang="en-US" sz="2200" dirty="0" smtClean="0"/>
              <a:t>LOOCV is a special case of k-fold, where k = n</a:t>
            </a:r>
          </a:p>
          <a:p>
            <a:r>
              <a:rPr lang="en-US" sz="2200" dirty="0" smtClean="0"/>
              <a:t>They are both stable, but LOOCV is more computationally intensive!</a:t>
            </a:r>
            <a:r>
              <a:rPr lang="en-US" dirty="0" smtClean="0"/>
              <a:t> </a:t>
            </a:r>
          </a:p>
          <a:p>
            <a:endParaRPr lang="en-US"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12</a:t>
            </a:fld>
            <a:endParaRPr lang="en-US"/>
          </a:p>
        </p:txBody>
      </p:sp>
      <p:pic>
        <p:nvPicPr>
          <p:cNvPr id="6" name="Picture 5" descr="5.4.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 y="3571240"/>
            <a:ext cx="7327900" cy="3340100"/>
          </a:xfrm>
          <a:prstGeom prst="rect">
            <a:avLst/>
          </a:prstGeom>
        </p:spPr>
      </p:pic>
    </p:spTree>
    <p:extLst>
      <p:ext uri="{BB962C8B-B14F-4D97-AF65-F5344CB8AC3E}">
        <p14:creationId xmlns:p14="http://schemas.microsoft.com/office/powerpoint/2010/main" val="145733572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 Data: Validation Set Approach vs. K-fold CV Approach</a:t>
            </a:r>
            <a:endParaRPr lang="en-US" dirty="0"/>
          </a:p>
        </p:txBody>
      </p:sp>
      <p:sp>
        <p:nvSpPr>
          <p:cNvPr id="3" name="Content Placeholder 2"/>
          <p:cNvSpPr>
            <a:spLocks noGrp="1"/>
          </p:cNvSpPr>
          <p:nvPr>
            <p:ph idx="1"/>
          </p:nvPr>
        </p:nvSpPr>
        <p:spPr/>
        <p:txBody>
          <a:bodyPr/>
          <a:lstStyle/>
          <a:p>
            <a:r>
              <a:rPr lang="en-US" dirty="0" smtClean="0"/>
              <a:t>Left: Validation Set Approach</a:t>
            </a:r>
          </a:p>
          <a:p>
            <a:r>
              <a:rPr lang="en-US" dirty="0" smtClean="0"/>
              <a:t>Right: 10-fold Cross Validation Approach</a:t>
            </a:r>
          </a:p>
          <a:p>
            <a:r>
              <a:rPr lang="en-US" dirty="0" smtClean="0"/>
              <a:t>Indeed, 10-fold CV is more stable!</a:t>
            </a:r>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13</a:t>
            </a:fld>
            <a:endParaRPr lang="en-US"/>
          </a:p>
        </p:txBody>
      </p:sp>
      <p:pic>
        <p:nvPicPr>
          <p:cNvPr id="6" name="Picture 5" descr="5.2.pdf"/>
          <p:cNvPicPr>
            <a:picLocks noChangeAspect="1"/>
          </p:cNvPicPr>
          <p:nvPr/>
        </p:nvPicPr>
        <p:blipFill rotWithShape="1">
          <a:blip r:embed="rId2">
            <a:extLst>
              <a:ext uri="{28A0092B-C50C-407E-A947-70E740481C1C}">
                <a14:useLocalDpi xmlns:a14="http://schemas.microsoft.com/office/drawing/2010/main" val="0"/>
              </a:ext>
            </a:extLst>
          </a:blip>
          <a:srcRect l="49116"/>
          <a:stretch/>
        </p:blipFill>
        <p:spPr>
          <a:xfrm>
            <a:off x="706120" y="3107690"/>
            <a:ext cx="3728720" cy="3340100"/>
          </a:xfrm>
          <a:prstGeom prst="rect">
            <a:avLst/>
          </a:prstGeom>
        </p:spPr>
      </p:pic>
      <p:pic>
        <p:nvPicPr>
          <p:cNvPr id="8" name="Picture 7" descr="5.4.pdf"/>
          <p:cNvPicPr>
            <a:picLocks noChangeAspect="1"/>
          </p:cNvPicPr>
          <p:nvPr/>
        </p:nvPicPr>
        <p:blipFill rotWithShape="1">
          <a:blip r:embed="rId3">
            <a:extLst>
              <a:ext uri="{28A0092B-C50C-407E-A947-70E740481C1C}">
                <a14:useLocalDpi xmlns:a14="http://schemas.microsoft.com/office/drawing/2010/main" val="0"/>
              </a:ext>
            </a:extLst>
          </a:blip>
          <a:srcRect l="47729" b="2814"/>
          <a:stretch/>
        </p:blipFill>
        <p:spPr>
          <a:xfrm>
            <a:off x="4856480" y="3154680"/>
            <a:ext cx="3830320" cy="3246120"/>
          </a:xfrm>
          <a:prstGeom prst="rect">
            <a:avLst/>
          </a:prstGeom>
        </p:spPr>
      </p:pic>
    </p:spTree>
    <p:extLst>
      <p:ext uri="{BB962C8B-B14F-4D97-AF65-F5344CB8AC3E}">
        <p14:creationId xmlns:p14="http://schemas.microsoft.com/office/powerpoint/2010/main" val="403411574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5.1.4 Bias- Variance Trade-off for k-fold CV</a:t>
            </a:r>
            <a:endParaRPr lang="en-US" dirty="0"/>
          </a:p>
        </p:txBody>
      </p:sp>
      <p:sp>
        <p:nvSpPr>
          <p:cNvPr id="3" name="Content Placeholder 2"/>
          <p:cNvSpPr>
            <a:spLocks noGrp="1"/>
          </p:cNvSpPr>
          <p:nvPr>
            <p:ph idx="1"/>
          </p:nvPr>
        </p:nvSpPr>
        <p:spPr/>
        <p:txBody>
          <a:bodyPr>
            <a:normAutofit/>
          </a:bodyPr>
          <a:lstStyle/>
          <a:p>
            <a:r>
              <a:rPr lang="en-US" sz="2200" dirty="0" smtClean="0"/>
              <a:t>Putting aside that LOOCV is more computationally intensive than k-fold CV… Which is better LOOCV or K-fold CV?</a:t>
            </a:r>
          </a:p>
          <a:p>
            <a:pPr lvl="1"/>
            <a:r>
              <a:rPr lang="en-US" sz="1800" dirty="0" smtClean="0"/>
              <a:t>LOOCV is less bias than k-fold CV (when k &lt; n)</a:t>
            </a:r>
            <a:br>
              <a:rPr lang="en-US" sz="1800" dirty="0" smtClean="0"/>
            </a:br>
            <a:endParaRPr lang="en-US" sz="1800" dirty="0" smtClean="0"/>
          </a:p>
          <a:p>
            <a:pPr lvl="1"/>
            <a:r>
              <a:rPr lang="en-US" sz="1800" dirty="0" smtClean="0"/>
              <a:t>But, LOOCV has higher variance than k-fold CV (when k &lt; n)</a:t>
            </a:r>
          </a:p>
          <a:p>
            <a:pPr lvl="1"/>
            <a:endParaRPr lang="en-US" sz="1800" dirty="0"/>
          </a:p>
          <a:p>
            <a:pPr lvl="1"/>
            <a:r>
              <a:rPr lang="en-US" sz="1800" dirty="0" smtClean="0"/>
              <a:t>Thus, there is a trade-off between what to use</a:t>
            </a:r>
          </a:p>
          <a:p>
            <a:endParaRPr lang="en-US" sz="2200" dirty="0" smtClean="0"/>
          </a:p>
          <a:p>
            <a:r>
              <a:rPr lang="en-US" sz="2200" dirty="0" smtClean="0"/>
              <a:t>Conclusion: </a:t>
            </a:r>
          </a:p>
          <a:p>
            <a:pPr lvl="1"/>
            <a:r>
              <a:rPr lang="en-US" sz="1800" dirty="0" smtClean="0"/>
              <a:t>We tend to use k-fold CV with (K = 5 and K = 10)</a:t>
            </a:r>
          </a:p>
          <a:p>
            <a:pPr lvl="1"/>
            <a:r>
              <a:rPr lang="en-US" sz="1800" dirty="0" smtClean="0"/>
              <a:t>These are the magical K’s </a:t>
            </a:r>
            <a:r>
              <a:rPr lang="en-US" sz="1800" dirty="0" smtClean="0">
                <a:sym typeface="Wingdings"/>
              </a:rPr>
              <a:t></a:t>
            </a:r>
          </a:p>
          <a:p>
            <a:pPr lvl="1"/>
            <a:r>
              <a:rPr lang="en-US" sz="1800" dirty="0" smtClean="0">
                <a:sym typeface="Wingdings"/>
              </a:rPr>
              <a:t>It has been empirically shown that they yield test error rate estimates that suffer neither from excessively high bias, nor from very high variance</a:t>
            </a:r>
            <a:endParaRPr lang="en-US" sz="1800"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14</a:t>
            </a:fld>
            <a:endParaRPr lang="en-US"/>
          </a:p>
        </p:txBody>
      </p:sp>
    </p:spTree>
    <p:extLst>
      <p:ext uri="{BB962C8B-B14F-4D97-AF65-F5344CB8AC3E}">
        <p14:creationId xmlns:p14="http://schemas.microsoft.com/office/powerpoint/2010/main" val="349476633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buFont typeface="Wingdings" charset="2"/>
              <a:buChar char="Ø"/>
            </a:pPr>
            <a:r>
              <a:rPr lang="en-US" dirty="0" smtClean="0"/>
              <a:t>The </a:t>
            </a:r>
            <a:r>
              <a:rPr lang="en-US" dirty="0" smtClean="0"/>
              <a:t>Validation Set Approach</a:t>
            </a:r>
          </a:p>
          <a:p>
            <a:pPr>
              <a:buFont typeface="Wingdings" charset="2"/>
              <a:buChar char="Ø"/>
            </a:pPr>
            <a:r>
              <a:rPr lang="en-US" dirty="0" smtClean="0"/>
              <a:t>Leave-One-Out Cross Validation</a:t>
            </a:r>
          </a:p>
          <a:p>
            <a:pPr>
              <a:buFont typeface="Wingdings" charset="2"/>
              <a:buChar char="Ø"/>
            </a:pPr>
            <a:r>
              <a:rPr lang="en-US" dirty="0" smtClean="0"/>
              <a:t>K-fold Cross Validation</a:t>
            </a:r>
          </a:p>
          <a:p>
            <a:pPr>
              <a:buFont typeface="Wingdings" charset="2"/>
              <a:buChar char="Ø"/>
            </a:pPr>
            <a:r>
              <a:rPr lang="en-US" dirty="0" smtClean="0"/>
              <a:t>Bias-Variance Trade-off for k-fold Cross Validation</a:t>
            </a:r>
          </a:p>
          <a:p>
            <a:pPr>
              <a:buFont typeface="Wingdings" charset="2"/>
              <a:buChar char="Ø"/>
            </a:pPr>
            <a:endParaRPr lang="en-US" dirty="0" smtClean="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2</a:t>
            </a:fld>
            <a:endParaRPr lang="en-US"/>
          </a:p>
        </p:txBody>
      </p:sp>
      <p:sp>
        <p:nvSpPr>
          <p:cNvPr id="6" name="Content Placeholder 2"/>
          <p:cNvSpPr txBox="1">
            <a:spLocks/>
          </p:cNvSpPr>
          <p:nvPr/>
        </p:nvSpPr>
        <p:spPr>
          <a:xfrm>
            <a:off x="609600" y="1475722"/>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endParaRPr lang="en-US" dirty="0" smtClean="0"/>
          </a:p>
          <a:p>
            <a:endParaRPr lang="en-US" dirty="0"/>
          </a:p>
        </p:txBody>
      </p:sp>
    </p:spTree>
    <p:extLst>
      <p:ext uri="{BB962C8B-B14F-4D97-AF65-F5344CB8AC3E}">
        <p14:creationId xmlns:p14="http://schemas.microsoft.com/office/powerpoint/2010/main" val="342095342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resampling methods?</a:t>
            </a:r>
            <a:endParaRPr lang="en-US" dirty="0"/>
          </a:p>
        </p:txBody>
      </p:sp>
      <p:sp>
        <p:nvSpPr>
          <p:cNvPr id="3" name="Content Placeholder 2"/>
          <p:cNvSpPr>
            <a:spLocks noGrp="1"/>
          </p:cNvSpPr>
          <p:nvPr>
            <p:ph idx="1"/>
          </p:nvPr>
        </p:nvSpPr>
        <p:spPr/>
        <p:txBody>
          <a:bodyPr>
            <a:normAutofit/>
          </a:bodyPr>
          <a:lstStyle/>
          <a:p>
            <a:r>
              <a:rPr lang="en-US" dirty="0" smtClean="0"/>
              <a:t>Tools that involves </a:t>
            </a:r>
            <a:r>
              <a:rPr lang="en-US" u="sng" dirty="0" smtClean="0"/>
              <a:t>repeatedly</a:t>
            </a:r>
            <a:r>
              <a:rPr lang="en-US" dirty="0" smtClean="0"/>
              <a:t> drawing samples from a training set and refitting a model of interest on each sample in order to obtain more information about the fitted model</a:t>
            </a:r>
          </a:p>
          <a:p>
            <a:pPr lvl="1"/>
            <a:r>
              <a:rPr lang="en-US" dirty="0" smtClean="0"/>
              <a:t>Model Assessment: estimate test error rates </a:t>
            </a:r>
          </a:p>
          <a:p>
            <a:pPr lvl="1"/>
            <a:r>
              <a:rPr lang="en-US" dirty="0" smtClean="0"/>
              <a:t>Model Selection: select the appropriate level of model flexibility</a:t>
            </a:r>
          </a:p>
          <a:p>
            <a:r>
              <a:rPr lang="en-US" dirty="0" smtClean="0"/>
              <a:t>They are computationally expensive! But these days we have powerful computers </a:t>
            </a:r>
            <a:r>
              <a:rPr lang="en-US" dirty="0" smtClean="0">
                <a:sym typeface="Wingdings"/>
              </a:rPr>
              <a:t></a:t>
            </a:r>
          </a:p>
          <a:p>
            <a:r>
              <a:rPr lang="en-US" dirty="0" smtClean="0">
                <a:sym typeface="Wingdings"/>
              </a:rPr>
              <a:t>Two resampling methods: </a:t>
            </a:r>
          </a:p>
          <a:p>
            <a:pPr lvl="1"/>
            <a:r>
              <a:rPr lang="en-US" dirty="0" smtClean="0">
                <a:sym typeface="Wingdings"/>
              </a:rPr>
              <a:t>Cross Validation</a:t>
            </a:r>
          </a:p>
          <a:p>
            <a:pPr lvl="1"/>
            <a:r>
              <a:rPr lang="en-US" dirty="0" smtClean="0">
                <a:sym typeface="Wingdings"/>
              </a:rPr>
              <a:t>Bootstrapping </a:t>
            </a:r>
            <a:endParaRPr lang="en-US"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3</a:t>
            </a:fld>
            <a:endParaRPr lang="en-US"/>
          </a:p>
        </p:txBody>
      </p:sp>
    </p:spTree>
    <p:extLst>
      <p:ext uri="{BB962C8B-B14F-4D97-AF65-F5344CB8AC3E}">
        <p14:creationId xmlns:p14="http://schemas.microsoft.com/office/powerpoint/2010/main" val="322481623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5.1.1 Typical Approach: The Validation Set Approach</a:t>
            </a:r>
            <a:endParaRPr lang="en-US" dirty="0"/>
          </a:p>
        </p:txBody>
      </p:sp>
      <p:sp>
        <p:nvSpPr>
          <p:cNvPr id="3" name="Content Placeholder 2"/>
          <p:cNvSpPr>
            <a:spLocks noGrp="1"/>
          </p:cNvSpPr>
          <p:nvPr>
            <p:ph idx="1"/>
          </p:nvPr>
        </p:nvSpPr>
        <p:spPr/>
        <p:txBody>
          <a:bodyPr/>
          <a:lstStyle/>
          <a:p>
            <a:r>
              <a:rPr lang="en-US" dirty="0" smtClean="0"/>
              <a:t>Suppose that we would like to find a set of variables that give the lowest test (not training) error rate</a:t>
            </a:r>
          </a:p>
          <a:p>
            <a:r>
              <a:rPr lang="en-US" dirty="0" smtClean="0"/>
              <a:t>If we have a large data set, we can achieve this goal by randomly splitting the data into training and validation(testing) parts</a:t>
            </a:r>
          </a:p>
          <a:p>
            <a:r>
              <a:rPr lang="en-US" dirty="0" smtClean="0"/>
              <a:t>We would then use the training part to build each possible model (i.e. the different combinations of variables) and choose the model that gave the lowest error rate when applied to the validation data</a:t>
            </a:r>
            <a:endParaRPr lang="en-US"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4</a:t>
            </a:fld>
            <a:endParaRPr lang="en-US"/>
          </a:p>
        </p:txBody>
      </p:sp>
      <p:sp>
        <p:nvSpPr>
          <p:cNvPr id="7" name="TextBox 6"/>
          <p:cNvSpPr txBox="1"/>
          <p:nvPr/>
        </p:nvSpPr>
        <p:spPr>
          <a:xfrm>
            <a:off x="2153920" y="6314440"/>
            <a:ext cx="1561771" cy="369332"/>
          </a:xfrm>
          <a:prstGeom prst="rect">
            <a:avLst/>
          </a:prstGeom>
          <a:noFill/>
        </p:spPr>
        <p:txBody>
          <a:bodyPr wrap="none" rtlCol="0">
            <a:spAutoFit/>
          </a:bodyPr>
          <a:lstStyle/>
          <a:p>
            <a:r>
              <a:rPr lang="en-US" dirty="0" smtClean="0"/>
              <a:t>Training Data</a:t>
            </a:r>
            <a:endParaRPr lang="en-US" dirty="0"/>
          </a:p>
        </p:txBody>
      </p:sp>
      <p:sp>
        <p:nvSpPr>
          <p:cNvPr id="8" name="TextBox 7"/>
          <p:cNvSpPr txBox="1"/>
          <p:nvPr/>
        </p:nvSpPr>
        <p:spPr>
          <a:xfrm>
            <a:off x="5130800" y="6314440"/>
            <a:ext cx="1467770" cy="369332"/>
          </a:xfrm>
          <a:prstGeom prst="rect">
            <a:avLst/>
          </a:prstGeom>
          <a:noFill/>
        </p:spPr>
        <p:txBody>
          <a:bodyPr wrap="none" rtlCol="0">
            <a:spAutoFit/>
          </a:bodyPr>
          <a:lstStyle/>
          <a:p>
            <a:r>
              <a:rPr lang="en-US" dirty="0" smtClean="0"/>
              <a:t>Testing Data</a:t>
            </a:r>
            <a:endParaRPr lang="en-US" dirty="0"/>
          </a:p>
        </p:txBody>
      </p:sp>
      <p:pic>
        <p:nvPicPr>
          <p:cNvPr id="9" name="Picture 8" descr="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7840" y="5049520"/>
            <a:ext cx="5528851" cy="1264920"/>
          </a:xfrm>
          <a:prstGeom prst="rect">
            <a:avLst/>
          </a:prstGeom>
        </p:spPr>
      </p:pic>
    </p:spTree>
    <p:extLst>
      <p:ext uri="{BB962C8B-B14F-4D97-AF65-F5344CB8AC3E}">
        <p14:creationId xmlns:p14="http://schemas.microsoft.com/office/powerpoint/2010/main" val="25014497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Auto Data</a:t>
            </a:r>
            <a:endParaRPr lang="en-US" dirty="0"/>
          </a:p>
        </p:txBody>
      </p:sp>
      <p:sp>
        <p:nvSpPr>
          <p:cNvPr id="3" name="Content Placeholder 2"/>
          <p:cNvSpPr>
            <a:spLocks noGrp="1"/>
          </p:cNvSpPr>
          <p:nvPr>
            <p:ph idx="1"/>
          </p:nvPr>
        </p:nvSpPr>
        <p:spPr/>
        <p:txBody>
          <a:bodyPr/>
          <a:lstStyle/>
          <a:p>
            <a:r>
              <a:rPr lang="en-US" dirty="0" smtClean="0"/>
              <a:t>Suppose that we want to predict </a:t>
            </a:r>
            <a:r>
              <a:rPr lang="en-US" dirty="0" smtClean="0">
                <a:solidFill>
                  <a:schemeClr val="tx2"/>
                </a:solidFill>
              </a:rPr>
              <a:t>mpg</a:t>
            </a:r>
            <a:r>
              <a:rPr lang="en-US" dirty="0" smtClean="0"/>
              <a:t> from </a:t>
            </a:r>
            <a:r>
              <a:rPr lang="en-US" dirty="0" smtClean="0">
                <a:solidFill>
                  <a:srgbClr val="D2533C"/>
                </a:solidFill>
              </a:rPr>
              <a:t>horsepower</a:t>
            </a:r>
            <a:r>
              <a:rPr lang="en-US" dirty="0" smtClean="0"/>
              <a:t> </a:t>
            </a:r>
          </a:p>
          <a:p>
            <a:r>
              <a:rPr lang="en-US" dirty="0" smtClean="0"/>
              <a:t>Many possible models!</a:t>
            </a:r>
            <a:endParaRPr lang="en-US" dirty="0" smtClean="0"/>
          </a:p>
          <a:p>
            <a:pPr lvl="1"/>
            <a:r>
              <a:rPr lang="en-US" dirty="0"/>
              <a:t>m</a:t>
            </a:r>
            <a:r>
              <a:rPr lang="en-US" dirty="0" smtClean="0"/>
              <a:t>pg ~ horsepower</a:t>
            </a:r>
          </a:p>
          <a:p>
            <a:pPr lvl="1"/>
            <a:r>
              <a:rPr lang="en-US" dirty="0"/>
              <a:t>m</a:t>
            </a:r>
            <a:r>
              <a:rPr lang="en-US" dirty="0" smtClean="0"/>
              <a:t>pg ~ horsepower + </a:t>
            </a:r>
            <a:r>
              <a:rPr lang="en-US" dirty="0" smtClean="0"/>
              <a:t>horsepower</a:t>
            </a:r>
            <a:r>
              <a:rPr lang="en-US" baseline="30000" dirty="0" smtClean="0"/>
              <a:t>2</a:t>
            </a:r>
          </a:p>
          <a:p>
            <a:pPr lvl="1"/>
            <a:r>
              <a:rPr lang="en-US" dirty="0"/>
              <a:t>mpg ~ horsepower + </a:t>
            </a:r>
            <a:r>
              <a:rPr lang="en-US" dirty="0" smtClean="0"/>
              <a:t>horsepower</a:t>
            </a:r>
            <a:r>
              <a:rPr lang="en-US" baseline="30000" dirty="0" smtClean="0"/>
              <a:t>2 </a:t>
            </a:r>
            <a:r>
              <a:rPr lang="en-US" dirty="0" smtClean="0"/>
              <a:t>+ …+ horsepower</a:t>
            </a:r>
            <a:r>
              <a:rPr lang="en-US" baseline="30000" dirty="0" smtClean="0"/>
              <a:t>10</a:t>
            </a:r>
            <a:endParaRPr lang="en-US" baseline="30000" dirty="0"/>
          </a:p>
          <a:p>
            <a:pPr lvl="1"/>
            <a:endParaRPr lang="en-US" baseline="30000" dirty="0" smtClean="0"/>
          </a:p>
          <a:p>
            <a:r>
              <a:rPr lang="en-US" dirty="0" smtClean="0"/>
              <a:t>Which model gives a better fit?</a:t>
            </a:r>
          </a:p>
          <a:p>
            <a:pPr lvl="1"/>
            <a:r>
              <a:rPr lang="en-US" dirty="0" smtClean="0"/>
              <a:t>Randomly split </a:t>
            </a:r>
            <a:r>
              <a:rPr lang="en-US" dirty="0" smtClean="0">
                <a:solidFill>
                  <a:srgbClr val="D2533C"/>
                </a:solidFill>
              </a:rPr>
              <a:t>Auto</a:t>
            </a:r>
            <a:r>
              <a:rPr lang="en-US" dirty="0" smtClean="0"/>
              <a:t> data set into training (196 obs.)  and validation data (196 obs.)</a:t>
            </a:r>
          </a:p>
          <a:p>
            <a:pPr lvl="1"/>
            <a:r>
              <a:rPr lang="en-US" dirty="0" smtClean="0"/>
              <a:t>Fit both models using the training data set</a:t>
            </a:r>
          </a:p>
          <a:p>
            <a:pPr lvl="1"/>
            <a:r>
              <a:rPr lang="en-US" dirty="0" smtClean="0"/>
              <a:t>Then, evaluate both models using the validation data set</a:t>
            </a:r>
          </a:p>
          <a:p>
            <a:pPr lvl="1"/>
            <a:r>
              <a:rPr lang="en-US" dirty="0" smtClean="0"/>
              <a:t>The model with the lowest validation (testing) MSE is the winner!</a:t>
            </a:r>
            <a:endParaRPr lang="en-US"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5</a:t>
            </a:fld>
            <a:endParaRPr lang="en-US"/>
          </a:p>
        </p:txBody>
      </p:sp>
    </p:spTree>
    <p:extLst>
      <p:ext uri="{BB962C8B-B14F-4D97-AF65-F5344CB8AC3E}">
        <p14:creationId xmlns:p14="http://schemas.microsoft.com/office/powerpoint/2010/main" val="395028988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Auto Data</a:t>
            </a:r>
            <a:endParaRPr lang="en-US" dirty="0"/>
          </a:p>
        </p:txBody>
      </p:sp>
      <p:sp>
        <p:nvSpPr>
          <p:cNvPr id="3" name="Content Placeholder 2"/>
          <p:cNvSpPr>
            <a:spLocks noGrp="1"/>
          </p:cNvSpPr>
          <p:nvPr>
            <p:ph idx="1"/>
          </p:nvPr>
        </p:nvSpPr>
        <p:spPr/>
        <p:txBody>
          <a:bodyPr/>
          <a:lstStyle/>
          <a:p>
            <a:r>
              <a:rPr lang="en-US" dirty="0" smtClean="0"/>
              <a:t>Left: Validation error rate for a single split </a:t>
            </a:r>
          </a:p>
          <a:p>
            <a:r>
              <a:rPr lang="en-US" dirty="0" smtClean="0"/>
              <a:t>Right: Validation method repeated 10 times, each time the split is done randomly! </a:t>
            </a:r>
          </a:p>
          <a:p>
            <a:r>
              <a:rPr lang="en-US" dirty="0" smtClean="0"/>
              <a:t>There is a lot of variability among the MSE’s… Not good! We need more stable methods!</a:t>
            </a:r>
          </a:p>
          <a:p>
            <a:endParaRPr lang="en-US"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6</a:t>
            </a:fld>
            <a:endParaRPr lang="en-US"/>
          </a:p>
        </p:txBody>
      </p:sp>
      <p:pic>
        <p:nvPicPr>
          <p:cNvPr id="7" name="Picture 6" descr="5.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060" y="3767334"/>
            <a:ext cx="5935980" cy="2701315"/>
          </a:xfrm>
          <a:prstGeom prst="rect">
            <a:avLst/>
          </a:prstGeom>
        </p:spPr>
      </p:pic>
      <p:cxnSp>
        <p:nvCxnSpPr>
          <p:cNvPr id="9" name="Straight Connector 8"/>
          <p:cNvCxnSpPr/>
          <p:nvPr/>
        </p:nvCxnSpPr>
        <p:spPr>
          <a:xfrm flipV="1">
            <a:off x="5354320" y="3807974"/>
            <a:ext cx="0" cy="210514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27476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900" decel="100000" fill="hold"/>
                                        <p:tgtEl>
                                          <p:spTgt spid="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Validation Set Approach</a:t>
            </a:r>
            <a:endParaRPr lang="en-US" dirty="0"/>
          </a:p>
        </p:txBody>
      </p:sp>
      <p:sp>
        <p:nvSpPr>
          <p:cNvPr id="3" name="Content Placeholder 2"/>
          <p:cNvSpPr>
            <a:spLocks noGrp="1"/>
          </p:cNvSpPr>
          <p:nvPr>
            <p:ph idx="1"/>
          </p:nvPr>
        </p:nvSpPr>
        <p:spPr/>
        <p:txBody>
          <a:bodyPr/>
          <a:lstStyle/>
          <a:p>
            <a:r>
              <a:rPr lang="en-US" dirty="0" smtClean="0"/>
              <a:t>Advantages:</a:t>
            </a:r>
          </a:p>
          <a:p>
            <a:pPr lvl="1"/>
            <a:r>
              <a:rPr lang="en-US" dirty="0" smtClean="0"/>
              <a:t>Simple</a:t>
            </a:r>
          </a:p>
          <a:p>
            <a:pPr lvl="1"/>
            <a:r>
              <a:rPr lang="en-US" dirty="0" smtClean="0"/>
              <a:t>Easy to implement</a:t>
            </a:r>
          </a:p>
          <a:p>
            <a:pPr lvl="1"/>
            <a:endParaRPr lang="en-US" dirty="0" smtClean="0"/>
          </a:p>
          <a:p>
            <a:r>
              <a:rPr lang="en-US" dirty="0" smtClean="0"/>
              <a:t>Disadvantages:</a:t>
            </a:r>
          </a:p>
          <a:p>
            <a:pPr lvl="1"/>
            <a:r>
              <a:rPr lang="en-US" dirty="0" smtClean="0"/>
              <a:t>The validation MSE can be highly variable</a:t>
            </a:r>
          </a:p>
          <a:p>
            <a:pPr lvl="1"/>
            <a:r>
              <a:rPr lang="en-US" dirty="0" smtClean="0"/>
              <a:t>Only a subset of observations are used to fit the model (training data). Statistical methods tend to perform worse when trained on fewer observations</a:t>
            </a:r>
            <a:endParaRPr lang="en-US"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7</a:t>
            </a:fld>
            <a:endParaRPr lang="en-US"/>
          </a:p>
        </p:txBody>
      </p:sp>
    </p:spTree>
    <p:extLst>
      <p:ext uri="{BB962C8B-B14F-4D97-AF65-F5344CB8AC3E}">
        <p14:creationId xmlns:p14="http://schemas.microsoft.com/office/powerpoint/2010/main" val="18038881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5.1.2 Leave-One-Out Cross Validation (LOOCV)</a:t>
            </a:r>
            <a:endParaRPr lang="en-US" dirty="0"/>
          </a:p>
        </p:txBody>
      </p:sp>
      <p:sp>
        <p:nvSpPr>
          <p:cNvPr id="3" name="Content Placeholder 2"/>
          <p:cNvSpPr>
            <a:spLocks noGrp="1"/>
          </p:cNvSpPr>
          <p:nvPr>
            <p:ph idx="1"/>
          </p:nvPr>
        </p:nvSpPr>
        <p:spPr>
          <a:xfrm>
            <a:off x="457200" y="1600200"/>
            <a:ext cx="4348480" cy="5085080"/>
          </a:xfrm>
        </p:spPr>
        <p:txBody>
          <a:bodyPr>
            <a:normAutofit/>
          </a:bodyPr>
          <a:lstStyle/>
          <a:p>
            <a:r>
              <a:rPr lang="en-US" sz="1800" dirty="0" smtClean="0"/>
              <a:t>This method is similar to the Validation Set Approach, but it tries to address the latter’s disadvantages </a:t>
            </a:r>
          </a:p>
          <a:p>
            <a:r>
              <a:rPr lang="en-US" sz="1800" dirty="0" smtClean="0"/>
              <a:t>For each suggested model, do: </a:t>
            </a:r>
          </a:p>
          <a:p>
            <a:pPr lvl="1"/>
            <a:r>
              <a:rPr lang="en-US" sz="1400" dirty="0"/>
              <a:t>S</a:t>
            </a:r>
            <a:r>
              <a:rPr lang="en-US" sz="1400" dirty="0" smtClean="0"/>
              <a:t>plit the data set of size n into </a:t>
            </a:r>
          </a:p>
          <a:p>
            <a:pPr lvl="2"/>
            <a:r>
              <a:rPr lang="en-US" sz="1400" dirty="0" smtClean="0"/>
              <a:t>Training data set (blue) size: n -1 </a:t>
            </a:r>
          </a:p>
          <a:p>
            <a:pPr lvl="2"/>
            <a:r>
              <a:rPr lang="en-US" sz="1400" dirty="0" smtClean="0"/>
              <a:t>Validation data set (beige) size: 1</a:t>
            </a:r>
          </a:p>
          <a:p>
            <a:pPr lvl="1"/>
            <a:r>
              <a:rPr lang="en-US" sz="1400" dirty="0" smtClean="0"/>
              <a:t>Fit the model using the training data</a:t>
            </a:r>
          </a:p>
          <a:p>
            <a:pPr lvl="1"/>
            <a:r>
              <a:rPr lang="en-US" sz="1400" dirty="0" smtClean="0"/>
              <a:t>Validate model using the validation data, and compute the corresponding MSE </a:t>
            </a:r>
          </a:p>
          <a:p>
            <a:pPr lvl="1"/>
            <a:r>
              <a:rPr lang="en-US" sz="1400" dirty="0" smtClean="0"/>
              <a:t>Repeat this process n times</a:t>
            </a:r>
          </a:p>
          <a:p>
            <a:pPr lvl="1"/>
            <a:r>
              <a:rPr lang="en-US" sz="1400" dirty="0" smtClean="0"/>
              <a:t>The MSE for the model is computed as follows:</a:t>
            </a:r>
          </a:p>
          <a:p>
            <a:endParaRPr lang="en-US" sz="1800"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8</a:t>
            </a:fld>
            <a:endParaRPr lang="en-US"/>
          </a:p>
        </p:txBody>
      </p:sp>
      <p:pic>
        <p:nvPicPr>
          <p:cNvPr id="6" name="Picture 5" descr="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760" y="2504439"/>
            <a:ext cx="4846320" cy="2824480"/>
          </a:xfrm>
          <a:prstGeom prst="rect">
            <a:avLst/>
          </a:prstGeom>
        </p:spPr>
      </p:pic>
      <p:pic>
        <p:nvPicPr>
          <p:cNvPr id="7" name="Picture 6"/>
          <p:cNvPicPr>
            <a:picLocks noChangeAspect="1"/>
          </p:cNvPicPr>
          <p:nvPr/>
        </p:nvPicPr>
        <p:blipFill>
          <a:blip r:embed="rId3"/>
          <a:stretch>
            <a:fillRect/>
          </a:stretch>
        </p:blipFill>
        <p:spPr>
          <a:xfrm>
            <a:off x="1620520" y="5328919"/>
            <a:ext cx="2199640" cy="758497"/>
          </a:xfrm>
          <a:prstGeom prst="rect">
            <a:avLst/>
          </a:prstGeom>
        </p:spPr>
      </p:pic>
    </p:spTree>
    <p:extLst>
      <p:ext uri="{BB962C8B-B14F-4D97-AF65-F5344CB8AC3E}">
        <p14:creationId xmlns:p14="http://schemas.microsoft.com/office/powerpoint/2010/main" val="222777084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LOOCV vs. the Validation Set Approach</a:t>
            </a:r>
            <a:endParaRPr lang="en-US" dirty="0"/>
          </a:p>
        </p:txBody>
      </p:sp>
      <p:sp>
        <p:nvSpPr>
          <p:cNvPr id="3" name="Content Placeholder 2"/>
          <p:cNvSpPr>
            <a:spLocks noGrp="1"/>
          </p:cNvSpPr>
          <p:nvPr>
            <p:ph idx="1"/>
          </p:nvPr>
        </p:nvSpPr>
        <p:spPr/>
        <p:txBody>
          <a:bodyPr/>
          <a:lstStyle/>
          <a:p>
            <a:r>
              <a:rPr lang="en-US" dirty="0" smtClean="0"/>
              <a:t>LOOCV has less bias</a:t>
            </a:r>
          </a:p>
          <a:p>
            <a:pPr lvl="1"/>
            <a:r>
              <a:rPr lang="en-US" dirty="0"/>
              <a:t>W</a:t>
            </a:r>
            <a:r>
              <a:rPr lang="en-US" dirty="0" smtClean="0"/>
              <a:t>e repeatedly fit the statistical learning method using training data that contains n-1 obs., i.e. almost all the data set is used</a:t>
            </a:r>
          </a:p>
          <a:p>
            <a:pPr lvl="1"/>
            <a:endParaRPr lang="en-US" dirty="0" smtClean="0"/>
          </a:p>
          <a:p>
            <a:r>
              <a:rPr lang="en-US" dirty="0" smtClean="0"/>
              <a:t>LOOCV produces a less variable MSE</a:t>
            </a:r>
          </a:p>
          <a:p>
            <a:pPr lvl="1"/>
            <a:r>
              <a:rPr lang="en-US" dirty="0" smtClean="0"/>
              <a:t>The validation approach produces different MSE when applied repeatedly due to randomness in the splitting process, while performing LOOCV multiple times will always yield the same results, because we split based on 1 obs. </a:t>
            </a:r>
            <a:r>
              <a:rPr lang="en-US" dirty="0"/>
              <a:t>e</a:t>
            </a:r>
            <a:r>
              <a:rPr lang="en-US" dirty="0" smtClean="0"/>
              <a:t>ach time</a:t>
            </a:r>
          </a:p>
          <a:p>
            <a:endParaRPr lang="en-US" dirty="0"/>
          </a:p>
          <a:p>
            <a:r>
              <a:rPr lang="en-US" dirty="0" smtClean="0"/>
              <a:t>LOOCV is computationally intensive (disadvantage)</a:t>
            </a:r>
          </a:p>
          <a:p>
            <a:pPr lvl="1"/>
            <a:r>
              <a:rPr lang="en-US" dirty="0" smtClean="0"/>
              <a:t>We </a:t>
            </a:r>
            <a:r>
              <a:rPr lang="en-US" dirty="0" smtClean="0"/>
              <a:t>fit </a:t>
            </a:r>
            <a:r>
              <a:rPr lang="en-US" dirty="0" smtClean="0"/>
              <a:t>each model n times! </a:t>
            </a:r>
            <a:endParaRPr lang="en-US"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9</a:t>
            </a:fld>
            <a:endParaRPr lang="en-US"/>
          </a:p>
        </p:txBody>
      </p:sp>
    </p:spTree>
    <p:extLst>
      <p:ext uri="{BB962C8B-B14F-4D97-AF65-F5344CB8AC3E}">
        <p14:creationId xmlns:p14="http://schemas.microsoft.com/office/powerpoint/2010/main" val="251937800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11896</TotalTime>
  <Words>991</Words>
  <Application>Microsoft Macintosh PowerPoint</Application>
  <PresentationFormat>On-screen Show (4:3)</PresentationFormat>
  <Paragraphs>121</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Clarity</vt:lpstr>
      <vt:lpstr>Resampling MEthods</vt:lpstr>
      <vt:lpstr>Outline</vt:lpstr>
      <vt:lpstr>What are resampling methods?</vt:lpstr>
      <vt:lpstr>5.1.1 Typical Approach: The Validation Set Approach</vt:lpstr>
      <vt:lpstr>Example: Auto Data</vt:lpstr>
      <vt:lpstr>Results: Auto Data</vt:lpstr>
      <vt:lpstr>The Validation Set Approach</vt:lpstr>
      <vt:lpstr>5.1.2 Leave-One-Out Cross Validation (LOOCV)</vt:lpstr>
      <vt:lpstr>LOOCV vs. the Validation Set Approach</vt:lpstr>
      <vt:lpstr>5.1.3 k-fold Cross Validation</vt:lpstr>
      <vt:lpstr>K-fold Cross Validation </vt:lpstr>
      <vt:lpstr>Auto Data: LOOCV vs. K-fold CV</vt:lpstr>
      <vt:lpstr>Auto Data: Validation Set Approach vs. K-fold CV Approach</vt:lpstr>
      <vt:lpstr>5.1.4 Bias- Variance Trade-off for k-fold CV</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Abbass Sharif</dc:creator>
  <cp:lastModifiedBy>Abbass Sharif</cp:lastModifiedBy>
  <cp:revision>210</cp:revision>
  <cp:lastPrinted>2013-09-24T00:04:41Z</cp:lastPrinted>
  <dcterms:created xsi:type="dcterms:W3CDTF">2013-08-14T17:09:52Z</dcterms:created>
  <dcterms:modified xsi:type="dcterms:W3CDTF">2014-10-07T20:20:34Z</dcterms:modified>
</cp:coreProperties>
</file>