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89" r:id="rId2"/>
    <p:sldId id="285" r:id="rId3"/>
    <p:sldId id="294" r:id="rId4"/>
    <p:sldId id="292" r:id="rId5"/>
    <p:sldId id="291" r:id="rId6"/>
    <p:sldId id="314" r:id="rId7"/>
    <p:sldId id="293" r:id="rId8"/>
    <p:sldId id="295" r:id="rId9"/>
    <p:sldId id="296" r:id="rId10"/>
    <p:sldId id="297" r:id="rId11"/>
    <p:sldId id="298" r:id="rId12"/>
    <p:sldId id="299" r:id="rId13"/>
    <p:sldId id="301" r:id="rId14"/>
    <p:sldId id="302" r:id="rId15"/>
    <p:sldId id="303" r:id="rId16"/>
    <p:sldId id="304" r:id="rId17"/>
    <p:sldId id="305" r:id="rId18"/>
    <p:sldId id="312" r:id="rId19"/>
    <p:sldId id="306" r:id="rId20"/>
    <p:sldId id="307" r:id="rId21"/>
    <p:sldId id="308" r:id="rId22"/>
    <p:sldId id="313" r:id="rId23"/>
    <p:sldId id="309" r:id="rId24"/>
    <p:sldId id="310" r:id="rId25"/>
    <p:sldId id="31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104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1" Type="http://schemas.openxmlformats.org/officeDocument/2006/relationships/image" Target="../media/image3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93B26-DCD9-FE4F-9FE4-30F434F2E0A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E2953-BF70-B04A-AAF4-4A6BE5C2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98828-B440-F849-A996-B43452500FD5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50056-55B1-0749-B59A-9768440B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AC19-91A5-A04B-BAC3-EF2FE4747227}" type="datetime1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26A8-AF1C-EA40-B8E7-A3DAEDE1C7AE}" type="datetime1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8783-3C6F-704D-BF28-DD65E9F2B85C}" type="datetime1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67E7-65B8-BB47-B03A-A81763FF14CE}" type="datetime1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A222-9629-DF4C-90EB-7C1D275E7F80}" type="datetime1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A98D-6544-F848-83A4-950F2D5E59DC}" type="datetime1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22AF-BA8A-914D-86B9-1CFDB8FB29FD}" type="datetime1">
              <a:rPr lang="en-US" smtClean="0"/>
              <a:t>10/30/14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0FFC-C5AA-594F-A007-6A27C49686C7}" type="datetime1">
              <a:rPr lang="en-US" smtClean="0"/>
              <a:t>10/30/14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6EAD-9201-1944-8FCE-803FC6F105F0}" type="datetime1">
              <a:rPr lang="en-US" smtClean="0"/>
              <a:t>10/30/14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E645-7A74-514F-91E7-B70D834E1615}" type="datetime1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4F3F-4ECF-6141-A140-EC2B0C3EE993}" type="datetime1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7B5CCC6-112C-9F4D-9193-9F09804B5934}" type="datetime1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8.bin"/><Relationship Id="rId12" Type="http://schemas.openxmlformats.org/officeDocument/2006/relationships/image" Target="../media/image7.emf"/><Relationship Id="rId13" Type="http://schemas.openxmlformats.org/officeDocument/2006/relationships/oleObject" Target="../embeddings/oleObject9.bin"/><Relationship Id="rId14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4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 smtClean="0"/>
              <a:t>Bagging and Random Forests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08 (part 02)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8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 for Classification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B regression trees using  B bootstrapped training datasets</a:t>
            </a:r>
          </a:p>
          <a:p>
            <a:r>
              <a:rPr lang="en-US" dirty="0" smtClean="0"/>
              <a:t>For prediction, there are two approaches: 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dirty="0"/>
              <a:t>Record the class that each bootstrapped data set predicts and provide an overall prediction to the most commonly occurring </a:t>
            </a:r>
            <a:r>
              <a:rPr lang="en-US" dirty="0" smtClean="0"/>
              <a:t>one (majority vote).</a:t>
            </a:r>
            <a:endParaRPr lang="en-US" dirty="0"/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dirty="0"/>
              <a:t>If our classifier produces probability estimates we can just average the probabilities and then predict to the class with the highest probability.</a:t>
            </a:r>
          </a:p>
          <a:p>
            <a:r>
              <a:rPr lang="en-US" dirty="0" smtClean="0"/>
              <a:t>Both methods work well.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94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Comparison of Error Rates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799" y="1828800"/>
            <a:ext cx="3244793" cy="4379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 smtClean="0"/>
              <a:t>Here the green line represents a simple majority vote approach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The purple line corresponds to averaging the probability estimates.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Both do far better than a single tree (dashed red) and get close to the Bayes error rate (dashed grey).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9" t="21835" r="15790" b="37469"/>
          <a:stretch>
            <a:fillRect/>
          </a:stretch>
        </p:blipFill>
        <p:spPr bwMode="auto">
          <a:xfrm>
            <a:off x="3755838" y="1627188"/>
            <a:ext cx="5388162" cy="4803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89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/>
              <a:t>Housing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592264"/>
            <a:ext cx="2819400" cy="4768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The red line represents the test mean sum of squares using a single tree.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black line corresponds to the bagging error rate 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4" r="3981"/>
          <a:stretch>
            <a:fillRect/>
          </a:stretch>
        </p:blipFill>
        <p:spPr bwMode="auto">
          <a:xfrm>
            <a:off x="3429000" y="1592263"/>
            <a:ext cx="5562600" cy="5265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43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Out-of-Bag Error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bootstrapping involves random selection of subsets of observations to build a training data set, then the remaining non-selected part could be the testing data. </a:t>
            </a:r>
          </a:p>
          <a:p>
            <a:r>
              <a:rPr lang="en-US" dirty="0" smtClean="0"/>
              <a:t>On average, each bagged tree makes use of around 2/3 of the observations, so we end up having 1/3 of the observations used for testing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12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Importance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Bagging typically improves the accuracy over prediction using a single tree, but it is now hard to interpret the model! </a:t>
            </a:r>
          </a:p>
          <a:p>
            <a:r>
              <a:rPr lang="en-US" dirty="0" smtClean="0"/>
              <a:t>We have hundreds of trees, and it is no longer clear which variables are most important to the procedure</a:t>
            </a:r>
          </a:p>
          <a:p>
            <a:r>
              <a:rPr lang="en-US" dirty="0" smtClean="0"/>
              <a:t>Thus bagging improves prediction accuracy at the expense of interpretability</a:t>
            </a:r>
          </a:p>
          <a:p>
            <a:r>
              <a:rPr lang="en-US" dirty="0" smtClean="0"/>
              <a:t>But, we can still get an overall summary of the importance of each predictor using Relative Influence Plots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8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Influence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decide which variables are most useful in predicting the response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/>
              <a:t>We can compute something called relative influence plots.</a:t>
            </a:r>
          </a:p>
          <a:p>
            <a:pPr lvl="1"/>
            <a:r>
              <a:rPr lang="en-US" dirty="0"/>
              <a:t>These plots give a score for each variable. </a:t>
            </a:r>
            <a:endParaRPr lang="en-US" dirty="0" smtClean="0"/>
          </a:p>
          <a:p>
            <a:pPr lvl="1"/>
            <a:r>
              <a:rPr lang="en-US" dirty="0" smtClean="0"/>
              <a:t>These scores represents the decrease in MSE when splitting on a particular variable</a:t>
            </a:r>
            <a:endParaRPr lang="en-US" dirty="0"/>
          </a:p>
          <a:p>
            <a:pPr lvl="1"/>
            <a:r>
              <a:rPr lang="en-US" dirty="0"/>
              <a:t>A number close to zero indicates the variable is not important and could be dropped.</a:t>
            </a:r>
          </a:p>
          <a:p>
            <a:pPr lvl="1"/>
            <a:r>
              <a:rPr lang="en-US" dirty="0"/>
              <a:t>The larger the score the more influence the variable has.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3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Housing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408526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Median Income is by far the most important variable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Longitude, Latitude and Average occupancy are the next most important.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1" t="28925" r="9227" b="32980"/>
          <a:stretch>
            <a:fillRect/>
          </a:stretch>
        </p:blipFill>
        <p:spPr bwMode="auto">
          <a:xfrm>
            <a:off x="2865726" y="1958448"/>
            <a:ext cx="6019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625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Random Forests</a:t>
            </a:r>
            <a:endParaRPr lang="en-US" sz="4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35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2041267"/>
            <a:ext cx="48895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87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very efficient statistical learning method</a:t>
            </a:r>
          </a:p>
          <a:p>
            <a:r>
              <a:rPr lang="en-US" dirty="0" smtClean="0"/>
              <a:t>It builds on the idea of bagging,</a:t>
            </a:r>
            <a:r>
              <a:rPr lang="en-US" dirty="0"/>
              <a:t> </a:t>
            </a:r>
            <a:r>
              <a:rPr lang="en-US" dirty="0" smtClean="0"/>
              <a:t>but it provides an improvement because it de-correlates the trees</a:t>
            </a:r>
          </a:p>
          <a:p>
            <a:r>
              <a:rPr lang="en-US" dirty="0" smtClean="0"/>
              <a:t>How does it work?</a:t>
            </a:r>
          </a:p>
          <a:p>
            <a:pPr lvl="1"/>
            <a:r>
              <a:rPr lang="en-US" dirty="0" smtClean="0"/>
              <a:t>Build a number of decision trees on bootstrapped training sample, but when building these trees, each time a split in a tree is considered, a random sample of </a:t>
            </a:r>
            <a:r>
              <a:rPr lang="en-US" i="1" dirty="0" smtClean="0"/>
              <a:t>m</a:t>
            </a:r>
            <a:r>
              <a:rPr lang="en-US" dirty="0" smtClean="0"/>
              <a:t> predictors is chosen as split candidates from the full set of </a:t>
            </a:r>
            <a:r>
              <a:rPr lang="en-US" i="1" dirty="0" smtClean="0"/>
              <a:t>p</a:t>
            </a:r>
            <a:r>
              <a:rPr lang="en-US" dirty="0" smtClean="0"/>
              <a:t> predictors (Usually	          )</a:t>
            </a:r>
          </a:p>
          <a:p>
            <a:pPr marL="274320" lvl="1" indent="0">
              <a:buNone/>
            </a:pPr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362221"/>
              </p:ext>
            </p:extLst>
          </p:nvPr>
        </p:nvGraphicFramePr>
        <p:xfrm>
          <a:off x="6775450" y="4210611"/>
          <a:ext cx="844550" cy="41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3" imgW="520700" imgH="254000" progId="Equation.3">
                  <p:embed/>
                </p:oleObj>
              </mc:Choice>
              <mc:Fallback>
                <p:oleObj name="Equation" r:id="rId3" imgW="5207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4210611"/>
                        <a:ext cx="844550" cy="411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446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Bagging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Bootstrapping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Bagging for Regression Trees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Bagging for Classification Trees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Out-of-Bag Error Estimation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Variable Importance: Relative Influence Plots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Random Forests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475722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53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Why are we considering a random sample of m predictors instead of all p predictors for splitting?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that we have a very strong predictor in the data set along with a number of other moderately strong predictor, then in the collection of bagged trees, most or all of them will use the very strong predictor for the first split!</a:t>
            </a:r>
          </a:p>
          <a:p>
            <a:r>
              <a:rPr lang="en-US" dirty="0" smtClean="0"/>
              <a:t>All bagged trees will look similar. Hence all the predictions from the bagged trees will be highly correlated</a:t>
            </a:r>
          </a:p>
          <a:p>
            <a:r>
              <a:rPr lang="en-US" dirty="0" smtClean="0"/>
              <a:t>Averaging many highly correlated quantities does not lead to a large variance reduction, and thus random forests “de-correlates” the bagged trees leading to more reduction in variance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94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 Forest with different values of “m”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2734177" cy="5257800"/>
          </a:xfrm>
        </p:spPr>
        <p:txBody>
          <a:bodyPr/>
          <a:lstStyle/>
          <a:p>
            <a:r>
              <a:rPr lang="en-US" dirty="0" smtClean="0"/>
              <a:t>Notice when random forests are built using m = p, then this amounts simply to bagging.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399" y="1403222"/>
            <a:ext cx="5134803" cy="374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20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Random Forests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on Decision Tress with respect to: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Accuracy: Random Forests is competitive with the best known statistical learning methods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Instability: </a:t>
            </a:r>
            <a:r>
              <a:rPr lang="en-US" dirty="0" smtClean="0"/>
              <a:t>If we change the data a little, the individual trees will change but the forest is more stable because it is a combination of many trees</a:t>
            </a:r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18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 Problem for a Single Tree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1524000"/>
            <a:ext cx="57277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72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Tree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1379505"/>
            <a:ext cx="58039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19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Forest: 25 Averaged Trees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68916"/>
            <a:ext cx="58420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8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bagging</a:t>
            </a:r>
            <a:endParaRPr lang="en-US" sz="4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trees discussed earlier suffer from </a:t>
            </a:r>
            <a:r>
              <a:rPr lang="en-US" u="sng" dirty="0" smtClean="0"/>
              <a:t>high variance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If we randomly split the training data into 2 parts, and fit decision trees on both parts, the results could be quite different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We would like to have models with low variance</a:t>
            </a:r>
          </a:p>
          <a:p>
            <a:endParaRPr lang="en-US" dirty="0" smtClean="0"/>
          </a:p>
          <a:p>
            <a:r>
              <a:rPr lang="en-US" dirty="0" smtClean="0"/>
              <a:t>To solve this problem, we can use </a:t>
            </a:r>
            <a:r>
              <a:rPr lang="en-US" u="sng" dirty="0" smtClean="0"/>
              <a:t>bagging</a:t>
            </a:r>
            <a:r>
              <a:rPr lang="en-US" dirty="0" smtClean="0"/>
              <a:t> (</a:t>
            </a:r>
            <a:r>
              <a:rPr lang="en-US" b="1" i="1" u="sng" dirty="0" smtClean="0"/>
              <a:t>b</a:t>
            </a:r>
            <a:r>
              <a:rPr lang="en-US" dirty="0" smtClean="0"/>
              <a:t>ootstrap </a:t>
            </a:r>
            <a:r>
              <a:rPr lang="en-US" b="1" i="1" u="sng" dirty="0" smtClean="0"/>
              <a:t>agg</a:t>
            </a:r>
            <a:r>
              <a:rPr lang="en-US" dirty="0" smtClean="0"/>
              <a:t>regat</a:t>
            </a:r>
            <a:r>
              <a:rPr lang="en-US" b="1" i="1" u="sng" dirty="0" smtClean="0"/>
              <a:t>ing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91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is simple!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Resampling of </a:t>
            </a:r>
            <a:r>
              <a:rPr lang="en-US" dirty="0"/>
              <a:t>the observed dataset (and of equal size to the observed dataset), each of which is obtained </a:t>
            </a:r>
            <a:r>
              <a:rPr lang="en-US" dirty="0" smtClean="0"/>
              <a:t>by random sampling with replacement from </a:t>
            </a:r>
            <a:r>
              <a:rPr lang="en-US" dirty="0"/>
              <a:t>the original dataset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914" y="2703034"/>
            <a:ext cx="4655563" cy="415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4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bagging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Repeat:</a:t>
            </a:r>
          </a:p>
          <a:p>
            <a:pPr lvl="1"/>
            <a:r>
              <a:rPr lang="en-US" dirty="0" smtClean="0"/>
              <a:t>Take a bootstrap sample from the data</a:t>
            </a:r>
          </a:p>
          <a:p>
            <a:pPr lvl="1"/>
            <a:r>
              <a:rPr lang="en-US" dirty="0" smtClean="0"/>
              <a:t>Fit a classification or regression method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Combine by</a:t>
            </a:r>
          </a:p>
          <a:p>
            <a:pPr lvl="2"/>
            <a:r>
              <a:rPr lang="en-US" dirty="0" smtClean="0"/>
              <a:t>Voting (classification)</a:t>
            </a:r>
          </a:p>
          <a:p>
            <a:pPr lvl="2"/>
            <a:r>
              <a:rPr lang="en-US" dirty="0" smtClean="0"/>
              <a:t>Averaging (Regression)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165013"/>
              </p:ext>
            </p:extLst>
          </p:nvPr>
        </p:nvGraphicFramePr>
        <p:xfrm>
          <a:off x="4489450" y="5573713"/>
          <a:ext cx="2714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5573713"/>
                        <a:ext cx="2714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362441"/>
              </p:ext>
            </p:extLst>
          </p:nvPr>
        </p:nvGraphicFramePr>
        <p:xfrm>
          <a:off x="2238375" y="4375150"/>
          <a:ext cx="17621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5" imgW="114300" imgH="165100" progId="Equation.3">
                  <p:embed/>
                </p:oleObj>
              </mc:Choice>
              <mc:Fallback>
                <p:oleObj name="Equation" r:id="rId5" imgW="1143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4375150"/>
                        <a:ext cx="176213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635803"/>
              </p:ext>
            </p:extLst>
          </p:nvPr>
        </p:nvGraphicFramePr>
        <p:xfrm>
          <a:off x="2390775" y="4527550"/>
          <a:ext cx="17621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7" imgW="114300" imgH="165100" progId="Equation.3">
                  <p:embed/>
                </p:oleObj>
              </mc:Choice>
              <mc:Fallback>
                <p:oleObj name="Equation" r:id="rId7" imgW="1143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4527550"/>
                        <a:ext cx="176213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960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bagging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Bagging is an extremely powerful idea based on two things: </a:t>
            </a:r>
          </a:p>
          <a:p>
            <a:pPr lvl="1"/>
            <a:r>
              <a:rPr lang="en-US" dirty="0" smtClean="0"/>
              <a:t>Averaging: reduces variance!</a:t>
            </a:r>
          </a:p>
          <a:p>
            <a:pPr lvl="1"/>
            <a:r>
              <a:rPr lang="en-US" dirty="0" smtClean="0"/>
              <a:t>Bootstrapping: plenty of training datasets! </a:t>
            </a:r>
          </a:p>
          <a:p>
            <a:r>
              <a:rPr lang="en-US" dirty="0" smtClean="0"/>
              <a:t>Why does averaging reduces variance?</a:t>
            </a:r>
          </a:p>
          <a:p>
            <a:pPr lvl="1"/>
            <a:r>
              <a:rPr lang="en-US" dirty="0" smtClean="0"/>
              <a:t>Averaging a set of observations reduces variance. Recall that given a set of n independent observations Z</a:t>
            </a:r>
            <a:r>
              <a:rPr lang="en-US" baseline="-25000" dirty="0" smtClean="0"/>
              <a:t>1</a:t>
            </a:r>
            <a:r>
              <a:rPr lang="en-US" dirty="0" smtClean="0"/>
              <a:t>, …, Z</a:t>
            </a:r>
            <a:r>
              <a:rPr lang="en-US" baseline="-25000" dirty="0" smtClean="0"/>
              <a:t>n</a:t>
            </a:r>
            <a:r>
              <a:rPr lang="en-US" dirty="0" smtClean="0"/>
              <a:t>, each with variance    ,  the variance of the mean     of the observations is given by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660155"/>
              </p:ext>
            </p:extLst>
          </p:nvPr>
        </p:nvGraphicFramePr>
        <p:xfrm>
          <a:off x="4489450" y="5573713"/>
          <a:ext cx="2714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5573713"/>
                        <a:ext cx="2714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249450"/>
              </p:ext>
            </p:extLst>
          </p:nvPr>
        </p:nvGraphicFramePr>
        <p:xfrm>
          <a:off x="2017050" y="4193720"/>
          <a:ext cx="315120" cy="314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5" imgW="203200" imgH="203200" progId="Equation.3">
                  <p:embed/>
                </p:oleObj>
              </mc:Choice>
              <mc:Fallback>
                <p:oleObj name="Equation" r:id="rId5" imgW="203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050" y="4193720"/>
                        <a:ext cx="315120" cy="314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62848"/>
              </p:ext>
            </p:extLst>
          </p:nvPr>
        </p:nvGraphicFramePr>
        <p:xfrm>
          <a:off x="2238375" y="4375150"/>
          <a:ext cx="17621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7" imgW="114300" imgH="165100" progId="Equation.3">
                  <p:embed/>
                </p:oleObj>
              </mc:Choice>
              <mc:Fallback>
                <p:oleObj name="Equation" r:id="rId7" imgW="1143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4375150"/>
                        <a:ext cx="176213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693366"/>
              </p:ext>
            </p:extLst>
          </p:nvPr>
        </p:nvGraphicFramePr>
        <p:xfrm>
          <a:off x="2390775" y="4527550"/>
          <a:ext cx="17621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9" imgW="114300" imgH="165100" progId="Equation.3">
                  <p:embed/>
                </p:oleObj>
              </mc:Choice>
              <mc:Fallback>
                <p:oleObj name="Equation" r:id="rId9" imgW="1143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4527550"/>
                        <a:ext cx="176213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262681"/>
              </p:ext>
            </p:extLst>
          </p:nvPr>
        </p:nvGraphicFramePr>
        <p:xfrm>
          <a:off x="5313402" y="4192516"/>
          <a:ext cx="226599" cy="30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11" imgW="152400" imgH="203200" progId="Equation.3">
                  <p:embed/>
                </p:oleObj>
              </mc:Choice>
              <mc:Fallback>
                <p:oleObj name="Equation" r:id="rId11" imgW="152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402" y="4192516"/>
                        <a:ext cx="226599" cy="302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923749"/>
              </p:ext>
            </p:extLst>
          </p:nvPr>
        </p:nvGraphicFramePr>
        <p:xfrm>
          <a:off x="2017050" y="4467227"/>
          <a:ext cx="442948" cy="425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13" imgW="330200" imgH="317500" progId="Equation.3">
                  <p:embed/>
                </p:oleObj>
              </mc:Choice>
              <mc:Fallback>
                <p:oleObj name="Equation" r:id="rId13" imgW="3302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050" y="4467227"/>
                        <a:ext cx="442948" cy="425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5995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bagging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B different bootstrapped training datasets</a:t>
            </a:r>
          </a:p>
          <a:p>
            <a:endParaRPr lang="en-US" dirty="0" smtClean="0"/>
          </a:p>
          <a:p>
            <a:r>
              <a:rPr lang="en-US" dirty="0" smtClean="0"/>
              <a:t>Train the statistical learning method on each of the B training datasets, and obtain the prediction </a:t>
            </a:r>
          </a:p>
          <a:p>
            <a:endParaRPr lang="en-US" dirty="0" smtClean="0"/>
          </a:p>
          <a:p>
            <a:r>
              <a:rPr lang="en-US" dirty="0" smtClean="0"/>
              <a:t>For prediction:</a:t>
            </a:r>
          </a:p>
          <a:p>
            <a:pPr lvl="1"/>
            <a:r>
              <a:rPr lang="en-US" dirty="0" smtClean="0"/>
              <a:t>Regression: average all predictions from all B trees</a:t>
            </a:r>
          </a:p>
          <a:p>
            <a:pPr lvl="1"/>
            <a:r>
              <a:rPr lang="en-US" dirty="0" smtClean="0"/>
              <a:t>Classification: majority vote among all B trees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8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 for Regression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B regression trees using  B bootstrapped training datasets</a:t>
            </a:r>
          </a:p>
          <a:p>
            <a:r>
              <a:rPr lang="en-US" dirty="0" smtClean="0"/>
              <a:t>Average the resulting predictions</a:t>
            </a:r>
          </a:p>
          <a:p>
            <a:endParaRPr lang="en-US" dirty="0"/>
          </a:p>
          <a:p>
            <a:r>
              <a:rPr lang="en-US" dirty="0" smtClean="0"/>
              <a:t>Note: These trees are not pruned, so each individual tree has high variance but low bias. Averaging these trees reduces variance, and thus we end up lowering both variance and bias </a:t>
            </a:r>
            <a:r>
              <a:rPr lang="en-US" dirty="0" smtClean="0">
                <a:sym typeface="Wingdings"/>
              </a:rPr>
              <a:t>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DSO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82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16159</TotalTime>
  <Words>1247</Words>
  <Application>Microsoft Macintosh PowerPoint</Application>
  <PresentationFormat>On-screen Show (4:3)</PresentationFormat>
  <Paragraphs>161</Paragraphs>
  <Slides>25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Clarity</vt:lpstr>
      <vt:lpstr>Equation</vt:lpstr>
      <vt:lpstr>Bagging and Random Forests</vt:lpstr>
      <vt:lpstr>Outline</vt:lpstr>
      <vt:lpstr>bagging</vt:lpstr>
      <vt:lpstr>Problem!</vt:lpstr>
      <vt:lpstr>Bootstrapping is simple! </vt:lpstr>
      <vt:lpstr>What is bagging?</vt:lpstr>
      <vt:lpstr>Importance of bagging?</vt:lpstr>
      <vt:lpstr>How does bagging work?</vt:lpstr>
      <vt:lpstr>Bagging for Regression Trees</vt:lpstr>
      <vt:lpstr>Bagging for Classification Trees</vt:lpstr>
      <vt:lpstr>A Comparison of Error Rates</vt:lpstr>
      <vt:lpstr>Example: Housing Data</vt:lpstr>
      <vt:lpstr>Out-of-Bag Error Estimation</vt:lpstr>
      <vt:lpstr>Variable Importance Measure</vt:lpstr>
      <vt:lpstr>Relative Influence Plots</vt:lpstr>
      <vt:lpstr>Example: Housing Data</vt:lpstr>
      <vt:lpstr>Random Forests</vt:lpstr>
      <vt:lpstr>Random Forests</vt:lpstr>
      <vt:lpstr>Random Forests</vt:lpstr>
      <vt:lpstr>Why are we considering a random sample of m predictors instead of all p predictors for splitting?</vt:lpstr>
      <vt:lpstr>Random Forest with different values of “m”</vt:lpstr>
      <vt:lpstr>Random Forests</vt:lpstr>
      <vt:lpstr>Hard Problem for a Single Tree</vt:lpstr>
      <vt:lpstr>Single Tree</vt:lpstr>
      <vt:lpstr>Random Forest: 25 Averaged Trees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Abbass Sharif</cp:lastModifiedBy>
  <cp:revision>267</cp:revision>
  <cp:lastPrinted>2014-10-30T20:12:31Z</cp:lastPrinted>
  <dcterms:created xsi:type="dcterms:W3CDTF">2013-08-14T17:09:52Z</dcterms:created>
  <dcterms:modified xsi:type="dcterms:W3CDTF">2014-10-30T20:12:36Z</dcterms:modified>
</cp:coreProperties>
</file>