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11" r:id="rId2"/>
    <p:sldId id="257" r:id="rId3"/>
    <p:sldId id="300" r:id="rId4"/>
    <p:sldId id="301" r:id="rId5"/>
    <p:sldId id="303" r:id="rId6"/>
    <p:sldId id="304" r:id="rId7"/>
    <p:sldId id="305" r:id="rId8"/>
    <p:sldId id="310" r:id="rId9"/>
    <p:sldId id="309" r:id="rId10"/>
    <p:sldId id="313" r:id="rId11"/>
    <p:sldId id="314" r:id="rId12"/>
    <p:sldId id="315" r:id="rId13"/>
    <p:sldId id="316" r:id="rId14"/>
    <p:sldId id="312" r:id="rId15"/>
    <p:sldId id="306" r:id="rId16"/>
    <p:sldId id="321" r:id="rId17"/>
    <p:sldId id="323" r:id="rId18"/>
    <p:sldId id="322" r:id="rId19"/>
    <p:sldId id="298"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9C9"/>
    <a:srgbClr val="7CF0BD"/>
    <a:srgbClr val="03A700"/>
    <a:srgbClr val="2A4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86" autoAdjust="0"/>
    <p:restoredTop sz="79459" autoAdjust="0"/>
  </p:normalViewPr>
  <p:slideViewPr>
    <p:cSldViewPr snapToGrid="0" showGuides="1">
      <p:cViewPr varScale="1">
        <p:scale>
          <a:sx n="68" d="100"/>
          <a:sy n="68" d="100"/>
        </p:scale>
        <p:origin x="826" y="1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248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F1CDA-EBAE-4F8E-A70F-F22850BF1247}" type="datetimeFigureOut">
              <a:rPr lang="zh-TW" altLang="en-US" smtClean="0"/>
              <a:t>2019/6/13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FCBEF-E290-4E84-892A-9E241E7F46B9}" type="slidenum">
              <a:rPr lang="zh-TW" altLang="en-US" smtClean="0"/>
              <a:t>‹#›</a:t>
            </a:fld>
            <a:endParaRPr lang="zh-TW" altLang="en-US"/>
          </a:p>
        </p:txBody>
      </p:sp>
    </p:spTree>
    <p:extLst>
      <p:ext uri="{BB962C8B-B14F-4D97-AF65-F5344CB8AC3E}">
        <p14:creationId xmlns:p14="http://schemas.microsoft.com/office/powerpoint/2010/main" val="330175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封面</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1</a:t>
            </a:fld>
            <a:endParaRPr lang="zh-TW" altLang="en-US"/>
          </a:p>
        </p:txBody>
      </p:sp>
    </p:spTree>
    <p:extLst>
      <p:ext uri="{BB962C8B-B14F-4D97-AF65-F5344CB8AC3E}">
        <p14:creationId xmlns:p14="http://schemas.microsoft.com/office/powerpoint/2010/main" val="193226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原則上越多群績效越好</a:t>
            </a:r>
            <a:endParaRPr lang="en-US" altLang="zh-TW" dirty="0" smtClean="0"/>
          </a:p>
          <a:p>
            <a:r>
              <a:rPr lang="zh-TW" altLang="en-US" dirty="0" smtClean="0"/>
              <a:t>為了簡化</a:t>
            </a:r>
            <a:r>
              <a:rPr lang="en-US" altLang="zh-TW" dirty="0" smtClean="0"/>
              <a:t>MODEL</a:t>
            </a:r>
            <a:r>
              <a:rPr lang="zh-TW" altLang="en-US" dirty="0" smtClean="0"/>
              <a:t> 我們只將顧客分成</a:t>
            </a:r>
            <a:r>
              <a:rPr lang="en-US" altLang="zh-TW" dirty="0" smtClean="0"/>
              <a:t>192</a:t>
            </a:r>
            <a:r>
              <a:rPr lang="zh-TW" altLang="en-US" dirty="0" smtClean="0"/>
              <a:t>群</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10</a:t>
            </a:fld>
            <a:endParaRPr lang="zh-TW" altLang="en-US"/>
          </a:p>
        </p:txBody>
      </p:sp>
    </p:spTree>
    <p:extLst>
      <p:ext uri="{BB962C8B-B14F-4D97-AF65-F5344CB8AC3E}">
        <p14:creationId xmlns:p14="http://schemas.microsoft.com/office/powerpoint/2010/main" val="1983405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我不太理解分群後跟收信人位置轉換之間的差異</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11</a:t>
            </a:fld>
            <a:endParaRPr lang="zh-TW" altLang="en-US"/>
          </a:p>
        </p:txBody>
      </p:sp>
    </p:spTree>
    <p:extLst>
      <p:ext uri="{BB962C8B-B14F-4D97-AF65-F5344CB8AC3E}">
        <p14:creationId xmlns:p14="http://schemas.microsoft.com/office/powerpoint/2010/main" val="193527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我不太理解分群後跟收信人位置轉換之間的差異</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12</a:t>
            </a:fld>
            <a:endParaRPr lang="zh-TW" altLang="en-US"/>
          </a:p>
        </p:txBody>
      </p:sp>
    </p:spTree>
    <p:extLst>
      <p:ext uri="{BB962C8B-B14F-4D97-AF65-F5344CB8AC3E}">
        <p14:creationId xmlns:p14="http://schemas.microsoft.com/office/powerpoint/2010/main" val="1004604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這張圖的解析度不太好</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13</a:t>
            </a:fld>
            <a:endParaRPr lang="zh-TW" altLang="en-US"/>
          </a:p>
        </p:txBody>
      </p:sp>
    </p:spTree>
    <p:extLst>
      <p:ext uri="{BB962C8B-B14F-4D97-AF65-F5344CB8AC3E}">
        <p14:creationId xmlns:p14="http://schemas.microsoft.com/office/powerpoint/2010/main" val="3852383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(4)</a:t>
            </a:r>
            <a:r>
              <a:rPr lang="zh-TW" altLang="en-US" dirty="0"/>
              <a:t> 投遞失敗處理</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14</a:t>
            </a:fld>
            <a:endParaRPr lang="zh-TW" altLang="en-US"/>
          </a:p>
        </p:txBody>
      </p:sp>
    </p:spTree>
    <p:extLst>
      <p:ext uri="{BB962C8B-B14F-4D97-AF65-F5344CB8AC3E}">
        <p14:creationId xmlns:p14="http://schemas.microsoft.com/office/powerpoint/2010/main" val="593595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評估封面</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15</a:t>
            </a:fld>
            <a:endParaRPr lang="zh-TW" altLang="en-US"/>
          </a:p>
        </p:txBody>
      </p:sp>
    </p:spTree>
    <p:extLst>
      <p:ext uri="{BB962C8B-B14F-4D97-AF65-F5344CB8AC3E}">
        <p14:creationId xmlns:p14="http://schemas.microsoft.com/office/powerpoint/2010/main" val="4238705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均是什麼意思</a:t>
            </a:r>
            <a:r>
              <a:rPr lang="en-US" altLang="zh-TW" dirty="0"/>
              <a:t>(</a:t>
            </a:r>
            <a:r>
              <a:rPr lang="zh-TW" altLang="zh-TW" sz="1200" kern="100" dirty="0">
                <a:effectLst/>
              </a:rPr>
              <a:t>所有包裹</a:t>
            </a:r>
            <a:r>
              <a:rPr lang="en-US" altLang="zh-TW" sz="1200" kern="100" dirty="0">
                <a:effectLst/>
              </a:rPr>
              <a:t>”</a:t>
            </a:r>
            <a:r>
              <a:rPr lang="zh-TW" altLang="en-US" sz="1200" kern="100" dirty="0">
                <a:effectLst/>
              </a:rPr>
              <a:t>均</a:t>
            </a:r>
            <a:r>
              <a:rPr lang="en-US" altLang="zh-TW" sz="1200" kern="100" dirty="0">
                <a:effectLst/>
              </a:rPr>
              <a:t>”</a:t>
            </a:r>
            <a:r>
              <a:rPr lang="zh-TW" altLang="zh-TW" sz="1200" kern="100" dirty="0">
                <a:effectLst/>
              </a:rPr>
              <a:t>投遞成功的機率</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這裡可能需要幫忙量化算一些數字</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16</a:t>
            </a:fld>
            <a:endParaRPr lang="zh-TW" altLang="en-US"/>
          </a:p>
        </p:txBody>
      </p:sp>
    </p:spTree>
    <p:extLst>
      <p:ext uri="{BB962C8B-B14F-4D97-AF65-F5344CB8AC3E}">
        <p14:creationId xmlns:p14="http://schemas.microsoft.com/office/powerpoint/2010/main" val="2473395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837FCBEF-E290-4E84-892A-9E241E7F46B9}" type="slidenum">
              <a:rPr lang="zh-TW" altLang="en-US" smtClean="0"/>
              <a:t>17</a:t>
            </a:fld>
            <a:endParaRPr lang="zh-TW" altLang="en-US"/>
          </a:p>
        </p:txBody>
      </p:sp>
    </p:spTree>
    <p:extLst>
      <p:ext uri="{BB962C8B-B14F-4D97-AF65-F5344CB8AC3E}">
        <p14:creationId xmlns:p14="http://schemas.microsoft.com/office/powerpoint/2010/main" val="1887865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現況分析</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18</a:t>
            </a:fld>
            <a:endParaRPr lang="zh-TW" altLang="en-US"/>
          </a:p>
        </p:txBody>
      </p:sp>
    </p:spTree>
    <p:extLst>
      <p:ext uri="{BB962C8B-B14F-4D97-AF65-F5344CB8AC3E}">
        <p14:creationId xmlns:p14="http://schemas.microsoft.com/office/powerpoint/2010/main" val="3615538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封底</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19</a:t>
            </a:fld>
            <a:endParaRPr lang="zh-TW" altLang="en-US"/>
          </a:p>
        </p:txBody>
      </p:sp>
    </p:spTree>
    <p:extLst>
      <p:ext uri="{BB962C8B-B14F-4D97-AF65-F5344CB8AC3E}">
        <p14:creationId xmlns:p14="http://schemas.microsoft.com/office/powerpoint/2010/main" val="368481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目錄</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2</a:t>
            </a:fld>
            <a:endParaRPr lang="zh-TW" altLang="en-US"/>
          </a:p>
        </p:txBody>
      </p:sp>
    </p:spTree>
    <p:extLst>
      <p:ext uri="{BB962C8B-B14F-4D97-AF65-F5344CB8AC3E}">
        <p14:creationId xmlns:p14="http://schemas.microsoft.com/office/powerpoint/2010/main" val="3812059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現況分析</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3</a:t>
            </a:fld>
            <a:endParaRPr lang="zh-TW" altLang="en-US"/>
          </a:p>
        </p:txBody>
      </p:sp>
    </p:spTree>
    <p:extLst>
      <p:ext uri="{BB962C8B-B14F-4D97-AF65-F5344CB8AC3E}">
        <p14:creationId xmlns:p14="http://schemas.microsoft.com/office/powerpoint/2010/main" val="80836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設計理念封面</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4</a:t>
            </a:fld>
            <a:endParaRPr lang="zh-TW" altLang="en-US"/>
          </a:p>
        </p:txBody>
      </p:sp>
    </p:spTree>
    <p:extLst>
      <p:ext uri="{BB962C8B-B14F-4D97-AF65-F5344CB8AC3E}">
        <p14:creationId xmlns:p14="http://schemas.microsoft.com/office/powerpoint/2010/main" val="1462523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設計理念</a:t>
            </a:r>
            <a:r>
              <a:rPr lang="en-US" altLang="zh-TW" dirty="0"/>
              <a:t>(1)</a:t>
            </a:r>
            <a:endParaRPr lang="zh-TW" altLang="en-US" dirty="0"/>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5</a:t>
            </a:fld>
            <a:endParaRPr lang="zh-TW" altLang="en-US"/>
          </a:p>
        </p:txBody>
      </p:sp>
    </p:spTree>
    <p:extLst>
      <p:ext uri="{BB962C8B-B14F-4D97-AF65-F5344CB8AC3E}">
        <p14:creationId xmlns:p14="http://schemas.microsoft.com/office/powerpoint/2010/main" val="3968209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設計理念</a:t>
            </a:r>
            <a:r>
              <a:rPr lang="en-US" altLang="zh-TW" dirty="0"/>
              <a:t>(2)</a:t>
            </a:r>
            <a:endParaRPr lang="zh-TW" altLang="en-US" dirty="0"/>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6</a:t>
            </a:fld>
            <a:endParaRPr lang="zh-TW" altLang="en-US"/>
          </a:p>
        </p:txBody>
      </p:sp>
    </p:spTree>
    <p:extLst>
      <p:ext uri="{BB962C8B-B14F-4D97-AF65-F5344CB8AC3E}">
        <p14:creationId xmlns:p14="http://schemas.microsoft.com/office/powerpoint/2010/main" val="2790965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設計方法封面</a:t>
            </a:r>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7</a:t>
            </a:fld>
            <a:endParaRPr lang="zh-TW" altLang="en-US"/>
          </a:p>
        </p:txBody>
      </p:sp>
    </p:spTree>
    <p:extLst>
      <p:ext uri="{BB962C8B-B14F-4D97-AF65-F5344CB8AC3E}">
        <p14:creationId xmlns:p14="http://schemas.microsoft.com/office/powerpoint/2010/main" val="452757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baseline="0" dirty="0"/>
              <a:t>郵局有會員化電子資料後，感覺也需要使用</a:t>
            </a:r>
            <a:r>
              <a:rPr lang="en-US" altLang="zh-TW" baseline="0" dirty="0"/>
              <a:t>google </a:t>
            </a:r>
            <a:r>
              <a:rPr lang="en-US" altLang="zh-TW" baseline="0" dirty="0" err="1"/>
              <a:t>api</a:t>
            </a:r>
            <a:r>
              <a:rPr lang="zh-TW" altLang="en-US" baseline="0" dirty="0"/>
              <a:t>去估算旅行成本</a:t>
            </a:r>
            <a:endParaRPr lang="en-US" altLang="zh-TW" baseline="0" dirty="0"/>
          </a:p>
          <a:p>
            <a:pPr marL="228600" indent="-228600">
              <a:buAutoNum type="arabicPeriod" startAt="2"/>
            </a:pPr>
            <a:r>
              <a:rPr lang="zh-TW" altLang="en-US" dirty="0"/>
              <a:t>感覺需要提到我們姊的是</a:t>
            </a:r>
            <a:r>
              <a:rPr lang="en-US" altLang="zh-TW" dirty="0"/>
              <a:t>TSP</a:t>
            </a:r>
            <a:r>
              <a:rPr lang="zh-TW" altLang="en-US" dirty="0"/>
              <a:t>的問題</a:t>
            </a:r>
            <a:r>
              <a:rPr lang="en-US" altLang="zh-TW" dirty="0"/>
              <a:t>(</a:t>
            </a:r>
            <a:r>
              <a:rPr lang="zh-CN" altLang="en-US" dirty="0"/>
              <a:t>感覺可以在第三個流程的開頭先講</a:t>
            </a:r>
            <a:r>
              <a:rPr lang="en-US" altLang="zh-TW" dirty="0"/>
              <a:t>)</a:t>
            </a:r>
          </a:p>
          <a:p>
            <a:pPr marL="228600" indent="-228600">
              <a:buAutoNum type="arabicPeriod" startAt="2"/>
            </a:pPr>
            <a:r>
              <a:rPr lang="zh-TW" altLang="en-US" dirty="0"/>
              <a:t>最後結束在比較有點奇怪這感覺不是結束，成果輸出的結尾會有另外一個形狀</a:t>
            </a:r>
            <a:endParaRPr lang="en-US" altLang="zh-TW" dirty="0"/>
          </a:p>
          <a:p>
            <a:pPr marL="228600" indent="-228600">
              <a:buAutoNum type="arabicPeriod" startAt="2"/>
            </a:pPr>
            <a:r>
              <a:rPr lang="zh-TW" altLang="en-US" dirty="0"/>
              <a:t>在第一列的第三個格子中，</a:t>
            </a:r>
            <a:r>
              <a:rPr lang="en-US" altLang="zh-TW" dirty="0"/>
              <a:t>1</a:t>
            </a:r>
            <a:r>
              <a:rPr lang="zh-TW" altLang="en-US" dirty="0"/>
              <a:t>月九日感覺可以統一</a:t>
            </a:r>
            <a:r>
              <a:rPr lang="en-US" altLang="zh-TW" dirty="0"/>
              <a:t>1</a:t>
            </a:r>
            <a:r>
              <a:rPr lang="zh-TW" altLang="en-US" dirty="0"/>
              <a:t>月</a:t>
            </a:r>
            <a:r>
              <a:rPr lang="en-US" altLang="zh-TW" dirty="0"/>
              <a:t>9</a:t>
            </a:r>
            <a:r>
              <a:rPr lang="zh-TW" altLang="en-US" dirty="0"/>
              <a:t>日或是一月九日</a:t>
            </a:r>
            <a:endParaRPr lang="en-US" altLang="zh-TW" dirty="0"/>
          </a:p>
          <a:p>
            <a:pPr marL="228600" indent="-228600">
              <a:buAutoNum type="arabicPeriod" startAt="2"/>
            </a:pPr>
            <a:endParaRPr lang="en-US" altLang="zh-TW" dirty="0"/>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8</a:t>
            </a:fld>
            <a:endParaRPr lang="zh-TW" altLang="en-US"/>
          </a:p>
        </p:txBody>
      </p:sp>
    </p:spTree>
    <p:extLst>
      <p:ext uri="{BB962C8B-B14F-4D97-AF65-F5344CB8AC3E}">
        <p14:creationId xmlns:p14="http://schemas.microsoft.com/office/powerpoint/2010/main" val="19196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37FCBEF-E290-4E84-892A-9E241E7F46B9}" type="slidenum">
              <a:rPr lang="zh-TW" altLang="en-US" smtClean="0"/>
              <a:t>9</a:t>
            </a:fld>
            <a:endParaRPr lang="zh-TW" altLang="en-US"/>
          </a:p>
        </p:txBody>
      </p:sp>
    </p:spTree>
    <p:extLst>
      <p:ext uri="{BB962C8B-B14F-4D97-AF65-F5344CB8AC3E}">
        <p14:creationId xmlns:p14="http://schemas.microsoft.com/office/powerpoint/2010/main" val="226190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FE3A8B6-F3E5-4D77-9A61-CE6B2C0DE0AA}" type="datetime1">
              <a:rPr lang="zh-TW" altLang="en-US" smtClean="0"/>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335710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FFE4662-1532-4E12-8B1C-0F43A8186F49}" type="datetime1">
              <a:rPr lang="zh-TW" altLang="en-US" smtClean="0"/>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199793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B106E83-F25F-4CB9-8DDE-939D358B662D}" type="datetime1">
              <a:rPr lang="zh-TW" altLang="en-US" smtClean="0"/>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370441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0D51E5F-1D6E-4C5C-AC67-24024ADCABE9}" type="datetime1">
              <a:rPr lang="zh-TW" altLang="en-US" smtClean="0"/>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sz="1800"/>
            </a:lvl1pPr>
          </a:lstStyle>
          <a:p>
            <a:fld id="{9C4F5B2F-21C0-4B48-BB97-E2798AFE6AC1}" type="slidenum">
              <a:rPr lang="zh-TW" altLang="en-US" smtClean="0"/>
              <a:pPr/>
              <a:t>‹#›</a:t>
            </a:fld>
            <a:endParaRPr lang="zh-TW" altLang="en-US" dirty="0"/>
          </a:p>
        </p:txBody>
      </p:sp>
    </p:spTree>
    <p:extLst>
      <p:ext uri="{BB962C8B-B14F-4D97-AF65-F5344CB8AC3E}">
        <p14:creationId xmlns:p14="http://schemas.microsoft.com/office/powerpoint/2010/main" val="131142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28C5A8C0-026B-45D1-B2B6-FAC885A20FF4}" type="datetime1">
              <a:rPr lang="zh-TW" altLang="en-US" smtClean="0"/>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192619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67078F7-3D9D-4899-98D2-DDF6BA3B944F}" type="datetime1">
              <a:rPr lang="zh-TW" altLang="en-US" smtClean="0"/>
              <a:t>2019/6/13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120011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78ACA6AB-8DE1-45AD-A846-4E427FE87A15}" type="datetime1">
              <a:rPr lang="zh-TW" altLang="en-US" smtClean="0"/>
              <a:t>2019/6/13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233442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3E37E5-7987-4E00-A689-75D222819E96}" type="datetime1">
              <a:rPr lang="zh-TW" altLang="en-US" smtClean="0"/>
              <a:t>2019/6/13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353515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EE2419D-48CA-4F6F-888D-AAD98D605807}" type="datetime1">
              <a:rPr lang="zh-TW" altLang="en-US" smtClean="0"/>
              <a:t>2019/6/13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121091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7C181898-DCB7-495D-BF1E-746D93368A1A}" type="datetime1">
              <a:rPr lang="zh-TW" altLang="en-US" smtClean="0"/>
              <a:t>2019/6/13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287328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E98D423-CD9B-4529-9469-11AD262EBB75}" type="datetime1">
              <a:rPr lang="zh-TW" altLang="en-US" smtClean="0"/>
              <a:t>2019/6/13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40771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CBA83-ACB1-4485-888F-7C1F85B2004D}" type="datetime1">
              <a:rPr lang="zh-TW" altLang="en-US" smtClean="0"/>
              <a:t>2019/6/13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F5B2F-21C0-4B48-BB97-E2798AFE6AC1}" type="slidenum">
              <a:rPr lang="zh-TW" altLang="en-US" smtClean="0"/>
              <a:t>‹#›</a:t>
            </a:fld>
            <a:endParaRPr lang="zh-TW" altLang="en-US"/>
          </a:p>
        </p:txBody>
      </p:sp>
    </p:spTree>
    <p:extLst>
      <p:ext uri="{BB962C8B-B14F-4D97-AF65-F5344CB8AC3E}">
        <p14:creationId xmlns:p14="http://schemas.microsoft.com/office/powerpoint/2010/main" val="242447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Visio___.vsdx"/><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7124472"/>
            <a:ext cx="10058400" cy="3531056"/>
          </a:xfrm>
          <a:prstGeom prst="rect">
            <a:avLst/>
          </a:prstGeom>
          <a:solidFill>
            <a:srgbClr val="03A700">
              <a:alpha val="20000"/>
            </a:srgbClr>
          </a:solidFill>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等腰三角形 4"/>
          <p:cNvSpPr/>
          <p:nvPr/>
        </p:nvSpPr>
        <p:spPr>
          <a:xfrm rot="5400000">
            <a:off x="-661942" y="-201658"/>
            <a:ext cx="9688947" cy="8365066"/>
          </a:xfrm>
          <a:prstGeom prst="triangle">
            <a:avLst>
              <a:gd name="adj" fmla="val 37531"/>
            </a:avLst>
          </a:prstGeom>
          <a:solidFill>
            <a:srgbClr val="03A7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等腰三角形 5"/>
          <p:cNvSpPr/>
          <p:nvPr/>
        </p:nvSpPr>
        <p:spPr>
          <a:xfrm rot="5400000">
            <a:off x="-730367" y="1560100"/>
            <a:ext cx="9825795" cy="8365066"/>
          </a:xfrm>
          <a:prstGeom prst="triangle">
            <a:avLst>
              <a:gd name="adj" fmla="val 19674"/>
            </a:avLst>
          </a:prstGeom>
          <a:solidFill>
            <a:srgbClr val="7CF0B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525244" y="2425536"/>
            <a:ext cx="5570756" cy="1015663"/>
          </a:xfrm>
          <a:prstGeom prst="rect">
            <a:avLst/>
          </a:prstGeom>
        </p:spPr>
        <p:txBody>
          <a:bodyPr wrap="none">
            <a:spAutoFit/>
          </a:bodyPr>
          <a:lstStyle/>
          <a:p>
            <a:pPr algn="ctr"/>
            <a:r>
              <a:rPr lang="zh-TW" altLang="en-US" sz="6000" dirty="0">
                <a:solidFill>
                  <a:schemeClr val="bg1"/>
                </a:solidFill>
              </a:rPr>
              <a:t>創意應用企劃書</a:t>
            </a:r>
          </a:p>
        </p:txBody>
      </p:sp>
      <p:sp>
        <p:nvSpPr>
          <p:cNvPr id="12" name="矩形 11"/>
          <p:cNvSpPr/>
          <p:nvPr/>
        </p:nvSpPr>
        <p:spPr>
          <a:xfrm>
            <a:off x="656272" y="2082412"/>
            <a:ext cx="3233578" cy="461665"/>
          </a:xfrm>
          <a:prstGeom prst="rect">
            <a:avLst/>
          </a:prstGeom>
        </p:spPr>
        <p:txBody>
          <a:bodyPr wrap="none">
            <a:spAutoFit/>
          </a:bodyPr>
          <a:lstStyle/>
          <a:p>
            <a:r>
              <a:rPr lang="zh-TW" altLang="en-US" sz="2400" dirty="0">
                <a:solidFill>
                  <a:schemeClr val="bg1"/>
                </a:solidFill>
              </a:rPr>
              <a:t>中華郵政大數據競賽 </a:t>
            </a:r>
            <a:r>
              <a:rPr lang="en-US" altLang="zh-TW" sz="2400" dirty="0">
                <a:solidFill>
                  <a:schemeClr val="bg1"/>
                </a:solidFill>
              </a:rPr>
              <a:t>|</a:t>
            </a:r>
            <a:r>
              <a:rPr lang="zh-TW" altLang="en-US" sz="2400" dirty="0">
                <a:solidFill>
                  <a:schemeClr val="bg1"/>
                </a:solidFill>
              </a:rPr>
              <a:t> </a:t>
            </a:r>
          </a:p>
        </p:txBody>
      </p:sp>
      <p:sp>
        <p:nvSpPr>
          <p:cNvPr id="13" name="文字方塊 12"/>
          <p:cNvSpPr txBox="1"/>
          <p:nvPr/>
        </p:nvSpPr>
        <p:spPr>
          <a:xfrm>
            <a:off x="683897" y="3411562"/>
            <a:ext cx="4657044" cy="2031325"/>
          </a:xfrm>
          <a:prstGeom prst="rect">
            <a:avLst/>
          </a:prstGeom>
          <a:noFill/>
        </p:spPr>
        <p:txBody>
          <a:bodyPr wrap="none" rtlCol="0">
            <a:spAutoFit/>
          </a:bodyPr>
          <a:lstStyle/>
          <a:p>
            <a:pPr>
              <a:lnSpc>
                <a:spcPct val="140000"/>
              </a:lnSpc>
            </a:pPr>
            <a:r>
              <a:rPr lang="zh-TW" altLang="en-US" dirty="0">
                <a:solidFill>
                  <a:schemeClr val="tx1">
                    <a:lumMod val="85000"/>
                    <a:lumOff val="15000"/>
                  </a:schemeClr>
                </a:solidFill>
              </a:rPr>
              <a:t>組名 </a:t>
            </a:r>
            <a:r>
              <a:rPr lang="en-US" altLang="zh-TW" dirty="0">
                <a:solidFill>
                  <a:schemeClr val="tx1">
                    <a:lumMod val="85000"/>
                    <a:lumOff val="15000"/>
                  </a:schemeClr>
                </a:solidFill>
              </a:rPr>
              <a:t>|</a:t>
            </a:r>
            <a:r>
              <a:rPr lang="zh-TW" altLang="en-US" dirty="0">
                <a:solidFill>
                  <a:schemeClr val="tx1">
                    <a:lumMod val="85000"/>
                    <a:lumOff val="15000"/>
                  </a:schemeClr>
                </a:solidFill>
              </a:rPr>
              <a:t> 消失的章魚</a:t>
            </a:r>
            <a:endParaRPr lang="en-US" altLang="zh-TW" dirty="0">
              <a:solidFill>
                <a:schemeClr val="tx1">
                  <a:lumMod val="85000"/>
                  <a:lumOff val="15000"/>
                </a:schemeClr>
              </a:solidFill>
            </a:endParaRPr>
          </a:p>
          <a:p>
            <a:pPr>
              <a:lnSpc>
                <a:spcPct val="140000"/>
              </a:lnSpc>
            </a:pPr>
            <a:r>
              <a:rPr lang="zh-TW" altLang="en-US" dirty="0">
                <a:solidFill>
                  <a:schemeClr val="tx1">
                    <a:lumMod val="85000"/>
                    <a:lumOff val="15000"/>
                  </a:schemeClr>
                </a:solidFill>
              </a:rPr>
              <a:t>代碼 </a:t>
            </a:r>
            <a:r>
              <a:rPr lang="en-US" altLang="zh-TW" dirty="0">
                <a:solidFill>
                  <a:schemeClr val="tx1">
                    <a:lumMod val="85000"/>
                    <a:lumOff val="15000"/>
                  </a:schemeClr>
                </a:solidFill>
              </a:rPr>
              <a:t>|</a:t>
            </a:r>
            <a:r>
              <a:rPr lang="zh-TW" altLang="en-US" dirty="0">
                <a:solidFill>
                  <a:schemeClr val="tx1">
                    <a:lumMod val="85000"/>
                    <a:lumOff val="15000"/>
                  </a:schemeClr>
                </a:solidFill>
              </a:rPr>
              <a:t> </a:t>
            </a:r>
            <a:r>
              <a:rPr lang="en-US" altLang="zh-TW" dirty="0">
                <a:solidFill>
                  <a:schemeClr val="tx1">
                    <a:lumMod val="85000"/>
                    <a:lumOff val="15000"/>
                  </a:schemeClr>
                </a:solidFill>
              </a:rPr>
              <a:t>140006</a:t>
            </a:r>
          </a:p>
          <a:p>
            <a:pPr>
              <a:lnSpc>
                <a:spcPct val="140000"/>
              </a:lnSpc>
            </a:pPr>
            <a:r>
              <a:rPr lang="zh-TW" altLang="en-US" dirty="0">
                <a:solidFill>
                  <a:schemeClr val="tx1">
                    <a:lumMod val="85000"/>
                    <a:lumOff val="15000"/>
                  </a:schemeClr>
                </a:solidFill>
              </a:rPr>
              <a:t>成員 </a:t>
            </a:r>
            <a:r>
              <a:rPr lang="en-US" altLang="zh-TW" dirty="0">
                <a:solidFill>
                  <a:schemeClr val="tx1">
                    <a:lumMod val="85000"/>
                    <a:lumOff val="15000"/>
                  </a:schemeClr>
                </a:solidFill>
              </a:rPr>
              <a:t>|</a:t>
            </a:r>
            <a:r>
              <a:rPr lang="zh-TW" altLang="en-US" dirty="0">
                <a:solidFill>
                  <a:schemeClr val="tx1">
                    <a:lumMod val="85000"/>
                    <a:lumOff val="15000"/>
                  </a:schemeClr>
                </a:solidFill>
              </a:rPr>
              <a:t> 國立台灣大學 土木工程研究所 交通組</a:t>
            </a:r>
            <a:endParaRPr lang="en-US" altLang="zh-TW" dirty="0">
              <a:solidFill>
                <a:schemeClr val="tx1">
                  <a:lumMod val="85000"/>
                  <a:lumOff val="15000"/>
                </a:schemeClr>
              </a:solidFill>
            </a:endParaRPr>
          </a:p>
          <a:p>
            <a:pPr>
              <a:lnSpc>
                <a:spcPct val="140000"/>
              </a:lnSpc>
            </a:pPr>
            <a:r>
              <a:rPr lang="zh-TW" altLang="en-US" dirty="0">
                <a:solidFill>
                  <a:schemeClr val="tx1">
                    <a:lumMod val="85000"/>
                    <a:lumOff val="15000"/>
                  </a:schemeClr>
                </a:solidFill>
              </a:rPr>
              <a:t>            蕭妤安 施安隆 張耀仁 俞又瑄 </a:t>
            </a:r>
            <a:endParaRPr lang="en-US" altLang="zh-TW" dirty="0">
              <a:solidFill>
                <a:schemeClr val="tx1">
                  <a:lumMod val="85000"/>
                  <a:lumOff val="15000"/>
                </a:schemeClr>
              </a:solidFill>
            </a:endParaRPr>
          </a:p>
          <a:p>
            <a:pPr>
              <a:lnSpc>
                <a:spcPct val="140000"/>
              </a:lnSpc>
            </a:pPr>
            <a:r>
              <a:rPr lang="zh-TW" altLang="en-US" dirty="0">
                <a:solidFill>
                  <a:schemeClr val="tx1">
                    <a:lumMod val="85000"/>
                    <a:lumOff val="15000"/>
                  </a:schemeClr>
                </a:solidFill>
              </a:rPr>
              <a:t>指導教授 </a:t>
            </a:r>
            <a:r>
              <a:rPr lang="en-US" altLang="zh-TW" dirty="0">
                <a:solidFill>
                  <a:schemeClr val="tx1">
                    <a:lumMod val="85000"/>
                    <a:lumOff val="15000"/>
                  </a:schemeClr>
                </a:solidFill>
              </a:rPr>
              <a:t>|</a:t>
            </a:r>
            <a:r>
              <a:rPr lang="zh-TW" altLang="en-US" dirty="0">
                <a:solidFill>
                  <a:schemeClr val="tx1">
                    <a:lumMod val="85000"/>
                    <a:lumOff val="15000"/>
                  </a:schemeClr>
                </a:solidFill>
              </a:rPr>
              <a:t> 國立臺灣大學 朱致遠教授</a:t>
            </a:r>
          </a:p>
        </p:txBody>
      </p:sp>
    </p:spTree>
    <p:extLst>
      <p:ext uri="{BB962C8B-B14F-4D97-AF65-F5344CB8AC3E}">
        <p14:creationId xmlns:p14="http://schemas.microsoft.com/office/powerpoint/2010/main" val="192041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95545" y="0"/>
            <a:ext cx="11296455" cy="6858000"/>
          </a:xfrm>
          <a:prstGeom prst="rect">
            <a:avLst/>
          </a:prstGeom>
          <a:solidFill>
            <a:srgbClr val="7CF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1321759" y="278334"/>
            <a:ext cx="936000" cy="936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TW" altLang="en-US" dirty="0">
                <a:solidFill>
                  <a:schemeClr val="tx1">
                    <a:lumMod val="75000"/>
                    <a:lumOff val="25000"/>
                  </a:schemeClr>
                </a:solidFill>
              </a:rPr>
              <a:t>資料處理</a:t>
            </a:r>
          </a:p>
        </p:txBody>
      </p:sp>
      <p:sp>
        <p:nvSpPr>
          <p:cNvPr id="15" name="矩形 14"/>
          <p:cNvSpPr/>
          <p:nvPr/>
        </p:nvSpPr>
        <p:spPr>
          <a:xfrm>
            <a:off x="2524447" y="349302"/>
            <a:ext cx="6309741" cy="794064"/>
          </a:xfrm>
          <a:prstGeom prst="rect">
            <a:avLst/>
          </a:prstGeom>
        </p:spPr>
        <p:txBody>
          <a:bodyPr wrap="none">
            <a:spAutoFit/>
          </a:bodyPr>
          <a:lstStyle/>
          <a:p>
            <a:pPr algn="ctr">
              <a:lnSpc>
                <a:spcPct val="120000"/>
              </a:lnSpc>
            </a:pPr>
            <a:r>
              <a:rPr lang="zh-TW" altLang="en-US" sz="2000" b="1" dirty="0"/>
              <a:t>規劃端 </a:t>
            </a:r>
            <a:endParaRPr lang="en-US" altLang="zh-TW" sz="2000" b="1" dirty="0"/>
          </a:p>
          <a:p>
            <a:pPr algn="ctr">
              <a:lnSpc>
                <a:spcPct val="120000"/>
              </a:lnSpc>
            </a:pPr>
            <a:r>
              <a:rPr lang="zh-TW" altLang="en-US" dirty="0"/>
              <a:t>以局號</a:t>
            </a:r>
            <a:r>
              <a:rPr lang="en-US" altLang="zh-TW" dirty="0"/>
              <a:t>830024</a:t>
            </a:r>
            <a:r>
              <a:rPr lang="zh-TW" altLang="en-US" dirty="0"/>
              <a:t>林園郵局作為案例分析 </a:t>
            </a:r>
            <a:r>
              <a:rPr lang="en-US" altLang="zh-TW" dirty="0"/>
              <a:t>–</a:t>
            </a:r>
            <a:r>
              <a:rPr lang="zh-TW" altLang="en-US" dirty="0"/>
              <a:t> 以</a:t>
            </a:r>
            <a:r>
              <a:rPr lang="en-US" altLang="zh-TW" dirty="0"/>
              <a:t>107</a:t>
            </a:r>
            <a:r>
              <a:rPr lang="zh-TW" altLang="en-US" dirty="0"/>
              <a:t>年</a:t>
            </a:r>
            <a:r>
              <a:rPr lang="en-US" altLang="zh-TW" dirty="0"/>
              <a:t>1</a:t>
            </a:r>
            <a:r>
              <a:rPr lang="zh-TW" altLang="en-US" dirty="0"/>
              <a:t>月</a:t>
            </a:r>
            <a:r>
              <a:rPr lang="en-US" altLang="zh-TW" dirty="0"/>
              <a:t>9</a:t>
            </a:r>
            <a:r>
              <a:rPr lang="zh-TW" altLang="en-US" dirty="0"/>
              <a:t>日為例</a:t>
            </a:r>
          </a:p>
        </p:txBody>
      </p:sp>
      <p:sp>
        <p:nvSpPr>
          <p:cNvPr id="19" name="投影片編號版面配置區 18"/>
          <p:cNvSpPr>
            <a:spLocks noGrp="1"/>
          </p:cNvSpPr>
          <p:nvPr>
            <p:ph type="sldNum" sz="quarter" idx="12"/>
          </p:nvPr>
        </p:nvSpPr>
        <p:spPr>
          <a:xfrm>
            <a:off x="9306639" y="6479183"/>
            <a:ext cx="2743200" cy="365125"/>
          </a:xfrm>
        </p:spPr>
        <p:txBody>
          <a:bodyPr/>
          <a:lstStyle/>
          <a:p>
            <a:fld id="{9C4F5B2F-21C0-4B48-BB97-E2798AFE6AC1}" type="slidenum">
              <a:rPr lang="zh-TW" altLang="en-US" smtClean="0"/>
              <a:t>10</a:t>
            </a:fld>
            <a:endParaRPr lang="zh-TW" altLang="en-US" dirty="0"/>
          </a:p>
        </p:txBody>
      </p:sp>
      <p:grpSp>
        <p:nvGrpSpPr>
          <p:cNvPr id="24" name="群組 23"/>
          <p:cNvGrpSpPr/>
          <p:nvPr/>
        </p:nvGrpSpPr>
        <p:grpSpPr>
          <a:xfrm>
            <a:off x="0" y="0"/>
            <a:ext cx="980211" cy="6858000"/>
            <a:chOff x="0" y="0"/>
            <a:chExt cx="980211" cy="6858000"/>
          </a:xfrm>
        </p:grpSpPr>
        <p:sp>
          <p:nvSpPr>
            <p:cNvPr id="27" name="矩形 26"/>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0" y="503735"/>
              <a:ext cx="712197" cy="3046988"/>
            </a:xfrm>
            <a:prstGeom prst="rect">
              <a:avLst/>
            </a:prstGeom>
          </p:spPr>
          <p:txBody>
            <a:bodyPr wrap="square">
              <a:spAutoFit/>
            </a:bodyPr>
            <a:lstStyle/>
            <a:p>
              <a:r>
                <a:rPr lang="zh-TW" altLang="en-US" sz="3200" dirty="0">
                  <a:solidFill>
                    <a:schemeClr val="bg1"/>
                  </a:solidFill>
                </a:rPr>
                <a:t>應用設計方法</a:t>
              </a:r>
              <a:endParaRPr lang="en-US" altLang="zh-TW" sz="3200" dirty="0">
                <a:solidFill>
                  <a:schemeClr val="bg1"/>
                </a:solidFill>
              </a:endParaRPr>
            </a:p>
          </p:txBody>
        </p:sp>
        <p:sp>
          <p:nvSpPr>
            <p:cNvPr id="29" name="文字方塊 28"/>
            <p:cNvSpPr txBox="1"/>
            <p:nvPr/>
          </p:nvSpPr>
          <p:spPr>
            <a:xfrm>
              <a:off x="426213" y="4814940"/>
              <a:ext cx="553998" cy="2043060"/>
            </a:xfrm>
            <a:prstGeom prst="rect">
              <a:avLst/>
            </a:prstGeom>
            <a:noFill/>
          </p:spPr>
          <p:txBody>
            <a:bodyPr vert="vert270" wrap="none" rtlCol="0">
              <a:spAutoFit/>
            </a:bodyPr>
            <a:lstStyle/>
            <a:p>
              <a:r>
                <a:rPr lang="en-US" altLang="zh-TW" sz="2400" dirty="0">
                  <a:solidFill>
                    <a:srgbClr val="7CF0BD"/>
                  </a:solidFill>
                </a:rPr>
                <a:t>Proposal  |  04  </a:t>
              </a:r>
              <a:endParaRPr lang="zh-TW" altLang="en-US" sz="2400" dirty="0">
                <a:solidFill>
                  <a:srgbClr val="7CF0BD"/>
                </a:solidFill>
              </a:endParaRPr>
            </a:p>
          </p:txBody>
        </p:sp>
      </p:grpSp>
      <p:sp>
        <p:nvSpPr>
          <p:cNvPr id="6" name="文字方塊 5"/>
          <p:cNvSpPr txBox="1"/>
          <p:nvPr/>
        </p:nvSpPr>
        <p:spPr>
          <a:xfrm>
            <a:off x="1358990" y="1376580"/>
            <a:ext cx="2031325" cy="338554"/>
          </a:xfrm>
          <a:prstGeom prst="rect">
            <a:avLst/>
          </a:prstGeom>
          <a:noFill/>
        </p:spPr>
        <p:txBody>
          <a:bodyPr wrap="none" rtlCol="0">
            <a:spAutoFit/>
          </a:bodyPr>
          <a:lstStyle/>
          <a:p>
            <a:r>
              <a:rPr lang="zh-TW" altLang="en-US" sz="1600" dirty="0">
                <a:solidFill>
                  <a:schemeClr val="tx1">
                    <a:lumMod val="75000"/>
                    <a:lumOff val="25000"/>
                  </a:schemeClr>
                </a:solidFill>
              </a:rPr>
              <a:t>原始收件人位置分布</a:t>
            </a:r>
          </a:p>
        </p:txBody>
      </p:sp>
      <p:pic>
        <p:nvPicPr>
          <p:cNvPr id="22" name="圖片 21"/>
          <p:cNvPicPr/>
          <p:nvPr/>
        </p:nvPicPr>
        <p:blipFill>
          <a:blip r:embed="rId3" cstate="print">
            <a:extLst>
              <a:ext uri="{28A0092B-C50C-407E-A947-70E740481C1C}">
                <a14:useLocalDpi xmlns:a14="http://schemas.microsoft.com/office/drawing/2010/main" val="0"/>
              </a:ext>
            </a:extLst>
          </a:blip>
          <a:stretch>
            <a:fillRect/>
          </a:stretch>
        </p:blipFill>
        <p:spPr>
          <a:xfrm>
            <a:off x="1516987" y="1877380"/>
            <a:ext cx="1526810" cy="1526810"/>
          </a:xfrm>
          <a:prstGeom prst="rect">
            <a:avLst/>
          </a:prstGeom>
        </p:spPr>
      </p:pic>
      <p:sp>
        <p:nvSpPr>
          <p:cNvPr id="25" name="文字方塊 24"/>
          <p:cNvSpPr txBox="1"/>
          <p:nvPr/>
        </p:nvSpPr>
        <p:spPr>
          <a:xfrm>
            <a:off x="3908692" y="1309953"/>
            <a:ext cx="3227165" cy="584775"/>
          </a:xfrm>
          <a:prstGeom prst="rect">
            <a:avLst/>
          </a:prstGeom>
          <a:noFill/>
        </p:spPr>
        <p:txBody>
          <a:bodyPr wrap="none" rtlCol="0">
            <a:spAutoFit/>
          </a:bodyPr>
          <a:lstStyle/>
          <a:p>
            <a:r>
              <a:rPr lang="en-US" altLang="zh-TW" sz="1600" dirty="0" err="1">
                <a:solidFill>
                  <a:schemeClr val="tx1">
                    <a:lumMod val="75000"/>
                    <a:lumOff val="25000"/>
                  </a:schemeClr>
                </a:solidFill>
              </a:rPr>
              <a:t>Kmeans</a:t>
            </a:r>
            <a:r>
              <a:rPr lang="zh-TW" altLang="en-US" sz="1600" dirty="0">
                <a:solidFill>
                  <a:schemeClr val="tx1">
                    <a:lumMod val="75000"/>
                    <a:lumOff val="25000"/>
                  </a:schemeClr>
                </a:solidFill>
              </a:rPr>
              <a:t>分群之收件人</a:t>
            </a:r>
            <a:r>
              <a:rPr lang="zh-TW" altLang="en-US" sz="1600" dirty="0" smtClean="0">
                <a:solidFill>
                  <a:schemeClr val="tx1">
                    <a:lumMod val="75000"/>
                    <a:lumOff val="25000"/>
                  </a:schemeClr>
                </a:solidFill>
              </a:rPr>
              <a:t>位置</a:t>
            </a:r>
            <a:endParaRPr lang="en-US" altLang="zh-TW" sz="1600" dirty="0" smtClean="0">
              <a:solidFill>
                <a:schemeClr val="tx1">
                  <a:lumMod val="75000"/>
                  <a:lumOff val="25000"/>
                </a:schemeClr>
              </a:solidFill>
            </a:endParaRPr>
          </a:p>
          <a:p>
            <a:r>
              <a:rPr lang="en-US" altLang="zh-TW" sz="1600" dirty="0" smtClean="0">
                <a:solidFill>
                  <a:schemeClr val="tx1">
                    <a:lumMod val="75000"/>
                    <a:lumOff val="25000"/>
                  </a:schemeClr>
                </a:solidFill>
              </a:rPr>
              <a:t>(</a:t>
            </a:r>
            <a:r>
              <a:rPr lang="zh-TW" altLang="en-US" sz="1600" dirty="0">
                <a:solidFill>
                  <a:schemeClr val="tx1">
                    <a:lumMod val="75000"/>
                    <a:lumOff val="25000"/>
                  </a:schemeClr>
                </a:solidFill>
              </a:rPr>
              <a:t>紅色點</a:t>
            </a:r>
            <a:r>
              <a:rPr lang="en-US" altLang="zh-TW" sz="1600" dirty="0" smtClean="0">
                <a:solidFill>
                  <a:schemeClr val="tx1">
                    <a:lumMod val="75000"/>
                    <a:lumOff val="25000"/>
                  </a:schemeClr>
                </a:solidFill>
              </a:rPr>
              <a:t>)</a:t>
            </a:r>
            <a:r>
              <a:rPr lang="zh-TW" altLang="en-US" sz="1600" dirty="0" smtClean="0">
                <a:solidFill>
                  <a:schemeClr val="tx1">
                    <a:lumMod val="75000"/>
                    <a:lumOff val="25000"/>
                  </a:schemeClr>
                </a:solidFill>
              </a:rPr>
              <a:t>分布</a:t>
            </a:r>
            <a:r>
              <a:rPr lang="en-US" altLang="zh-TW" sz="1600" dirty="0" smtClean="0">
                <a:solidFill>
                  <a:schemeClr val="tx1">
                    <a:lumMod val="75000"/>
                    <a:lumOff val="25000"/>
                  </a:schemeClr>
                </a:solidFill>
              </a:rPr>
              <a:t>(</a:t>
            </a:r>
            <a:r>
              <a:rPr lang="zh-TW" altLang="en-US" sz="1600" dirty="0" smtClean="0">
                <a:solidFill>
                  <a:schemeClr val="tx1">
                    <a:lumMod val="75000"/>
                    <a:lumOff val="25000"/>
                  </a:schemeClr>
                </a:solidFill>
              </a:rPr>
              <a:t>左</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及分群績效圖</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右</a:t>
            </a:r>
            <a:r>
              <a:rPr lang="en-US" altLang="zh-TW" sz="1600" dirty="0">
                <a:solidFill>
                  <a:schemeClr val="tx1">
                    <a:lumMod val="75000"/>
                    <a:lumOff val="25000"/>
                  </a:schemeClr>
                </a:solidFill>
              </a:rPr>
              <a:t>)</a:t>
            </a:r>
            <a:endParaRPr lang="zh-TW" altLang="en-US" sz="1600" dirty="0">
              <a:solidFill>
                <a:schemeClr val="tx1">
                  <a:lumMod val="75000"/>
                  <a:lumOff val="25000"/>
                </a:schemeClr>
              </a:solidFill>
            </a:endParaRPr>
          </a:p>
        </p:txBody>
      </p:sp>
      <p:pic>
        <p:nvPicPr>
          <p:cNvPr id="26" name="圖片 25"/>
          <p:cNvPicPr/>
          <p:nvPr/>
        </p:nvPicPr>
        <p:blipFill>
          <a:blip r:embed="rId4" cstate="print">
            <a:extLst>
              <a:ext uri="{28A0092B-C50C-407E-A947-70E740481C1C}">
                <a14:useLocalDpi xmlns:a14="http://schemas.microsoft.com/office/drawing/2010/main" val="0"/>
              </a:ext>
            </a:extLst>
          </a:blip>
          <a:stretch>
            <a:fillRect/>
          </a:stretch>
        </p:blipFill>
        <p:spPr>
          <a:xfrm>
            <a:off x="3912282" y="1877380"/>
            <a:ext cx="1526400" cy="1526400"/>
          </a:xfrm>
          <a:prstGeom prst="rect">
            <a:avLst/>
          </a:prstGeom>
        </p:spPr>
      </p:pic>
      <p:pic>
        <p:nvPicPr>
          <p:cNvPr id="30" name="圖片 29"/>
          <p:cNvPicPr/>
          <p:nvPr/>
        </p:nvPicPr>
        <p:blipFill>
          <a:blip r:embed="rId5" cstate="print">
            <a:extLst>
              <a:ext uri="{28A0092B-C50C-407E-A947-70E740481C1C}">
                <a14:useLocalDpi xmlns:a14="http://schemas.microsoft.com/office/drawing/2010/main" val="0"/>
              </a:ext>
            </a:extLst>
          </a:blip>
          <a:stretch>
            <a:fillRect/>
          </a:stretch>
        </p:blipFill>
        <p:spPr>
          <a:xfrm>
            <a:off x="5596573" y="1877380"/>
            <a:ext cx="1539284" cy="1526400"/>
          </a:xfrm>
          <a:prstGeom prst="rect">
            <a:avLst/>
          </a:prstGeom>
        </p:spPr>
      </p:pic>
      <p:sp>
        <p:nvSpPr>
          <p:cNvPr id="31" name="文字方塊 30"/>
          <p:cNvSpPr txBox="1"/>
          <p:nvPr/>
        </p:nvSpPr>
        <p:spPr>
          <a:xfrm>
            <a:off x="1321759" y="3733097"/>
            <a:ext cx="3292889" cy="584775"/>
          </a:xfrm>
          <a:prstGeom prst="rect">
            <a:avLst/>
          </a:prstGeom>
          <a:noFill/>
        </p:spPr>
        <p:txBody>
          <a:bodyPr wrap="none" rtlCol="0">
            <a:spAutoFit/>
          </a:bodyPr>
          <a:lstStyle/>
          <a:p>
            <a:r>
              <a:rPr lang="en-US" altLang="zh-TW" sz="1600" dirty="0">
                <a:solidFill>
                  <a:schemeClr val="tx1">
                    <a:lumMod val="75000"/>
                    <a:lumOff val="25000"/>
                  </a:schemeClr>
                </a:solidFill>
              </a:rPr>
              <a:t>107</a:t>
            </a:r>
            <a:r>
              <a:rPr lang="zh-TW" altLang="en-US" sz="1600" dirty="0">
                <a:solidFill>
                  <a:schemeClr val="tx1">
                    <a:lumMod val="75000"/>
                    <a:lumOff val="25000"/>
                  </a:schemeClr>
                </a:solidFill>
              </a:rPr>
              <a:t>年</a:t>
            </a:r>
            <a:r>
              <a:rPr lang="en-US" altLang="zh-TW" sz="1600" dirty="0">
                <a:solidFill>
                  <a:schemeClr val="tx1">
                    <a:lumMod val="75000"/>
                    <a:lumOff val="25000"/>
                  </a:schemeClr>
                </a:solidFill>
              </a:rPr>
              <a:t>1</a:t>
            </a:r>
            <a:r>
              <a:rPr lang="zh-TW" altLang="en-US" sz="1600" dirty="0">
                <a:solidFill>
                  <a:schemeClr val="tx1">
                    <a:lumMod val="75000"/>
                    <a:lumOff val="25000"/>
                  </a:schemeClr>
                </a:solidFill>
              </a:rPr>
              <a:t>月</a:t>
            </a:r>
            <a:r>
              <a:rPr lang="en-US" altLang="zh-TW" sz="1600" dirty="0">
                <a:solidFill>
                  <a:schemeClr val="tx1">
                    <a:lumMod val="75000"/>
                    <a:lumOff val="25000"/>
                  </a:schemeClr>
                </a:solidFill>
              </a:rPr>
              <a:t>9</a:t>
            </a:r>
            <a:r>
              <a:rPr lang="zh-TW" altLang="en-US" sz="1600" dirty="0">
                <a:solidFill>
                  <a:schemeClr val="tx1">
                    <a:lumMod val="75000"/>
                    <a:lumOff val="25000"/>
                  </a:schemeClr>
                </a:solidFill>
              </a:rPr>
              <a:t>日收信</a:t>
            </a:r>
            <a:r>
              <a:rPr lang="zh-TW" altLang="en-US" sz="1600" dirty="0" smtClean="0">
                <a:solidFill>
                  <a:schemeClr val="tx1">
                    <a:lumMod val="75000"/>
                    <a:lumOff val="25000"/>
                  </a:schemeClr>
                </a:solidFill>
              </a:rPr>
              <a:t>人</a:t>
            </a:r>
            <a:r>
              <a:rPr lang="zh-TW" altLang="en-US" sz="1600" dirty="0">
                <a:solidFill>
                  <a:schemeClr val="tx1">
                    <a:lumMod val="75000"/>
                    <a:lumOff val="25000"/>
                  </a:schemeClr>
                </a:solidFill>
              </a:rPr>
              <a:t>座標</a:t>
            </a:r>
            <a:r>
              <a:rPr lang="zh-TW" altLang="en-US" sz="1600" dirty="0" smtClean="0">
                <a:solidFill>
                  <a:schemeClr val="tx1">
                    <a:lumMod val="75000"/>
                    <a:lumOff val="25000"/>
                  </a:schemeClr>
                </a:solidFill>
              </a:rPr>
              <a:t>轉換</a:t>
            </a:r>
            <a:r>
              <a:rPr lang="zh-TW" altLang="en-US" sz="1600" dirty="0">
                <a:solidFill>
                  <a:schemeClr val="tx1">
                    <a:lumMod val="75000"/>
                    <a:lumOff val="25000"/>
                  </a:schemeClr>
                </a:solidFill>
              </a:rPr>
              <a:t>圖</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左</a:t>
            </a:r>
            <a:r>
              <a:rPr lang="en-US" altLang="zh-TW" sz="1600" dirty="0">
                <a:solidFill>
                  <a:schemeClr val="tx1">
                    <a:lumMod val="75000"/>
                    <a:lumOff val="25000"/>
                  </a:schemeClr>
                </a:solidFill>
              </a:rPr>
              <a:t>)</a:t>
            </a:r>
          </a:p>
          <a:p>
            <a:r>
              <a:rPr lang="zh-TW" altLang="en-US" sz="1600" dirty="0">
                <a:solidFill>
                  <a:schemeClr val="tx1">
                    <a:lumMod val="75000"/>
                    <a:lumOff val="25000"/>
                  </a:schemeClr>
                </a:solidFill>
              </a:rPr>
              <a:t>及郵筒</a:t>
            </a:r>
            <a:r>
              <a:rPr lang="zh-TW" altLang="en-US" sz="1600" dirty="0" smtClean="0">
                <a:solidFill>
                  <a:schemeClr val="tx1">
                    <a:lumMod val="75000"/>
                    <a:lumOff val="25000"/>
                  </a:schemeClr>
                </a:solidFill>
              </a:rPr>
              <a:t>座標轉換</a:t>
            </a:r>
            <a:r>
              <a:rPr lang="zh-TW" altLang="en-US" sz="1600" dirty="0">
                <a:solidFill>
                  <a:schemeClr val="tx1">
                    <a:lumMod val="75000"/>
                    <a:lumOff val="25000"/>
                  </a:schemeClr>
                </a:solidFill>
              </a:rPr>
              <a:t>圖</a:t>
            </a:r>
            <a:r>
              <a:rPr lang="en-US" altLang="zh-TW" sz="1600" dirty="0" smtClean="0">
                <a:solidFill>
                  <a:schemeClr val="tx1">
                    <a:lumMod val="75000"/>
                    <a:lumOff val="25000"/>
                  </a:schemeClr>
                </a:solidFill>
              </a:rPr>
              <a:t>(</a:t>
            </a:r>
            <a:r>
              <a:rPr lang="zh-TW" altLang="en-US" sz="1600" dirty="0">
                <a:solidFill>
                  <a:schemeClr val="tx1">
                    <a:lumMod val="75000"/>
                    <a:lumOff val="25000"/>
                  </a:schemeClr>
                </a:solidFill>
              </a:rPr>
              <a:t>右</a:t>
            </a:r>
            <a:r>
              <a:rPr lang="en-US" altLang="zh-TW" sz="1600" dirty="0">
                <a:solidFill>
                  <a:schemeClr val="tx1">
                    <a:lumMod val="75000"/>
                    <a:lumOff val="25000"/>
                  </a:schemeClr>
                </a:solidFill>
              </a:rPr>
              <a:t>)</a:t>
            </a:r>
            <a:endParaRPr lang="zh-TW" altLang="en-US" sz="1600" dirty="0">
              <a:solidFill>
                <a:schemeClr val="tx1">
                  <a:lumMod val="75000"/>
                  <a:lumOff val="25000"/>
                </a:schemeClr>
              </a:solidFill>
            </a:endParaRPr>
          </a:p>
        </p:txBody>
      </p:sp>
      <p:pic>
        <p:nvPicPr>
          <p:cNvPr id="32" name="圖片 31"/>
          <p:cNvPicPr/>
          <p:nvPr/>
        </p:nvPicPr>
        <p:blipFill>
          <a:blip r:embed="rId6" cstate="print">
            <a:extLst>
              <a:ext uri="{28A0092B-C50C-407E-A947-70E740481C1C}">
                <a14:useLocalDpi xmlns:a14="http://schemas.microsoft.com/office/drawing/2010/main" val="0"/>
              </a:ext>
            </a:extLst>
          </a:blip>
          <a:stretch>
            <a:fillRect/>
          </a:stretch>
        </p:blipFill>
        <p:spPr>
          <a:xfrm>
            <a:off x="1262920" y="4413650"/>
            <a:ext cx="1526400" cy="1526400"/>
          </a:xfrm>
          <a:prstGeom prst="rect">
            <a:avLst/>
          </a:prstGeom>
        </p:spPr>
      </p:pic>
      <p:pic>
        <p:nvPicPr>
          <p:cNvPr id="33" name="圖片 32"/>
          <p:cNvPicPr/>
          <p:nvPr/>
        </p:nvPicPr>
        <p:blipFill>
          <a:blip r:embed="rId7" cstate="print">
            <a:extLst>
              <a:ext uri="{28A0092B-C50C-407E-A947-70E740481C1C}">
                <a14:useLocalDpi xmlns:a14="http://schemas.microsoft.com/office/drawing/2010/main" val="0"/>
              </a:ext>
            </a:extLst>
          </a:blip>
          <a:stretch>
            <a:fillRect/>
          </a:stretch>
        </p:blipFill>
        <p:spPr>
          <a:xfrm>
            <a:off x="3072029" y="4413650"/>
            <a:ext cx="1526400" cy="1526400"/>
          </a:xfrm>
          <a:prstGeom prst="rect">
            <a:avLst/>
          </a:prstGeom>
        </p:spPr>
      </p:pic>
      <p:sp>
        <p:nvSpPr>
          <p:cNvPr id="34" name="文字方塊 33"/>
          <p:cNvSpPr txBox="1"/>
          <p:nvPr/>
        </p:nvSpPr>
        <p:spPr>
          <a:xfrm>
            <a:off x="5267622" y="3733097"/>
            <a:ext cx="2552302" cy="338554"/>
          </a:xfrm>
          <a:prstGeom prst="rect">
            <a:avLst/>
          </a:prstGeom>
          <a:noFill/>
        </p:spPr>
        <p:txBody>
          <a:bodyPr wrap="none" rtlCol="0">
            <a:spAutoFit/>
          </a:bodyPr>
          <a:lstStyle/>
          <a:p>
            <a:r>
              <a:rPr lang="en-US" altLang="zh-TW" sz="1600" dirty="0">
                <a:solidFill>
                  <a:schemeClr val="tx1">
                    <a:lumMod val="75000"/>
                    <a:lumOff val="25000"/>
                  </a:schemeClr>
                </a:solidFill>
              </a:rPr>
              <a:t>107</a:t>
            </a:r>
            <a:r>
              <a:rPr lang="zh-TW" altLang="en-US" sz="1600" dirty="0">
                <a:solidFill>
                  <a:schemeClr val="tx1">
                    <a:lumMod val="75000"/>
                    <a:lumOff val="25000"/>
                  </a:schemeClr>
                </a:solidFill>
              </a:rPr>
              <a:t>年</a:t>
            </a:r>
            <a:r>
              <a:rPr lang="en-US" altLang="zh-TW" sz="1600" dirty="0">
                <a:solidFill>
                  <a:schemeClr val="tx1">
                    <a:lumMod val="75000"/>
                    <a:lumOff val="25000"/>
                  </a:schemeClr>
                </a:solidFill>
              </a:rPr>
              <a:t>1</a:t>
            </a:r>
            <a:r>
              <a:rPr lang="zh-TW" altLang="en-US" sz="1600" dirty="0">
                <a:solidFill>
                  <a:schemeClr val="tx1">
                    <a:lumMod val="75000"/>
                    <a:lumOff val="25000"/>
                  </a:schemeClr>
                </a:solidFill>
              </a:rPr>
              <a:t>月</a:t>
            </a:r>
            <a:r>
              <a:rPr lang="en-US" altLang="zh-TW" sz="1600" dirty="0">
                <a:solidFill>
                  <a:schemeClr val="tx1">
                    <a:lumMod val="75000"/>
                    <a:lumOff val="25000"/>
                  </a:schemeClr>
                </a:solidFill>
              </a:rPr>
              <a:t>9</a:t>
            </a:r>
            <a:r>
              <a:rPr lang="zh-TW" altLang="en-US" sz="1600" dirty="0">
                <a:solidFill>
                  <a:schemeClr val="tx1">
                    <a:lumMod val="75000"/>
                    <a:lumOff val="25000"/>
                  </a:schemeClr>
                </a:solidFill>
              </a:rPr>
              <a:t>日郵務車路線圖</a:t>
            </a:r>
          </a:p>
        </p:txBody>
      </p:sp>
      <p:pic>
        <p:nvPicPr>
          <p:cNvPr id="35" name="圖片 34"/>
          <p:cNvPicPr/>
          <p:nvPr/>
        </p:nvPicPr>
        <p:blipFill>
          <a:blip r:embed="rId8" cstate="print">
            <a:extLst>
              <a:ext uri="{28A0092B-C50C-407E-A947-70E740481C1C}">
                <a14:useLocalDpi xmlns:a14="http://schemas.microsoft.com/office/drawing/2010/main" val="0"/>
              </a:ext>
            </a:extLst>
          </a:blip>
          <a:stretch>
            <a:fillRect/>
          </a:stretch>
        </p:blipFill>
        <p:spPr>
          <a:xfrm>
            <a:off x="5340006" y="4156978"/>
            <a:ext cx="2407532" cy="2407532"/>
          </a:xfrm>
          <a:prstGeom prst="rect">
            <a:avLst/>
          </a:prstGeom>
        </p:spPr>
      </p:pic>
      <p:sp>
        <p:nvSpPr>
          <p:cNvPr id="13" name="矩形 12"/>
          <p:cNvSpPr/>
          <p:nvPr/>
        </p:nvSpPr>
        <p:spPr>
          <a:xfrm>
            <a:off x="8283109" y="1809493"/>
            <a:ext cx="3565994" cy="4524315"/>
          </a:xfrm>
          <a:prstGeom prst="rect">
            <a:avLst/>
          </a:prstGeom>
        </p:spPr>
        <p:txBody>
          <a:bodyPr wrap="square">
            <a:spAutoFit/>
          </a:bodyPr>
          <a:lstStyle/>
          <a:p>
            <a:r>
              <a:rPr lang="zh-TW" altLang="en-US" dirty="0">
                <a:solidFill>
                  <a:schemeClr val="tx1">
                    <a:lumMod val="75000"/>
                    <a:lumOff val="25000"/>
                  </a:schemeClr>
                </a:solidFill>
              </a:rPr>
              <a:t>在案例分析中，透過以下兩項資料處理轉換過程，以推算前段所列之所需資料，其運算結果列圖於左：</a:t>
            </a:r>
            <a:endParaRPr lang="en-US" altLang="zh-TW" dirty="0">
              <a:solidFill>
                <a:schemeClr val="tx1">
                  <a:lumMod val="75000"/>
                  <a:lumOff val="25000"/>
                </a:schemeClr>
              </a:solidFill>
            </a:endParaRPr>
          </a:p>
          <a:p>
            <a:endParaRPr lang="en-US" altLang="zh-TW" dirty="0">
              <a:solidFill>
                <a:schemeClr val="tx1">
                  <a:lumMod val="75000"/>
                  <a:lumOff val="25000"/>
                </a:schemeClr>
              </a:solidFill>
            </a:endParaRPr>
          </a:p>
          <a:p>
            <a:r>
              <a:rPr lang="en-US" altLang="zh-TW" b="1" dirty="0">
                <a:solidFill>
                  <a:schemeClr val="tx1">
                    <a:lumMod val="75000"/>
                    <a:lumOff val="25000"/>
                  </a:schemeClr>
                </a:solidFill>
              </a:rPr>
              <a:t>1.</a:t>
            </a:r>
            <a:r>
              <a:rPr lang="zh-TW" altLang="en-US" b="1" dirty="0">
                <a:solidFill>
                  <a:schemeClr val="tx1">
                    <a:lumMod val="75000"/>
                    <a:lumOff val="25000"/>
                  </a:schemeClr>
                </a:solidFill>
              </a:rPr>
              <a:t> 判斷運送郵件為快捷或是包裹</a:t>
            </a:r>
          </a:p>
          <a:p>
            <a:r>
              <a:rPr lang="zh-TW" altLang="en-US" dirty="0">
                <a:solidFill>
                  <a:schemeClr val="tx1">
                    <a:lumMod val="75000"/>
                    <a:lumOff val="25000"/>
                  </a:schemeClr>
                </a:solidFill>
              </a:rPr>
              <a:t>利用</a:t>
            </a:r>
            <a:r>
              <a:rPr lang="en-US" altLang="zh-TW" dirty="0">
                <a:solidFill>
                  <a:schemeClr val="tx1">
                    <a:lumMod val="75000"/>
                    <a:lumOff val="25000"/>
                  </a:schemeClr>
                </a:solidFill>
              </a:rPr>
              <a:t>TT</a:t>
            </a:r>
            <a:r>
              <a:rPr lang="zh-TW" altLang="en-US" dirty="0">
                <a:solidFill>
                  <a:schemeClr val="tx1">
                    <a:lumMod val="75000"/>
                    <a:lumOff val="25000"/>
                  </a:schemeClr>
                </a:solidFill>
              </a:rPr>
              <a:t>資料中郵件的掛號號碼第</a:t>
            </a:r>
            <a:r>
              <a:rPr lang="en-US" altLang="zh-TW" dirty="0">
                <a:solidFill>
                  <a:schemeClr val="tx1">
                    <a:lumMod val="75000"/>
                    <a:lumOff val="25000"/>
                  </a:schemeClr>
                </a:solidFill>
              </a:rPr>
              <a:t>13</a:t>
            </a:r>
            <a:r>
              <a:rPr lang="zh-TW" altLang="en-US" dirty="0">
                <a:solidFill>
                  <a:schemeClr val="tx1">
                    <a:lumMod val="75000"/>
                    <a:lumOff val="25000"/>
                  </a:schemeClr>
                </a:solidFill>
              </a:rPr>
              <a:t>、</a:t>
            </a:r>
            <a:r>
              <a:rPr lang="en-US" altLang="zh-TW" dirty="0">
                <a:solidFill>
                  <a:schemeClr val="tx1">
                    <a:lumMod val="75000"/>
                    <a:lumOff val="25000"/>
                  </a:schemeClr>
                </a:solidFill>
              </a:rPr>
              <a:t>14</a:t>
            </a:r>
            <a:r>
              <a:rPr lang="zh-TW" altLang="en-US" dirty="0">
                <a:solidFill>
                  <a:schemeClr val="tx1">
                    <a:lumMod val="75000"/>
                    <a:lumOff val="25000"/>
                  </a:schemeClr>
                </a:solidFill>
              </a:rPr>
              <a:t>碼辨別當天郵件為快捷或是包裹的數量，按照兩者的比率隨機分配給當天所有的收信人。</a:t>
            </a:r>
            <a:endParaRPr lang="en-US" altLang="zh-TW" dirty="0">
              <a:solidFill>
                <a:schemeClr val="tx1">
                  <a:lumMod val="75000"/>
                  <a:lumOff val="25000"/>
                </a:schemeClr>
              </a:solidFill>
            </a:endParaRPr>
          </a:p>
          <a:p>
            <a:endParaRPr lang="zh-TW" altLang="en-US" dirty="0">
              <a:solidFill>
                <a:schemeClr val="tx1">
                  <a:lumMod val="75000"/>
                  <a:lumOff val="25000"/>
                </a:schemeClr>
              </a:solidFill>
            </a:endParaRPr>
          </a:p>
          <a:p>
            <a:r>
              <a:rPr lang="en-US" altLang="zh-TW" b="1" dirty="0">
                <a:solidFill>
                  <a:schemeClr val="tx1">
                    <a:lumMod val="75000"/>
                    <a:lumOff val="25000"/>
                  </a:schemeClr>
                </a:solidFill>
              </a:rPr>
              <a:t>2.</a:t>
            </a:r>
            <a:r>
              <a:rPr lang="zh-TW" altLang="en-US" b="1" dirty="0">
                <a:solidFill>
                  <a:schemeClr val="tx1">
                    <a:lumMod val="75000"/>
                    <a:lumOff val="25000"/>
                  </a:schemeClr>
                </a:solidFill>
              </a:rPr>
              <a:t>轉換實際收信人和郵筒座標位置</a:t>
            </a:r>
          </a:p>
          <a:p>
            <a:r>
              <a:rPr lang="zh-TW" altLang="en-US" dirty="0">
                <a:solidFill>
                  <a:schemeClr val="tx1">
                    <a:lumMod val="75000"/>
                    <a:lumOff val="25000"/>
                  </a:schemeClr>
                </a:solidFill>
              </a:rPr>
              <a:t>將當天所有</a:t>
            </a:r>
            <a:r>
              <a:rPr lang="en-US" altLang="zh-TW" dirty="0">
                <a:solidFill>
                  <a:schemeClr val="tx1">
                    <a:lumMod val="75000"/>
                    <a:lumOff val="25000"/>
                  </a:schemeClr>
                </a:solidFill>
              </a:rPr>
              <a:t>GPS</a:t>
            </a:r>
            <a:r>
              <a:rPr lang="zh-TW" altLang="en-US" dirty="0">
                <a:solidFill>
                  <a:schemeClr val="tx1">
                    <a:lumMod val="75000"/>
                    <a:lumOff val="25000"/>
                  </a:schemeClr>
                </a:solidFill>
              </a:rPr>
              <a:t>狀態顯示為「在外暫停」的點和郵筒的經緯度歸類到離假設收件人所在位置最近的點</a:t>
            </a:r>
          </a:p>
        </p:txBody>
      </p:sp>
    </p:spTree>
    <p:extLst>
      <p:ext uri="{BB962C8B-B14F-4D97-AF65-F5344CB8AC3E}">
        <p14:creationId xmlns:p14="http://schemas.microsoft.com/office/powerpoint/2010/main" val="209277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12218" y="0"/>
            <a:ext cx="11296455" cy="37636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1321759" y="278334"/>
            <a:ext cx="936000" cy="936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TW" altLang="en-US" dirty="0">
                <a:solidFill>
                  <a:schemeClr val="tx1">
                    <a:lumMod val="75000"/>
                    <a:lumOff val="25000"/>
                  </a:schemeClr>
                </a:solidFill>
              </a:rPr>
              <a:t>路線規劃</a:t>
            </a:r>
          </a:p>
        </p:txBody>
      </p:sp>
      <p:sp>
        <p:nvSpPr>
          <p:cNvPr id="15" name="矩形 14"/>
          <p:cNvSpPr/>
          <p:nvPr/>
        </p:nvSpPr>
        <p:spPr>
          <a:xfrm>
            <a:off x="2586166" y="349302"/>
            <a:ext cx="6186309" cy="794064"/>
          </a:xfrm>
          <a:prstGeom prst="rect">
            <a:avLst/>
          </a:prstGeom>
        </p:spPr>
        <p:txBody>
          <a:bodyPr wrap="none">
            <a:spAutoFit/>
          </a:bodyPr>
          <a:lstStyle/>
          <a:p>
            <a:pPr algn="ctr">
              <a:lnSpc>
                <a:spcPct val="120000"/>
              </a:lnSpc>
            </a:pPr>
            <a:r>
              <a:rPr lang="zh-TW" altLang="en-US" sz="2000" b="1" dirty="0"/>
              <a:t>郵局端 </a:t>
            </a:r>
            <a:r>
              <a:rPr lang="en-US" altLang="zh-TW" sz="2000" b="1" dirty="0"/>
              <a:t>/</a:t>
            </a:r>
            <a:r>
              <a:rPr lang="zh-TW" altLang="en-US" sz="2000" b="1" dirty="0"/>
              <a:t> 規劃端 </a:t>
            </a:r>
            <a:endParaRPr lang="en-US" altLang="zh-TW" sz="2000" b="1" dirty="0"/>
          </a:p>
          <a:p>
            <a:pPr algn="ctr">
              <a:lnSpc>
                <a:spcPct val="120000"/>
              </a:lnSpc>
            </a:pPr>
            <a:r>
              <a:rPr lang="zh-TW" altLang="en-US" dirty="0"/>
              <a:t>進行模型建置並將處理後資料輸入至模型中進行路線規劃</a:t>
            </a:r>
          </a:p>
        </p:txBody>
      </p:sp>
      <p:sp>
        <p:nvSpPr>
          <p:cNvPr id="19" name="投影片編號版面配置區 18"/>
          <p:cNvSpPr>
            <a:spLocks noGrp="1"/>
          </p:cNvSpPr>
          <p:nvPr>
            <p:ph type="sldNum" sz="quarter" idx="12"/>
          </p:nvPr>
        </p:nvSpPr>
        <p:spPr>
          <a:xfrm>
            <a:off x="9306639" y="6479183"/>
            <a:ext cx="2743200" cy="365125"/>
          </a:xfrm>
        </p:spPr>
        <p:txBody>
          <a:bodyPr/>
          <a:lstStyle/>
          <a:p>
            <a:fld id="{9C4F5B2F-21C0-4B48-BB97-E2798AFE6AC1}" type="slidenum">
              <a:rPr lang="zh-TW" altLang="en-US" smtClean="0"/>
              <a:t>11</a:t>
            </a:fld>
            <a:endParaRPr lang="zh-TW" altLang="en-US" dirty="0"/>
          </a:p>
        </p:txBody>
      </p:sp>
      <p:grpSp>
        <p:nvGrpSpPr>
          <p:cNvPr id="24" name="群組 23"/>
          <p:cNvGrpSpPr/>
          <p:nvPr/>
        </p:nvGrpSpPr>
        <p:grpSpPr>
          <a:xfrm>
            <a:off x="0" y="0"/>
            <a:ext cx="980211" cy="6858000"/>
            <a:chOff x="0" y="0"/>
            <a:chExt cx="980211" cy="6858000"/>
          </a:xfrm>
        </p:grpSpPr>
        <p:sp>
          <p:nvSpPr>
            <p:cNvPr id="27" name="矩形 26"/>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0" y="503735"/>
              <a:ext cx="712197" cy="3046988"/>
            </a:xfrm>
            <a:prstGeom prst="rect">
              <a:avLst/>
            </a:prstGeom>
          </p:spPr>
          <p:txBody>
            <a:bodyPr wrap="square">
              <a:spAutoFit/>
            </a:bodyPr>
            <a:lstStyle/>
            <a:p>
              <a:r>
                <a:rPr lang="zh-TW" altLang="en-US" sz="3200" dirty="0">
                  <a:solidFill>
                    <a:schemeClr val="bg1"/>
                  </a:solidFill>
                </a:rPr>
                <a:t>應用設計方法</a:t>
              </a:r>
              <a:endParaRPr lang="en-US" altLang="zh-TW" sz="3200" dirty="0">
                <a:solidFill>
                  <a:schemeClr val="bg1"/>
                </a:solidFill>
              </a:endParaRPr>
            </a:p>
          </p:txBody>
        </p:sp>
        <p:sp>
          <p:nvSpPr>
            <p:cNvPr id="29" name="文字方塊 28"/>
            <p:cNvSpPr txBox="1"/>
            <p:nvPr/>
          </p:nvSpPr>
          <p:spPr>
            <a:xfrm>
              <a:off x="426213" y="4814940"/>
              <a:ext cx="553998" cy="2043060"/>
            </a:xfrm>
            <a:prstGeom prst="rect">
              <a:avLst/>
            </a:prstGeom>
            <a:noFill/>
          </p:spPr>
          <p:txBody>
            <a:bodyPr vert="vert270" wrap="none" rtlCol="0">
              <a:spAutoFit/>
            </a:bodyPr>
            <a:lstStyle/>
            <a:p>
              <a:r>
                <a:rPr lang="en-US" altLang="zh-TW" sz="2400" dirty="0">
                  <a:solidFill>
                    <a:srgbClr val="7CF0BD"/>
                  </a:solidFill>
                </a:rPr>
                <a:t>Proposal  |  04  </a:t>
              </a:r>
              <a:endParaRPr lang="zh-TW" altLang="en-US" sz="2400" dirty="0">
                <a:solidFill>
                  <a:srgbClr val="7CF0BD"/>
                </a:solidFill>
              </a:endParaRPr>
            </a:p>
          </p:txBody>
        </p:sp>
      </p:grpSp>
      <p:sp>
        <p:nvSpPr>
          <p:cNvPr id="13" name="矩形 12"/>
          <p:cNvSpPr/>
          <p:nvPr/>
        </p:nvSpPr>
        <p:spPr>
          <a:xfrm>
            <a:off x="1607741" y="2102579"/>
            <a:ext cx="5058259" cy="1569660"/>
          </a:xfrm>
          <a:prstGeom prst="rect">
            <a:avLst/>
          </a:prstGeom>
        </p:spPr>
        <p:txBody>
          <a:bodyPr wrap="square">
            <a:spAutoFit/>
          </a:bodyPr>
          <a:lstStyle/>
          <a:p>
            <a:pPr>
              <a:lnSpc>
                <a:spcPct val="120000"/>
              </a:lnSpc>
            </a:pPr>
            <a:r>
              <a:rPr lang="zh-TW" altLang="en-US" sz="1600" dirty="0">
                <a:solidFill>
                  <a:schemeClr val="tx1">
                    <a:lumMod val="75000"/>
                    <a:lumOff val="25000"/>
                  </a:schemeClr>
                </a:solidFill>
              </a:rPr>
              <a:t>在此問題中，郵局車輛的起訖點皆為當地的寄送郵局，一位客戶一天只配送一次，經詢問過確認車輛不會有返回取貨及容量限制的問題，另外，選擇的地區經過確認只由一輛車進行配送，判斷符合</a:t>
            </a:r>
            <a:r>
              <a:rPr lang="en-US" altLang="zh-TW" sz="1600" dirty="0">
                <a:solidFill>
                  <a:schemeClr val="tx1">
                    <a:lumMod val="75000"/>
                    <a:lumOff val="25000"/>
                  </a:schemeClr>
                </a:solidFill>
              </a:rPr>
              <a:t>TSP</a:t>
            </a:r>
            <a:r>
              <a:rPr lang="zh-TW" altLang="en-US" sz="1600" dirty="0">
                <a:solidFill>
                  <a:schemeClr val="tx1">
                    <a:lumMod val="75000"/>
                    <a:lumOff val="25000"/>
                  </a:schemeClr>
                </a:solidFill>
              </a:rPr>
              <a:t>問題的前提，因此採用此方法求解。</a:t>
            </a:r>
          </a:p>
        </p:txBody>
      </p:sp>
      <p:sp>
        <p:nvSpPr>
          <p:cNvPr id="21" name="矩形 20"/>
          <p:cNvSpPr/>
          <p:nvPr/>
        </p:nvSpPr>
        <p:spPr>
          <a:xfrm>
            <a:off x="1607741" y="1401225"/>
            <a:ext cx="5258280" cy="707886"/>
          </a:xfrm>
          <a:prstGeom prst="rect">
            <a:avLst/>
          </a:prstGeom>
        </p:spPr>
        <p:txBody>
          <a:bodyPr wrap="square">
            <a:spAutoFit/>
          </a:bodyPr>
          <a:lstStyle/>
          <a:p>
            <a:r>
              <a:rPr lang="zh-TW" altLang="en-US" dirty="0">
                <a:solidFill>
                  <a:schemeClr val="tx1">
                    <a:lumMod val="75000"/>
                    <a:lumOff val="25000"/>
                  </a:schemeClr>
                </a:solidFill>
              </a:rPr>
              <a:t>模型選用：</a:t>
            </a:r>
            <a:r>
              <a:rPr lang="zh-TW" altLang="en-US" sz="2000" dirty="0">
                <a:solidFill>
                  <a:schemeClr val="tx1">
                    <a:lumMod val="75000"/>
                    <a:lumOff val="25000"/>
                  </a:schemeClr>
                </a:solidFill>
              </a:rPr>
              <a:t>旅行行銷員問題</a:t>
            </a:r>
            <a:endParaRPr lang="en-US" altLang="zh-TW" sz="2000" dirty="0">
              <a:solidFill>
                <a:schemeClr val="tx1">
                  <a:lumMod val="75000"/>
                  <a:lumOff val="25000"/>
                </a:schemeClr>
              </a:solidFill>
            </a:endParaRPr>
          </a:p>
          <a:p>
            <a:r>
              <a:rPr lang="en-US" altLang="zh-TW" sz="2000" dirty="0">
                <a:solidFill>
                  <a:schemeClr val="tx1">
                    <a:lumMod val="75000"/>
                    <a:lumOff val="25000"/>
                  </a:schemeClr>
                </a:solidFill>
              </a:rPr>
              <a:t>	</a:t>
            </a:r>
            <a:r>
              <a:rPr lang="zh-TW" altLang="en-US" sz="2000" dirty="0">
                <a:solidFill>
                  <a:schemeClr val="tx1">
                    <a:lumMod val="75000"/>
                    <a:lumOff val="25000"/>
                  </a:schemeClr>
                </a:solidFill>
              </a:rPr>
              <a:t>    </a:t>
            </a:r>
            <a:r>
              <a:rPr lang="en-US" altLang="zh-TW" sz="2000" dirty="0">
                <a:solidFill>
                  <a:schemeClr val="tx1">
                    <a:lumMod val="75000"/>
                    <a:lumOff val="25000"/>
                  </a:schemeClr>
                </a:solidFill>
              </a:rPr>
              <a:t>(Traveling Salesman Problem, TSP)</a:t>
            </a:r>
          </a:p>
        </p:txBody>
      </p:sp>
      <p:sp>
        <p:nvSpPr>
          <p:cNvPr id="2" name="矩形 1"/>
          <p:cNvSpPr/>
          <p:nvPr/>
        </p:nvSpPr>
        <p:spPr>
          <a:xfrm>
            <a:off x="6882692" y="1401225"/>
            <a:ext cx="5037221" cy="861774"/>
          </a:xfrm>
          <a:prstGeom prst="rect">
            <a:avLst/>
          </a:prstGeom>
        </p:spPr>
        <p:txBody>
          <a:bodyPr wrap="square">
            <a:spAutoFit/>
          </a:bodyPr>
          <a:lstStyle/>
          <a:p>
            <a:r>
              <a:rPr lang="zh-TW" altLang="en-US" dirty="0">
                <a:solidFill>
                  <a:schemeClr val="tx1">
                    <a:lumMod val="75000"/>
                    <a:lumOff val="25000"/>
                  </a:schemeClr>
                </a:solidFill>
              </a:rPr>
              <a:t>規劃目標：</a:t>
            </a:r>
            <a:r>
              <a:rPr lang="zh-TW" altLang="en-US" sz="2000" dirty="0">
                <a:solidFill>
                  <a:schemeClr val="tx1">
                    <a:lumMod val="75000"/>
                    <a:lumOff val="25000"/>
                  </a:schemeClr>
                </a:solidFill>
              </a:rPr>
              <a:t>採雙目標規劃</a:t>
            </a:r>
            <a:endParaRPr lang="en-US" altLang="zh-TW" sz="2000" dirty="0">
              <a:solidFill>
                <a:schemeClr val="tx1">
                  <a:lumMod val="75000"/>
                  <a:lumOff val="25000"/>
                </a:schemeClr>
              </a:solidFill>
            </a:endParaRPr>
          </a:p>
          <a:p>
            <a:pPr>
              <a:lnSpc>
                <a:spcPct val="150000"/>
              </a:lnSpc>
            </a:pPr>
            <a:r>
              <a:rPr lang="zh-TW" altLang="en-US" sz="2000" b="1" dirty="0">
                <a:solidFill>
                  <a:schemeClr val="tx1">
                    <a:lumMod val="75000"/>
                    <a:lumOff val="25000"/>
                  </a:schemeClr>
                </a:solidFill>
              </a:rPr>
              <a:t>最小化總旅行時間＋最大化投遞成功的機率</a:t>
            </a:r>
          </a:p>
        </p:txBody>
      </p:sp>
      <p:sp>
        <p:nvSpPr>
          <p:cNvPr id="3" name="矩形 2"/>
          <p:cNvSpPr/>
          <p:nvPr/>
        </p:nvSpPr>
        <p:spPr>
          <a:xfrm>
            <a:off x="6882692" y="2198831"/>
            <a:ext cx="4523245" cy="957891"/>
          </a:xfrm>
          <a:prstGeom prst="rect">
            <a:avLst/>
          </a:prstGeom>
        </p:spPr>
        <p:txBody>
          <a:bodyPr wrap="square">
            <a:spAutoFit/>
          </a:bodyPr>
          <a:lstStyle/>
          <a:p>
            <a:pPr>
              <a:lnSpc>
                <a:spcPct val="120000"/>
              </a:lnSpc>
            </a:pPr>
            <a:r>
              <a:rPr lang="zh-TW" altLang="en-US" sz="1600" dirty="0">
                <a:solidFill>
                  <a:schemeClr val="tx1">
                    <a:lumMod val="75000"/>
                    <a:lumOff val="25000"/>
                  </a:schemeClr>
                </a:solidFill>
              </a:rPr>
              <a:t>由於是雙目標問題，所以需要一個權重。目前先將權重定為</a:t>
            </a:r>
            <a:r>
              <a:rPr lang="en-US" altLang="zh-TW" sz="1600" dirty="0">
                <a:solidFill>
                  <a:schemeClr val="tx1">
                    <a:lumMod val="75000"/>
                    <a:lumOff val="25000"/>
                  </a:schemeClr>
                </a:solidFill>
              </a:rPr>
              <a:t>0.1</a:t>
            </a:r>
            <a:r>
              <a:rPr lang="zh-TW" altLang="en-US" sz="1600" dirty="0">
                <a:solidFill>
                  <a:schemeClr val="tx1">
                    <a:lumMod val="75000"/>
                    <a:lumOff val="25000"/>
                  </a:schemeClr>
                </a:solidFill>
              </a:rPr>
              <a:t>，希望還是主要由距離影響配送結果，另外會在結果比較權重為</a:t>
            </a:r>
            <a:r>
              <a:rPr lang="en-US" altLang="zh-TW" sz="1600" dirty="0">
                <a:solidFill>
                  <a:schemeClr val="tx1">
                    <a:lumMod val="75000"/>
                    <a:lumOff val="25000"/>
                  </a:schemeClr>
                </a:solidFill>
              </a:rPr>
              <a:t>0</a:t>
            </a:r>
            <a:r>
              <a:rPr lang="zh-TW" altLang="en-US" sz="1600" dirty="0">
                <a:solidFill>
                  <a:schemeClr val="tx1">
                    <a:lumMod val="75000"/>
                    <a:lumOff val="25000"/>
                  </a:schemeClr>
                </a:solidFill>
              </a:rPr>
              <a:t>及</a:t>
            </a:r>
            <a:r>
              <a:rPr lang="en-US" altLang="zh-TW" sz="1600" dirty="0">
                <a:solidFill>
                  <a:schemeClr val="tx1">
                    <a:lumMod val="75000"/>
                    <a:lumOff val="25000"/>
                  </a:schemeClr>
                </a:solidFill>
              </a:rPr>
              <a:t>0.1</a:t>
            </a:r>
            <a:r>
              <a:rPr lang="zh-TW" altLang="en-US" sz="1600" dirty="0">
                <a:solidFill>
                  <a:schemeClr val="tx1">
                    <a:lumMod val="75000"/>
                    <a:lumOff val="25000"/>
                  </a:schemeClr>
                </a:solidFill>
              </a:rPr>
              <a:t>造成的差別。</a:t>
            </a:r>
          </a:p>
        </p:txBody>
      </p:sp>
      <p:sp>
        <p:nvSpPr>
          <p:cNvPr id="7" name="矩形 6"/>
          <p:cNvSpPr/>
          <p:nvPr/>
        </p:nvSpPr>
        <p:spPr>
          <a:xfrm>
            <a:off x="895547" y="3741121"/>
            <a:ext cx="11296453" cy="31031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2003543" y="4196960"/>
            <a:ext cx="3883359" cy="1569660"/>
          </a:xfrm>
          <a:prstGeom prst="rect">
            <a:avLst/>
          </a:prstGeom>
        </p:spPr>
        <p:txBody>
          <a:bodyPr wrap="square">
            <a:spAutoFit/>
          </a:bodyPr>
          <a:lstStyle/>
          <a:p>
            <a:pP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原始路線安排 </a:t>
            </a:r>
            <a:r>
              <a:rPr lang="en-US" altLang="zh-TW" sz="1600" kern="100" dirty="0">
                <a:solidFill>
                  <a:schemeClr val="tx1">
                    <a:lumMod val="75000"/>
                    <a:lumOff val="25000"/>
                  </a:schemeClr>
                </a:solidFill>
                <a:cs typeface="Times New Roman" panose="02020603050405020304" pitchFamily="18" charset="0"/>
              </a:rPr>
              <a:t>|</a:t>
            </a:r>
            <a:r>
              <a:rPr lang="zh-TW" altLang="en-US" sz="1600" kern="100" dirty="0">
                <a:solidFill>
                  <a:schemeClr val="tx1">
                    <a:lumMod val="75000"/>
                    <a:lumOff val="25000"/>
                  </a:schemeClr>
                </a:solidFill>
                <a:cs typeface="Times New Roman" panose="02020603050405020304" pitchFamily="18" charset="0"/>
              </a:rPr>
              <a:t> </a:t>
            </a:r>
            <a:endParaRPr lang="en-US" altLang="zh-TW" sz="1600" kern="100" dirty="0">
              <a:solidFill>
                <a:schemeClr val="tx1">
                  <a:lumMod val="75000"/>
                  <a:lumOff val="25000"/>
                </a:schemeClr>
              </a:solidFill>
              <a:cs typeface="Times New Roman" panose="02020603050405020304" pitchFamily="18" charset="0"/>
            </a:endParaRPr>
          </a:p>
          <a:p>
            <a:pPr>
              <a:lnSpc>
                <a:spcPct val="120000"/>
              </a:lnSpc>
              <a:spcAft>
                <a:spcPts val="0"/>
              </a:spcAft>
            </a:pPr>
            <a:r>
              <a:rPr lang="zh-TW" altLang="zh-TW" sz="1600" kern="100" dirty="0">
                <a:solidFill>
                  <a:schemeClr val="tx1">
                    <a:lumMod val="75000"/>
                    <a:lumOff val="25000"/>
                  </a:schemeClr>
                </a:solidFill>
                <a:cs typeface="Times New Roman" panose="02020603050405020304" pitchFamily="18" charset="0"/>
              </a:rPr>
              <a:t>原始路網</a:t>
            </a:r>
            <a:r>
              <a:rPr lang="zh-TW" altLang="en-US" sz="1600" kern="100" dirty="0">
                <a:solidFill>
                  <a:schemeClr val="tx1">
                    <a:lumMod val="75000"/>
                    <a:lumOff val="25000"/>
                  </a:schemeClr>
                </a:solidFill>
                <a:cs typeface="Times New Roman" panose="02020603050405020304" pitchFamily="18" charset="0"/>
              </a:rPr>
              <a:t>：取</a:t>
            </a:r>
            <a:r>
              <a:rPr lang="en-US" altLang="zh-TW" sz="1600" kern="100" dirty="0">
                <a:solidFill>
                  <a:schemeClr val="tx1">
                    <a:lumMod val="75000"/>
                    <a:lumOff val="25000"/>
                  </a:schemeClr>
                </a:solidFill>
                <a:cs typeface="Times New Roman" panose="02020603050405020304" pitchFamily="18" charset="0"/>
              </a:rPr>
              <a:t>01/09</a:t>
            </a:r>
            <a:r>
              <a:rPr lang="zh-TW" altLang="en-US" sz="1600" kern="100" dirty="0">
                <a:solidFill>
                  <a:schemeClr val="tx1">
                    <a:lumMod val="75000"/>
                    <a:lumOff val="25000"/>
                  </a:schemeClr>
                </a:solidFill>
                <a:cs typeface="Times New Roman" panose="02020603050405020304" pitchFamily="18" charset="0"/>
              </a:rPr>
              <a:t> </a:t>
            </a:r>
            <a:r>
              <a:rPr lang="zh-TW" altLang="zh-TW" sz="1600" kern="100" dirty="0">
                <a:solidFill>
                  <a:schemeClr val="tx1">
                    <a:lumMod val="75000"/>
                    <a:lumOff val="25000"/>
                  </a:schemeClr>
                </a:solidFill>
                <a:cs typeface="Times New Roman" panose="02020603050405020304" pitchFamily="18" charset="0"/>
              </a:rPr>
              <a:t>郵務車</a:t>
            </a:r>
            <a:r>
              <a:rPr lang="zh-TW" altLang="en-US" sz="1600" kern="100" dirty="0">
                <a:solidFill>
                  <a:schemeClr val="tx1">
                    <a:lumMod val="75000"/>
                    <a:lumOff val="25000"/>
                  </a:schemeClr>
                </a:solidFill>
                <a:cs typeface="Times New Roman" panose="02020603050405020304" pitchFamily="18" charset="0"/>
              </a:rPr>
              <a:t>行駛</a:t>
            </a:r>
            <a:r>
              <a:rPr lang="zh-TW" altLang="zh-TW" sz="1600" kern="100" dirty="0">
                <a:solidFill>
                  <a:schemeClr val="tx1">
                    <a:lumMod val="75000"/>
                    <a:lumOff val="25000"/>
                  </a:schemeClr>
                </a:solidFill>
                <a:cs typeface="Times New Roman" panose="02020603050405020304" pitchFamily="18" charset="0"/>
              </a:rPr>
              <a:t>前</a:t>
            </a:r>
            <a:r>
              <a:rPr lang="en-US" altLang="zh-TW" sz="1600" kern="100" dirty="0">
                <a:solidFill>
                  <a:schemeClr val="tx1">
                    <a:lumMod val="75000"/>
                    <a:lumOff val="25000"/>
                  </a:schemeClr>
                </a:solidFill>
                <a:cs typeface="Times New Roman" panose="02020603050405020304" pitchFamily="18" charset="0"/>
              </a:rPr>
              <a:t>30</a:t>
            </a:r>
            <a:r>
              <a:rPr lang="zh-TW" altLang="zh-TW" sz="1600" kern="100" dirty="0">
                <a:solidFill>
                  <a:schemeClr val="tx1">
                    <a:lumMod val="75000"/>
                    <a:lumOff val="25000"/>
                  </a:schemeClr>
                </a:solidFill>
                <a:cs typeface="Times New Roman" panose="02020603050405020304" pitchFamily="18" charset="0"/>
              </a:rPr>
              <a:t>個點</a:t>
            </a:r>
          </a:p>
          <a:p>
            <a:pPr>
              <a:lnSpc>
                <a:spcPct val="120000"/>
              </a:lnSpc>
              <a:spcAft>
                <a:spcPts val="0"/>
              </a:spcAft>
            </a:pPr>
            <a:r>
              <a:rPr lang="zh-TW" altLang="zh-TW" sz="1600" kern="100" dirty="0">
                <a:solidFill>
                  <a:schemeClr val="tx1">
                    <a:lumMod val="75000"/>
                    <a:lumOff val="25000"/>
                  </a:schemeClr>
                </a:solidFill>
                <a:cs typeface="Times New Roman" panose="02020603050405020304" pitchFamily="18" charset="0"/>
              </a:rPr>
              <a:t>旅行距離</a:t>
            </a:r>
            <a:r>
              <a:rPr lang="zh-TW" altLang="en-US" sz="1600" kern="100" dirty="0">
                <a:solidFill>
                  <a:schemeClr val="tx1">
                    <a:lumMod val="75000"/>
                    <a:lumOff val="25000"/>
                  </a:schemeClr>
                </a:solidFill>
                <a:cs typeface="Times New Roman" panose="02020603050405020304" pitchFamily="18" charset="0"/>
              </a:rPr>
              <a:t>：</a:t>
            </a:r>
            <a:r>
              <a:rPr lang="en-US" altLang="zh-TW" sz="1600" kern="100" dirty="0">
                <a:solidFill>
                  <a:schemeClr val="tx1">
                    <a:lumMod val="75000"/>
                    <a:lumOff val="25000"/>
                  </a:schemeClr>
                </a:solidFill>
                <a:cs typeface="Times New Roman" panose="02020603050405020304" pitchFamily="18" charset="0"/>
              </a:rPr>
              <a:t>19.9</a:t>
            </a:r>
            <a:r>
              <a:rPr lang="zh-TW" altLang="en-US" sz="1600" kern="100" dirty="0">
                <a:solidFill>
                  <a:schemeClr val="tx1">
                    <a:lumMod val="75000"/>
                    <a:lumOff val="25000"/>
                  </a:schemeClr>
                </a:solidFill>
                <a:cs typeface="Times New Roman" panose="02020603050405020304" pitchFamily="18" charset="0"/>
              </a:rPr>
              <a:t> </a:t>
            </a:r>
            <a:r>
              <a:rPr lang="en-US" altLang="zh-TW" sz="1600" kern="100" dirty="0">
                <a:solidFill>
                  <a:schemeClr val="tx1">
                    <a:lumMod val="75000"/>
                    <a:lumOff val="25000"/>
                  </a:schemeClr>
                </a:solidFill>
                <a:cs typeface="Times New Roman" panose="02020603050405020304" pitchFamily="18" charset="0"/>
              </a:rPr>
              <a:t>km  </a:t>
            </a:r>
          </a:p>
          <a:p>
            <a:pPr>
              <a:lnSpc>
                <a:spcPct val="120000"/>
              </a:lnSpc>
              <a:spcAft>
                <a:spcPts val="0"/>
              </a:spcAft>
            </a:pPr>
            <a:r>
              <a:rPr lang="zh-TW" altLang="zh-TW" sz="1600" kern="100" dirty="0">
                <a:solidFill>
                  <a:schemeClr val="tx1">
                    <a:lumMod val="75000"/>
                    <a:lumOff val="25000"/>
                  </a:schemeClr>
                </a:solidFill>
                <a:cs typeface="Times New Roman" panose="02020603050405020304" pitchFamily="18" charset="0"/>
              </a:rPr>
              <a:t>旅行時間</a:t>
            </a:r>
            <a:r>
              <a:rPr lang="en-US" altLang="zh-TW" sz="1600" kern="100" dirty="0">
                <a:solidFill>
                  <a:schemeClr val="tx1">
                    <a:lumMod val="75000"/>
                    <a:lumOff val="25000"/>
                  </a:schemeClr>
                </a:solidFill>
                <a:cs typeface="Times New Roman" panose="02020603050405020304" pitchFamily="18" charset="0"/>
              </a:rPr>
              <a:t>(</a:t>
            </a:r>
            <a:r>
              <a:rPr lang="zh-TW" altLang="zh-TW" sz="1600" kern="100" dirty="0">
                <a:solidFill>
                  <a:schemeClr val="tx1">
                    <a:lumMod val="75000"/>
                    <a:lumOff val="25000"/>
                  </a:schemeClr>
                </a:solidFill>
                <a:cs typeface="Times New Roman" panose="02020603050405020304" pitchFamily="18" charset="0"/>
              </a:rPr>
              <a:t>不考慮服務時間</a:t>
            </a:r>
            <a:r>
              <a:rPr lang="en-US" altLang="zh-TW" sz="1600" kern="100" dirty="0">
                <a:solidFill>
                  <a:schemeClr val="tx1">
                    <a:lumMod val="75000"/>
                    <a:lumOff val="25000"/>
                  </a:schemeClr>
                </a:solidFill>
                <a:cs typeface="Times New Roman" panose="02020603050405020304" pitchFamily="18" charset="0"/>
              </a:rPr>
              <a:t>)</a:t>
            </a:r>
            <a:r>
              <a:rPr lang="zh-TW" altLang="en-US" sz="1600" kern="100" dirty="0">
                <a:solidFill>
                  <a:schemeClr val="tx1">
                    <a:lumMod val="75000"/>
                    <a:lumOff val="25000"/>
                  </a:schemeClr>
                </a:solidFill>
                <a:cs typeface="Times New Roman" panose="02020603050405020304" pitchFamily="18" charset="0"/>
              </a:rPr>
              <a:t>：</a:t>
            </a:r>
            <a:r>
              <a:rPr lang="en-US" altLang="zh-TW" sz="1600" kern="100" dirty="0">
                <a:solidFill>
                  <a:schemeClr val="tx1">
                    <a:lumMod val="75000"/>
                    <a:lumOff val="25000"/>
                  </a:schemeClr>
                </a:solidFill>
                <a:cs typeface="Times New Roman" panose="02020603050405020304" pitchFamily="18" charset="0"/>
              </a:rPr>
              <a:t>58</a:t>
            </a:r>
            <a:r>
              <a:rPr lang="zh-TW" altLang="en-US" sz="1600" kern="100" dirty="0">
                <a:solidFill>
                  <a:schemeClr val="tx1">
                    <a:lumMod val="75000"/>
                    <a:lumOff val="25000"/>
                  </a:schemeClr>
                </a:solidFill>
                <a:cs typeface="Times New Roman" panose="02020603050405020304" pitchFamily="18" charset="0"/>
              </a:rPr>
              <a:t> </a:t>
            </a:r>
            <a:r>
              <a:rPr lang="en-US" altLang="zh-TW" sz="1600" kern="100" dirty="0">
                <a:solidFill>
                  <a:schemeClr val="tx1">
                    <a:lumMod val="75000"/>
                    <a:lumOff val="25000"/>
                  </a:schemeClr>
                </a:solidFill>
                <a:cs typeface="Times New Roman" panose="02020603050405020304" pitchFamily="18" charset="0"/>
              </a:rPr>
              <a:t>min</a:t>
            </a:r>
            <a:endParaRPr lang="zh-TW" altLang="zh-TW" sz="1600" kern="100" dirty="0">
              <a:solidFill>
                <a:schemeClr val="tx1">
                  <a:lumMod val="75000"/>
                  <a:lumOff val="25000"/>
                </a:schemeClr>
              </a:solidFill>
              <a:cs typeface="Times New Roman" panose="02020603050405020304" pitchFamily="18" charset="0"/>
            </a:endParaRPr>
          </a:p>
          <a:p>
            <a:pPr>
              <a:lnSpc>
                <a:spcPct val="120000"/>
              </a:lnSpc>
              <a:spcAft>
                <a:spcPts val="0"/>
              </a:spcAft>
            </a:pPr>
            <a:r>
              <a:rPr lang="zh-TW" altLang="zh-TW" sz="1600" kern="100" dirty="0">
                <a:solidFill>
                  <a:schemeClr val="tx1">
                    <a:lumMod val="75000"/>
                    <a:lumOff val="25000"/>
                  </a:schemeClr>
                </a:solidFill>
                <a:cs typeface="Times New Roman" panose="02020603050405020304" pitchFamily="18" charset="0"/>
              </a:rPr>
              <a:t>當天</a:t>
            </a:r>
            <a:r>
              <a:rPr lang="zh-TW" altLang="en-US" sz="1600" kern="100" dirty="0">
                <a:solidFill>
                  <a:schemeClr val="tx1">
                    <a:lumMod val="75000"/>
                    <a:lumOff val="25000"/>
                  </a:schemeClr>
                </a:solidFill>
                <a:cs typeface="Times New Roman" panose="02020603050405020304" pitchFamily="18" charset="0"/>
              </a:rPr>
              <a:t>遞送</a:t>
            </a:r>
            <a:r>
              <a:rPr lang="zh-TW" altLang="zh-TW" sz="1600" kern="100" dirty="0">
                <a:solidFill>
                  <a:schemeClr val="tx1">
                    <a:lumMod val="75000"/>
                    <a:lumOff val="25000"/>
                  </a:schemeClr>
                </a:solidFill>
                <a:cs typeface="Times New Roman" panose="02020603050405020304" pitchFamily="18" charset="0"/>
              </a:rPr>
              <a:t>時間</a:t>
            </a:r>
            <a:r>
              <a:rPr lang="zh-TW" altLang="en-US" sz="1600" kern="100" dirty="0">
                <a:solidFill>
                  <a:schemeClr val="tx1">
                    <a:lumMod val="75000"/>
                    <a:lumOff val="25000"/>
                  </a:schemeClr>
                </a:solidFill>
                <a:cs typeface="Times New Roman" panose="02020603050405020304" pitchFamily="18" charset="0"/>
              </a:rPr>
              <a:t>：</a:t>
            </a:r>
            <a:r>
              <a:rPr lang="en-US" altLang="zh-TW" sz="1600" kern="100" dirty="0">
                <a:solidFill>
                  <a:schemeClr val="tx1">
                    <a:lumMod val="75000"/>
                    <a:lumOff val="25000"/>
                  </a:schemeClr>
                </a:solidFill>
                <a:cs typeface="Times New Roman" panose="02020603050405020304" pitchFamily="18" charset="0"/>
              </a:rPr>
              <a:t>9:49</a:t>
            </a:r>
            <a:r>
              <a:rPr lang="zh-TW" altLang="en-US" sz="1600" kern="100" dirty="0">
                <a:solidFill>
                  <a:schemeClr val="tx1">
                    <a:lumMod val="75000"/>
                    <a:lumOff val="25000"/>
                  </a:schemeClr>
                </a:solidFill>
                <a:cs typeface="Times New Roman" panose="02020603050405020304" pitchFamily="18" charset="0"/>
              </a:rPr>
              <a:t> </a:t>
            </a:r>
            <a:r>
              <a:rPr lang="en-US" altLang="zh-TW" sz="1600" kern="100" dirty="0">
                <a:solidFill>
                  <a:schemeClr val="tx1">
                    <a:lumMod val="75000"/>
                    <a:lumOff val="25000"/>
                  </a:schemeClr>
                </a:solidFill>
                <a:cs typeface="Times New Roman" panose="02020603050405020304" pitchFamily="18" charset="0"/>
              </a:rPr>
              <a:t>-</a:t>
            </a:r>
            <a:r>
              <a:rPr lang="zh-TW" altLang="en-US" sz="1600" kern="100" dirty="0">
                <a:solidFill>
                  <a:schemeClr val="tx1">
                    <a:lumMod val="75000"/>
                    <a:lumOff val="25000"/>
                  </a:schemeClr>
                </a:solidFill>
                <a:cs typeface="Times New Roman" panose="02020603050405020304" pitchFamily="18" charset="0"/>
              </a:rPr>
              <a:t> </a:t>
            </a:r>
            <a:r>
              <a:rPr lang="en-US" altLang="zh-TW" sz="1600" kern="100" dirty="0">
                <a:solidFill>
                  <a:schemeClr val="tx1">
                    <a:lumMod val="75000"/>
                    <a:lumOff val="25000"/>
                  </a:schemeClr>
                </a:solidFill>
                <a:cs typeface="Times New Roman" panose="02020603050405020304" pitchFamily="18" charset="0"/>
              </a:rPr>
              <a:t>11:29</a:t>
            </a:r>
            <a:endParaRPr lang="zh-TW" altLang="zh-TW" sz="1600" kern="100" dirty="0">
              <a:solidFill>
                <a:schemeClr val="tx1">
                  <a:lumMod val="75000"/>
                  <a:lumOff val="25000"/>
                </a:schemeClr>
              </a:solidFill>
              <a:effectLst/>
              <a:cs typeface="Times New Roman" panose="02020603050405020304" pitchFamily="18" charset="0"/>
            </a:endParaRPr>
          </a:p>
        </p:txBody>
      </p:sp>
      <p:sp>
        <p:nvSpPr>
          <p:cNvPr id="5" name="矩形 4"/>
          <p:cNvSpPr/>
          <p:nvPr/>
        </p:nvSpPr>
        <p:spPr>
          <a:xfrm>
            <a:off x="1228972" y="4195575"/>
            <a:ext cx="441146" cy="2246769"/>
          </a:xfrm>
          <a:prstGeom prst="rect">
            <a:avLst/>
          </a:prstGeom>
        </p:spPr>
        <p:txBody>
          <a:bodyPr wrap="none">
            <a:spAutoFit/>
          </a:bodyPr>
          <a:lstStyle/>
          <a:p>
            <a:pPr>
              <a:spcAft>
                <a:spcPts val="0"/>
              </a:spcAft>
            </a:pPr>
            <a:r>
              <a:rPr lang="zh-TW" altLang="en-US" sz="2000" b="1" kern="100" dirty="0">
                <a:solidFill>
                  <a:schemeClr val="tx1">
                    <a:lumMod val="75000"/>
                    <a:lumOff val="25000"/>
                  </a:schemeClr>
                </a:solidFill>
                <a:cs typeface="Times New Roman" panose="02020603050405020304" pitchFamily="18" charset="0"/>
              </a:rPr>
              <a:t>規</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劃</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結</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果</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與</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比</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較</a:t>
            </a:r>
            <a:endParaRPr lang="en-US" altLang="zh-TW" sz="2000" b="1" kern="100" dirty="0">
              <a:solidFill>
                <a:schemeClr val="tx1">
                  <a:lumMod val="75000"/>
                  <a:lumOff val="25000"/>
                </a:schemeClr>
              </a:solidFill>
              <a:cs typeface="Times New Roman" panose="02020603050405020304" pitchFamily="18" charset="0"/>
            </a:endParaRPr>
          </a:p>
        </p:txBody>
      </p:sp>
      <p:pic>
        <p:nvPicPr>
          <p:cNvPr id="36" name="圖片 35"/>
          <p:cNvPicPr/>
          <p:nvPr/>
        </p:nvPicPr>
        <p:blipFill>
          <a:blip r:embed="rId3" cstate="print">
            <a:extLst>
              <a:ext uri="{28A0092B-C50C-407E-A947-70E740481C1C}">
                <a14:useLocalDpi xmlns:a14="http://schemas.microsoft.com/office/drawing/2010/main" val="0"/>
              </a:ext>
            </a:extLst>
          </a:blip>
          <a:stretch>
            <a:fillRect/>
          </a:stretch>
        </p:blipFill>
        <p:spPr>
          <a:xfrm>
            <a:off x="5886902" y="4011197"/>
            <a:ext cx="2609790" cy="2609790"/>
          </a:xfrm>
          <a:prstGeom prst="rect">
            <a:avLst/>
          </a:prstGeom>
        </p:spPr>
      </p:pic>
      <p:sp>
        <p:nvSpPr>
          <p:cNvPr id="37" name="矩形 36"/>
          <p:cNvSpPr/>
          <p:nvPr/>
        </p:nvSpPr>
        <p:spPr>
          <a:xfrm>
            <a:off x="8705422" y="4088063"/>
            <a:ext cx="3277847" cy="2456057"/>
          </a:xfrm>
          <a:prstGeom prst="rect">
            <a:avLst/>
          </a:prstGeom>
        </p:spPr>
        <p:txBody>
          <a:bodyPr wrap="square">
            <a:spAutoFit/>
          </a:bodyPr>
          <a:lstStyle/>
          <a:p>
            <a:pP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此處設計三種不同目標之模式</a:t>
            </a:r>
            <a:endParaRPr lang="en-US" altLang="zh-TW" sz="1600" kern="100" dirty="0">
              <a:solidFill>
                <a:schemeClr val="tx1">
                  <a:lumMod val="75000"/>
                  <a:lumOff val="25000"/>
                </a:schemeClr>
              </a:solidFill>
              <a:cs typeface="Times New Roman" panose="02020603050405020304" pitchFamily="18" charset="0"/>
            </a:endParaRPr>
          </a:p>
          <a:p>
            <a:pPr>
              <a:lnSpc>
                <a:spcPct val="120000"/>
              </a:lnSpc>
              <a:spcAft>
                <a:spcPts val="0"/>
              </a:spcAft>
            </a:pPr>
            <a:r>
              <a:rPr lang="zh-TW" altLang="en-US" sz="1600" kern="100" dirty="0">
                <a:solidFill>
                  <a:schemeClr val="tx1">
                    <a:lumMod val="75000"/>
                    <a:lumOff val="25000"/>
                  </a:schemeClr>
                </a:solidFill>
                <a:effectLst/>
                <a:cs typeface="Times New Roman" panose="02020603050405020304" pitchFamily="18" charset="0"/>
              </a:rPr>
              <a:t>比較其路線規劃之差異：</a:t>
            </a:r>
            <a:endParaRPr lang="en-US" altLang="zh-TW" sz="1600" kern="100" dirty="0">
              <a:solidFill>
                <a:schemeClr val="tx1">
                  <a:lumMod val="75000"/>
                  <a:lumOff val="25000"/>
                </a:schemeClr>
              </a:solidFill>
              <a:effectLst/>
              <a:cs typeface="Times New Roman" panose="02020603050405020304" pitchFamily="18" charset="0"/>
            </a:endParaRPr>
          </a:p>
          <a:p>
            <a:pPr>
              <a:lnSpc>
                <a:spcPct val="120000"/>
              </a:lnSpc>
              <a:spcAft>
                <a:spcPts val="0"/>
              </a:spcAft>
            </a:pPr>
            <a:r>
              <a:rPr lang="en-US" altLang="zh-TW" sz="1600" kern="100" dirty="0">
                <a:solidFill>
                  <a:schemeClr val="tx1">
                    <a:lumMod val="75000"/>
                    <a:lumOff val="25000"/>
                  </a:schemeClr>
                </a:solidFill>
                <a:cs typeface="Times New Roman" panose="02020603050405020304" pitchFamily="18" charset="0"/>
              </a:rPr>
              <a:t>Model 1</a:t>
            </a:r>
            <a:r>
              <a:rPr lang="zh-TW" altLang="en-US" sz="1600" kern="100" dirty="0">
                <a:solidFill>
                  <a:schemeClr val="tx1">
                    <a:lumMod val="75000"/>
                    <a:lumOff val="25000"/>
                  </a:schemeClr>
                </a:solidFill>
                <a:cs typeface="Times New Roman" panose="02020603050405020304" pitchFamily="18" charset="0"/>
              </a:rPr>
              <a:t>：僅考慮最短時間目標式</a:t>
            </a:r>
            <a:endParaRPr lang="en-US" altLang="zh-TW" sz="1600" kern="100" dirty="0">
              <a:solidFill>
                <a:schemeClr val="tx1">
                  <a:lumMod val="75000"/>
                  <a:lumOff val="25000"/>
                </a:schemeClr>
              </a:solidFill>
              <a:cs typeface="Times New Roman" panose="02020603050405020304" pitchFamily="18" charset="0"/>
            </a:endParaRPr>
          </a:p>
          <a:p>
            <a:pP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                   未考慮機率</a:t>
            </a:r>
            <a:endParaRPr lang="en-US" altLang="zh-TW" sz="1600" kern="100" dirty="0">
              <a:solidFill>
                <a:schemeClr val="tx1">
                  <a:lumMod val="75000"/>
                  <a:lumOff val="25000"/>
                </a:schemeClr>
              </a:solidFill>
              <a:cs typeface="Times New Roman" panose="02020603050405020304" pitchFamily="18" charset="0"/>
            </a:endParaRPr>
          </a:p>
          <a:p>
            <a:pPr>
              <a:lnSpc>
                <a:spcPct val="120000"/>
              </a:lnSpc>
              <a:spcAft>
                <a:spcPts val="0"/>
              </a:spcAft>
            </a:pPr>
            <a:r>
              <a:rPr lang="en-US" altLang="zh-TW" sz="1600" kern="100" dirty="0">
                <a:solidFill>
                  <a:schemeClr val="tx1">
                    <a:lumMod val="75000"/>
                    <a:lumOff val="25000"/>
                  </a:schemeClr>
                </a:solidFill>
                <a:effectLst/>
                <a:cs typeface="Times New Roman" panose="02020603050405020304" pitchFamily="18" charset="0"/>
              </a:rPr>
              <a:t>Model</a:t>
            </a:r>
            <a:r>
              <a:rPr lang="zh-TW" altLang="en-US" sz="1600" kern="100" dirty="0">
                <a:solidFill>
                  <a:schemeClr val="tx1">
                    <a:lumMod val="75000"/>
                    <a:lumOff val="25000"/>
                  </a:schemeClr>
                </a:solidFill>
                <a:effectLst/>
                <a:cs typeface="Times New Roman" panose="02020603050405020304" pitchFamily="18" charset="0"/>
              </a:rPr>
              <a:t> </a:t>
            </a:r>
            <a:r>
              <a:rPr lang="en-US" altLang="zh-TW" sz="1600" kern="100" dirty="0">
                <a:solidFill>
                  <a:schemeClr val="tx1">
                    <a:lumMod val="75000"/>
                    <a:lumOff val="25000"/>
                  </a:schemeClr>
                </a:solidFill>
                <a:effectLst/>
                <a:cs typeface="Times New Roman" panose="02020603050405020304" pitchFamily="18" charset="0"/>
              </a:rPr>
              <a:t>2</a:t>
            </a:r>
            <a:r>
              <a:rPr lang="zh-TW" altLang="en-US" sz="1600" kern="100" dirty="0">
                <a:solidFill>
                  <a:schemeClr val="tx1">
                    <a:lumMod val="75000"/>
                    <a:lumOff val="25000"/>
                  </a:schemeClr>
                </a:solidFill>
                <a:cs typeface="Times New Roman" panose="02020603050405020304" pitchFamily="18" charset="0"/>
              </a:rPr>
              <a:t>：考慮最短時間目標式和  </a:t>
            </a:r>
            <a:endParaRPr lang="en-US" altLang="zh-TW" sz="1600" kern="100" dirty="0">
              <a:solidFill>
                <a:schemeClr val="tx1">
                  <a:lumMod val="75000"/>
                  <a:lumOff val="25000"/>
                </a:schemeClr>
              </a:solidFill>
              <a:cs typeface="Times New Roman" panose="02020603050405020304" pitchFamily="18" charset="0"/>
            </a:endParaRPr>
          </a:p>
          <a:p>
            <a:pP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                   遞送成功率</a:t>
            </a:r>
            <a:r>
              <a:rPr lang="en-US" altLang="zh-TW" sz="1600" kern="100" dirty="0">
                <a:solidFill>
                  <a:schemeClr val="tx1">
                    <a:lumMod val="75000"/>
                    <a:lumOff val="25000"/>
                  </a:schemeClr>
                </a:solidFill>
                <a:cs typeface="Times New Roman" panose="02020603050405020304" pitchFamily="18" charset="0"/>
              </a:rPr>
              <a:t>(</a:t>
            </a:r>
            <a:r>
              <a:rPr lang="zh-TW" altLang="en-US" sz="1600" kern="100" dirty="0">
                <a:solidFill>
                  <a:schemeClr val="tx1">
                    <a:lumMod val="75000"/>
                    <a:lumOff val="25000"/>
                  </a:schemeClr>
                </a:solidFill>
                <a:cs typeface="Times New Roman" panose="02020603050405020304" pitchFamily="18" charset="0"/>
              </a:rPr>
              <a:t>三角分布</a:t>
            </a:r>
            <a:r>
              <a:rPr lang="en-US" altLang="zh-TW" sz="1600" kern="100" dirty="0">
                <a:solidFill>
                  <a:schemeClr val="tx1">
                    <a:lumMod val="75000"/>
                    <a:lumOff val="25000"/>
                  </a:schemeClr>
                </a:solidFill>
                <a:cs typeface="Times New Roman" panose="02020603050405020304" pitchFamily="18" charset="0"/>
              </a:rPr>
              <a:t>)</a:t>
            </a:r>
          </a:p>
          <a:p>
            <a:pPr>
              <a:lnSpc>
                <a:spcPct val="120000"/>
              </a:lnSpc>
              <a:spcAft>
                <a:spcPts val="0"/>
              </a:spcAft>
            </a:pPr>
            <a:r>
              <a:rPr lang="en-US" altLang="zh-TW" sz="1600" kern="100" dirty="0">
                <a:solidFill>
                  <a:schemeClr val="tx1">
                    <a:lumMod val="75000"/>
                    <a:lumOff val="25000"/>
                  </a:schemeClr>
                </a:solidFill>
                <a:cs typeface="Times New Roman" panose="02020603050405020304" pitchFamily="18" charset="0"/>
              </a:rPr>
              <a:t>Model</a:t>
            </a:r>
            <a:r>
              <a:rPr lang="zh-TW" altLang="en-US" sz="1600" kern="100" dirty="0">
                <a:solidFill>
                  <a:schemeClr val="tx1">
                    <a:lumMod val="75000"/>
                    <a:lumOff val="25000"/>
                  </a:schemeClr>
                </a:solidFill>
                <a:cs typeface="Times New Roman" panose="02020603050405020304" pitchFamily="18" charset="0"/>
              </a:rPr>
              <a:t> </a:t>
            </a:r>
            <a:r>
              <a:rPr lang="en-US" altLang="zh-TW" sz="1600" kern="100" dirty="0">
                <a:solidFill>
                  <a:schemeClr val="tx1">
                    <a:lumMod val="75000"/>
                    <a:lumOff val="25000"/>
                  </a:schemeClr>
                </a:solidFill>
                <a:cs typeface="Times New Roman" panose="02020603050405020304" pitchFamily="18" charset="0"/>
              </a:rPr>
              <a:t>3</a:t>
            </a:r>
            <a:r>
              <a:rPr lang="zh-TW" altLang="en-US" sz="1600" kern="100" dirty="0">
                <a:solidFill>
                  <a:schemeClr val="tx1">
                    <a:lumMod val="75000"/>
                    <a:lumOff val="25000"/>
                  </a:schemeClr>
                </a:solidFill>
                <a:cs typeface="Times New Roman" panose="02020603050405020304" pitchFamily="18" charset="0"/>
              </a:rPr>
              <a:t>：考慮最短時間目標式和 </a:t>
            </a:r>
            <a:endParaRPr lang="en-US" altLang="zh-TW" sz="1600" kern="100" dirty="0">
              <a:solidFill>
                <a:schemeClr val="tx1">
                  <a:lumMod val="75000"/>
                  <a:lumOff val="25000"/>
                </a:schemeClr>
              </a:solidFill>
              <a:cs typeface="Times New Roman" panose="02020603050405020304" pitchFamily="18" charset="0"/>
            </a:endParaRPr>
          </a:p>
          <a:p>
            <a:pP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                   遞送成功率</a:t>
            </a:r>
            <a:r>
              <a:rPr lang="en-US" altLang="zh-TW" sz="1600" kern="100" dirty="0">
                <a:solidFill>
                  <a:schemeClr val="tx1">
                    <a:lumMod val="75000"/>
                    <a:lumOff val="25000"/>
                  </a:schemeClr>
                </a:solidFill>
                <a:cs typeface="Times New Roman" panose="02020603050405020304" pitchFamily="18" charset="0"/>
              </a:rPr>
              <a:t>(</a:t>
            </a:r>
            <a:r>
              <a:rPr lang="zh-TW" altLang="en-US" sz="1600" kern="100" dirty="0">
                <a:solidFill>
                  <a:schemeClr val="tx1">
                    <a:lumMod val="75000"/>
                    <a:lumOff val="25000"/>
                  </a:schemeClr>
                </a:solidFill>
                <a:cs typeface="Times New Roman" panose="02020603050405020304" pitchFamily="18" charset="0"/>
              </a:rPr>
              <a:t>均勻分布</a:t>
            </a:r>
            <a:r>
              <a:rPr lang="en-US" altLang="zh-TW" sz="1600" kern="100" dirty="0">
                <a:solidFill>
                  <a:schemeClr val="tx1">
                    <a:lumMod val="75000"/>
                    <a:lumOff val="25000"/>
                  </a:schemeClr>
                </a:solidFill>
                <a:cs typeface="Times New Roman" panose="02020603050405020304" pitchFamily="18" charset="0"/>
              </a:rPr>
              <a:t>)</a:t>
            </a:r>
            <a:endParaRPr lang="zh-TW" altLang="zh-TW" sz="1600" kern="100" dirty="0">
              <a:solidFill>
                <a:schemeClr val="tx1">
                  <a:lumMod val="75000"/>
                  <a:lumOff val="25000"/>
                </a:schemeClr>
              </a:solidFill>
              <a:effectLst/>
              <a:cs typeface="Times New Roman" panose="02020603050405020304" pitchFamily="18" charset="0"/>
            </a:endParaRPr>
          </a:p>
        </p:txBody>
      </p:sp>
    </p:spTree>
    <p:extLst>
      <p:ext uri="{BB962C8B-B14F-4D97-AF65-F5344CB8AC3E}">
        <p14:creationId xmlns:p14="http://schemas.microsoft.com/office/powerpoint/2010/main" val="394628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5547" y="-20353"/>
            <a:ext cx="11296453" cy="6844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1321759" y="278334"/>
            <a:ext cx="936000" cy="936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TW" altLang="en-US" dirty="0">
                <a:solidFill>
                  <a:schemeClr val="tx1">
                    <a:lumMod val="75000"/>
                    <a:lumOff val="25000"/>
                  </a:schemeClr>
                </a:solidFill>
              </a:rPr>
              <a:t>路線規劃</a:t>
            </a:r>
          </a:p>
        </p:txBody>
      </p:sp>
      <p:sp>
        <p:nvSpPr>
          <p:cNvPr id="15" name="矩形 14"/>
          <p:cNvSpPr/>
          <p:nvPr/>
        </p:nvSpPr>
        <p:spPr>
          <a:xfrm>
            <a:off x="2586166" y="349302"/>
            <a:ext cx="6186309" cy="794064"/>
          </a:xfrm>
          <a:prstGeom prst="rect">
            <a:avLst/>
          </a:prstGeom>
        </p:spPr>
        <p:txBody>
          <a:bodyPr wrap="none">
            <a:spAutoFit/>
          </a:bodyPr>
          <a:lstStyle/>
          <a:p>
            <a:pPr algn="ctr">
              <a:lnSpc>
                <a:spcPct val="120000"/>
              </a:lnSpc>
            </a:pPr>
            <a:r>
              <a:rPr lang="zh-TW" altLang="en-US" sz="2000" b="1" dirty="0"/>
              <a:t>郵局端 </a:t>
            </a:r>
            <a:r>
              <a:rPr lang="en-US" altLang="zh-TW" sz="2000" b="1" dirty="0"/>
              <a:t>/</a:t>
            </a:r>
            <a:r>
              <a:rPr lang="zh-TW" altLang="en-US" sz="2000" b="1" dirty="0"/>
              <a:t> 規劃端 </a:t>
            </a:r>
            <a:endParaRPr lang="en-US" altLang="zh-TW" sz="2000" b="1" dirty="0"/>
          </a:p>
          <a:p>
            <a:pPr algn="ctr">
              <a:lnSpc>
                <a:spcPct val="120000"/>
              </a:lnSpc>
            </a:pPr>
            <a:r>
              <a:rPr lang="zh-TW" altLang="en-US" dirty="0"/>
              <a:t>進行模型建置並將處理後資料輸入至模型中進行路線規劃</a:t>
            </a:r>
          </a:p>
        </p:txBody>
      </p:sp>
      <p:sp>
        <p:nvSpPr>
          <p:cNvPr id="19" name="投影片編號版面配置區 18"/>
          <p:cNvSpPr>
            <a:spLocks noGrp="1"/>
          </p:cNvSpPr>
          <p:nvPr>
            <p:ph type="sldNum" sz="quarter" idx="12"/>
          </p:nvPr>
        </p:nvSpPr>
        <p:spPr>
          <a:xfrm>
            <a:off x="9306639" y="6479183"/>
            <a:ext cx="2743200" cy="365125"/>
          </a:xfrm>
        </p:spPr>
        <p:txBody>
          <a:bodyPr/>
          <a:lstStyle/>
          <a:p>
            <a:fld id="{9C4F5B2F-21C0-4B48-BB97-E2798AFE6AC1}" type="slidenum">
              <a:rPr lang="zh-TW" altLang="en-US" smtClean="0"/>
              <a:t>12</a:t>
            </a:fld>
            <a:endParaRPr lang="zh-TW" altLang="en-US" dirty="0"/>
          </a:p>
        </p:txBody>
      </p:sp>
      <p:grpSp>
        <p:nvGrpSpPr>
          <p:cNvPr id="24" name="群組 23"/>
          <p:cNvGrpSpPr/>
          <p:nvPr/>
        </p:nvGrpSpPr>
        <p:grpSpPr>
          <a:xfrm>
            <a:off x="0" y="0"/>
            <a:ext cx="980211" cy="6858000"/>
            <a:chOff x="0" y="0"/>
            <a:chExt cx="980211" cy="6858000"/>
          </a:xfrm>
        </p:grpSpPr>
        <p:sp>
          <p:nvSpPr>
            <p:cNvPr id="27" name="矩形 26"/>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0" y="503735"/>
              <a:ext cx="712197" cy="3046988"/>
            </a:xfrm>
            <a:prstGeom prst="rect">
              <a:avLst/>
            </a:prstGeom>
          </p:spPr>
          <p:txBody>
            <a:bodyPr wrap="square">
              <a:spAutoFit/>
            </a:bodyPr>
            <a:lstStyle/>
            <a:p>
              <a:r>
                <a:rPr lang="zh-TW" altLang="en-US" sz="3200" dirty="0">
                  <a:solidFill>
                    <a:schemeClr val="bg1"/>
                  </a:solidFill>
                </a:rPr>
                <a:t>應用設計方法</a:t>
              </a:r>
              <a:endParaRPr lang="en-US" altLang="zh-TW" sz="3200" dirty="0">
                <a:solidFill>
                  <a:schemeClr val="bg1"/>
                </a:solidFill>
              </a:endParaRPr>
            </a:p>
          </p:txBody>
        </p:sp>
        <p:sp>
          <p:nvSpPr>
            <p:cNvPr id="29" name="文字方塊 28"/>
            <p:cNvSpPr txBox="1"/>
            <p:nvPr/>
          </p:nvSpPr>
          <p:spPr>
            <a:xfrm>
              <a:off x="426213" y="4814940"/>
              <a:ext cx="553998" cy="2043060"/>
            </a:xfrm>
            <a:prstGeom prst="rect">
              <a:avLst/>
            </a:prstGeom>
            <a:noFill/>
          </p:spPr>
          <p:txBody>
            <a:bodyPr vert="vert270" wrap="none" rtlCol="0">
              <a:spAutoFit/>
            </a:bodyPr>
            <a:lstStyle/>
            <a:p>
              <a:r>
                <a:rPr lang="en-US" altLang="zh-TW" sz="2400" dirty="0">
                  <a:solidFill>
                    <a:srgbClr val="7CF0BD"/>
                  </a:solidFill>
                </a:rPr>
                <a:t>Proposal  |  04  </a:t>
              </a:r>
              <a:endParaRPr lang="zh-TW" altLang="en-US" sz="2400" dirty="0">
                <a:solidFill>
                  <a:srgbClr val="7CF0BD"/>
                </a:solidFill>
              </a:endParaRPr>
            </a:p>
          </p:txBody>
        </p:sp>
      </p:grpSp>
      <p:sp>
        <p:nvSpPr>
          <p:cNvPr id="4" name="矩形 3"/>
          <p:cNvSpPr/>
          <p:nvPr/>
        </p:nvSpPr>
        <p:spPr>
          <a:xfrm>
            <a:off x="2083541" y="1621003"/>
            <a:ext cx="3883359" cy="683264"/>
          </a:xfrm>
          <a:prstGeom prst="rect">
            <a:avLst/>
          </a:prstGeom>
        </p:spPr>
        <p:txBody>
          <a:bodyPr wrap="square">
            <a:spAutoFit/>
          </a:bodyPr>
          <a:lstStyle/>
          <a:p>
            <a:pP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原始路線安排</a:t>
            </a:r>
            <a:r>
              <a:rPr lang="en-US" altLang="zh-TW" sz="1600" kern="100" dirty="0">
                <a:solidFill>
                  <a:schemeClr val="tx1">
                    <a:lumMod val="75000"/>
                    <a:lumOff val="25000"/>
                  </a:schemeClr>
                </a:solidFill>
                <a:cs typeface="Times New Roman" panose="02020603050405020304" pitchFamily="18" charset="0"/>
              </a:rPr>
              <a:t> </a:t>
            </a:r>
          </a:p>
          <a:p>
            <a:pPr>
              <a:lnSpc>
                <a:spcPct val="120000"/>
              </a:lnSpc>
              <a:spcAft>
                <a:spcPts val="0"/>
              </a:spcAft>
            </a:pPr>
            <a:r>
              <a:rPr lang="zh-TW" altLang="zh-TW" sz="1600" kern="100" dirty="0">
                <a:solidFill>
                  <a:schemeClr val="tx1">
                    <a:lumMod val="75000"/>
                    <a:lumOff val="25000"/>
                  </a:schemeClr>
                </a:solidFill>
                <a:cs typeface="Times New Roman" panose="02020603050405020304" pitchFamily="18" charset="0"/>
              </a:rPr>
              <a:t>旅行時間</a:t>
            </a:r>
            <a:r>
              <a:rPr lang="en-US" altLang="zh-TW" sz="1600" kern="100" dirty="0">
                <a:solidFill>
                  <a:schemeClr val="tx1">
                    <a:lumMod val="75000"/>
                    <a:lumOff val="25000"/>
                  </a:schemeClr>
                </a:solidFill>
                <a:cs typeface="Times New Roman" panose="02020603050405020304" pitchFamily="18" charset="0"/>
              </a:rPr>
              <a:t>(</a:t>
            </a:r>
            <a:r>
              <a:rPr lang="zh-TW" altLang="zh-TW" sz="1600" kern="100" dirty="0">
                <a:solidFill>
                  <a:schemeClr val="tx1">
                    <a:lumMod val="75000"/>
                    <a:lumOff val="25000"/>
                  </a:schemeClr>
                </a:solidFill>
                <a:cs typeface="Times New Roman" panose="02020603050405020304" pitchFamily="18" charset="0"/>
              </a:rPr>
              <a:t>不考慮服務時間</a:t>
            </a:r>
            <a:r>
              <a:rPr lang="en-US" altLang="zh-TW" sz="1600" kern="100" dirty="0">
                <a:solidFill>
                  <a:schemeClr val="tx1">
                    <a:lumMod val="75000"/>
                    <a:lumOff val="25000"/>
                  </a:schemeClr>
                </a:solidFill>
                <a:cs typeface="Times New Roman" panose="02020603050405020304" pitchFamily="18" charset="0"/>
              </a:rPr>
              <a:t>)</a:t>
            </a:r>
            <a:r>
              <a:rPr lang="zh-TW" altLang="en-US" sz="1600" kern="100" dirty="0">
                <a:solidFill>
                  <a:schemeClr val="tx1">
                    <a:lumMod val="75000"/>
                    <a:lumOff val="25000"/>
                  </a:schemeClr>
                </a:solidFill>
                <a:cs typeface="Times New Roman" panose="02020603050405020304" pitchFamily="18" charset="0"/>
              </a:rPr>
              <a:t>：</a:t>
            </a:r>
            <a:r>
              <a:rPr lang="en-US" altLang="zh-TW" sz="1600" kern="100" dirty="0">
                <a:solidFill>
                  <a:schemeClr val="tx1">
                    <a:lumMod val="75000"/>
                    <a:lumOff val="25000"/>
                  </a:schemeClr>
                </a:solidFill>
                <a:cs typeface="Times New Roman" panose="02020603050405020304" pitchFamily="18" charset="0"/>
              </a:rPr>
              <a:t>58</a:t>
            </a:r>
            <a:r>
              <a:rPr lang="zh-TW" altLang="en-US" sz="1600" kern="100" dirty="0">
                <a:solidFill>
                  <a:schemeClr val="tx1">
                    <a:lumMod val="75000"/>
                    <a:lumOff val="25000"/>
                  </a:schemeClr>
                </a:solidFill>
                <a:cs typeface="Times New Roman" panose="02020603050405020304" pitchFamily="18" charset="0"/>
              </a:rPr>
              <a:t> </a:t>
            </a:r>
            <a:r>
              <a:rPr lang="en-US" altLang="zh-TW" sz="1600" kern="100" dirty="0">
                <a:solidFill>
                  <a:schemeClr val="tx1">
                    <a:lumMod val="75000"/>
                    <a:lumOff val="25000"/>
                  </a:schemeClr>
                </a:solidFill>
                <a:cs typeface="Times New Roman" panose="02020603050405020304" pitchFamily="18" charset="0"/>
              </a:rPr>
              <a:t>min</a:t>
            </a:r>
            <a:endParaRPr lang="zh-TW" altLang="zh-TW" sz="1600" kern="100" dirty="0">
              <a:solidFill>
                <a:schemeClr val="tx1">
                  <a:lumMod val="75000"/>
                  <a:lumOff val="25000"/>
                </a:schemeClr>
              </a:solidFill>
              <a:cs typeface="Times New Roman" panose="02020603050405020304" pitchFamily="18" charset="0"/>
            </a:endParaRPr>
          </a:p>
        </p:txBody>
      </p:sp>
      <p:sp>
        <p:nvSpPr>
          <p:cNvPr id="5" name="矩形 4"/>
          <p:cNvSpPr/>
          <p:nvPr/>
        </p:nvSpPr>
        <p:spPr>
          <a:xfrm>
            <a:off x="1228972" y="1532592"/>
            <a:ext cx="441146" cy="2246769"/>
          </a:xfrm>
          <a:prstGeom prst="rect">
            <a:avLst/>
          </a:prstGeom>
        </p:spPr>
        <p:txBody>
          <a:bodyPr wrap="none">
            <a:spAutoFit/>
          </a:bodyPr>
          <a:lstStyle/>
          <a:p>
            <a:pPr>
              <a:spcAft>
                <a:spcPts val="0"/>
              </a:spcAft>
            </a:pPr>
            <a:r>
              <a:rPr lang="zh-TW" altLang="en-US" sz="2000" b="1" kern="100" dirty="0">
                <a:solidFill>
                  <a:schemeClr val="tx1">
                    <a:lumMod val="75000"/>
                    <a:lumOff val="25000"/>
                  </a:schemeClr>
                </a:solidFill>
                <a:cs typeface="Times New Roman" panose="02020603050405020304" pitchFamily="18" charset="0"/>
              </a:rPr>
              <a:t>規</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劃</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結</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果</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與</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比</a:t>
            </a:r>
            <a:endParaRPr lang="en-US" altLang="zh-TW" sz="2000" b="1" kern="100" dirty="0">
              <a:solidFill>
                <a:schemeClr val="tx1">
                  <a:lumMod val="75000"/>
                  <a:lumOff val="25000"/>
                </a:schemeClr>
              </a:solidFill>
              <a:cs typeface="Times New Roman" panose="02020603050405020304" pitchFamily="18" charset="0"/>
            </a:endParaRPr>
          </a:p>
          <a:p>
            <a:pPr>
              <a:spcAft>
                <a:spcPts val="0"/>
              </a:spcAft>
            </a:pPr>
            <a:r>
              <a:rPr lang="zh-TW" altLang="en-US" sz="2000" b="1" kern="100" dirty="0">
                <a:solidFill>
                  <a:schemeClr val="tx1">
                    <a:lumMod val="75000"/>
                    <a:lumOff val="25000"/>
                  </a:schemeClr>
                </a:solidFill>
                <a:cs typeface="Times New Roman" panose="02020603050405020304" pitchFamily="18" charset="0"/>
              </a:rPr>
              <a:t>較</a:t>
            </a:r>
            <a:endParaRPr lang="en-US" altLang="zh-TW" sz="2000" b="1" kern="100" dirty="0">
              <a:solidFill>
                <a:schemeClr val="tx1">
                  <a:lumMod val="75000"/>
                  <a:lumOff val="25000"/>
                </a:schemeClr>
              </a:solidFill>
              <a:cs typeface="Times New Roman" panose="02020603050405020304" pitchFamily="18" charset="0"/>
            </a:endParaRPr>
          </a:p>
        </p:txBody>
      </p:sp>
      <p:pic>
        <p:nvPicPr>
          <p:cNvPr id="36" name="圖片 35"/>
          <p:cNvPicPr/>
          <p:nvPr/>
        </p:nvPicPr>
        <p:blipFill>
          <a:blip r:embed="rId3" cstate="print">
            <a:extLst>
              <a:ext uri="{28A0092B-C50C-407E-A947-70E740481C1C}">
                <a14:useLocalDpi xmlns:a14="http://schemas.microsoft.com/office/drawing/2010/main" val="0"/>
              </a:ext>
            </a:extLst>
          </a:blip>
          <a:stretch>
            <a:fillRect/>
          </a:stretch>
        </p:blipFill>
        <p:spPr>
          <a:xfrm>
            <a:off x="2139451" y="2454263"/>
            <a:ext cx="3266737" cy="3266737"/>
          </a:xfrm>
          <a:prstGeom prst="rect">
            <a:avLst/>
          </a:prstGeom>
        </p:spPr>
      </p:pic>
      <p:sp>
        <p:nvSpPr>
          <p:cNvPr id="6" name="文字方塊 5"/>
          <p:cNvSpPr txBox="1"/>
          <p:nvPr/>
        </p:nvSpPr>
        <p:spPr>
          <a:xfrm>
            <a:off x="6447858" y="1685305"/>
            <a:ext cx="963725" cy="369332"/>
          </a:xfrm>
          <a:prstGeom prst="rect">
            <a:avLst/>
          </a:prstGeom>
          <a:noFill/>
        </p:spPr>
        <p:txBody>
          <a:bodyPr wrap="none" rtlCol="0">
            <a:spAutoFit/>
          </a:bodyPr>
          <a:lstStyle/>
          <a:p>
            <a:r>
              <a:rPr lang="en-US" altLang="zh-TW" dirty="0"/>
              <a:t>Model</a:t>
            </a:r>
            <a:r>
              <a:rPr lang="zh-TW" altLang="en-US" dirty="0"/>
              <a:t> </a:t>
            </a:r>
            <a:r>
              <a:rPr lang="en-US" altLang="zh-TW" dirty="0"/>
              <a:t>1</a:t>
            </a:r>
            <a:endParaRPr lang="zh-TW" altLang="en-US" dirty="0"/>
          </a:p>
        </p:txBody>
      </p:sp>
      <p:sp>
        <p:nvSpPr>
          <p:cNvPr id="20" name="文字方塊 19"/>
          <p:cNvSpPr txBox="1"/>
          <p:nvPr/>
        </p:nvSpPr>
        <p:spPr>
          <a:xfrm>
            <a:off x="6447858" y="3032104"/>
            <a:ext cx="963725" cy="369332"/>
          </a:xfrm>
          <a:prstGeom prst="rect">
            <a:avLst/>
          </a:prstGeom>
          <a:noFill/>
        </p:spPr>
        <p:txBody>
          <a:bodyPr wrap="none" rtlCol="0">
            <a:spAutoFit/>
          </a:bodyPr>
          <a:lstStyle/>
          <a:p>
            <a:r>
              <a:rPr lang="en-US" altLang="zh-TW" dirty="0"/>
              <a:t>Model</a:t>
            </a:r>
            <a:r>
              <a:rPr lang="zh-TW" altLang="en-US" dirty="0"/>
              <a:t> </a:t>
            </a:r>
            <a:r>
              <a:rPr lang="en-US" altLang="zh-TW" dirty="0"/>
              <a:t>2</a:t>
            </a:r>
            <a:endParaRPr lang="zh-TW" altLang="en-US" dirty="0"/>
          </a:p>
        </p:txBody>
      </p:sp>
      <p:sp>
        <p:nvSpPr>
          <p:cNvPr id="22" name="文字方塊 21"/>
          <p:cNvSpPr txBox="1"/>
          <p:nvPr/>
        </p:nvSpPr>
        <p:spPr>
          <a:xfrm>
            <a:off x="6447858" y="4736635"/>
            <a:ext cx="963725" cy="369332"/>
          </a:xfrm>
          <a:prstGeom prst="rect">
            <a:avLst/>
          </a:prstGeom>
          <a:noFill/>
        </p:spPr>
        <p:txBody>
          <a:bodyPr wrap="none" rtlCol="0">
            <a:spAutoFit/>
          </a:bodyPr>
          <a:lstStyle/>
          <a:p>
            <a:r>
              <a:rPr lang="en-US" altLang="zh-TW" dirty="0"/>
              <a:t>Model</a:t>
            </a:r>
            <a:r>
              <a:rPr lang="zh-TW" altLang="en-US" dirty="0"/>
              <a:t> </a:t>
            </a:r>
            <a:r>
              <a:rPr lang="en-US" altLang="zh-TW" dirty="0"/>
              <a:t>3</a:t>
            </a:r>
            <a:endParaRPr lang="zh-TW" altLang="en-US" dirty="0"/>
          </a:p>
        </p:txBody>
      </p:sp>
      <p:pic>
        <p:nvPicPr>
          <p:cNvPr id="23" name="圖片 22"/>
          <p:cNvPicPr/>
          <p:nvPr/>
        </p:nvPicPr>
        <p:blipFill>
          <a:blip r:embed="rId4" cstate="print">
            <a:extLst>
              <a:ext uri="{28A0092B-C50C-407E-A947-70E740481C1C}">
                <a14:useLocalDpi xmlns:a14="http://schemas.microsoft.com/office/drawing/2010/main" val="0"/>
              </a:ext>
            </a:extLst>
          </a:blip>
          <a:stretch>
            <a:fillRect/>
          </a:stretch>
        </p:blipFill>
        <p:spPr>
          <a:xfrm>
            <a:off x="7879202" y="1337301"/>
            <a:ext cx="1620000" cy="1620000"/>
          </a:xfrm>
          <a:prstGeom prst="rect">
            <a:avLst/>
          </a:prstGeom>
        </p:spPr>
      </p:pic>
      <p:pic>
        <p:nvPicPr>
          <p:cNvPr id="25" name="圖片 24"/>
          <p:cNvPicPr/>
          <p:nvPr/>
        </p:nvPicPr>
        <p:blipFill>
          <a:blip r:embed="rId5" cstate="print">
            <a:extLst>
              <a:ext uri="{28A0092B-C50C-407E-A947-70E740481C1C}">
                <a14:useLocalDpi xmlns:a14="http://schemas.microsoft.com/office/drawing/2010/main" val="0"/>
              </a:ext>
            </a:extLst>
          </a:blip>
          <a:stretch>
            <a:fillRect/>
          </a:stretch>
        </p:blipFill>
        <p:spPr>
          <a:xfrm>
            <a:off x="7879202" y="3021078"/>
            <a:ext cx="1620000" cy="1620000"/>
          </a:xfrm>
          <a:prstGeom prst="rect">
            <a:avLst/>
          </a:prstGeom>
        </p:spPr>
      </p:pic>
      <p:pic>
        <p:nvPicPr>
          <p:cNvPr id="26" name="圖片 25"/>
          <p:cNvPicPr/>
          <p:nvPr/>
        </p:nvPicPr>
        <p:blipFill>
          <a:blip r:embed="rId6" cstate="print">
            <a:extLst>
              <a:ext uri="{28A0092B-C50C-407E-A947-70E740481C1C}">
                <a14:useLocalDpi xmlns:a14="http://schemas.microsoft.com/office/drawing/2010/main" val="0"/>
              </a:ext>
            </a:extLst>
          </a:blip>
          <a:stretch>
            <a:fillRect/>
          </a:stretch>
        </p:blipFill>
        <p:spPr>
          <a:xfrm>
            <a:off x="7879202" y="4704855"/>
            <a:ext cx="1620000" cy="1620000"/>
          </a:xfrm>
          <a:prstGeom prst="rect">
            <a:avLst/>
          </a:prstGeom>
        </p:spPr>
      </p:pic>
      <p:sp>
        <p:nvSpPr>
          <p:cNvPr id="8" name="矩形 7"/>
          <p:cNvSpPr/>
          <p:nvPr/>
        </p:nvSpPr>
        <p:spPr>
          <a:xfrm>
            <a:off x="9649794" y="1485581"/>
            <a:ext cx="2567039" cy="1077218"/>
          </a:xfrm>
          <a:prstGeom prst="rect">
            <a:avLst/>
          </a:prstGeom>
        </p:spPr>
        <p:txBody>
          <a:bodyPr wrap="square">
            <a:spAutoFit/>
          </a:bodyPr>
          <a:lstStyle/>
          <a:p>
            <a:pPr>
              <a:spcAft>
                <a:spcPts val="0"/>
              </a:spcAft>
            </a:pPr>
            <a:r>
              <a:rPr lang="zh-TW" altLang="zh-TW" sz="1600" kern="100" dirty="0">
                <a:solidFill>
                  <a:schemeClr val="tx1">
                    <a:lumMod val="75000"/>
                    <a:lumOff val="25000"/>
                  </a:schemeClr>
                </a:solidFill>
                <a:cs typeface="Times New Roman" panose="02020603050405020304" pitchFamily="18" charset="0"/>
              </a:rPr>
              <a:t>服務時間：</a:t>
            </a:r>
            <a:r>
              <a:rPr lang="en-US" altLang="zh-TW" sz="1600" kern="100" dirty="0">
                <a:solidFill>
                  <a:schemeClr val="tx1">
                    <a:lumMod val="75000"/>
                    <a:lumOff val="25000"/>
                  </a:schemeClr>
                </a:solidFill>
                <a:cs typeface="Times New Roman" panose="02020603050405020304" pitchFamily="18" charset="0"/>
              </a:rPr>
              <a:t>10</a:t>
            </a:r>
            <a:r>
              <a:rPr lang="zh-TW" altLang="en-US" sz="1600" kern="100" dirty="0">
                <a:solidFill>
                  <a:schemeClr val="tx1">
                    <a:lumMod val="75000"/>
                    <a:lumOff val="25000"/>
                  </a:schemeClr>
                </a:solidFill>
                <a:cs typeface="Times New Roman" panose="02020603050405020304" pitchFamily="18" charset="0"/>
              </a:rPr>
              <a:t> </a:t>
            </a:r>
            <a:r>
              <a:rPr lang="en-US" altLang="zh-TW" sz="1600" kern="100" dirty="0">
                <a:solidFill>
                  <a:schemeClr val="tx1">
                    <a:lumMod val="75000"/>
                    <a:lumOff val="25000"/>
                  </a:schemeClr>
                </a:solidFill>
                <a:cs typeface="Times New Roman" panose="02020603050405020304" pitchFamily="18" charset="0"/>
              </a:rPr>
              <a:t>min</a:t>
            </a:r>
            <a:endParaRPr lang="zh-TW" altLang="zh-TW" sz="1600" kern="100" dirty="0">
              <a:solidFill>
                <a:schemeClr val="tx1">
                  <a:lumMod val="75000"/>
                  <a:lumOff val="25000"/>
                </a:schemeClr>
              </a:solidFill>
              <a:cs typeface="Times New Roman" panose="02020603050405020304" pitchFamily="18" charset="0"/>
            </a:endParaRPr>
          </a:p>
          <a:p>
            <a:pPr>
              <a:spcAft>
                <a:spcPts val="0"/>
              </a:spcAft>
            </a:pPr>
            <a:r>
              <a:rPr lang="zh-TW" altLang="zh-TW" sz="1600" kern="100" dirty="0">
                <a:solidFill>
                  <a:schemeClr val="tx1">
                    <a:lumMod val="75000"/>
                    <a:lumOff val="25000"/>
                  </a:schemeClr>
                </a:solidFill>
                <a:cs typeface="Times New Roman" panose="02020603050405020304" pitchFamily="18" charset="0"/>
              </a:rPr>
              <a:t>機率權重：</a:t>
            </a:r>
            <a:r>
              <a:rPr lang="en-US" altLang="zh-TW" sz="1600" kern="100" dirty="0">
                <a:solidFill>
                  <a:schemeClr val="tx1">
                    <a:lumMod val="75000"/>
                    <a:lumOff val="25000"/>
                  </a:schemeClr>
                </a:solidFill>
                <a:cs typeface="Times New Roman" panose="02020603050405020304" pitchFamily="18" charset="0"/>
              </a:rPr>
              <a:t>0</a:t>
            </a:r>
            <a:endParaRPr lang="zh-TW" altLang="zh-TW" sz="1600" kern="100" dirty="0">
              <a:solidFill>
                <a:schemeClr val="tx1">
                  <a:lumMod val="75000"/>
                  <a:lumOff val="25000"/>
                </a:schemeClr>
              </a:solidFill>
              <a:cs typeface="Times New Roman" panose="02020603050405020304" pitchFamily="18" charset="0"/>
            </a:endParaRPr>
          </a:p>
          <a:p>
            <a:r>
              <a:rPr lang="zh-TW" altLang="zh-TW" sz="1600" kern="100" dirty="0" smtClean="0">
                <a:solidFill>
                  <a:schemeClr val="tx1">
                    <a:lumMod val="75000"/>
                    <a:lumOff val="25000"/>
                  </a:schemeClr>
                </a:solidFill>
                <a:cs typeface="Times New Roman" panose="02020603050405020304" pitchFamily="18" charset="0"/>
              </a:rPr>
              <a:t>旅行</a:t>
            </a:r>
            <a:r>
              <a:rPr lang="zh-TW" altLang="zh-TW" sz="1600" kern="100" dirty="0">
                <a:solidFill>
                  <a:schemeClr val="tx1">
                    <a:lumMod val="75000"/>
                    <a:lumOff val="25000"/>
                  </a:schemeClr>
                </a:solidFill>
                <a:cs typeface="Times New Roman" panose="02020603050405020304" pitchFamily="18" charset="0"/>
              </a:rPr>
              <a:t>時間</a:t>
            </a:r>
            <a:r>
              <a:rPr lang="zh-TW" altLang="en-US" sz="1600" kern="100" dirty="0">
                <a:solidFill>
                  <a:schemeClr val="tx1">
                    <a:lumMod val="75000"/>
                    <a:lumOff val="25000"/>
                  </a:schemeClr>
                </a:solidFill>
                <a:cs typeface="Times New Roman" panose="02020603050405020304" pitchFamily="18" charset="0"/>
              </a:rPr>
              <a:t>：</a:t>
            </a:r>
            <a:r>
              <a:rPr lang="en-US" altLang="zh-TW" sz="1600" kern="100" dirty="0">
                <a:solidFill>
                  <a:schemeClr val="tx1">
                    <a:lumMod val="75000"/>
                    <a:lumOff val="25000"/>
                  </a:schemeClr>
                </a:solidFill>
                <a:cs typeface="Times New Roman" panose="02020603050405020304" pitchFamily="18" charset="0"/>
              </a:rPr>
              <a:t>70min</a:t>
            </a:r>
          </a:p>
          <a:p>
            <a:pPr>
              <a:spcAft>
                <a:spcPts val="0"/>
              </a:spcAft>
            </a:pPr>
            <a:r>
              <a:rPr lang="en-US" altLang="zh-TW" sz="1600" kern="100" dirty="0">
                <a:solidFill>
                  <a:schemeClr val="tx1">
                    <a:lumMod val="75000"/>
                    <a:lumOff val="25000"/>
                  </a:schemeClr>
                </a:solidFill>
                <a:cs typeface="Times New Roman" panose="02020603050405020304" pitchFamily="18" charset="0"/>
              </a:rPr>
              <a:t>(</a:t>
            </a:r>
            <a:r>
              <a:rPr lang="zh-TW" altLang="zh-TW" sz="1600" kern="100" dirty="0">
                <a:solidFill>
                  <a:schemeClr val="tx1">
                    <a:lumMod val="75000"/>
                    <a:lumOff val="25000"/>
                  </a:schemeClr>
                </a:solidFill>
                <a:cs typeface="Times New Roman" panose="02020603050405020304" pitchFamily="18" charset="0"/>
              </a:rPr>
              <a:t>不包含服務時間</a:t>
            </a:r>
            <a:r>
              <a:rPr lang="en-US" altLang="zh-TW" sz="1600" kern="100" dirty="0">
                <a:solidFill>
                  <a:schemeClr val="tx1">
                    <a:lumMod val="75000"/>
                    <a:lumOff val="25000"/>
                  </a:schemeClr>
                </a:solidFill>
                <a:cs typeface="Times New Roman" panose="02020603050405020304" pitchFamily="18" charset="0"/>
              </a:rPr>
              <a:t>)</a:t>
            </a:r>
            <a:endParaRPr lang="zh-TW" altLang="zh-TW" sz="1600" kern="100" dirty="0">
              <a:solidFill>
                <a:schemeClr val="tx1">
                  <a:lumMod val="75000"/>
                  <a:lumOff val="25000"/>
                </a:schemeClr>
              </a:solidFill>
              <a:effectLst/>
              <a:cs typeface="Times New Roman" panose="02020603050405020304" pitchFamily="18" charset="0"/>
            </a:endParaRPr>
          </a:p>
        </p:txBody>
      </p:sp>
      <p:sp>
        <p:nvSpPr>
          <p:cNvPr id="10" name="矩形 9"/>
          <p:cNvSpPr/>
          <p:nvPr/>
        </p:nvSpPr>
        <p:spPr>
          <a:xfrm>
            <a:off x="5798211" y="2019926"/>
            <a:ext cx="2031325" cy="683264"/>
          </a:xfrm>
          <a:prstGeom prst="rect">
            <a:avLst/>
          </a:prstGeom>
        </p:spPr>
        <p:txBody>
          <a:bodyPr wrap="none">
            <a:spAutoFit/>
          </a:bodyPr>
          <a:lstStyle/>
          <a:p>
            <a:pPr algn="ctr">
              <a:lnSpc>
                <a:spcPct val="120000"/>
              </a:lnSpc>
              <a:spcAft>
                <a:spcPts val="0"/>
              </a:spcAft>
            </a:pPr>
            <a:r>
              <a:rPr lang="zh-TW" altLang="zh-TW" sz="1600" kern="100" dirty="0">
                <a:solidFill>
                  <a:schemeClr val="tx1">
                    <a:lumMod val="75000"/>
                    <a:lumOff val="25000"/>
                  </a:schemeClr>
                </a:solidFill>
                <a:cs typeface="Times New Roman" panose="02020603050405020304" pitchFamily="18" charset="0"/>
              </a:rPr>
              <a:t>考慮最短時間目標式</a:t>
            </a:r>
            <a:endParaRPr lang="en-US" altLang="zh-TW" sz="1600" kern="100" dirty="0">
              <a:solidFill>
                <a:schemeClr val="tx1">
                  <a:lumMod val="75000"/>
                  <a:lumOff val="25000"/>
                </a:schemeClr>
              </a:solidFill>
              <a:cs typeface="Times New Roman" panose="02020603050405020304" pitchFamily="18" charset="0"/>
            </a:endParaRPr>
          </a:p>
          <a:p>
            <a:pPr algn="ct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未</a:t>
            </a:r>
            <a:r>
              <a:rPr lang="zh-TW" altLang="zh-TW" sz="1600" kern="100" dirty="0">
                <a:solidFill>
                  <a:schemeClr val="tx1">
                    <a:lumMod val="75000"/>
                    <a:lumOff val="25000"/>
                  </a:schemeClr>
                </a:solidFill>
                <a:cs typeface="Times New Roman" panose="02020603050405020304" pitchFamily="18" charset="0"/>
              </a:rPr>
              <a:t>考慮機率</a:t>
            </a:r>
          </a:p>
        </p:txBody>
      </p:sp>
      <p:sp>
        <p:nvSpPr>
          <p:cNvPr id="30" name="矩形 29"/>
          <p:cNvSpPr/>
          <p:nvPr/>
        </p:nvSpPr>
        <p:spPr>
          <a:xfrm>
            <a:off x="5798210" y="3328461"/>
            <a:ext cx="2031326" cy="1274195"/>
          </a:xfrm>
          <a:prstGeom prst="rect">
            <a:avLst/>
          </a:prstGeom>
        </p:spPr>
        <p:txBody>
          <a:bodyPr wrap="square">
            <a:spAutoFit/>
          </a:bodyPr>
          <a:lstStyle/>
          <a:p>
            <a:pPr algn="ct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考慮最短時間目標式和遞送成功率</a:t>
            </a:r>
          </a:p>
          <a:p>
            <a:pPr algn="ct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每位收件人投遞成功率採取三角分布</a:t>
            </a:r>
          </a:p>
        </p:txBody>
      </p:sp>
      <p:sp>
        <p:nvSpPr>
          <p:cNvPr id="31" name="矩形 30"/>
          <p:cNvSpPr/>
          <p:nvPr/>
        </p:nvSpPr>
        <p:spPr>
          <a:xfrm>
            <a:off x="5847876" y="4963914"/>
            <a:ext cx="2031326" cy="1274195"/>
          </a:xfrm>
          <a:prstGeom prst="rect">
            <a:avLst/>
          </a:prstGeom>
        </p:spPr>
        <p:txBody>
          <a:bodyPr wrap="square">
            <a:spAutoFit/>
          </a:bodyPr>
          <a:lstStyle/>
          <a:p>
            <a:pPr algn="ct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考慮最短時間目標式和遞送成功率</a:t>
            </a:r>
          </a:p>
          <a:p>
            <a:pPr algn="ctr">
              <a:lnSpc>
                <a:spcPct val="120000"/>
              </a:lnSpc>
              <a:spcAft>
                <a:spcPts val="0"/>
              </a:spcAft>
            </a:pPr>
            <a:r>
              <a:rPr lang="zh-TW" altLang="en-US" sz="1600" kern="100" dirty="0">
                <a:solidFill>
                  <a:schemeClr val="tx1">
                    <a:lumMod val="75000"/>
                    <a:lumOff val="25000"/>
                  </a:schemeClr>
                </a:solidFill>
                <a:cs typeface="Times New Roman" panose="02020603050405020304" pitchFamily="18" charset="0"/>
              </a:rPr>
              <a:t>每位收件人投遞成功率採取均勻分布</a:t>
            </a:r>
          </a:p>
        </p:txBody>
      </p:sp>
      <p:sp>
        <p:nvSpPr>
          <p:cNvPr id="32" name="矩形 31"/>
          <p:cNvSpPr/>
          <p:nvPr/>
        </p:nvSpPr>
        <p:spPr>
          <a:xfrm>
            <a:off x="9687840" y="3169358"/>
            <a:ext cx="2567039" cy="1077218"/>
          </a:xfrm>
          <a:prstGeom prst="rect">
            <a:avLst/>
          </a:prstGeom>
        </p:spPr>
        <p:txBody>
          <a:bodyPr wrap="square">
            <a:spAutoFit/>
          </a:bodyPr>
          <a:lstStyle/>
          <a:p>
            <a:pPr>
              <a:spcAft>
                <a:spcPts val="0"/>
              </a:spcAft>
            </a:pPr>
            <a:r>
              <a:rPr lang="zh-TW" altLang="zh-TW" sz="1600" kern="100" dirty="0">
                <a:solidFill>
                  <a:schemeClr val="tx1">
                    <a:lumMod val="75000"/>
                    <a:lumOff val="25000"/>
                  </a:schemeClr>
                </a:solidFill>
                <a:cs typeface="Times New Roman" panose="02020603050405020304" pitchFamily="18" charset="0"/>
              </a:rPr>
              <a:t>服務時間：</a:t>
            </a:r>
            <a:r>
              <a:rPr lang="en-US" altLang="zh-TW" sz="1600" kern="100" dirty="0">
                <a:solidFill>
                  <a:schemeClr val="tx1">
                    <a:lumMod val="75000"/>
                    <a:lumOff val="25000"/>
                  </a:schemeClr>
                </a:solidFill>
                <a:cs typeface="Times New Roman" panose="02020603050405020304" pitchFamily="18" charset="0"/>
              </a:rPr>
              <a:t>10</a:t>
            </a:r>
            <a:r>
              <a:rPr lang="zh-TW" altLang="en-US" sz="1600" kern="100" dirty="0">
                <a:solidFill>
                  <a:schemeClr val="tx1">
                    <a:lumMod val="75000"/>
                    <a:lumOff val="25000"/>
                  </a:schemeClr>
                </a:solidFill>
                <a:cs typeface="Times New Roman" panose="02020603050405020304" pitchFamily="18" charset="0"/>
              </a:rPr>
              <a:t> </a:t>
            </a:r>
            <a:r>
              <a:rPr lang="en-US" altLang="zh-TW" sz="1600" kern="100" dirty="0">
                <a:solidFill>
                  <a:schemeClr val="tx1">
                    <a:lumMod val="75000"/>
                    <a:lumOff val="25000"/>
                  </a:schemeClr>
                </a:solidFill>
                <a:cs typeface="Times New Roman" panose="02020603050405020304" pitchFamily="18" charset="0"/>
              </a:rPr>
              <a:t>min</a:t>
            </a:r>
            <a:endParaRPr lang="zh-TW" altLang="zh-TW" sz="1600" kern="100" dirty="0">
              <a:solidFill>
                <a:schemeClr val="tx1">
                  <a:lumMod val="75000"/>
                  <a:lumOff val="25000"/>
                </a:schemeClr>
              </a:solidFill>
              <a:cs typeface="Times New Roman" panose="02020603050405020304" pitchFamily="18" charset="0"/>
            </a:endParaRPr>
          </a:p>
          <a:p>
            <a:pPr>
              <a:spcAft>
                <a:spcPts val="0"/>
              </a:spcAft>
            </a:pPr>
            <a:r>
              <a:rPr lang="zh-TW" altLang="zh-TW" sz="1600" kern="100" dirty="0">
                <a:solidFill>
                  <a:schemeClr val="tx1">
                    <a:lumMod val="75000"/>
                    <a:lumOff val="25000"/>
                  </a:schemeClr>
                </a:solidFill>
                <a:cs typeface="Times New Roman" panose="02020603050405020304" pitchFamily="18" charset="0"/>
              </a:rPr>
              <a:t>機率權重：</a:t>
            </a:r>
            <a:r>
              <a:rPr lang="en-US" altLang="zh-TW" sz="1600" kern="100" dirty="0">
                <a:solidFill>
                  <a:schemeClr val="tx1">
                    <a:lumMod val="75000"/>
                    <a:lumOff val="25000"/>
                  </a:schemeClr>
                </a:solidFill>
                <a:cs typeface="Times New Roman" panose="02020603050405020304" pitchFamily="18" charset="0"/>
              </a:rPr>
              <a:t>0.1</a:t>
            </a:r>
            <a:endParaRPr lang="zh-TW" altLang="zh-TW" sz="1600" kern="100" dirty="0">
              <a:solidFill>
                <a:schemeClr val="tx1">
                  <a:lumMod val="75000"/>
                  <a:lumOff val="25000"/>
                </a:schemeClr>
              </a:solidFill>
              <a:cs typeface="Times New Roman" panose="02020603050405020304" pitchFamily="18" charset="0"/>
            </a:endParaRPr>
          </a:p>
          <a:p>
            <a:r>
              <a:rPr lang="zh-TW" altLang="zh-TW" sz="1600" kern="100" dirty="0" smtClean="0">
                <a:solidFill>
                  <a:schemeClr val="tx1">
                    <a:lumMod val="75000"/>
                    <a:lumOff val="25000"/>
                  </a:schemeClr>
                </a:solidFill>
                <a:cs typeface="Times New Roman" panose="02020603050405020304" pitchFamily="18" charset="0"/>
              </a:rPr>
              <a:t>旅行</a:t>
            </a:r>
            <a:r>
              <a:rPr lang="zh-TW" altLang="zh-TW" sz="1600" kern="100" dirty="0">
                <a:solidFill>
                  <a:schemeClr val="tx1">
                    <a:lumMod val="75000"/>
                    <a:lumOff val="25000"/>
                  </a:schemeClr>
                </a:solidFill>
                <a:cs typeface="Times New Roman" panose="02020603050405020304" pitchFamily="18" charset="0"/>
              </a:rPr>
              <a:t>時間</a:t>
            </a:r>
            <a:r>
              <a:rPr lang="zh-TW" altLang="en-US" sz="1600" kern="100" dirty="0">
                <a:solidFill>
                  <a:schemeClr val="tx1">
                    <a:lumMod val="75000"/>
                    <a:lumOff val="25000"/>
                  </a:schemeClr>
                </a:solidFill>
                <a:cs typeface="Times New Roman" panose="02020603050405020304" pitchFamily="18" charset="0"/>
              </a:rPr>
              <a:t>：</a:t>
            </a:r>
            <a:r>
              <a:rPr lang="en-US" altLang="zh-TW" sz="1600" kern="100" dirty="0">
                <a:solidFill>
                  <a:schemeClr val="tx1">
                    <a:lumMod val="75000"/>
                    <a:lumOff val="25000"/>
                  </a:schemeClr>
                </a:solidFill>
                <a:cs typeface="Times New Roman" panose="02020603050405020304" pitchFamily="18" charset="0"/>
              </a:rPr>
              <a:t>77min</a:t>
            </a:r>
          </a:p>
          <a:p>
            <a:pPr>
              <a:spcAft>
                <a:spcPts val="0"/>
              </a:spcAft>
            </a:pPr>
            <a:r>
              <a:rPr lang="en-US" altLang="zh-TW" sz="1600" kern="100" dirty="0">
                <a:solidFill>
                  <a:schemeClr val="tx1">
                    <a:lumMod val="75000"/>
                    <a:lumOff val="25000"/>
                  </a:schemeClr>
                </a:solidFill>
                <a:cs typeface="Times New Roman" panose="02020603050405020304" pitchFamily="18" charset="0"/>
              </a:rPr>
              <a:t>(</a:t>
            </a:r>
            <a:r>
              <a:rPr lang="zh-TW" altLang="zh-TW" sz="1600" kern="100" dirty="0">
                <a:solidFill>
                  <a:schemeClr val="tx1">
                    <a:lumMod val="75000"/>
                    <a:lumOff val="25000"/>
                  </a:schemeClr>
                </a:solidFill>
                <a:cs typeface="Times New Roman" panose="02020603050405020304" pitchFamily="18" charset="0"/>
              </a:rPr>
              <a:t>不包含服務時間</a:t>
            </a:r>
            <a:r>
              <a:rPr lang="en-US" altLang="zh-TW" sz="1600" kern="100" dirty="0">
                <a:solidFill>
                  <a:schemeClr val="tx1">
                    <a:lumMod val="75000"/>
                    <a:lumOff val="25000"/>
                  </a:schemeClr>
                </a:solidFill>
                <a:cs typeface="Times New Roman" panose="02020603050405020304" pitchFamily="18" charset="0"/>
              </a:rPr>
              <a:t>)</a:t>
            </a:r>
            <a:endParaRPr lang="zh-TW" altLang="zh-TW" sz="1600" kern="100" dirty="0">
              <a:solidFill>
                <a:schemeClr val="tx1">
                  <a:lumMod val="75000"/>
                  <a:lumOff val="25000"/>
                </a:schemeClr>
              </a:solidFill>
              <a:effectLst/>
              <a:cs typeface="Times New Roman" panose="02020603050405020304" pitchFamily="18" charset="0"/>
            </a:endParaRPr>
          </a:p>
        </p:txBody>
      </p:sp>
      <p:sp>
        <p:nvSpPr>
          <p:cNvPr id="33" name="矩形 32"/>
          <p:cNvSpPr/>
          <p:nvPr/>
        </p:nvSpPr>
        <p:spPr>
          <a:xfrm>
            <a:off x="9687840" y="4824270"/>
            <a:ext cx="2567039" cy="1077218"/>
          </a:xfrm>
          <a:prstGeom prst="rect">
            <a:avLst/>
          </a:prstGeom>
        </p:spPr>
        <p:txBody>
          <a:bodyPr wrap="square">
            <a:spAutoFit/>
          </a:bodyPr>
          <a:lstStyle/>
          <a:p>
            <a:pPr>
              <a:spcAft>
                <a:spcPts val="0"/>
              </a:spcAft>
            </a:pPr>
            <a:r>
              <a:rPr lang="zh-TW" altLang="zh-TW" sz="1600" kern="100" dirty="0">
                <a:solidFill>
                  <a:schemeClr val="tx1">
                    <a:lumMod val="75000"/>
                    <a:lumOff val="25000"/>
                  </a:schemeClr>
                </a:solidFill>
                <a:cs typeface="Times New Roman" panose="02020603050405020304" pitchFamily="18" charset="0"/>
              </a:rPr>
              <a:t>服務時間：</a:t>
            </a:r>
            <a:r>
              <a:rPr lang="en-US" altLang="zh-TW" sz="1600" kern="100" dirty="0">
                <a:solidFill>
                  <a:schemeClr val="tx1">
                    <a:lumMod val="75000"/>
                    <a:lumOff val="25000"/>
                  </a:schemeClr>
                </a:solidFill>
                <a:cs typeface="Times New Roman" panose="02020603050405020304" pitchFamily="18" charset="0"/>
              </a:rPr>
              <a:t>10</a:t>
            </a:r>
            <a:r>
              <a:rPr lang="zh-TW" altLang="en-US" sz="1600" kern="100" dirty="0">
                <a:solidFill>
                  <a:schemeClr val="tx1">
                    <a:lumMod val="75000"/>
                    <a:lumOff val="25000"/>
                  </a:schemeClr>
                </a:solidFill>
                <a:cs typeface="Times New Roman" panose="02020603050405020304" pitchFamily="18" charset="0"/>
              </a:rPr>
              <a:t> </a:t>
            </a:r>
            <a:r>
              <a:rPr lang="en-US" altLang="zh-TW" sz="1600" kern="100" dirty="0">
                <a:solidFill>
                  <a:schemeClr val="tx1">
                    <a:lumMod val="75000"/>
                    <a:lumOff val="25000"/>
                  </a:schemeClr>
                </a:solidFill>
                <a:cs typeface="Times New Roman" panose="02020603050405020304" pitchFamily="18" charset="0"/>
              </a:rPr>
              <a:t>min</a:t>
            </a:r>
            <a:endParaRPr lang="zh-TW" altLang="zh-TW" sz="1600" kern="100" dirty="0">
              <a:solidFill>
                <a:schemeClr val="tx1">
                  <a:lumMod val="75000"/>
                  <a:lumOff val="25000"/>
                </a:schemeClr>
              </a:solidFill>
              <a:cs typeface="Times New Roman" panose="02020603050405020304" pitchFamily="18" charset="0"/>
            </a:endParaRPr>
          </a:p>
          <a:p>
            <a:pPr>
              <a:spcAft>
                <a:spcPts val="0"/>
              </a:spcAft>
            </a:pPr>
            <a:r>
              <a:rPr lang="zh-TW" altLang="zh-TW" sz="1600" kern="100" dirty="0">
                <a:solidFill>
                  <a:schemeClr val="tx1">
                    <a:lumMod val="75000"/>
                    <a:lumOff val="25000"/>
                  </a:schemeClr>
                </a:solidFill>
                <a:cs typeface="Times New Roman" panose="02020603050405020304" pitchFamily="18" charset="0"/>
              </a:rPr>
              <a:t>機率權重：</a:t>
            </a:r>
            <a:r>
              <a:rPr lang="en-US" altLang="zh-TW" sz="1600" kern="100" dirty="0">
                <a:solidFill>
                  <a:schemeClr val="tx1">
                    <a:lumMod val="75000"/>
                    <a:lumOff val="25000"/>
                  </a:schemeClr>
                </a:solidFill>
                <a:cs typeface="Times New Roman" panose="02020603050405020304" pitchFamily="18" charset="0"/>
              </a:rPr>
              <a:t>0.1</a:t>
            </a:r>
            <a:endParaRPr lang="zh-TW" altLang="zh-TW" sz="1600" kern="100" dirty="0">
              <a:solidFill>
                <a:schemeClr val="tx1">
                  <a:lumMod val="75000"/>
                  <a:lumOff val="25000"/>
                </a:schemeClr>
              </a:solidFill>
              <a:cs typeface="Times New Roman" panose="02020603050405020304" pitchFamily="18" charset="0"/>
            </a:endParaRPr>
          </a:p>
          <a:p>
            <a:r>
              <a:rPr lang="zh-TW" altLang="zh-TW" sz="1600" kern="100" dirty="0" smtClean="0">
                <a:solidFill>
                  <a:schemeClr val="tx1">
                    <a:lumMod val="75000"/>
                    <a:lumOff val="25000"/>
                  </a:schemeClr>
                </a:solidFill>
                <a:cs typeface="Times New Roman" panose="02020603050405020304" pitchFamily="18" charset="0"/>
              </a:rPr>
              <a:t>旅行</a:t>
            </a:r>
            <a:r>
              <a:rPr lang="zh-TW" altLang="zh-TW" sz="1600" kern="100" dirty="0">
                <a:solidFill>
                  <a:schemeClr val="tx1">
                    <a:lumMod val="75000"/>
                    <a:lumOff val="25000"/>
                  </a:schemeClr>
                </a:solidFill>
                <a:cs typeface="Times New Roman" panose="02020603050405020304" pitchFamily="18" charset="0"/>
              </a:rPr>
              <a:t>時間</a:t>
            </a:r>
            <a:r>
              <a:rPr lang="zh-TW" altLang="en-US" sz="1600" kern="100" dirty="0">
                <a:solidFill>
                  <a:schemeClr val="tx1">
                    <a:lumMod val="75000"/>
                    <a:lumOff val="25000"/>
                  </a:schemeClr>
                </a:solidFill>
                <a:cs typeface="Times New Roman" panose="02020603050405020304" pitchFamily="18" charset="0"/>
              </a:rPr>
              <a:t>：</a:t>
            </a:r>
            <a:r>
              <a:rPr lang="en-US" altLang="zh-TW" sz="1600" kern="100" dirty="0">
                <a:solidFill>
                  <a:schemeClr val="tx1">
                    <a:lumMod val="75000"/>
                    <a:lumOff val="25000"/>
                  </a:schemeClr>
                </a:solidFill>
                <a:cs typeface="Times New Roman" panose="02020603050405020304" pitchFamily="18" charset="0"/>
              </a:rPr>
              <a:t>70min</a:t>
            </a:r>
          </a:p>
          <a:p>
            <a:pPr>
              <a:spcAft>
                <a:spcPts val="0"/>
              </a:spcAft>
            </a:pPr>
            <a:r>
              <a:rPr lang="en-US" altLang="zh-TW" sz="1600" kern="100" dirty="0">
                <a:solidFill>
                  <a:schemeClr val="tx1">
                    <a:lumMod val="75000"/>
                    <a:lumOff val="25000"/>
                  </a:schemeClr>
                </a:solidFill>
                <a:cs typeface="Times New Roman" panose="02020603050405020304" pitchFamily="18" charset="0"/>
              </a:rPr>
              <a:t>(</a:t>
            </a:r>
            <a:r>
              <a:rPr lang="zh-TW" altLang="zh-TW" sz="1600" kern="100" dirty="0">
                <a:solidFill>
                  <a:schemeClr val="tx1">
                    <a:lumMod val="75000"/>
                    <a:lumOff val="25000"/>
                  </a:schemeClr>
                </a:solidFill>
                <a:cs typeface="Times New Roman" panose="02020603050405020304" pitchFamily="18" charset="0"/>
              </a:rPr>
              <a:t>不包含服務時間</a:t>
            </a:r>
            <a:r>
              <a:rPr lang="en-US" altLang="zh-TW" sz="1600" kern="100" dirty="0">
                <a:solidFill>
                  <a:schemeClr val="tx1">
                    <a:lumMod val="75000"/>
                    <a:lumOff val="25000"/>
                  </a:schemeClr>
                </a:solidFill>
                <a:cs typeface="Times New Roman" panose="02020603050405020304" pitchFamily="18" charset="0"/>
              </a:rPr>
              <a:t>)</a:t>
            </a:r>
            <a:endParaRPr lang="zh-TW" altLang="zh-TW" sz="1600" kern="100" dirty="0">
              <a:solidFill>
                <a:schemeClr val="tx1">
                  <a:lumMod val="75000"/>
                  <a:lumOff val="25000"/>
                </a:schemeClr>
              </a:solidFill>
              <a:effectLst/>
              <a:cs typeface="Times New Roman" panose="02020603050405020304" pitchFamily="18" charset="0"/>
            </a:endParaRPr>
          </a:p>
        </p:txBody>
      </p:sp>
    </p:spTree>
    <p:extLst>
      <p:ext uri="{BB962C8B-B14F-4D97-AF65-F5344CB8AC3E}">
        <p14:creationId xmlns:p14="http://schemas.microsoft.com/office/powerpoint/2010/main" val="3175098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5547" y="-20353"/>
            <a:ext cx="11296453" cy="6844308"/>
          </a:xfrm>
          <a:prstGeom prst="rect">
            <a:avLst/>
          </a:prstGeom>
          <a:solidFill>
            <a:srgbClr val="7CF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1321759" y="278334"/>
            <a:ext cx="936000" cy="936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TW" altLang="en-US" dirty="0">
                <a:solidFill>
                  <a:schemeClr val="tx1">
                    <a:lumMod val="75000"/>
                    <a:lumOff val="25000"/>
                  </a:schemeClr>
                </a:solidFill>
              </a:rPr>
              <a:t>模型優化</a:t>
            </a:r>
          </a:p>
        </p:txBody>
      </p:sp>
      <p:sp>
        <p:nvSpPr>
          <p:cNvPr id="15" name="矩形 14"/>
          <p:cNvSpPr/>
          <p:nvPr/>
        </p:nvSpPr>
        <p:spPr>
          <a:xfrm>
            <a:off x="2303670" y="193257"/>
            <a:ext cx="3416320" cy="1126462"/>
          </a:xfrm>
          <a:prstGeom prst="rect">
            <a:avLst/>
          </a:prstGeom>
        </p:spPr>
        <p:txBody>
          <a:bodyPr wrap="none">
            <a:spAutoFit/>
          </a:bodyPr>
          <a:lstStyle/>
          <a:p>
            <a:pPr algn="ctr">
              <a:lnSpc>
                <a:spcPct val="120000"/>
              </a:lnSpc>
            </a:pPr>
            <a:r>
              <a:rPr lang="zh-TW" altLang="en-US" sz="2000" b="1" dirty="0"/>
              <a:t>郵局端 </a:t>
            </a:r>
            <a:r>
              <a:rPr lang="en-US" altLang="zh-TW" sz="2000" b="1" dirty="0"/>
              <a:t>/</a:t>
            </a:r>
            <a:r>
              <a:rPr lang="zh-TW" altLang="en-US" sz="2000" b="1" dirty="0"/>
              <a:t> 規劃端 </a:t>
            </a:r>
            <a:endParaRPr lang="en-US" altLang="zh-TW" sz="2000" b="1" dirty="0"/>
          </a:p>
          <a:p>
            <a:pPr algn="ctr">
              <a:lnSpc>
                <a:spcPct val="120000"/>
              </a:lnSpc>
            </a:pPr>
            <a:r>
              <a:rPr lang="zh-TW" altLang="en-US" dirty="0"/>
              <a:t>透過統計模型與機器學習</a:t>
            </a:r>
            <a:endParaRPr lang="en-US" altLang="zh-TW" dirty="0"/>
          </a:p>
          <a:p>
            <a:pPr algn="ctr">
              <a:lnSpc>
                <a:spcPct val="120000"/>
              </a:lnSpc>
            </a:pPr>
            <a:r>
              <a:rPr lang="zh-TW" altLang="en-US" dirty="0"/>
              <a:t>找出其餘影響之因素以優化模型</a:t>
            </a:r>
          </a:p>
        </p:txBody>
      </p:sp>
      <p:sp>
        <p:nvSpPr>
          <p:cNvPr id="19" name="投影片編號版面配置區 18"/>
          <p:cNvSpPr>
            <a:spLocks noGrp="1"/>
          </p:cNvSpPr>
          <p:nvPr>
            <p:ph type="sldNum" sz="quarter" idx="12"/>
          </p:nvPr>
        </p:nvSpPr>
        <p:spPr>
          <a:xfrm>
            <a:off x="9306639" y="6479183"/>
            <a:ext cx="2743200" cy="365125"/>
          </a:xfrm>
        </p:spPr>
        <p:txBody>
          <a:bodyPr/>
          <a:lstStyle/>
          <a:p>
            <a:fld id="{9C4F5B2F-21C0-4B48-BB97-E2798AFE6AC1}" type="slidenum">
              <a:rPr lang="zh-TW" altLang="en-US" smtClean="0"/>
              <a:t>13</a:t>
            </a:fld>
            <a:endParaRPr lang="zh-TW" altLang="en-US" dirty="0"/>
          </a:p>
        </p:txBody>
      </p:sp>
      <p:grpSp>
        <p:nvGrpSpPr>
          <p:cNvPr id="24" name="群組 23"/>
          <p:cNvGrpSpPr/>
          <p:nvPr/>
        </p:nvGrpSpPr>
        <p:grpSpPr>
          <a:xfrm>
            <a:off x="0" y="0"/>
            <a:ext cx="980211" cy="6858000"/>
            <a:chOff x="0" y="0"/>
            <a:chExt cx="980211" cy="6858000"/>
          </a:xfrm>
        </p:grpSpPr>
        <p:sp>
          <p:nvSpPr>
            <p:cNvPr id="27" name="矩形 26"/>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0" y="503735"/>
              <a:ext cx="712197" cy="3046988"/>
            </a:xfrm>
            <a:prstGeom prst="rect">
              <a:avLst/>
            </a:prstGeom>
          </p:spPr>
          <p:txBody>
            <a:bodyPr wrap="square">
              <a:spAutoFit/>
            </a:bodyPr>
            <a:lstStyle/>
            <a:p>
              <a:r>
                <a:rPr lang="zh-TW" altLang="en-US" sz="3200" dirty="0">
                  <a:solidFill>
                    <a:schemeClr val="bg1"/>
                  </a:solidFill>
                </a:rPr>
                <a:t>應用設計方法</a:t>
              </a:r>
              <a:endParaRPr lang="en-US" altLang="zh-TW" sz="3200" dirty="0">
                <a:solidFill>
                  <a:schemeClr val="bg1"/>
                </a:solidFill>
              </a:endParaRPr>
            </a:p>
          </p:txBody>
        </p:sp>
        <p:sp>
          <p:nvSpPr>
            <p:cNvPr id="29" name="文字方塊 28"/>
            <p:cNvSpPr txBox="1"/>
            <p:nvPr/>
          </p:nvSpPr>
          <p:spPr>
            <a:xfrm>
              <a:off x="426213" y="4814940"/>
              <a:ext cx="553998" cy="2043060"/>
            </a:xfrm>
            <a:prstGeom prst="rect">
              <a:avLst/>
            </a:prstGeom>
            <a:noFill/>
          </p:spPr>
          <p:txBody>
            <a:bodyPr vert="vert270" wrap="none" rtlCol="0">
              <a:spAutoFit/>
            </a:bodyPr>
            <a:lstStyle/>
            <a:p>
              <a:r>
                <a:rPr lang="en-US" altLang="zh-TW" sz="2400" dirty="0">
                  <a:solidFill>
                    <a:srgbClr val="7CF0BD"/>
                  </a:solidFill>
                </a:rPr>
                <a:t>Proposal  |  04  </a:t>
              </a:r>
              <a:endParaRPr lang="zh-TW" altLang="en-US" sz="2400" dirty="0">
                <a:solidFill>
                  <a:srgbClr val="7CF0BD"/>
                </a:solidFill>
              </a:endParaRPr>
            </a:p>
          </p:txBody>
        </p:sp>
      </p:grpSp>
      <p:sp>
        <p:nvSpPr>
          <p:cNvPr id="35" name="矩形 34"/>
          <p:cNvSpPr/>
          <p:nvPr/>
        </p:nvSpPr>
        <p:spPr>
          <a:xfrm>
            <a:off x="6011335" y="419576"/>
            <a:ext cx="6038503" cy="6048000"/>
          </a:xfrm>
          <a:prstGeom prst="rect">
            <a:avLst/>
          </a:prstGeom>
          <a:solidFill>
            <a:schemeClr val="bg1">
              <a:alpha val="7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2451314" y="2572935"/>
            <a:ext cx="1107996" cy="369332"/>
          </a:xfrm>
          <a:prstGeom prst="rect">
            <a:avLst/>
          </a:prstGeom>
          <a:noFill/>
        </p:spPr>
        <p:txBody>
          <a:bodyPr wrap="none" rtlCol="0">
            <a:spAutoFit/>
          </a:bodyPr>
          <a:lstStyle/>
          <a:p>
            <a:r>
              <a:rPr lang="zh-TW" altLang="en-US" dirty="0">
                <a:solidFill>
                  <a:srgbClr val="7CF0BD"/>
                </a:solidFill>
              </a:rPr>
              <a:t>資料處理</a:t>
            </a:r>
          </a:p>
        </p:txBody>
      </p:sp>
      <p:sp>
        <p:nvSpPr>
          <p:cNvPr id="41" name="文字方塊 40"/>
          <p:cNvSpPr txBox="1"/>
          <p:nvPr/>
        </p:nvSpPr>
        <p:spPr>
          <a:xfrm>
            <a:off x="1496937" y="1574598"/>
            <a:ext cx="1981243" cy="1569660"/>
          </a:xfrm>
          <a:prstGeom prst="rect">
            <a:avLst/>
          </a:prstGeom>
          <a:noFill/>
        </p:spPr>
        <p:txBody>
          <a:bodyPr wrap="square" rtlCol="0">
            <a:spAutoFit/>
          </a:bodyPr>
          <a:lstStyle/>
          <a:p>
            <a:pPr>
              <a:lnSpc>
                <a:spcPct val="120000"/>
              </a:lnSpc>
            </a:pPr>
            <a:r>
              <a:rPr lang="zh-TW" altLang="en-US" sz="1600" b="1" dirty="0">
                <a:solidFill>
                  <a:schemeClr val="tx1">
                    <a:lumMod val="75000"/>
                    <a:lumOff val="25000"/>
                  </a:schemeClr>
                </a:solidFill>
              </a:rPr>
              <a:t>使用資料：</a:t>
            </a:r>
            <a:r>
              <a:rPr lang="en-US" altLang="zh-TW" sz="1600" dirty="0">
                <a:solidFill>
                  <a:schemeClr val="tx1">
                    <a:lumMod val="75000"/>
                    <a:lumOff val="25000"/>
                  </a:schemeClr>
                </a:solidFill>
              </a:rPr>
              <a:t>TT, ACC</a:t>
            </a:r>
          </a:p>
          <a:p>
            <a:pPr>
              <a:lnSpc>
                <a:spcPct val="120000"/>
              </a:lnSpc>
            </a:pPr>
            <a:r>
              <a:rPr lang="zh-TW" altLang="en-US" sz="1600" dirty="0">
                <a:solidFill>
                  <a:schemeClr val="tx1">
                    <a:lumMod val="75000"/>
                    <a:lumOff val="25000"/>
                  </a:schemeClr>
                </a:solidFill>
              </a:rPr>
              <a:t>將</a:t>
            </a:r>
            <a:r>
              <a:rPr lang="en-US" altLang="zh-TW" sz="1600" dirty="0">
                <a:solidFill>
                  <a:schemeClr val="tx1">
                    <a:lumMod val="75000"/>
                    <a:lumOff val="25000"/>
                  </a:schemeClr>
                </a:solidFill>
              </a:rPr>
              <a:t>TT</a:t>
            </a:r>
            <a:r>
              <a:rPr lang="zh-TW" altLang="en-US" sz="1600" dirty="0">
                <a:solidFill>
                  <a:schemeClr val="tx1">
                    <a:lumMod val="75000"/>
                    <a:lumOff val="25000"/>
                  </a:schemeClr>
                </a:solidFill>
              </a:rPr>
              <a:t>中與投遞成功</a:t>
            </a:r>
            <a:r>
              <a:rPr lang="en-US" altLang="zh-TW" sz="1600" dirty="0">
                <a:solidFill>
                  <a:schemeClr val="tx1">
                    <a:lumMod val="75000"/>
                    <a:lumOff val="25000"/>
                  </a:schemeClr>
                </a:solidFill>
              </a:rPr>
              <a:t>(I4)</a:t>
            </a:r>
            <a:r>
              <a:rPr lang="zh-TW" altLang="en-US" sz="1600" dirty="0">
                <a:solidFill>
                  <a:schemeClr val="tx1">
                    <a:lumMod val="75000"/>
                    <a:lumOff val="25000"/>
                  </a:schemeClr>
                </a:solidFill>
              </a:rPr>
              <a:t>與失敗</a:t>
            </a:r>
            <a:r>
              <a:rPr lang="en-US" altLang="zh-TW" sz="1600" dirty="0">
                <a:solidFill>
                  <a:schemeClr val="tx1">
                    <a:lumMod val="75000"/>
                    <a:lumOff val="25000"/>
                  </a:schemeClr>
                </a:solidFill>
              </a:rPr>
              <a:t>(H4)</a:t>
            </a:r>
            <a:r>
              <a:rPr lang="zh-TW" altLang="en-US" sz="1600" dirty="0">
                <a:solidFill>
                  <a:schemeClr val="tx1">
                    <a:lumMod val="75000"/>
                    <a:lumOff val="25000"/>
                  </a:schemeClr>
                </a:solidFill>
              </a:rPr>
              <a:t>有關之郵件狀態，與</a:t>
            </a:r>
            <a:r>
              <a:rPr lang="en-US" altLang="zh-TW" sz="1600" dirty="0">
                <a:solidFill>
                  <a:schemeClr val="tx1">
                    <a:lumMod val="75000"/>
                    <a:lumOff val="25000"/>
                  </a:schemeClr>
                </a:solidFill>
              </a:rPr>
              <a:t>ACC</a:t>
            </a:r>
            <a:r>
              <a:rPr lang="zh-TW" altLang="en-US" sz="1600" dirty="0">
                <a:solidFill>
                  <a:schemeClr val="tx1">
                    <a:lumMod val="75000"/>
                    <a:lumOff val="25000"/>
                  </a:schemeClr>
                </a:solidFill>
              </a:rPr>
              <a:t>以掛號號碼合併</a:t>
            </a:r>
            <a:endParaRPr lang="en-US" altLang="zh-TW" sz="1600" dirty="0">
              <a:solidFill>
                <a:schemeClr val="tx1">
                  <a:lumMod val="75000"/>
                  <a:lumOff val="25000"/>
                </a:schemeClr>
              </a:solidFill>
            </a:endParaRPr>
          </a:p>
        </p:txBody>
      </p:sp>
      <p:sp>
        <p:nvSpPr>
          <p:cNvPr id="42" name="文字方塊 41"/>
          <p:cNvSpPr txBox="1"/>
          <p:nvPr/>
        </p:nvSpPr>
        <p:spPr>
          <a:xfrm>
            <a:off x="2451314" y="4435150"/>
            <a:ext cx="1107996" cy="369332"/>
          </a:xfrm>
          <a:prstGeom prst="rect">
            <a:avLst/>
          </a:prstGeom>
          <a:noFill/>
        </p:spPr>
        <p:txBody>
          <a:bodyPr wrap="none" rtlCol="0">
            <a:spAutoFit/>
          </a:bodyPr>
          <a:lstStyle/>
          <a:p>
            <a:r>
              <a:rPr lang="zh-TW" altLang="en-US" dirty="0">
                <a:solidFill>
                  <a:srgbClr val="7CF0BD"/>
                </a:solidFill>
              </a:rPr>
              <a:t>數據分析</a:t>
            </a:r>
          </a:p>
        </p:txBody>
      </p:sp>
      <p:sp>
        <p:nvSpPr>
          <p:cNvPr id="43" name="文字方塊 42"/>
          <p:cNvSpPr txBox="1"/>
          <p:nvPr/>
        </p:nvSpPr>
        <p:spPr>
          <a:xfrm>
            <a:off x="3661530" y="1582228"/>
            <a:ext cx="1704313" cy="1520416"/>
          </a:xfrm>
          <a:prstGeom prst="rect">
            <a:avLst/>
          </a:prstGeom>
          <a:noFill/>
        </p:spPr>
        <p:txBody>
          <a:bodyPr wrap="none" rtlCol="0">
            <a:spAutoFit/>
          </a:bodyPr>
          <a:lstStyle/>
          <a:p>
            <a:r>
              <a:rPr lang="zh-TW" altLang="en-US" sz="1600" b="1" dirty="0">
                <a:solidFill>
                  <a:schemeClr val="tx1">
                    <a:lumMod val="75000"/>
                    <a:lumOff val="25000"/>
                  </a:schemeClr>
                </a:solidFill>
              </a:rPr>
              <a:t>使用方法</a:t>
            </a:r>
            <a:r>
              <a:rPr lang="zh-TW" altLang="en-US" sz="1600" dirty="0">
                <a:solidFill>
                  <a:schemeClr val="tx1">
                    <a:lumMod val="75000"/>
                    <a:lumOff val="25000"/>
                  </a:schemeClr>
                </a:solidFill>
              </a:rPr>
              <a:t>：</a:t>
            </a:r>
            <a:endParaRPr lang="en-US" altLang="zh-TW" sz="1600" dirty="0">
              <a:solidFill>
                <a:schemeClr val="tx1">
                  <a:lumMod val="75000"/>
                  <a:lumOff val="25000"/>
                </a:schemeClr>
              </a:solidFill>
            </a:endParaRPr>
          </a:p>
          <a:p>
            <a:pPr marL="285750" indent="-285750">
              <a:lnSpc>
                <a:spcPct val="120000"/>
              </a:lnSpc>
              <a:buFontTx/>
              <a:buChar char="-"/>
            </a:pPr>
            <a:r>
              <a:rPr lang="zh-TW" altLang="en-US" sz="1600" dirty="0">
                <a:solidFill>
                  <a:schemeClr val="tx1">
                    <a:lumMod val="75000"/>
                    <a:lumOff val="25000"/>
                  </a:schemeClr>
                </a:solidFill>
              </a:rPr>
              <a:t>相關係數矩陣</a:t>
            </a:r>
            <a:endParaRPr lang="en-US" altLang="zh-TW" sz="1600" dirty="0">
              <a:solidFill>
                <a:schemeClr val="tx1">
                  <a:lumMod val="75000"/>
                  <a:lumOff val="25000"/>
                </a:schemeClr>
              </a:solidFill>
            </a:endParaRPr>
          </a:p>
          <a:p>
            <a:pPr marL="285750" indent="-285750">
              <a:lnSpc>
                <a:spcPct val="120000"/>
              </a:lnSpc>
              <a:buFontTx/>
              <a:buChar char="-"/>
            </a:pPr>
            <a:r>
              <a:rPr lang="zh-TW" altLang="en-US" sz="1600" dirty="0">
                <a:solidFill>
                  <a:schemeClr val="tx1">
                    <a:lumMod val="75000"/>
                    <a:lumOff val="25000"/>
                  </a:schemeClr>
                </a:solidFill>
              </a:rPr>
              <a:t>二元羅吉斯</a:t>
            </a:r>
            <a:endParaRPr lang="en-US" altLang="zh-TW" sz="1600" dirty="0">
              <a:solidFill>
                <a:schemeClr val="tx1">
                  <a:lumMod val="75000"/>
                  <a:lumOff val="25000"/>
                </a:schemeClr>
              </a:solidFill>
            </a:endParaRPr>
          </a:p>
          <a:p>
            <a:pPr>
              <a:lnSpc>
                <a:spcPct val="120000"/>
              </a:lnSpc>
            </a:pPr>
            <a:r>
              <a:rPr lang="zh-TW" altLang="en-US" sz="1600" dirty="0">
                <a:solidFill>
                  <a:schemeClr val="tx1">
                    <a:lumMod val="75000"/>
                    <a:lumOff val="25000"/>
                  </a:schemeClr>
                </a:solidFill>
              </a:rPr>
              <a:t>      回歸分析</a:t>
            </a:r>
            <a:endParaRPr lang="en-US" altLang="zh-TW" sz="1600" dirty="0">
              <a:solidFill>
                <a:schemeClr val="tx1">
                  <a:lumMod val="75000"/>
                  <a:lumOff val="25000"/>
                </a:schemeClr>
              </a:solidFill>
            </a:endParaRPr>
          </a:p>
          <a:p>
            <a:pPr>
              <a:lnSpc>
                <a:spcPct val="120000"/>
              </a:lnSpc>
            </a:pPr>
            <a:r>
              <a:rPr lang="en-US" altLang="zh-TW" sz="1600" dirty="0">
                <a:solidFill>
                  <a:schemeClr val="tx1">
                    <a:lumMod val="75000"/>
                    <a:lumOff val="25000"/>
                  </a:schemeClr>
                </a:solidFill>
              </a:rPr>
              <a:t>-     </a:t>
            </a:r>
            <a:r>
              <a:rPr lang="zh-TW" altLang="en-US" sz="1600" dirty="0">
                <a:solidFill>
                  <a:schemeClr val="tx1">
                    <a:lumMod val="75000"/>
                    <a:lumOff val="25000"/>
                  </a:schemeClr>
                </a:solidFill>
              </a:rPr>
              <a:t>機器學習</a:t>
            </a:r>
            <a:endParaRPr lang="en-US" altLang="zh-TW" sz="1600" dirty="0">
              <a:solidFill>
                <a:schemeClr val="tx1">
                  <a:lumMod val="75000"/>
                  <a:lumOff val="25000"/>
                </a:schemeClr>
              </a:solidFill>
            </a:endParaRPr>
          </a:p>
        </p:txBody>
      </p:sp>
      <p:sp>
        <p:nvSpPr>
          <p:cNvPr id="2" name="文字方塊 1"/>
          <p:cNvSpPr txBox="1"/>
          <p:nvPr/>
        </p:nvSpPr>
        <p:spPr>
          <a:xfrm>
            <a:off x="1491750" y="3319376"/>
            <a:ext cx="4288353" cy="1015663"/>
          </a:xfrm>
          <a:prstGeom prst="rect">
            <a:avLst/>
          </a:prstGeom>
          <a:noFill/>
        </p:spPr>
        <p:txBody>
          <a:bodyPr wrap="none" rtlCol="0">
            <a:spAutoFit/>
          </a:bodyPr>
          <a:lstStyle/>
          <a:p>
            <a:pPr>
              <a:lnSpc>
                <a:spcPct val="120000"/>
              </a:lnSpc>
            </a:pPr>
            <a:r>
              <a:rPr lang="zh-TW" altLang="en-US" b="1" dirty="0">
                <a:solidFill>
                  <a:schemeClr val="tx1">
                    <a:lumMod val="75000"/>
                    <a:lumOff val="25000"/>
                  </a:schemeClr>
                </a:solidFill>
              </a:rPr>
              <a:t>分析結果範例：</a:t>
            </a:r>
            <a:endParaRPr lang="en-US" altLang="zh-TW" b="1" dirty="0">
              <a:solidFill>
                <a:schemeClr val="tx1">
                  <a:lumMod val="75000"/>
                  <a:lumOff val="25000"/>
                </a:schemeClr>
              </a:solidFill>
            </a:endParaRPr>
          </a:p>
          <a:p>
            <a:pPr>
              <a:lnSpc>
                <a:spcPct val="120000"/>
              </a:lnSpc>
            </a:pPr>
            <a:r>
              <a:rPr lang="zh-TW" altLang="en-US" sz="1600" dirty="0">
                <a:solidFill>
                  <a:schemeClr val="tx1">
                    <a:lumMod val="75000"/>
                    <a:lumOff val="25000"/>
                  </a:schemeClr>
                </a:solidFill>
              </a:rPr>
              <a:t>以預測是否使用ｉ郵箱之分類模型及評估為例</a:t>
            </a:r>
            <a:endParaRPr lang="en-US" altLang="zh-TW" sz="1600" dirty="0">
              <a:solidFill>
                <a:schemeClr val="tx1">
                  <a:lumMod val="75000"/>
                  <a:lumOff val="25000"/>
                </a:schemeClr>
              </a:solidFill>
            </a:endParaRPr>
          </a:p>
          <a:p>
            <a:pPr>
              <a:lnSpc>
                <a:spcPct val="120000"/>
              </a:lnSpc>
            </a:pPr>
            <a:r>
              <a:rPr lang="zh-TW" altLang="en-US" sz="1600" dirty="0">
                <a:solidFill>
                  <a:schemeClr val="tx1">
                    <a:lumMod val="75000"/>
                    <a:lumOff val="25000"/>
                  </a:schemeClr>
                </a:solidFill>
              </a:rPr>
              <a:t>註：此處使用初賽企畫書所使用之分析結果</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932" y="4456089"/>
            <a:ext cx="3718171" cy="768712"/>
          </a:xfrm>
          <a:prstGeom prst="rect">
            <a:avLst/>
          </a:prstGeom>
          <a:ln>
            <a:solidFill>
              <a:schemeClr val="tx1">
                <a:lumMod val="75000"/>
                <a:lumOff val="25000"/>
              </a:schemeClr>
            </a:solidFill>
          </a:ln>
        </p:spPr>
      </p:pic>
      <p:sp>
        <p:nvSpPr>
          <p:cNvPr id="44" name="文字方塊 43"/>
          <p:cNvSpPr txBox="1"/>
          <p:nvPr/>
        </p:nvSpPr>
        <p:spPr>
          <a:xfrm>
            <a:off x="1382233" y="4548057"/>
            <a:ext cx="595035" cy="584775"/>
          </a:xfrm>
          <a:prstGeom prst="rect">
            <a:avLst/>
          </a:prstGeom>
          <a:noFill/>
        </p:spPr>
        <p:txBody>
          <a:bodyPr wrap="none" rtlCol="0">
            <a:spAutoFit/>
          </a:bodyPr>
          <a:lstStyle/>
          <a:p>
            <a:r>
              <a:rPr lang="zh-TW" altLang="en-US" sz="1600" dirty="0">
                <a:solidFill>
                  <a:schemeClr val="tx1">
                    <a:lumMod val="75000"/>
                    <a:lumOff val="25000"/>
                  </a:schemeClr>
                </a:solidFill>
              </a:rPr>
              <a:t>統計</a:t>
            </a:r>
            <a:endParaRPr lang="en-US" altLang="zh-TW" sz="1600" dirty="0">
              <a:solidFill>
                <a:schemeClr val="tx1">
                  <a:lumMod val="75000"/>
                  <a:lumOff val="25000"/>
                </a:schemeClr>
              </a:solidFill>
            </a:endParaRPr>
          </a:p>
          <a:p>
            <a:r>
              <a:rPr lang="zh-TW" altLang="en-US" sz="1600" dirty="0">
                <a:solidFill>
                  <a:schemeClr val="tx1">
                    <a:lumMod val="75000"/>
                    <a:lumOff val="25000"/>
                  </a:schemeClr>
                </a:solidFill>
              </a:rPr>
              <a:t>模型</a:t>
            </a:r>
            <a:endParaRPr lang="en-US" altLang="zh-TW" sz="1600" dirty="0">
              <a:solidFill>
                <a:schemeClr val="tx1">
                  <a:lumMod val="75000"/>
                  <a:lumOff val="25000"/>
                </a:schemeClr>
              </a:solidFill>
            </a:endParaRPr>
          </a:p>
        </p:txBody>
      </p:sp>
      <p:sp>
        <p:nvSpPr>
          <p:cNvPr id="45" name="文字方塊 44"/>
          <p:cNvSpPr txBox="1"/>
          <p:nvPr/>
        </p:nvSpPr>
        <p:spPr>
          <a:xfrm>
            <a:off x="1382233" y="5544082"/>
            <a:ext cx="595035" cy="584775"/>
          </a:xfrm>
          <a:prstGeom prst="rect">
            <a:avLst/>
          </a:prstGeom>
          <a:noFill/>
        </p:spPr>
        <p:txBody>
          <a:bodyPr wrap="none" rtlCol="0">
            <a:spAutoFit/>
          </a:bodyPr>
          <a:lstStyle/>
          <a:p>
            <a:r>
              <a:rPr lang="zh-TW" altLang="en-US" sz="1600" dirty="0">
                <a:solidFill>
                  <a:schemeClr val="tx1">
                    <a:lumMod val="75000"/>
                    <a:lumOff val="25000"/>
                  </a:schemeClr>
                </a:solidFill>
              </a:rPr>
              <a:t>機器</a:t>
            </a:r>
            <a:endParaRPr lang="en-US" altLang="zh-TW" sz="1600" dirty="0">
              <a:solidFill>
                <a:schemeClr val="tx1">
                  <a:lumMod val="75000"/>
                  <a:lumOff val="25000"/>
                </a:schemeClr>
              </a:solidFill>
            </a:endParaRPr>
          </a:p>
          <a:p>
            <a:r>
              <a:rPr lang="zh-TW" altLang="en-US" sz="1600" dirty="0">
                <a:solidFill>
                  <a:schemeClr val="tx1">
                    <a:lumMod val="75000"/>
                    <a:lumOff val="25000"/>
                  </a:schemeClr>
                </a:solidFill>
              </a:rPr>
              <a:t>學習</a:t>
            </a:r>
            <a:endParaRPr lang="en-US" altLang="zh-TW" sz="1600" dirty="0">
              <a:solidFill>
                <a:schemeClr val="tx1">
                  <a:lumMod val="75000"/>
                  <a:lumOff val="25000"/>
                </a:schemeClr>
              </a:solidFill>
            </a:endParaRPr>
          </a:p>
        </p:txBody>
      </p:sp>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1932" y="5345851"/>
            <a:ext cx="2039616" cy="1273049"/>
          </a:xfrm>
          <a:prstGeom prst="rect">
            <a:avLst/>
          </a:prstGeom>
          <a:ln>
            <a:solidFill>
              <a:schemeClr val="tx1">
                <a:lumMod val="75000"/>
                <a:lumOff val="25000"/>
              </a:schemeClr>
            </a:solidFill>
          </a:ln>
        </p:spPr>
      </p:pic>
      <p:pic>
        <p:nvPicPr>
          <p:cNvPr id="48" name="圖片 47"/>
          <p:cNvPicPr/>
          <p:nvPr/>
        </p:nvPicPr>
        <p:blipFill>
          <a:blip r:embed="rId5"/>
          <a:stretch>
            <a:fillRect/>
          </a:stretch>
        </p:blipFill>
        <p:spPr>
          <a:xfrm>
            <a:off x="4216192" y="5345851"/>
            <a:ext cx="1554029" cy="1273049"/>
          </a:xfrm>
          <a:prstGeom prst="rect">
            <a:avLst/>
          </a:prstGeom>
          <a:ln>
            <a:solidFill>
              <a:schemeClr val="tx1">
                <a:lumMod val="75000"/>
                <a:lumOff val="25000"/>
              </a:schemeClr>
            </a:solidFill>
          </a:ln>
        </p:spPr>
      </p:pic>
      <p:pic>
        <p:nvPicPr>
          <p:cNvPr id="22" name="圖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9324" y="525506"/>
            <a:ext cx="5770973" cy="5836140"/>
          </a:xfrm>
          <a:prstGeom prst="rect">
            <a:avLst/>
          </a:prstGeom>
        </p:spPr>
      </p:pic>
    </p:spTree>
    <p:extLst>
      <p:ext uri="{BB962C8B-B14F-4D97-AF65-F5344CB8AC3E}">
        <p14:creationId xmlns:p14="http://schemas.microsoft.com/office/powerpoint/2010/main" val="1244484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95547" y="-1"/>
            <a:ext cx="11296453" cy="37501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95545" y="3750130"/>
            <a:ext cx="11296453" cy="3107869"/>
          </a:xfrm>
          <a:prstGeom prst="rect">
            <a:avLst/>
          </a:prstGeom>
          <a:solidFill>
            <a:srgbClr val="7CF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1266678" y="1274531"/>
            <a:ext cx="936000" cy="936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TW" altLang="en-US" dirty="0">
                <a:solidFill>
                  <a:schemeClr val="tx1">
                    <a:lumMod val="75000"/>
                    <a:lumOff val="25000"/>
                  </a:schemeClr>
                </a:solidFill>
              </a:rPr>
              <a:t>後續處理</a:t>
            </a:r>
          </a:p>
        </p:txBody>
      </p:sp>
      <p:sp>
        <p:nvSpPr>
          <p:cNvPr id="12" name="橢圓 11"/>
          <p:cNvSpPr/>
          <p:nvPr/>
        </p:nvSpPr>
        <p:spPr>
          <a:xfrm>
            <a:off x="1305464" y="4734054"/>
            <a:ext cx="936000" cy="936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TW" altLang="en-US" dirty="0">
                <a:solidFill>
                  <a:schemeClr val="tx1">
                    <a:lumMod val="75000"/>
                    <a:lumOff val="25000"/>
                  </a:schemeClr>
                </a:solidFill>
              </a:rPr>
              <a:t>後續處理</a:t>
            </a:r>
          </a:p>
        </p:txBody>
      </p:sp>
      <p:sp>
        <p:nvSpPr>
          <p:cNvPr id="14" name="矩形 13"/>
          <p:cNvSpPr/>
          <p:nvPr/>
        </p:nvSpPr>
        <p:spPr>
          <a:xfrm>
            <a:off x="2350247" y="1142366"/>
            <a:ext cx="1980029" cy="1200329"/>
          </a:xfrm>
          <a:prstGeom prst="rect">
            <a:avLst/>
          </a:prstGeom>
        </p:spPr>
        <p:txBody>
          <a:bodyPr wrap="none">
            <a:spAutoFit/>
          </a:bodyPr>
          <a:lstStyle/>
          <a:p>
            <a:pPr algn="ctr">
              <a:lnSpc>
                <a:spcPct val="120000"/>
              </a:lnSpc>
            </a:pPr>
            <a:r>
              <a:rPr lang="zh-TW" altLang="en-US" sz="2000" b="1" dirty="0"/>
              <a:t>投遞失敗處理 </a:t>
            </a:r>
            <a:endParaRPr lang="en-US" altLang="zh-TW" sz="2000" b="1" dirty="0"/>
          </a:p>
          <a:p>
            <a:pPr algn="ctr">
              <a:lnSpc>
                <a:spcPct val="120000"/>
              </a:lnSpc>
            </a:pPr>
            <a:r>
              <a:rPr lang="en-US" altLang="zh-TW" sz="2000" dirty="0" err="1"/>
              <a:t>i</a:t>
            </a:r>
            <a:r>
              <a:rPr lang="zh-TW" altLang="en-US" sz="2000" dirty="0"/>
              <a:t> 郵箱補足</a:t>
            </a:r>
            <a:endParaRPr lang="en-US" altLang="zh-TW" sz="2000" dirty="0"/>
          </a:p>
          <a:p>
            <a:pPr algn="ctr">
              <a:lnSpc>
                <a:spcPct val="120000"/>
              </a:lnSpc>
            </a:pPr>
            <a:r>
              <a:rPr lang="zh-TW" altLang="en-US" sz="2000" dirty="0"/>
              <a:t>服務時間的缺口</a:t>
            </a:r>
            <a:endParaRPr lang="en-US" altLang="zh-TW" sz="2000" dirty="0"/>
          </a:p>
        </p:txBody>
      </p:sp>
      <p:sp>
        <p:nvSpPr>
          <p:cNvPr id="15" name="矩形 14"/>
          <p:cNvSpPr/>
          <p:nvPr/>
        </p:nvSpPr>
        <p:spPr>
          <a:xfrm>
            <a:off x="2497202" y="4786555"/>
            <a:ext cx="1781257" cy="830997"/>
          </a:xfrm>
          <a:prstGeom prst="rect">
            <a:avLst/>
          </a:prstGeom>
        </p:spPr>
        <p:txBody>
          <a:bodyPr wrap="none">
            <a:spAutoFit/>
          </a:bodyPr>
          <a:lstStyle/>
          <a:p>
            <a:pPr algn="ctr">
              <a:lnSpc>
                <a:spcPct val="120000"/>
              </a:lnSpc>
            </a:pPr>
            <a:r>
              <a:rPr lang="zh-TW" altLang="en-US" sz="2000" b="1" dirty="0"/>
              <a:t>投遞失敗處理 </a:t>
            </a:r>
            <a:endParaRPr lang="en-US" altLang="zh-TW" sz="2000" b="1" dirty="0"/>
          </a:p>
          <a:p>
            <a:pPr algn="ctr">
              <a:lnSpc>
                <a:spcPct val="120000"/>
              </a:lnSpc>
            </a:pPr>
            <a:r>
              <a:rPr lang="zh-TW" altLang="en-US" sz="2000" dirty="0"/>
              <a:t>增加雙向互動</a:t>
            </a:r>
          </a:p>
        </p:txBody>
      </p:sp>
      <p:cxnSp>
        <p:nvCxnSpPr>
          <p:cNvPr id="20" name="直線接點 19"/>
          <p:cNvCxnSpPr/>
          <p:nvPr/>
        </p:nvCxnSpPr>
        <p:spPr>
          <a:xfrm>
            <a:off x="4477846" y="1031464"/>
            <a:ext cx="0" cy="1260000"/>
          </a:xfrm>
          <a:prstGeom prst="line">
            <a:avLst/>
          </a:prstGeom>
          <a:ln w="28575">
            <a:solidFill>
              <a:srgbClr val="2A4D14"/>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4500462" y="4550277"/>
            <a:ext cx="0" cy="1260000"/>
          </a:xfrm>
          <a:prstGeom prst="line">
            <a:avLst/>
          </a:prstGeom>
          <a:ln w="28575">
            <a:solidFill>
              <a:srgbClr val="2A4D14"/>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125226" y="476580"/>
            <a:ext cx="6573516" cy="3379387"/>
          </a:xfrm>
          <a:prstGeom prst="rect">
            <a:avLst/>
          </a:prstGeom>
        </p:spPr>
        <p:txBody>
          <a:bodyPr wrap="square">
            <a:spAutoFit/>
          </a:bodyPr>
          <a:lstStyle/>
          <a:p>
            <a:pPr>
              <a:lnSpc>
                <a:spcPct val="120000"/>
              </a:lnSpc>
              <a:spcAft>
                <a:spcPts val="0"/>
              </a:spcAft>
            </a:pP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為成功服務無法在遞送時間內簽收之顧客，可</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在配送系統中加入</a:t>
            </a:r>
            <a:r>
              <a:rPr lang="en-US" altLang="zh-TW" sz="1600" b="1" kern="100" dirty="0" err="1">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i</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郵箱之服務</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，將無法成功投遞之貨物放置至</a:t>
            </a:r>
            <a:r>
              <a:rPr lang="en-US" altLang="zh-TW" sz="1600" kern="100" dirty="0" err="1">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i</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郵箱，透過簡訊通知顧客取貨，</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藉由</a:t>
            </a:r>
            <a:r>
              <a:rPr lang="en-US" altLang="zh-TW" sz="1600" b="1" kern="100" dirty="0" err="1">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i</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郵箱無服務時間限制之特性</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，除了可以</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增加投遞的成功率</a:t>
            </a:r>
            <a:r>
              <a:rPr lang="zh-TW" altLang="en-US" sz="1600" b="1" kern="100" dirty="0">
                <a:solidFill>
                  <a:schemeClr val="tx1">
                    <a:lumMod val="75000"/>
                    <a:lumOff val="25000"/>
                  </a:schemeClr>
                </a:solidFill>
                <a:latin typeface="+mn-ea"/>
                <a:cs typeface="Times New Roman" panose="02020603050405020304" pitchFamily="18" charset="0"/>
              </a:rPr>
              <a:t>，</a:t>
            </a:r>
            <a:r>
              <a:rPr lang="zh-TW" altLang="en-US" sz="1600" kern="100" dirty="0">
                <a:solidFill>
                  <a:schemeClr val="tx1">
                    <a:lumMod val="75000"/>
                    <a:lumOff val="25000"/>
                  </a:schemeClr>
                </a:solidFill>
                <a:latin typeface="+mn-ea"/>
                <a:cs typeface="Times New Roman" panose="02020603050405020304" pitchFamily="18" charset="0"/>
              </a:rPr>
              <a:t>減少多次投遞成本</a:t>
            </a:r>
            <a:r>
              <a:rPr lang="zh-TW" altLang="en-US" sz="1600" b="1" kern="100" dirty="0">
                <a:solidFill>
                  <a:schemeClr val="tx1">
                    <a:lumMod val="75000"/>
                    <a:lumOff val="25000"/>
                  </a:schemeClr>
                </a:solidFill>
                <a:latin typeface="+mn-ea"/>
                <a:cs typeface="Times New Roman" panose="02020603050405020304" pitchFamily="18" charset="0"/>
              </a:rPr>
              <a:t>，還可以有效推廣</a:t>
            </a:r>
            <a:r>
              <a:rPr lang="en-US" altLang="zh-TW" sz="1600" b="1" kern="100" dirty="0" err="1">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i</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郵箱之使用</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。除此之外，在顧客取貨時，可以透過電子屏幕簡單詢問顧客取貨失敗之原因，蒐集顧客回饋，以改善整體服務品質。</a:t>
            </a:r>
            <a:endParaRPr lang="en-US" altLang="zh-TW"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sz="1600" kern="100" dirty="0">
              <a:solidFill>
                <a:schemeClr val="tx1">
                  <a:lumMod val="75000"/>
                  <a:lumOff val="25000"/>
                </a:schemeClr>
              </a:solidFill>
              <a:latin typeface="+mn-ea"/>
              <a:cs typeface="Times New Roman" panose="02020603050405020304" pitchFamily="18" charset="0"/>
            </a:endParaRPr>
          </a:p>
          <a:p>
            <a:pPr>
              <a:lnSpc>
                <a:spcPct val="120000"/>
              </a:lnSpc>
              <a:spcAft>
                <a:spcPts val="0"/>
              </a:spcAft>
            </a:pPr>
            <a:r>
              <a:rPr lang="zh-TW" altLang="en-US" sz="1600" kern="100" dirty="0">
                <a:solidFill>
                  <a:schemeClr val="tx1">
                    <a:lumMod val="75000"/>
                    <a:lumOff val="25000"/>
                  </a:schemeClr>
                </a:solidFill>
                <a:latin typeface="+mn-ea"/>
                <a:cs typeface="Times New Roman" panose="02020603050405020304" pitchFamily="18" charset="0"/>
              </a:rPr>
              <a:t>透過數據分析統計，可找出投遞成功率較低之區域，並將該區域之使用者組成及分析加入考慮，</a:t>
            </a:r>
            <a:r>
              <a:rPr lang="zh-TW" altLang="en-US" sz="1600" b="1" kern="100" dirty="0">
                <a:solidFill>
                  <a:schemeClr val="tx1">
                    <a:lumMod val="75000"/>
                    <a:lumOff val="25000"/>
                  </a:schemeClr>
                </a:solidFill>
                <a:latin typeface="+mn-ea"/>
                <a:cs typeface="Times New Roman" panose="02020603050405020304" pitchFamily="18" charset="0"/>
              </a:rPr>
              <a:t>增設</a:t>
            </a:r>
            <a:r>
              <a:rPr lang="en-US" altLang="zh-TW" sz="1600" b="1" kern="100" dirty="0" err="1">
                <a:solidFill>
                  <a:schemeClr val="tx1">
                    <a:lumMod val="75000"/>
                    <a:lumOff val="25000"/>
                  </a:schemeClr>
                </a:solidFill>
                <a:latin typeface="+mn-ea"/>
                <a:cs typeface="Times New Roman" panose="02020603050405020304" pitchFamily="18" charset="0"/>
              </a:rPr>
              <a:t>i</a:t>
            </a:r>
            <a:r>
              <a:rPr lang="zh-TW" altLang="en-US" sz="1600" b="1" kern="100" dirty="0">
                <a:solidFill>
                  <a:schemeClr val="tx1">
                    <a:lumMod val="75000"/>
                    <a:lumOff val="25000"/>
                  </a:schemeClr>
                </a:solidFill>
                <a:latin typeface="+mn-ea"/>
                <a:cs typeface="Times New Roman" panose="02020603050405020304" pitchFamily="18" charset="0"/>
              </a:rPr>
              <a:t>郵箱之點位</a:t>
            </a:r>
            <a:r>
              <a:rPr lang="zh-TW" altLang="en-US" sz="1600" kern="100" dirty="0">
                <a:solidFill>
                  <a:schemeClr val="tx1">
                    <a:lumMod val="75000"/>
                    <a:lumOff val="25000"/>
                  </a:schemeClr>
                </a:solidFill>
                <a:latin typeface="+mn-ea"/>
                <a:cs typeface="Times New Roman" panose="02020603050405020304" pitchFamily="18" charset="0"/>
              </a:rPr>
              <a:t>，提升使用者對於</a:t>
            </a:r>
            <a:r>
              <a:rPr lang="en-US" altLang="zh-TW" sz="1600" kern="100" dirty="0" err="1">
                <a:solidFill>
                  <a:schemeClr val="tx1">
                    <a:lumMod val="75000"/>
                    <a:lumOff val="25000"/>
                  </a:schemeClr>
                </a:solidFill>
                <a:latin typeface="+mn-ea"/>
                <a:cs typeface="Times New Roman" panose="02020603050405020304" pitchFamily="18" charset="0"/>
              </a:rPr>
              <a:t>i</a:t>
            </a:r>
            <a:r>
              <a:rPr lang="zh-TW" altLang="en-US" sz="1600" kern="100" dirty="0">
                <a:solidFill>
                  <a:schemeClr val="tx1">
                    <a:lumMod val="75000"/>
                    <a:lumOff val="25000"/>
                  </a:schemeClr>
                </a:solidFill>
                <a:latin typeface="+mn-ea"/>
                <a:cs typeface="Times New Roman" panose="02020603050405020304" pitchFamily="18" charset="0"/>
              </a:rPr>
              <a:t>郵箱使用之方便性，增加服務最後一哩路之廣度及深度。</a:t>
            </a:r>
            <a:endParaRPr lang="en-US" altLang="zh-TW" sz="1600" kern="100" dirty="0">
              <a:solidFill>
                <a:schemeClr val="tx1">
                  <a:lumMod val="75000"/>
                  <a:lumOff val="25000"/>
                </a:schemeClr>
              </a:solidFill>
              <a:latin typeface="+mn-ea"/>
              <a:cs typeface="Times New Roman" panose="02020603050405020304" pitchFamily="18" charset="0"/>
            </a:endParaRPr>
          </a:p>
          <a:p>
            <a:pPr>
              <a:lnSpc>
                <a:spcPct val="120000"/>
              </a:lnSpc>
              <a:spcAft>
                <a:spcPts val="0"/>
              </a:spcAft>
            </a:pPr>
            <a:endParaRPr lang="en-US" altLang="zh-TW"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endParaRPr>
          </a:p>
        </p:txBody>
      </p:sp>
      <p:sp>
        <p:nvSpPr>
          <p:cNvPr id="18" name="矩形 17"/>
          <p:cNvSpPr/>
          <p:nvPr/>
        </p:nvSpPr>
        <p:spPr>
          <a:xfrm>
            <a:off x="5089782" y="4258133"/>
            <a:ext cx="6573516" cy="1844287"/>
          </a:xfrm>
          <a:prstGeom prst="rect">
            <a:avLst/>
          </a:prstGeom>
        </p:spPr>
        <p:txBody>
          <a:bodyPr wrap="square">
            <a:spAutoFit/>
          </a:bodyPr>
          <a:lstStyle/>
          <a:p>
            <a:pPr>
              <a:lnSpc>
                <a:spcPct val="120000"/>
              </a:lnSpc>
              <a:spcAft>
                <a:spcPts val="0"/>
              </a:spcAft>
            </a:pP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過去中華郵政服務顧客往往以單向服務為主要方式，較難獲得顧客回饋、了解顧客需求，因此如前述所言，未來可以朝向將</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服務電子化</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，如透過</a:t>
            </a:r>
            <a:r>
              <a:rPr lang="en-US" altLang="zh-TW" sz="1600" kern="100" dirty="0" err="1">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i</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郵箱電子屏幕進行簡易問卷調查，或是建立會員制並結合手機</a:t>
            </a:r>
            <a:r>
              <a:rPr lang="en-US" altLang="zh-TW"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app</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，使顧客在</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接受服務當下可以立即給予回饋</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，除了可以增加整體服務品質，也可以增加郵局與客戶之間的互動，</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將單方面的互動轉為雙向的流通</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，使物流系統整體運作能夠更加提升。</a:t>
            </a:r>
          </a:p>
        </p:txBody>
      </p:sp>
      <p:sp>
        <p:nvSpPr>
          <p:cNvPr id="19" name="投影片編號版面配置區 18"/>
          <p:cNvSpPr>
            <a:spLocks noGrp="1"/>
          </p:cNvSpPr>
          <p:nvPr>
            <p:ph type="sldNum" sz="quarter" idx="12"/>
          </p:nvPr>
        </p:nvSpPr>
        <p:spPr/>
        <p:txBody>
          <a:bodyPr/>
          <a:lstStyle/>
          <a:p>
            <a:fld id="{9C4F5B2F-21C0-4B48-BB97-E2798AFE6AC1}" type="slidenum">
              <a:rPr lang="zh-TW" altLang="en-US" smtClean="0"/>
              <a:t>14</a:t>
            </a:fld>
            <a:endParaRPr lang="zh-TW" altLang="en-US" dirty="0"/>
          </a:p>
        </p:txBody>
      </p:sp>
      <p:grpSp>
        <p:nvGrpSpPr>
          <p:cNvPr id="24" name="群組 23"/>
          <p:cNvGrpSpPr/>
          <p:nvPr/>
        </p:nvGrpSpPr>
        <p:grpSpPr>
          <a:xfrm>
            <a:off x="0" y="0"/>
            <a:ext cx="980211" cy="6858000"/>
            <a:chOff x="0" y="0"/>
            <a:chExt cx="980211" cy="6858000"/>
          </a:xfrm>
        </p:grpSpPr>
        <p:sp>
          <p:nvSpPr>
            <p:cNvPr id="27" name="矩形 26"/>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0" y="503735"/>
              <a:ext cx="712197" cy="3046988"/>
            </a:xfrm>
            <a:prstGeom prst="rect">
              <a:avLst/>
            </a:prstGeom>
          </p:spPr>
          <p:txBody>
            <a:bodyPr wrap="square">
              <a:spAutoFit/>
            </a:bodyPr>
            <a:lstStyle/>
            <a:p>
              <a:r>
                <a:rPr lang="zh-TW" altLang="en-US" sz="3200" dirty="0">
                  <a:solidFill>
                    <a:schemeClr val="bg1"/>
                  </a:solidFill>
                </a:rPr>
                <a:t>應用設計方法</a:t>
              </a:r>
              <a:endParaRPr lang="en-US" altLang="zh-TW" sz="3200" dirty="0">
                <a:solidFill>
                  <a:schemeClr val="bg1"/>
                </a:solidFill>
              </a:endParaRPr>
            </a:p>
          </p:txBody>
        </p:sp>
        <p:sp>
          <p:nvSpPr>
            <p:cNvPr id="29" name="文字方塊 28"/>
            <p:cNvSpPr txBox="1"/>
            <p:nvPr/>
          </p:nvSpPr>
          <p:spPr>
            <a:xfrm>
              <a:off x="426213" y="4814940"/>
              <a:ext cx="553998" cy="2043060"/>
            </a:xfrm>
            <a:prstGeom prst="rect">
              <a:avLst/>
            </a:prstGeom>
            <a:noFill/>
          </p:spPr>
          <p:txBody>
            <a:bodyPr vert="vert270" wrap="none" rtlCol="0">
              <a:spAutoFit/>
            </a:bodyPr>
            <a:lstStyle/>
            <a:p>
              <a:r>
                <a:rPr lang="en-US" altLang="zh-TW" sz="2400" dirty="0">
                  <a:solidFill>
                    <a:srgbClr val="7CF0BD"/>
                  </a:solidFill>
                </a:rPr>
                <a:t>Proposal  |  04  </a:t>
              </a:r>
              <a:endParaRPr lang="zh-TW" altLang="en-US" sz="2400" dirty="0">
                <a:solidFill>
                  <a:srgbClr val="7CF0BD"/>
                </a:solidFill>
              </a:endParaRPr>
            </a:p>
          </p:txBody>
        </p:sp>
      </p:grpSp>
    </p:spTree>
    <p:extLst>
      <p:ext uri="{BB962C8B-B14F-4D97-AF65-F5344CB8AC3E}">
        <p14:creationId xmlns:p14="http://schemas.microsoft.com/office/powerpoint/2010/main" val="3000547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矩形 2"/>
          <p:cNvSpPr/>
          <p:nvPr/>
        </p:nvSpPr>
        <p:spPr>
          <a:xfrm>
            <a:off x="0" y="0"/>
            <a:ext cx="4796589"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3048000" y="1879507"/>
            <a:ext cx="8714428" cy="229402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p:cNvSpPr>
            <a:spLocks noGrp="1"/>
          </p:cNvSpPr>
          <p:nvPr>
            <p:ph type="sldNum" sz="quarter" idx="12"/>
          </p:nvPr>
        </p:nvSpPr>
        <p:spPr/>
        <p:txBody>
          <a:bodyPr/>
          <a:lstStyle/>
          <a:p>
            <a:fld id="{9C4F5B2F-21C0-4B48-BB97-E2798AFE6AC1}" type="slidenum">
              <a:rPr lang="zh-TW" altLang="en-US" smtClean="0"/>
              <a:t>15</a:t>
            </a:fld>
            <a:endParaRPr lang="zh-TW" altLang="en-US"/>
          </a:p>
        </p:txBody>
      </p:sp>
      <p:sp>
        <p:nvSpPr>
          <p:cNvPr id="6" name="文字方塊 5"/>
          <p:cNvSpPr txBox="1"/>
          <p:nvPr/>
        </p:nvSpPr>
        <p:spPr>
          <a:xfrm>
            <a:off x="1197629" y="3088071"/>
            <a:ext cx="652743" cy="646331"/>
          </a:xfrm>
          <a:prstGeom prst="rect">
            <a:avLst/>
          </a:prstGeom>
          <a:noFill/>
        </p:spPr>
        <p:txBody>
          <a:bodyPr wrap="none" rtlCol="0">
            <a:spAutoFit/>
          </a:bodyPr>
          <a:lstStyle/>
          <a:p>
            <a:r>
              <a:rPr lang="en-US" altLang="zh-TW" sz="3600" dirty="0" smtClean="0">
                <a:solidFill>
                  <a:schemeClr val="bg1"/>
                </a:solidFill>
              </a:rPr>
              <a:t>04</a:t>
            </a:r>
            <a:endParaRPr lang="zh-TW" altLang="en-US" sz="3600" dirty="0">
              <a:solidFill>
                <a:schemeClr val="bg1"/>
              </a:solidFill>
            </a:endParaRPr>
          </a:p>
        </p:txBody>
      </p:sp>
      <p:sp>
        <p:nvSpPr>
          <p:cNvPr id="7" name="矩形 6"/>
          <p:cNvSpPr/>
          <p:nvPr/>
        </p:nvSpPr>
        <p:spPr>
          <a:xfrm>
            <a:off x="704276" y="3026518"/>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289942" y="3020290"/>
            <a:ext cx="4711309" cy="769441"/>
          </a:xfrm>
          <a:prstGeom prst="rect">
            <a:avLst/>
          </a:prstGeom>
        </p:spPr>
        <p:txBody>
          <a:bodyPr wrap="square">
            <a:spAutoFit/>
          </a:bodyPr>
          <a:lstStyle/>
          <a:p>
            <a:pPr algn="r"/>
            <a:r>
              <a:rPr lang="zh-TW" altLang="en-US" sz="4400" dirty="0">
                <a:solidFill>
                  <a:schemeClr val="tx1">
                    <a:lumMod val="75000"/>
                    <a:lumOff val="25000"/>
                  </a:schemeClr>
                </a:solidFill>
              </a:rPr>
              <a:t>效益與可行性評估</a:t>
            </a:r>
          </a:p>
        </p:txBody>
      </p:sp>
    </p:spTree>
    <p:extLst>
      <p:ext uri="{BB962C8B-B14F-4D97-AF65-F5344CB8AC3E}">
        <p14:creationId xmlns:p14="http://schemas.microsoft.com/office/powerpoint/2010/main" val="1891017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3">
            <a:grayscl/>
            <a:extLst>
              <a:ext uri="{28A0092B-C50C-407E-A947-70E740481C1C}">
                <a14:useLocalDpi xmlns:a14="http://schemas.microsoft.com/office/drawing/2010/main" val="0"/>
              </a:ext>
            </a:extLst>
          </a:blip>
          <a:srcRect l="2" r="-83" b="80984"/>
          <a:stretch/>
        </p:blipFill>
        <p:spPr>
          <a:xfrm>
            <a:off x="-1" y="0"/>
            <a:ext cx="12201994" cy="1304144"/>
          </a:xfrm>
          <a:prstGeom prst="rect">
            <a:avLst/>
          </a:prstGeom>
        </p:spPr>
      </p:pic>
      <p:sp>
        <p:nvSpPr>
          <p:cNvPr id="5" name="矩形 4"/>
          <p:cNvSpPr/>
          <p:nvPr/>
        </p:nvSpPr>
        <p:spPr>
          <a:xfrm>
            <a:off x="2645692" y="155576"/>
            <a:ext cx="9546308" cy="992992"/>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6" name="群組 5"/>
          <p:cNvGrpSpPr/>
          <p:nvPr/>
        </p:nvGrpSpPr>
        <p:grpSpPr>
          <a:xfrm>
            <a:off x="3482049" y="244473"/>
            <a:ext cx="3444061" cy="804964"/>
            <a:chOff x="1143583" y="992992"/>
            <a:chExt cx="1648772" cy="804964"/>
          </a:xfrm>
        </p:grpSpPr>
        <p:sp>
          <p:nvSpPr>
            <p:cNvPr id="7" name="矩形 6"/>
            <p:cNvSpPr/>
            <p:nvPr/>
          </p:nvSpPr>
          <p:spPr>
            <a:xfrm>
              <a:off x="1143583" y="992992"/>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143583" y="1167785"/>
              <a:ext cx="1648772" cy="461665"/>
            </a:xfrm>
            <a:prstGeom prst="rect">
              <a:avLst/>
            </a:prstGeom>
          </p:spPr>
          <p:txBody>
            <a:bodyPr wrap="square">
              <a:spAutoFit/>
            </a:bodyPr>
            <a:lstStyle/>
            <a:p>
              <a:pPr algn="ctr">
                <a:lnSpc>
                  <a:spcPct val="120000"/>
                </a:lnSpc>
              </a:pPr>
              <a:r>
                <a:rPr lang="zh-TW" altLang="en-US" sz="2000" dirty="0">
                  <a:solidFill>
                    <a:schemeClr val="bg1"/>
                  </a:solidFill>
                </a:rPr>
                <a:t>效益評估</a:t>
              </a:r>
            </a:p>
          </p:txBody>
        </p:sp>
      </p:grpSp>
      <p:sp>
        <p:nvSpPr>
          <p:cNvPr id="35" name="投影片編號版面配置區 34"/>
          <p:cNvSpPr>
            <a:spLocks noGrp="1"/>
          </p:cNvSpPr>
          <p:nvPr>
            <p:ph type="sldNum" sz="quarter" idx="12"/>
          </p:nvPr>
        </p:nvSpPr>
        <p:spPr/>
        <p:txBody>
          <a:bodyPr/>
          <a:lstStyle/>
          <a:p>
            <a:fld id="{9C4F5B2F-21C0-4B48-BB97-E2798AFE6AC1}" type="slidenum">
              <a:rPr lang="zh-TW" altLang="en-US" smtClean="0"/>
              <a:t>16</a:t>
            </a:fld>
            <a:endParaRPr lang="zh-TW" altLang="en-US"/>
          </a:p>
        </p:txBody>
      </p:sp>
      <p:grpSp>
        <p:nvGrpSpPr>
          <p:cNvPr id="40" name="群組 39"/>
          <p:cNvGrpSpPr/>
          <p:nvPr/>
        </p:nvGrpSpPr>
        <p:grpSpPr>
          <a:xfrm>
            <a:off x="0" y="0"/>
            <a:ext cx="980211" cy="6858000"/>
            <a:chOff x="0" y="0"/>
            <a:chExt cx="980211" cy="6858000"/>
          </a:xfrm>
        </p:grpSpPr>
        <p:sp>
          <p:nvSpPr>
            <p:cNvPr id="41" name="矩形 40"/>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0" y="503735"/>
              <a:ext cx="712197" cy="4031873"/>
            </a:xfrm>
            <a:prstGeom prst="rect">
              <a:avLst/>
            </a:prstGeom>
          </p:spPr>
          <p:txBody>
            <a:bodyPr wrap="square">
              <a:spAutoFit/>
            </a:bodyPr>
            <a:lstStyle/>
            <a:p>
              <a:r>
                <a:rPr lang="zh-TW" altLang="en-US" sz="3200" dirty="0">
                  <a:solidFill>
                    <a:schemeClr val="bg1"/>
                  </a:solidFill>
                </a:rPr>
                <a:t>效益與可行性評估</a:t>
              </a:r>
              <a:endParaRPr lang="en-US" altLang="zh-TW" sz="3200" dirty="0">
                <a:solidFill>
                  <a:schemeClr val="bg1"/>
                </a:solidFill>
              </a:endParaRPr>
            </a:p>
          </p:txBody>
        </p:sp>
        <p:sp>
          <p:nvSpPr>
            <p:cNvPr id="43" name="文字方塊 42"/>
            <p:cNvSpPr txBox="1"/>
            <p:nvPr/>
          </p:nvSpPr>
          <p:spPr>
            <a:xfrm>
              <a:off x="426213" y="4814940"/>
              <a:ext cx="553998" cy="2043060"/>
            </a:xfrm>
            <a:prstGeom prst="rect">
              <a:avLst/>
            </a:prstGeom>
            <a:noFill/>
          </p:spPr>
          <p:txBody>
            <a:bodyPr vert="vert270" wrap="none" rtlCol="0">
              <a:spAutoFit/>
            </a:bodyPr>
            <a:lstStyle/>
            <a:p>
              <a:r>
                <a:rPr lang="en-US" altLang="zh-TW" sz="2400" dirty="0">
                  <a:solidFill>
                    <a:srgbClr val="7CF0BD"/>
                  </a:solidFill>
                </a:rPr>
                <a:t>Proposal  |  05  </a:t>
              </a:r>
              <a:endParaRPr lang="zh-TW" altLang="en-US" sz="2400" dirty="0">
                <a:solidFill>
                  <a:srgbClr val="7CF0BD"/>
                </a:solidFill>
              </a:endParaRPr>
            </a:p>
          </p:txBody>
        </p:sp>
      </p:grpSp>
      <p:graphicFrame>
        <p:nvGraphicFramePr>
          <p:cNvPr id="44" name="表格 43"/>
          <p:cNvGraphicFramePr>
            <a:graphicFrameLocks noGrp="1"/>
          </p:cNvGraphicFramePr>
          <p:nvPr>
            <p:extLst/>
          </p:nvPr>
        </p:nvGraphicFramePr>
        <p:xfrm>
          <a:off x="1286958" y="1685436"/>
          <a:ext cx="10523624" cy="2468880"/>
        </p:xfrm>
        <a:graphic>
          <a:graphicData uri="http://schemas.openxmlformats.org/drawingml/2006/table">
            <a:tbl>
              <a:tblPr firstRow="1" firstCol="1" bandRow="1">
                <a:tableStyleId>{5940675A-B579-460E-94D1-54222C63F5DA}</a:tableStyleId>
              </a:tblPr>
              <a:tblGrid>
                <a:gridCol w="3064043">
                  <a:extLst>
                    <a:ext uri="{9D8B030D-6E8A-4147-A177-3AD203B41FA5}">
                      <a16:colId xmlns:a16="http://schemas.microsoft.com/office/drawing/2014/main" val="20000"/>
                    </a:ext>
                  </a:extLst>
                </a:gridCol>
                <a:gridCol w="2486527">
                  <a:extLst>
                    <a:ext uri="{9D8B030D-6E8A-4147-A177-3AD203B41FA5}">
                      <a16:colId xmlns:a16="http://schemas.microsoft.com/office/drawing/2014/main" val="20001"/>
                    </a:ext>
                  </a:extLst>
                </a:gridCol>
                <a:gridCol w="2486527">
                  <a:extLst>
                    <a:ext uri="{9D8B030D-6E8A-4147-A177-3AD203B41FA5}">
                      <a16:colId xmlns:a16="http://schemas.microsoft.com/office/drawing/2014/main" val="20002"/>
                    </a:ext>
                  </a:extLst>
                </a:gridCol>
                <a:gridCol w="2486527">
                  <a:extLst>
                    <a:ext uri="{9D8B030D-6E8A-4147-A177-3AD203B41FA5}">
                      <a16:colId xmlns:a16="http://schemas.microsoft.com/office/drawing/2014/main" val="20003"/>
                    </a:ext>
                  </a:extLst>
                </a:gridCol>
              </a:tblGrid>
              <a:tr h="0">
                <a:tc>
                  <a:txBody>
                    <a:bodyPr/>
                    <a:lstStyle/>
                    <a:p>
                      <a:pPr algn="ctr">
                        <a:spcAft>
                          <a:spcPts val="0"/>
                        </a:spcAft>
                      </a:pPr>
                      <a:r>
                        <a:rPr lang="en-US" sz="1800" kern="100" dirty="0">
                          <a:effectLst/>
                        </a:rPr>
                        <a:t>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AFF9C9"/>
                    </a:solidFill>
                  </a:tcPr>
                </a:tc>
                <a:tc>
                  <a:txBody>
                    <a:bodyPr/>
                    <a:lstStyle/>
                    <a:p>
                      <a:pPr algn="ctr">
                        <a:spcAft>
                          <a:spcPts val="0"/>
                        </a:spcAft>
                      </a:pPr>
                      <a:r>
                        <a:rPr lang="zh-TW" sz="1800" kern="100" dirty="0">
                          <a:effectLst/>
                        </a:rPr>
                        <a:t>不考慮投遞機率</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AFF9C9"/>
                    </a:solidFill>
                  </a:tcPr>
                </a:tc>
                <a:tc>
                  <a:txBody>
                    <a:bodyPr/>
                    <a:lstStyle/>
                    <a:p>
                      <a:pPr algn="ctr">
                        <a:spcAft>
                          <a:spcPts val="0"/>
                        </a:spcAft>
                      </a:pPr>
                      <a:r>
                        <a:rPr lang="zh-TW" sz="1800" kern="100" dirty="0">
                          <a:effectLst/>
                        </a:rPr>
                        <a:t>投遞機率呈三角分佈</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AFF9C9"/>
                    </a:solidFill>
                  </a:tcPr>
                </a:tc>
                <a:tc>
                  <a:txBody>
                    <a:bodyPr/>
                    <a:lstStyle/>
                    <a:p>
                      <a:pPr algn="ctr">
                        <a:spcAft>
                          <a:spcPts val="0"/>
                        </a:spcAft>
                      </a:pPr>
                      <a:r>
                        <a:rPr lang="zh-TW" sz="1800" kern="100" dirty="0">
                          <a:effectLst/>
                        </a:rPr>
                        <a:t>投遞機率呈均勻分佈</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AFF9C9"/>
                    </a:solidFill>
                  </a:tcPr>
                </a:tc>
                <a:extLst>
                  <a:ext uri="{0D108BD9-81ED-4DB2-BD59-A6C34878D82A}">
                    <a16:rowId xmlns:a16="http://schemas.microsoft.com/office/drawing/2014/main" val="10000"/>
                  </a:ext>
                </a:extLst>
              </a:tr>
              <a:tr h="0">
                <a:tc>
                  <a:txBody>
                    <a:bodyPr/>
                    <a:lstStyle/>
                    <a:p>
                      <a:pPr algn="ctr">
                        <a:spcAft>
                          <a:spcPts val="0"/>
                        </a:spcAft>
                      </a:pPr>
                      <a:r>
                        <a:rPr lang="zh-TW" sz="1800" kern="100" dirty="0">
                          <a:effectLst/>
                        </a:rPr>
                        <a:t>投遞成功機率</a:t>
                      </a:r>
                      <a:endParaRPr lang="en-US" altLang="zh-TW" sz="1800" kern="100" dirty="0">
                        <a:effectLst/>
                      </a:endParaRPr>
                    </a:p>
                    <a:p>
                      <a:pPr algn="ctr">
                        <a:spcAft>
                          <a:spcPts val="0"/>
                        </a:spcAft>
                      </a:pPr>
                      <a:r>
                        <a:rPr lang="zh-TW" sz="1800" kern="100" dirty="0">
                          <a:effectLst/>
                        </a:rPr>
                        <a:t>在目標式的權重</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dirty="0">
                          <a:effectLst/>
                        </a:rPr>
                        <a:t>0.1</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dirty="0">
                          <a:effectLst/>
                        </a:rPr>
                        <a:t>0.1</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spcAft>
                          <a:spcPts val="0"/>
                        </a:spcAft>
                      </a:pPr>
                      <a:r>
                        <a:rPr lang="zh-TW" sz="1800" kern="100" dirty="0">
                          <a:effectLst/>
                        </a:rPr>
                        <a:t>旅行時間</a:t>
                      </a:r>
                      <a:endParaRPr lang="en-US" altLang="zh-TW" sz="1800" kern="100" dirty="0">
                        <a:effectLst/>
                      </a:endParaRPr>
                    </a:p>
                    <a:p>
                      <a:pPr algn="ctr">
                        <a:spcAft>
                          <a:spcPts val="0"/>
                        </a:spcAft>
                      </a:pPr>
                      <a:r>
                        <a:rPr lang="en-US" sz="1800" kern="100" dirty="0">
                          <a:effectLst/>
                        </a:rPr>
                        <a:t>(</a:t>
                      </a:r>
                      <a:r>
                        <a:rPr lang="zh-TW" sz="1800" kern="100" dirty="0">
                          <a:effectLst/>
                        </a:rPr>
                        <a:t>不包含服務</a:t>
                      </a:r>
                      <a:r>
                        <a:rPr lang="en-US" sz="1800" kern="100" dirty="0">
                          <a:effectLst/>
                        </a:rPr>
                        <a: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70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dirty="0">
                          <a:effectLst/>
                        </a:rPr>
                        <a:t>77</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dirty="0">
                          <a:effectLst/>
                        </a:rPr>
                        <a:t>70</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spcAft>
                          <a:spcPts val="0"/>
                        </a:spcAft>
                      </a:pPr>
                      <a:r>
                        <a:rPr lang="zh-TW" sz="1800" kern="100" dirty="0">
                          <a:effectLst/>
                        </a:rPr>
                        <a:t>總旅行距離</a:t>
                      </a:r>
                      <a:r>
                        <a:rPr lang="en-US" sz="1800" kern="100" dirty="0">
                          <a:effectLst/>
                        </a:rPr>
                        <a:t>(</a:t>
                      </a:r>
                      <a:r>
                        <a:rPr lang="zh-TW" sz="1800" kern="100" dirty="0">
                          <a:effectLst/>
                        </a:rPr>
                        <a:t>公里</a:t>
                      </a:r>
                      <a:r>
                        <a:rPr lang="en-US" sz="1800" kern="100" dirty="0">
                          <a:effectLst/>
                        </a:rPr>
                        <a: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26.4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27.7</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dirty="0">
                          <a:effectLst/>
                        </a:rPr>
                        <a:t>27.3</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ctr">
                        <a:spcAft>
                          <a:spcPts val="0"/>
                        </a:spcAft>
                      </a:pPr>
                      <a:r>
                        <a:rPr lang="zh-TW" sz="1800" kern="100" dirty="0">
                          <a:effectLst/>
                        </a:rPr>
                        <a:t>成本上升</a:t>
                      </a:r>
                      <a:r>
                        <a:rPr lang="en-US" sz="1800" kern="100" dirty="0">
                          <a:effectLst/>
                        </a:rPr>
                        <a:t>(</a:t>
                      </a:r>
                      <a:r>
                        <a:rPr lang="zh-TW" sz="1800" kern="100" dirty="0">
                          <a:effectLst/>
                        </a:rPr>
                        <a:t>公里</a:t>
                      </a:r>
                      <a:r>
                        <a:rPr lang="en-US" sz="1800" kern="100" dirty="0">
                          <a:effectLst/>
                        </a:rPr>
                        <a: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1.3</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dirty="0">
                          <a:effectLst/>
                        </a:rPr>
                        <a:t>0.9</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algn="ctr">
                        <a:spcAft>
                          <a:spcPts val="0"/>
                        </a:spcAft>
                      </a:pPr>
                      <a:r>
                        <a:rPr lang="zh-TW" sz="1800" kern="100" dirty="0">
                          <a:effectLst/>
                        </a:rPr>
                        <a:t>所有包裹投遞成功機率</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0.268465909198</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0.305702528295</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dirty="0">
                          <a:effectLst/>
                        </a:rPr>
                        <a:t>0.287642045276</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lgn="ctr">
                        <a:spcAft>
                          <a:spcPts val="0"/>
                        </a:spcAft>
                      </a:pPr>
                      <a:r>
                        <a:rPr lang="zh-TW" sz="1800" kern="100" dirty="0">
                          <a:effectLst/>
                        </a:rPr>
                        <a:t>所有包裹投遞成功提升率</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13.87%</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dirty="0">
                          <a:effectLst/>
                        </a:rPr>
                        <a:t>7.14%</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 name="文字方塊 1"/>
          <p:cNvSpPr txBox="1"/>
          <p:nvPr/>
        </p:nvSpPr>
        <p:spPr>
          <a:xfrm>
            <a:off x="1286958" y="4294247"/>
            <a:ext cx="10523624" cy="2062103"/>
          </a:xfrm>
          <a:prstGeom prst="rect">
            <a:avLst/>
          </a:prstGeom>
          <a:noFill/>
        </p:spPr>
        <p:txBody>
          <a:bodyPr wrap="square" rtlCol="0">
            <a:spAutoFit/>
          </a:bodyPr>
          <a:lstStyle/>
          <a:p>
            <a:r>
              <a:rPr lang="zh-TW" altLang="en-US" sz="1600" dirty="0"/>
              <a:t>投遞成功機率在目標式的權重：用來衡量兩目標</a:t>
            </a:r>
            <a:r>
              <a:rPr lang="en-US" altLang="zh-TW" sz="1600" dirty="0"/>
              <a:t>(</a:t>
            </a:r>
            <a:r>
              <a:rPr lang="zh-TW" altLang="en-US" sz="1600" dirty="0"/>
              <a:t>旅行時間及投遞成功率</a:t>
            </a:r>
            <a:r>
              <a:rPr lang="en-US" altLang="zh-TW" sz="1600" dirty="0"/>
              <a:t>)</a:t>
            </a:r>
            <a:r>
              <a:rPr lang="zh-TW" altLang="en-US" sz="1600" dirty="0"/>
              <a:t>間的重要性，在此我們將投遞成功率的重要</a:t>
            </a:r>
            <a:endParaRPr lang="en-US" altLang="zh-TW" sz="1600" dirty="0"/>
          </a:p>
          <a:p>
            <a:r>
              <a:rPr lang="en-US" altLang="zh-TW" sz="1600" dirty="0"/>
              <a:t>			</a:t>
            </a:r>
            <a:r>
              <a:rPr lang="zh-TW" altLang="en-US" sz="1600" dirty="0"/>
              <a:t>   性降低，主要將目標放在最小化旅行時間。</a:t>
            </a:r>
            <a:endParaRPr lang="en-US" altLang="zh-TW" sz="1600" dirty="0"/>
          </a:p>
          <a:p>
            <a:endParaRPr lang="en-US" altLang="zh-TW" sz="1600" dirty="0"/>
          </a:p>
          <a:p>
            <a:r>
              <a:rPr lang="zh-TW" altLang="en-US" sz="1600" dirty="0"/>
              <a:t>旅行時間：車子行駛於服務點之間所需花費的總時間</a:t>
            </a:r>
            <a:r>
              <a:rPr lang="en-US" altLang="zh-TW" sz="1600" dirty="0"/>
              <a:t>(</a:t>
            </a:r>
            <a:r>
              <a:rPr lang="zh-TW" altLang="en-US" sz="1600" dirty="0"/>
              <a:t>利用</a:t>
            </a:r>
            <a:r>
              <a:rPr lang="en-US" altLang="zh-TW" sz="1600" dirty="0"/>
              <a:t>google</a:t>
            </a:r>
            <a:r>
              <a:rPr lang="zh-TW" altLang="en-US" sz="1600" dirty="0"/>
              <a:t> </a:t>
            </a:r>
            <a:r>
              <a:rPr lang="en-US" altLang="zh-TW" sz="1600" dirty="0"/>
              <a:t>API</a:t>
            </a:r>
            <a:r>
              <a:rPr lang="zh-TW" altLang="en-US" sz="1600" dirty="0"/>
              <a:t>推估而得</a:t>
            </a:r>
            <a:r>
              <a:rPr lang="en-US" altLang="zh-TW" sz="1600" dirty="0"/>
              <a:t>) </a:t>
            </a:r>
            <a:r>
              <a:rPr lang="zh-TW" altLang="en-US" sz="1600" dirty="0"/>
              <a:t>，不包含停下來服務的時間。</a:t>
            </a:r>
            <a:endParaRPr lang="en-US" altLang="zh-TW" sz="1600" dirty="0"/>
          </a:p>
          <a:p>
            <a:r>
              <a:rPr lang="zh-TW" altLang="en-US" sz="1600" dirty="0"/>
              <a:t>總旅行距離：車子行駛於服務點之間所行經的距離</a:t>
            </a:r>
            <a:r>
              <a:rPr lang="en-US" altLang="zh-TW" sz="1600" dirty="0"/>
              <a:t>(</a:t>
            </a:r>
            <a:r>
              <a:rPr lang="zh-TW" altLang="en-US" sz="1600" dirty="0"/>
              <a:t>利用</a:t>
            </a:r>
            <a:r>
              <a:rPr lang="en-US" altLang="zh-TW" sz="1600" dirty="0"/>
              <a:t>google</a:t>
            </a:r>
            <a:r>
              <a:rPr lang="zh-TW" altLang="en-US" sz="1600" dirty="0"/>
              <a:t> </a:t>
            </a:r>
            <a:r>
              <a:rPr lang="en-US" altLang="zh-TW" sz="1600" dirty="0"/>
              <a:t>API</a:t>
            </a:r>
            <a:r>
              <a:rPr lang="zh-TW" altLang="en-US" sz="1600" dirty="0"/>
              <a:t>推估而得</a:t>
            </a:r>
            <a:r>
              <a:rPr lang="en-US" altLang="zh-TW" sz="1600" dirty="0"/>
              <a:t>) </a:t>
            </a:r>
            <a:r>
              <a:rPr lang="zh-TW" altLang="en-US" sz="1600" dirty="0"/>
              <a:t>，不包含停下來服務的時間。</a:t>
            </a:r>
            <a:endParaRPr lang="en-US" altLang="zh-TW" sz="1600" dirty="0"/>
          </a:p>
          <a:p>
            <a:r>
              <a:rPr lang="zh-TW" altLang="en-US" sz="1600" dirty="0"/>
              <a:t>成本上升：相對僅考慮最小化旅行時間單一目標，雙目標使得成本上升多少行駛距離</a:t>
            </a:r>
            <a:r>
              <a:rPr lang="en-US" altLang="zh-TW" sz="1600" dirty="0"/>
              <a:t>(</a:t>
            </a:r>
            <a:r>
              <a:rPr lang="zh-TW" altLang="en-US" sz="1600" dirty="0"/>
              <a:t>利用</a:t>
            </a:r>
            <a:r>
              <a:rPr lang="en-US" altLang="zh-TW" sz="1600" dirty="0"/>
              <a:t>google API</a:t>
            </a:r>
            <a:r>
              <a:rPr lang="zh-TW" altLang="en-US" sz="1600" dirty="0"/>
              <a:t>推估而得</a:t>
            </a:r>
            <a:r>
              <a:rPr lang="en-US" altLang="zh-TW" sz="1600" dirty="0"/>
              <a:t>)</a:t>
            </a:r>
            <a:r>
              <a:rPr lang="zh-TW" altLang="en-US" sz="1600" dirty="0"/>
              <a:t>。</a:t>
            </a:r>
            <a:endParaRPr lang="en-US" altLang="zh-TW" sz="1600" dirty="0"/>
          </a:p>
          <a:p>
            <a:r>
              <a:rPr lang="zh-TW" altLang="zh-TW" sz="1600" kern="100" dirty="0"/>
              <a:t>所有包裹投遞成功機率</a:t>
            </a:r>
            <a:r>
              <a:rPr lang="zh-TW" altLang="en-US" sz="1600" kern="100" dirty="0"/>
              <a:t>：根據該包裹到達該點為上</a:t>
            </a:r>
            <a:r>
              <a:rPr lang="en-US" altLang="zh-TW" sz="1600" kern="100" dirty="0"/>
              <a:t>/</a:t>
            </a:r>
            <a:r>
              <a:rPr lang="zh-TW" altLang="en-US" sz="1600" kern="100" dirty="0"/>
              <a:t>下午，乘上該點上</a:t>
            </a:r>
            <a:r>
              <a:rPr lang="en-US" altLang="zh-TW" sz="1600" kern="100" dirty="0"/>
              <a:t>/</a:t>
            </a:r>
            <a:r>
              <a:rPr lang="zh-TW" altLang="en-US" sz="1600" kern="100" dirty="0"/>
              <a:t>下午投遞成功的機率推估而得。</a:t>
            </a:r>
            <a:endParaRPr lang="en-US" altLang="zh-TW" sz="1600" kern="100" dirty="0"/>
          </a:p>
          <a:p>
            <a:r>
              <a:rPr lang="zh-TW" altLang="zh-TW" sz="1600" kern="100" dirty="0"/>
              <a:t>所有包裹投遞成功提升率</a:t>
            </a:r>
            <a:r>
              <a:rPr lang="zh-TW" altLang="en-US" sz="1600" kern="100" dirty="0"/>
              <a:t>：與單一目標式相對應的提升率。</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05274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3">
            <a:grayscl/>
            <a:extLst>
              <a:ext uri="{28A0092B-C50C-407E-A947-70E740481C1C}">
                <a14:useLocalDpi xmlns:a14="http://schemas.microsoft.com/office/drawing/2010/main" val="0"/>
              </a:ext>
            </a:extLst>
          </a:blip>
          <a:srcRect l="2" r="-83" b="80984"/>
          <a:stretch/>
        </p:blipFill>
        <p:spPr>
          <a:xfrm>
            <a:off x="-1" y="0"/>
            <a:ext cx="12201994" cy="1304144"/>
          </a:xfrm>
          <a:prstGeom prst="rect">
            <a:avLst/>
          </a:prstGeom>
        </p:spPr>
      </p:pic>
      <p:sp>
        <p:nvSpPr>
          <p:cNvPr id="5" name="矩形 4"/>
          <p:cNvSpPr/>
          <p:nvPr/>
        </p:nvSpPr>
        <p:spPr>
          <a:xfrm>
            <a:off x="2645692" y="155576"/>
            <a:ext cx="9546308" cy="992992"/>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6" name="群組 5"/>
          <p:cNvGrpSpPr/>
          <p:nvPr/>
        </p:nvGrpSpPr>
        <p:grpSpPr>
          <a:xfrm>
            <a:off x="3482049" y="244473"/>
            <a:ext cx="3444061" cy="804964"/>
            <a:chOff x="1143583" y="992992"/>
            <a:chExt cx="1648772" cy="804964"/>
          </a:xfrm>
        </p:grpSpPr>
        <p:sp>
          <p:nvSpPr>
            <p:cNvPr id="7" name="矩形 6"/>
            <p:cNvSpPr/>
            <p:nvPr/>
          </p:nvSpPr>
          <p:spPr>
            <a:xfrm>
              <a:off x="1143583" y="992992"/>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143583" y="1167785"/>
              <a:ext cx="1648772" cy="435632"/>
            </a:xfrm>
            <a:prstGeom prst="rect">
              <a:avLst/>
            </a:prstGeom>
          </p:spPr>
          <p:txBody>
            <a:bodyPr wrap="square">
              <a:spAutoFit/>
            </a:bodyPr>
            <a:lstStyle/>
            <a:p>
              <a:pPr algn="ctr">
                <a:lnSpc>
                  <a:spcPct val="120000"/>
                </a:lnSpc>
              </a:pPr>
              <a:r>
                <a:rPr lang="zh-TW" altLang="en-US" sz="2000" dirty="0">
                  <a:solidFill>
                    <a:schemeClr val="bg1"/>
                  </a:solidFill>
                </a:rPr>
                <a:t>可行性評估</a:t>
              </a:r>
            </a:p>
          </p:txBody>
        </p:sp>
      </p:grpSp>
      <p:sp>
        <p:nvSpPr>
          <p:cNvPr id="35" name="投影片編號版面配置區 34"/>
          <p:cNvSpPr>
            <a:spLocks noGrp="1"/>
          </p:cNvSpPr>
          <p:nvPr>
            <p:ph type="sldNum" sz="quarter" idx="12"/>
          </p:nvPr>
        </p:nvSpPr>
        <p:spPr>
          <a:xfrm>
            <a:off x="8610600" y="6232930"/>
            <a:ext cx="2743200" cy="365125"/>
          </a:xfrm>
        </p:spPr>
        <p:txBody>
          <a:bodyPr/>
          <a:lstStyle/>
          <a:p>
            <a:fld id="{9C4F5B2F-21C0-4B48-BB97-E2798AFE6AC1}" type="slidenum">
              <a:rPr lang="zh-TW" altLang="en-US" smtClean="0"/>
              <a:t>17</a:t>
            </a:fld>
            <a:endParaRPr lang="zh-TW" altLang="en-US" dirty="0"/>
          </a:p>
        </p:txBody>
      </p:sp>
      <p:grpSp>
        <p:nvGrpSpPr>
          <p:cNvPr id="40" name="群組 39"/>
          <p:cNvGrpSpPr/>
          <p:nvPr/>
        </p:nvGrpSpPr>
        <p:grpSpPr>
          <a:xfrm>
            <a:off x="0" y="0"/>
            <a:ext cx="980211" cy="6858000"/>
            <a:chOff x="0" y="0"/>
            <a:chExt cx="980211" cy="6858000"/>
          </a:xfrm>
        </p:grpSpPr>
        <p:sp>
          <p:nvSpPr>
            <p:cNvPr id="41" name="矩形 40"/>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41"/>
            <p:cNvSpPr/>
            <p:nvPr/>
          </p:nvSpPr>
          <p:spPr>
            <a:xfrm>
              <a:off x="0" y="503735"/>
              <a:ext cx="712197" cy="4031873"/>
            </a:xfrm>
            <a:prstGeom prst="rect">
              <a:avLst/>
            </a:prstGeom>
          </p:spPr>
          <p:txBody>
            <a:bodyPr wrap="square">
              <a:spAutoFit/>
            </a:bodyPr>
            <a:lstStyle/>
            <a:p>
              <a:r>
                <a:rPr lang="zh-TW" altLang="en-US" sz="3200" dirty="0">
                  <a:solidFill>
                    <a:schemeClr val="bg1"/>
                  </a:solidFill>
                </a:rPr>
                <a:t>效益與可行性評估</a:t>
              </a:r>
              <a:endParaRPr lang="en-US" altLang="zh-TW" sz="3200" dirty="0">
                <a:solidFill>
                  <a:schemeClr val="bg1"/>
                </a:solidFill>
              </a:endParaRPr>
            </a:p>
          </p:txBody>
        </p:sp>
        <p:sp>
          <p:nvSpPr>
            <p:cNvPr id="43" name="文字方塊 42"/>
            <p:cNvSpPr txBox="1"/>
            <p:nvPr/>
          </p:nvSpPr>
          <p:spPr>
            <a:xfrm>
              <a:off x="426213" y="4814940"/>
              <a:ext cx="553998" cy="2043060"/>
            </a:xfrm>
            <a:prstGeom prst="rect">
              <a:avLst/>
            </a:prstGeom>
            <a:noFill/>
          </p:spPr>
          <p:txBody>
            <a:bodyPr vert="vert270" wrap="none" rtlCol="0">
              <a:spAutoFit/>
            </a:bodyPr>
            <a:lstStyle/>
            <a:p>
              <a:r>
                <a:rPr lang="en-US" altLang="zh-TW" sz="2400" dirty="0">
                  <a:solidFill>
                    <a:srgbClr val="7CF0BD"/>
                  </a:solidFill>
                </a:rPr>
                <a:t>Proposal  |  05  </a:t>
              </a:r>
              <a:endParaRPr lang="zh-TW" altLang="en-US" sz="2400" dirty="0">
                <a:solidFill>
                  <a:srgbClr val="7CF0BD"/>
                </a:solidFill>
              </a:endParaRPr>
            </a:p>
          </p:txBody>
        </p:sp>
      </p:grpSp>
      <p:grpSp>
        <p:nvGrpSpPr>
          <p:cNvPr id="21" name="群組 20">
            <a:extLst>
              <a:ext uri="{FF2B5EF4-FFF2-40B4-BE49-F238E27FC236}">
                <a16:creationId xmlns:a16="http://schemas.microsoft.com/office/drawing/2014/main" id="{EE8779D5-C00F-6444-BAA3-21753B3A9B3D}"/>
              </a:ext>
            </a:extLst>
          </p:cNvPr>
          <p:cNvGrpSpPr/>
          <p:nvPr/>
        </p:nvGrpSpPr>
        <p:grpSpPr>
          <a:xfrm>
            <a:off x="1408601" y="1677122"/>
            <a:ext cx="2474181" cy="3127168"/>
            <a:chOff x="1406423" y="1800542"/>
            <a:chExt cx="2474181" cy="3127168"/>
          </a:xfrm>
        </p:grpSpPr>
        <p:grpSp>
          <p:nvGrpSpPr>
            <p:cNvPr id="3" name="群組 2"/>
            <p:cNvGrpSpPr/>
            <p:nvPr/>
          </p:nvGrpSpPr>
          <p:grpSpPr>
            <a:xfrm>
              <a:off x="1879611" y="1800542"/>
              <a:ext cx="1595053" cy="646331"/>
              <a:chOff x="1688833" y="1800544"/>
              <a:chExt cx="1595053" cy="646331"/>
            </a:xfrm>
          </p:grpSpPr>
          <p:sp>
            <p:nvSpPr>
              <p:cNvPr id="13" name="矩形 12"/>
              <p:cNvSpPr/>
              <p:nvPr/>
            </p:nvSpPr>
            <p:spPr>
              <a:xfrm>
                <a:off x="1884244" y="1800544"/>
                <a:ext cx="1107996" cy="646331"/>
              </a:xfrm>
              <a:prstGeom prst="rect">
                <a:avLst/>
              </a:prstGeom>
            </p:spPr>
            <p:txBody>
              <a:bodyPr wrap="none">
                <a:spAutoFit/>
              </a:bodyPr>
              <a:lstStyle/>
              <a:p>
                <a:pPr lvl="0" algn="ctr">
                  <a:spcAft>
                    <a:spcPts val="0"/>
                  </a:spcAft>
                  <a:buClr>
                    <a:srgbClr val="000000"/>
                  </a:buClr>
                  <a:buSzPts val="1050"/>
                </a:pPr>
                <a:r>
                  <a:rPr lang="zh-TW" altLang="en-US" kern="100" dirty="0">
                    <a:solidFill>
                      <a:schemeClr val="tx1">
                        <a:lumMod val="75000"/>
                        <a:lumOff val="25000"/>
                      </a:schemeClr>
                    </a:solidFill>
                    <a:cs typeface="Times New Roman" panose="02020603050405020304" pitchFamily="18" charset="0"/>
                  </a:rPr>
                  <a:t>經濟層面</a:t>
                </a:r>
                <a:endParaRPr lang="en-US" altLang="zh-TW" kern="100" dirty="0">
                  <a:solidFill>
                    <a:schemeClr val="tx1">
                      <a:lumMod val="75000"/>
                      <a:lumOff val="25000"/>
                    </a:schemeClr>
                  </a:solidFill>
                  <a:cs typeface="Times New Roman" panose="02020603050405020304" pitchFamily="18" charset="0"/>
                </a:endParaRPr>
              </a:p>
              <a:p>
                <a:pPr lvl="0" algn="ctr">
                  <a:spcAft>
                    <a:spcPts val="0"/>
                  </a:spcAft>
                  <a:buClr>
                    <a:srgbClr val="000000"/>
                  </a:buClr>
                  <a:buSzPts val="1050"/>
                </a:pPr>
                <a:r>
                  <a:rPr lang="zh-TW" altLang="en-US" kern="100" dirty="0">
                    <a:solidFill>
                      <a:schemeClr val="tx1">
                        <a:lumMod val="75000"/>
                        <a:lumOff val="25000"/>
                      </a:schemeClr>
                    </a:solidFill>
                    <a:cs typeface="Times New Roman" panose="02020603050405020304" pitchFamily="18" charset="0"/>
                  </a:rPr>
                  <a:t>可行性</a:t>
                </a:r>
                <a:endParaRPr lang="en-US" altLang="zh-TW" kern="100" dirty="0">
                  <a:solidFill>
                    <a:schemeClr val="tx1">
                      <a:lumMod val="75000"/>
                      <a:lumOff val="25000"/>
                    </a:schemeClr>
                  </a:solidFill>
                  <a:cs typeface="Times New Roman" panose="02020603050405020304" pitchFamily="18" charset="0"/>
                </a:endParaRPr>
              </a:p>
            </p:txBody>
          </p:sp>
          <p:cxnSp>
            <p:nvCxnSpPr>
              <p:cNvPr id="14" name="直線接點 13"/>
              <p:cNvCxnSpPr/>
              <p:nvPr/>
            </p:nvCxnSpPr>
            <p:spPr>
              <a:xfrm>
                <a:off x="1688833" y="2446875"/>
                <a:ext cx="1595053" cy="0"/>
              </a:xfrm>
              <a:prstGeom prst="line">
                <a:avLst/>
              </a:prstGeom>
              <a:ln w="19050">
                <a:solidFill>
                  <a:srgbClr val="03A700"/>
                </a:solidFill>
              </a:ln>
            </p:spPr>
            <p:style>
              <a:lnRef idx="1">
                <a:schemeClr val="accent1"/>
              </a:lnRef>
              <a:fillRef idx="0">
                <a:schemeClr val="accent1"/>
              </a:fillRef>
              <a:effectRef idx="0">
                <a:schemeClr val="accent1"/>
              </a:effectRef>
              <a:fontRef idx="minor">
                <a:schemeClr val="tx1"/>
              </a:fontRef>
            </p:style>
          </p:cxnSp>
        </p:grpSp>
        <p:sp>
          <p:nvSpPr>
            <p:cNvPr id="24" name="矩形 23">
              <a:extLst>
                <a:ext uri="{FF2B5EF4-FFF2-40B4-BE49-F238E27FC236}">
                  <a16:creationId xmlns:a16="http://schemas.microsoft.com/office/drawing/2014/main" id="{97C295A6-48FE-CB49-95F6-EBE2BADC40CB}"/>
                </a:ext>
              </a:extLst>
            </p:cNvPr>
            <p:cNvSpPr/>
            <p:nvPr/>
          </p:nvSpPr>
          <p:spPr>
            <a:xfrm>
              <a:off x="1406423" y="2471653"/>
              <a:ext cx="2474181" cy="2456057"/>
            </a:xfrm>
            <a:prstGeom prst="rect">
              <a:avLst/>
            </a:prstGeom>
          </p:spPr>
          <p:txBody>
            <a:bodyPr wrap="square">
              <a:spAutoFit/>
            </a:bodyPr>
            <a:lstStyle/>
            <a:p>
              <a:pPr>
                <a:lnSpc>
                  <a:spcPct val="120000"/>
                </a:lnSpc>
                <a:spcAft>
                  <a:spcPts val="0"/>
                </a:spcAft>
              </a:pP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此方案大部分的資訊可以透過郵局的大數據提取，因此在路線規劃時僅需要考量使用</a:t>
              </a:r>
              <a:r>
                <a:rPr lang="en-US" altLang="zh-TW"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google map API</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求兩點之間距離的額外成本。由</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於</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郵局</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為大宗業務需要，因此可以採用</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企業優惠方案。</a:t>
              </a:r>
              <a:endPar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endParaRPr>
            </a:p>
          </p:txBody>
        </p:sp>
      </p:grpSp>
      <p:grpSp>
        <p:nvGrpSpPr>
          <p:cNvPr id="22" name="群組 21">
            <a:extLst>
              <a:ext uri="{FF2B5EF4-FFF2-40B4-BE49-F238E27FC236}">
                <a16:creationId xmlns:a16="http://schemas.microsoft.com/office/drawing/2014/main" id="{9CB22801-40DD-BE4F-A986-269E4A9D2DC5}"/>
              </a:ext>
            </a:extLst>
          </p:cNvPr>
          <p:cNvGrpSpPr/>
          <p:nvPr/>
        </p:nvGrpSpPr>
        <p:grpSpPr>
          <a:xfrm>
            <a:off x="4023407" y="1677124"/>
            <a:ext cx="2474181" cy="3980447"/>
            <a:chOff x="3851444" y="1800544"/>
            <a:chExt cx="2474181" cy="3980447"/>
          </a:xfrm>
        </p:grpSpPr>
        <p:grpSp>
          <p:nvGrpSpPr>
            <p:cNvPr id="9" name="群組 8"/>
            <p:cNvGrpSpPr/>
            <p:nvPr/>
          </p:nvGrpSpPr>
          <p:grpSpPr>
            <a:xfrm>
              <a:off x="4339514" y="1800544"/>
              <a:ext cx="1595053" cy="646331"/>
              <a:chOff x="3826166" y="1800544"/>
              <a:chExt cx="1595053" cy="646331"/>
            </a:xfrm>
          </p:grpSpPr>
          <p:sp>
            <p:nvSpPr>
              <p:cNvPr id="15" name="矩形 14"/>
              <p:cNvSpPr/>
              <p:nvPr/>
            </p:nvSpPr>
            <p:spPr>
              <a:xfrm>
                <a:off x="4021578" y="1800544"/>
                <a:ext cx="1107996" cy="646331"/>
              </a:xfrm>
              <a:prstGeom prst="rect">
                <a:avLst/>
              </a:prstGeom>
            </p:spPr>
            <p:txBody>
              <a:bodyPr wrap="none">
                <a:spAutoFit/>
              </a:bodyPr>
              <a:lstStyle/>
              <a:p>
                <a:pPr lvl="0" algn="ctr">
                  <a:spcAft>
                    <a:spcPts val="0"/>
                  </a:spcAft>
                  <a:buClr>
                    <a:srgbClr val="000000"/>
                  </a:buClr>
                  <a:buSzPts val="1050"/>
                </a:pPr>
                <a:r>
                  <a:rPr lang="zh-TW" altLang="en-US" kern="100" dirty="0">
                    <a:solidFill>
                      <a:schemeClr val="tx1">
                        <a:lumMod val="75000"/>
                        <a:lumOff val="25000"/>
                      </a:schemeClr>
                    </a:solidFill>
                    <a:cs typeface="Times New Roman" panose="02020603050405020304" pitchFamily="18" charset="0"/>
                  </a:rPr>
                  <a:t>技術層面</a:t>
                </a:r>
                <a:endParaRPr lang="en-US" altLang="zh-TW" kern="100" dirty="0">
                  <a:solidFill>
                    <a:schemeClr val="tx1">
                      <a:lumMod val="75000"/>
                      <a:lumOff val="25000"/>
                    </a:schemeClr>
                  </a:solidFill>
                  <a:cs typeface="Times New Roman" panose="02020603050405020304" pitchFamily="18" charset="0"/>
                </a:endParaRPr>
              </a:p>
              <a:p>
                <a:pPr lvl="0" algn="ctr">
                  <a:spcAft>
                    <a:spcPts val="0"/>
                  </a:spcAft>
                  <a:buClr>
                    <a:srgbClr val="000000"/>
                  </a:buClr>
                  <a:buSzPts val="1050"/>
                </a:pPr>
                <a:r>
                  <a:rPr lang="zh-TW" altLang="en-US" kern="100" dirty="0">
                    <a:solidFill>
                      <a:schemeClr val="tx1">
                        <a:lumMod val="75000"/>
                        <a:lumOff val="25000"/>
                      </a:schemeClr>
                    </a:solidFill>
                    <a:effectLst/>
                    <a:cs typeface="Times New Roman" panose="02020603050405020304" pitchFamily="18" charset="0"/>
                  </a:rPr>
                  <a:t>可行性</a:t>
                </a:r>
                <a:endParaRPr lang="zh-TW" altLang="zh-TW" kern="100" dirty="0">
                  <a:solidFill>
                    <a:schemeClr val="tx1">
                      <a:lumMod val="75000"/>
                      <a:lumOff val="25000"/>
                    </a:schemeClr>
                  </a:solidFill>
                  <a:effectLst/>
                  <a:cs typeface="Times New Roman" panose="02020603050405020304" pitchFamily="18" charset="0"/>
                </a:endParaRPr>
              </a:p>
            </p:txBody>
          </p:sp>
          <p:cxnSp>
            <p:nvCxnSpPr>
              <p:cNvPr id="16" name="直線接點 15"/>
              <p:cNvCxnSpPr/>
              <p:nvPr/>
            </p:nvCxnSpPr>
            <p:spPr>
              <a:xfrm>
                <a:off x="3826166" y="2446875"/>
                <a:ext cx="1595053" cy="0"/>
              </a:xfrm>
              <a:prstGeom prst="line">
                <a:avLst/>
              </a:prstGeom>
              <a:ln w="19050">
                <a:solidFill>
                  <a:srgbClr val="03A700"/>
                </a:solidFill>
              </a:ln>
            </p:spPr>
            <p:style>
              <a:lnRef idx="1">
                <a:schemeClr val="accent1"/>
              </a:lnRef>
              <a:fillRef idx="0">
                <a:schemeClr val="accent1"/>
              </a:fillRef>
              <a:effectRef idx="0">
                <a:schemeClr val="accent1"/>
              </a:effectRef>
              <a:fontRef idx="minor">
                <a:schemeClr val="tx1"/>
              </a:fontRef>
            </p:style>
          </p:cxnSp>
        </p:grpSp>
        <p:sp>
          <p:nvSpPr>
            <p:cNvPr id="25" name="矩形 24">
              <a:extLst>
                <a:ext uri="{FF2B5EF4-FFF2-40B4-BE49-F238E27FC236}">
                  <a16:creationId xmlns:a16="http://schemas.microsoft.com/office/drawing/2014/main" id="{7AADA669-9618-AB49-9001-A3D172052632}"/>
                </a:ext>
              </a:extLst>
            </p:cNvPr>
            <p:cNvSpPr/>
            <p:nvPr/>
          </p:nvSpPr>
          <p:spPr>
            <a:xfrm>
              <a:off x="3851444" y="2459376"/>
              <a:ext cx="2474181" cy="3321615"/>
            </a:xfrm>
            <a:prstGeom prst="rect">
              <a:avLst/>
            </a:prstGeom>
          </p:spPr>
          <p:txBody>
            <a:bodyPr wrap="square">
              <a:spAutoFit/>
            </a:bodyPr>
            <a:lstStyle/>
            <a:p>
              <a:pPr>
                <a:lnSpc>
                  <a:spcPct val="120000"/>
                </a:lnSpc>
                <a:spcAft>
                  <a:spcPts val="0"/>
                </a:spcAft>
              </a:pP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有關於路線規劃的程式碼以及使用環境建置已完成。然而我們發現使用</a:t>
              </a:r>
              <a:r>
                <a:rPr lang="en-US" altLang="zh-TW" sz="1600" kern="100" dirty="0" err="1"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gurobi</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在時間限制下求解精確解的效率並不高，因此對於顧客點的數量有其限制。實際上在求解此類</a:t>
              </a:r>
              <a:r>
                <a:rPr lang="en-US" altLang="zh-TW" sz="1600" kern="100" dirty="0" err="1"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mip</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的問題，可以考量將</a:t>
              </a:r>
              <a:r>
                <a:rPr lang="en-US" altLang="zh-TW"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model</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改成啟發式演算法</a:t>
              </a:r>
              <a:r>
                <a:rPr lang="en-US" altLang="zh-TW"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(ex.</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插入法、基因演算法</a:t>
              </a:r>
              <a:r>
                <a:rPr lang="en-US" altLang="zh-TW"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a:t>
              </a:r>
              <a:r>
                <a:rPr lang="zh-CN"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藉此</a:t>
              </a:r>
              <a:r>
                <a:rPr lang="zh-CN"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提高規劃效率</a:t>
              </a:r>
              <a:r>
                <a:rPr lang="zh-CN"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a:t>
              </a:r>
              <a:endPar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endParaRPr>
            </a:p>
          </p:txBody>
        </p:sp>
      </p:grpSp>
      <p:grpSp>
        <p:nvGrpSpPr>
          <p:cNvPr id="26" name="群組 25">
            <a:extLst>
              <a:ext uri="{FF2B5EF4-FFF2-40B4-BE49-F238E27FC236}">
                <a16:creationId xmlns:a16="http://schemas.microsoft.com/office/drawing/2014/main" id="{0CB1CE76-C5E6-404E-A2D2-CC2A5C42F874}"/>
              </a:ext>
            </a:extLst>
          </p:cNvPr>
          <p:cNvGrpSpPr/>
          <p:nvPr/>
        </p:nvGrpSpPr>
        <p:grpSpPr>
          <a:xfrm>
            <a:off x="6611935" y="1677122"/>
            <a:ext cx="2474181" cy="4296753"/>
            <a:chOff x="6714040" y="1800542"/>
            <a:chExt cx="2474181" cy="4296753"/>
          </a:xfrm>
        </p:grpSpPr>
        <p:grpSp>
          <p:nvGrpSpPr>
            <p:cNvPr id="10" name="群組 9"/>
            <p:cNvGrpSpPr/>
            <p:nvPr/>
          </p:nvGrpSpPr>
          <p:grpSpPr>
            <a:xfrm>
              <a:off x="7146177" y="1800542"/>
              <a:ext cx="1595053" cy="646331"/>
              <a:chOff x="5826718" y="1800544"/>
              <a:chExt cx="1595053" cy="646331"/>
            </a:xfrm>
          </p:grpSpPr>
          <p:sp>
            <p:nvSpPr>
              <p:cNvPr id="17" name="矩形 16"/>
              <p:cNvSpPr/>
              <p:nvPr/>
            </p:nvSpPr>
            <p:spPr>
              <a:xfrm>
                <a:off x="5846842" y="1800544"/>
                <a:ext cx="1569660" cy="646331"/>
              </a:xfrm>
              <a:prstGeom prst="rect">
                <a:avLst/>
              </a:prstGeom>
            </p:spPr>
            <p:txBody>
              <a:bodyPr wrap="none">
                <a:spAutoFit/>
              </a:bodyPr>
              <a:lstStyle/>
              <a:p>
                <a:pPr lvl="0" algn="ctr">
                  <a:spcAft>
                    <a:spcPts val="0"/>
                  </a:spcAft>
                  <a:buClr>
                    <a:srgbClr val="000000"/>
                  </a:buClr>
                  <a:buSzPts val="1050"/>
                </a:pPr>
                <a:r>
                  <a:rPr lang="zh-TW" altLang="en-US" kern="100" dirty="0" smtClean="0">
                    <a:solidFill>
                      <a:schemeClr val="tx1">
                        <a:lumMod val="75000"/>
                        <a:lumOff val="25000"/>
                      </a:schemeClr>
                    </a:solidFill>
                    <a:cs typeface="Times New Roman" panose="02020603050405020304" pitchFamily="18" charset="0"/>
                  </a:rPr>
                  <a:t>問題</a:t>
                </a:r>
                <a:r>
                  <a:rPr lang="zh-TW" altLang="en-US" kern="100" dirty="0">
                    <a:solidFill>
                      <a:schemeClr val="tx1">
                        <a:lumMod val="75000"/>
                        <a:lumOff val="25000"/>
                      </a:schemeClr>
                    </a:solidFill>
                    <a:cs typeface="Times New Roman" panose="02020603050405020304" pitchFamily="18" charset="0"/>
                  </a:rPr>
                  <a:t>規模</a:t>
                </a:r>
                <a:r>
                  <a:rPr lang="zh-TW" altLang="en-US" kern="100" dirty="0" smtClean="0">
                    <a:solidFill>
                      <a:schemeClr val="tx1">
                        <a:lumMod val="75000"/>
                        <a:lumOff val="25000"/>
                      </a:schemeClr>
                    </a:solidFill>
                    <a:effectLst/>
                    <a:cs typeface="Times New Roman" panose="02020603050405020304" pitchFamily="18" charset="0"/>
                  </a:rPr>
                  <a:t>層面</a:t>
                </a:r>
                <a:endParaRPr lang="en-US" altLang="zh-TW" kern="100" dirty="0">
                  <a:solidFill>
                    <a:schemeClr val="tx1">
                      <a:lumMod val="75000"/>
                      <a:lumOff val="25000"/>
                    </a:schemeClr>
                  </a:solidFill>
                  <a:effectLst/>
                  <a:cs typeface="Times New Roman" panose="02020603050405020304" pitchFamily="18" charset="0"/>
                </a:endParaRPr>
              </a:p>
              <a:p>
                <a:pPr lvl="0" algn="ctr">
                  <a:spcAft>
                    <a:spcPts val="0"/>
                  </a:spcAft>
                  <a:buClr>
                    <a:srgbClr val="000000"/>
                  </a:buClr>
                  <a:buSzPts val="1050"/>
                </a:pPr>
                <a:r>
                  <a:rPr lang="zh-TW" altLang="en-US" kern="100" dirty="0">
                    <a:solidFill>
                      <a:schemeClr val="tx1">
                        <a:lumMod val="75000"/>
                        <a:lumOff val="25000"/>
                      </a:schemeClr>
                    </a:solidFill>
                    <a:effectLst/>
                    <a:cs typeface="Times New Roman" panose="02020603050405020304" pitchFamily="18" charset="0"/>
                  </a:rPr>
                  <a:t>可行性</a:t>
                </a:r>
                <a:endParaRPr lang="zh-TW" altLang="zh-TW" kern="100" dirty="0">
                  <a:solidFill>
                    <a:schemeClr val="tx1">
                      <a:lumMod val="75000"/>
                      <a:lumOff val="25000"/>
                    </a:schemeClr>
                  </a:solidFill>
                  <a:effectLst/>
                  <a:cs typeface="Times New Roman" panose="02020603050405020304" pitchFamily="18" charset="0"/>
                </a:endParaRPr>
              </a:p>
            </p:txBody>
          </p:sp>
          <p:cxnSp>
            <p:nvCxnSpPr>
              <p:cNvPr id="18" name="直線接點 17"/>
              <p:cNvCxnSpPr/>
              <p:nvPr/>
            </p:nvCxnSpPr>
            <p:spPr>
              <a:xfrm>
                <a:off x="5826718" y="2446875"/>
                <a:ext cx="1595053" cy="0"/>
              </a:xfrm>
              <a:prstGeom prst="line">
                <a:avLst/>
              </a:prstGeom>
              <a:ln w="19050">
                <a:solidFill>
                  <a:srgbClr val="03A700"/>
                </a:solidFill>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id="{8C400D2F-C4B9-984B-929B-B48C15F558FB}"/>
                </a:ext>
              </a:extLst>
            </p:cNvPr>
            <p:cNvSpPr/>
            <p:nvPr/>
          </p:nvSpPr>
          <p:spPr>
            <a:xfrm>
              <a:off x="6714040" y="2459376"/>
              <a:ext cx="2474181" cy="3637919"/>
            </a:xfrm>
            <a:prstGeom prst="rect">
              <a:avLst/>
            </a:prstGeom>
          </p:spPr>
          <p:txBody>
            <a:bodyPr wrap="square">
              <a:spAutoFit/>
            </a:bodyPr>
            <a:lstStyle/>
            <a:p>
              <a:pPr>
                <a:lnSpc>
                  <a:spcPct val="120000"/>
                </a:lnSpc>
                <a:spcAft>
                  <a:spcPts val="0"/>
                </a:spcAft>
              </a:pP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目前的路徑規劃有考量時窗限制，因此求解的時程表能涵蓋到郵務車的服務時間、午休時間與營業時間，因此我們可以彈性調整各項參數。此外</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，目前的</a:t>
              </a:r>
              <a:r>
                <a:rPr lang="en-US" altLang="zh-TW"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model</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只考量單一路線</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的小規模郵局</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。針對大規模多路線的郵局可以考量</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使用</a:t>
              </a:r>
              <a:r>
                <a:rPr lang="en-US" altLang="zh-TW"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VRPTW</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問題</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求解。</a:t>
              </a:r>
            </a:p>
            <a:p>
              <a:pPr>
                <a:lnSpc>
                  <a:spcPct val="120000"/>
                </a:lnSpc>
                <a:spcAft>
                  <a:spcPts val="0"/>
                </a:spcAft>
              </a:pPr>
              <a:endParaRPr lang="en-US" altLang="zh-TW"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endParaRPr>
            </a:p>
          </p:txBody>
        </p:sp>
      </p:grpSp>
      <p:grpSp>
        <p:nvGrpSpPr>
          <p:cNvPr id="23" name="群組 22">
            <a:extLst>
              <a:ext uri="{FF2B5EF4-FFF2-40B4-BE49-F238E27FC236}">
                <a16:creationId xmlns:a16="http://schemas.microsoft.com/office/drawing/2014/main" id="{25E153B8-26E2-294B-80F7-2A1DFD3212E9}"/>
              </a:ext>
            </a:extLst>
          </p:cNvPr>
          <p:cNvGrpSpPr/>
          <p:nvPr/>
        </p:nvGrpSpPr>
        <p:grpSpPr>
          <a:xfrm>
            <a:off x="9200462" y="1677123"/>
            <a:ext cx="2474181" cy="2819424"/>
            <a:chOff x="9200462" y="1800543"/>
            <a:chExt cx="2474181" cy="2819424"/>
          </a:xfrm>
        </p:grpSpPr>
        <p:grpSp>
          <p:nvGrpSpPr>
            <p:cNvPr id="11" name="群組 10"/>
            <p:cNvGrpSpPr/>
            <p:nvPr/>
          </p:nvGrpSpPr>
          <p:grpSpPr>
            <a:xfrm>
              <a:off x="9604615" y="1800543"/>
              <a:ext cx="1630465" cy="646331"/>
              <a:chOff x="7920194" y="1800544"/>
              <a:chExt cx="1630465" cy="646331"/>
            </a:xfrm>
          </p:grpSpPr>
          <p:sp>
            <p:nvSpPr>
              <p:cNvPr id="19" name="矩形 18"/>
              <p:cNvSpPr/>
              <p:nvPr/>
            </p:nvSpPr>
            <p:spPr>
              <a:xfrm>
                <a:off x="7920194" y="1800544"/>
                <a:ext cx="1569660" cy="646331"/>
              </a:xfrm>
              <a:prstGeom prst="rect">
                <a:avLst/>
              </a:prstGeom>
            </p:spPr>
            <p:txBody>
              <a:bodyPr wrap="none">
                <a:spAutoFit/>
              </a:bodyPr>
              <a:lstStyle/>
              <a:p>
                <a:pPr lvl="0" algn="ctr">
                  <a:spcAft>
                    <a:spcPts val="0"/>
                  </a:spcAft>
                  <a:buClr>
                    <a:srgbClr val="000000"/>
                  </a:buClr>
                  <a:buSzPts val="1050"/>
                </a:pPr>
                <a:r>
                  <a:rPr lang="zh-TW" altLang="en-US" kern="100" dirty="0" smtClean="0">
                    <a:solidFill>
                      <a:schemeClr val="tx1">
                        <a:lumMod val="75000"/>
                        <a:lumOff val="25000"/>
                      </a:schemeClr>
                    </a:solidFill>
                    <a:cs typeface="Times New Roman" panose="02020603050405020304" pitchFamily="18" charset="0"/>
                  </a:rPr>
                  <a:t>結</a:t>
                </a:r>
                <a:r>
                  <a:rPr lang="zh-TW" altLang="en-US" kern="100" dirty="0">
                    <a:solidFill>
                      <a:schemeClr val="tx1">
                        <a:lumMod val="75000"/>
                        <a:lumOff val="25000"/>
                      </a:schemeClr>
                    </a:solidFill>
                    <a:cs typeface="Times New Roman" panose="02020603050405020304" pitchFamily="18" charset="0"/>
                  </a:rPr>
                  <a:t>果</a:t>
                </a:r>
                <a:r>
                  <a:rPr lang="zh-TW" altLang="en-US" kern="100" dirty="0" smtClean="0">
                    <a:solidFill>
                      <a:schemeClr val="tx1">
                        <a:lumMod val="75000"/>
                        <a:lumOff val="25000"/>
                      </a:schemeClr>
                    </a:solidFill>
                    <a:cs typeface="Times New Roman" panose="02020603050405020304" pitchFamily="18" charset="0"/>
                  </a:rPr>
                  <a:t>實行層面</a:t>
                </a:r>
                <a:endParaRPr lang="en-US" altLang="zh-TW" kern="100" dirty="0">
                  <a:solidFill>
                    <a:schemeClr val="tx1">
                      <a:lumMod val="75000"/>
                      <a:lumOff val="25000"/>
                    </a:schemeClr>
                  </a:solidFill>
                  <a:effectLst/>
                  <a:cs typeface="Times New Roman" panose="02020603050405020304" pitchFamily="18" charset="0"/>
                </a:endParaRPr>
              </a:p>
              <a:p>
                <a:pPr lvl="0" algn="ctr">
                  <a:spcAft>
                    <a:spcPts val="0"/>
                  </a:spcAft>
                  <a:buClr>
                    <a:srgbClr val="000000"/>
                  </a:buClr>
                  <a:buSzPts val="1050"/>
                </a:pPr>
                <a:r>
                  <a:rPr lang="zh-TW" altLang="en-US" kern="100" dirty="0">
                    <a:solidFill>
                      <a:schemeClr val="tx1">
                        <a:lumMod val="75000"/>
                        <a:lumOff val="25000"/>
                      </a:schemeClr>
                    </a:solidFill>
                    <a:cs typeface="Times New Roman" panose="02020603050405020304" pitchFamily="18" charset="0"/>
                  </a:rPr>
                  <a:t>可行性</a:t>
                </a:r>
                <a:endParaRPr lang="zh-TW" altLang="zh-TW" kern="100" dirty="0">
                  <a:solidFill>
                    <a:schemeClr val="tx1">
                      <a:lumMod val="75000"/>
                      <a:lumOff val="25000"/>
                    </a:schemeClr>
                  </a:solidFill>
                  <a:effectLst/>
                  <a:cs typeface="Times New Roman" panose="02020603050405020304" pitchFamily="18" charset="0"/>
                </a:endParaRPr>
              </a:p>
            </p:txBody>
          </p:sp>
          <p:cxnSp>
            <p:nvCxnSpPr>
              <p:cNvPr id="20" name="直線接點 19"/>
              <p:cNvCxnSpPr/>
              <p:nvPr/>
            </p:nvCxnSpPr>
            <p:spPr>
              <a:xfrm>
                <a:off x="7955606" y="2446875"/>
                <a:ext cx="1595053" cy="0"/>
              </a:xfrm>
              <a:prstGeom prst="line">
                <a:avLst/>
              </a:prstGeom>
              <a:ln w="19050">
                <a:solidFill>
                  <a:srgbClr val="03A700"/>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E0F92755-2B48-0245-95EB-3F2428395A61}"/>
                </a:ext>
              </a:extLst>
            </p:cNvPr>
            <p:cNvSpPr/>
            <p:nvPr/>
          </p:nvSpPr>
          <p:spPr>
            <a:xfrm>
              <a:off x="9200462" y="2459376"/>
              <a:ext cx="2474181" cy="2160591"/>
            </a:xfrm>
            <a:prstGeom prst="rect">
              <a:avLst/>
            </a:prstGeom>
          </p:spPr>
          <p:txBody>
            <a:bodyPr wrap="square">
              <a:spAutoFit/>
            </a:bodyPr>
            <a:lstStyle/>
            <a:p>
              <a:pPr>
                <a:lnSpc>
                  <a:spcPct val="120000"/>
                </a:lnSpc>
                <a:spcAft>
                  <a:spcPts val="0"/>
                </a:spcAft>
              </a:pP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目前郵差是依照固定路線運送郵件，而我們提供的路線行駛規劃，雖</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與郵差過往經驗不同，</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但能透過</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導航系統給予行駛建議</a:t>
              </a:r>
              <a:r>
                <a:rPr lang="zh-TW" altLang="en-US" sz="1600" kern="100" dirty="0" smtClean="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，由郵差自行判斷是否要使用該建議路線。</a:t>
              </a:r>
              <a:endPar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endParaRPr>
            </a:p>
          </p:txBody>
        </p:sp>
      </p:grpSp>
    </p:spTree>
    <p:extLst>
      <p:ext uri="{BB962C8B-B14F-4D97-AF65-F5344CB8AC3E}">
        <p14:creationId xmlns:p14="http://schemas.microsoft.com/office/powerpoint/2010/main" val="277678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0" y="2432"/>
            <a:ext cx="4796589"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4121726" y="924583"/>
            <a:ext cx="7651174" cy="529524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p:cNvSpPr>
            <a:spLocks noGrp="1"/>
          </p:cNvSpPr>
          <p:nvPr>
            <p:ph type="sldNum" sz="quarter" idx="12"/>
          </p:nvPr>
        </p:nvSpPr>
        <p:spPr/>
        <p:txBody>
          <a:bodyPr/>
          <a:lstStyle/>
          <a:p>
            <a:fld id="{9C4F5B2F-21C0-4B48-BB97-E2798AFE6AC1}" type="slidenum">
              <a:rPr lang="zh-TW" altLang="en-US" smtClean="0"/>
              <a:t>18</a:t>
            </a:fld>
            <a:endParaRPr lang="zh-TW" altLang="en-US"/>
          </a:p>
        </p:txBody>
      </p:sp>
      <p:grpSp>
        <p:nvGrpSpPr>
          <p:cNvPr id="8" name="群組 7"/>
          <p:cNvGrpSpPr/>
          <p:nvPr/>
        </p:nvGrpSpPr>
        <p:grpSpPr>
          <a:xfrm>
            <a:off x="494227" y="3026518"/>
            <a:ext cx="1639448" cy="804964"/>
            <a:chOff x="704276" y="3026518"/>
            <a:chExt cx="1639448" cy="804964"/>
          </a:xfrm>
        </p:grpSpPr>
        <p:sp>
          <p:nvSpPr>
            <p:cNvPr id="6" name="文字方塊 5"/>
            <p:cNvSpPr txBox="1"/>
            <p:nvPr/>
          </p:nvSpPr>
          <p:spPr>
            <a:xfrm>
              <a:off x="1197629" y="3088071"/>
              <a:ext cx="652743" cy="646331"/>
            </a:xfrm>
            <a:prstGeom prst="rect">
              <a:avLst/>
            </a:prstGeom>
            <a:noFill/>
          </p:spPr>
          <p:txBody>
            <a:bodyPr wrap="none" rtlCol="0">
              <a:spAutoFit/>
            </a:bodyPr>
            <a:lstStyle/>
            <a:p>
              <a:r>
                <a:rPr lang="en-US" altLang="zh-TW" sz="3600" dirty="0" smtClean="0">
                  <a:solidFill>
                    <a:schemeClr val="bg1"/>
                  </a:solidFill>
                </a:rPr>
                <a:t>05</a:t>
              </a:r>
              <a:endParaRPr lang="zh-TW" altLang="en-US" sz="3600" dirty="0">
                <a:solidFill>
                  <a:schemeClr val="bg1"/>
                </a:solidFill>
              </a:endParaRPr>
            </a:p>
          </p:txBody>
        </p:sp>
        <p:sp>
          <p:nvSpPr>
            <p:cNvPr id="7" name="矩形 6"/>
            <p:cNvSpPr/>
            <p:nvPr/>
          </p:nvSpPr>
          <p:spPr>
            <a:xfrm>
              <a:off x="704276" y="3026518"/>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 name="文字方塊 8"/>
          <p:cNvSpPr txBox="1"/>
          <p:nvPr/>
        </p:nvSpPr>
        <p:spPr>
          <a:xfrm>
            <a:off x="2417786" y="2766346"/>
            <a:ext cx="1210588" cy="1323439"/>
          </a:xfrm>
          <a:prstGeom prst="rect">
            <a:avLst/>
          </a:prstGeom>
          <a:noFill/>
        </p:spPr>
        <p:txBody>
          <a:bodyPr wrap="none" rtlCol="0">
            <a:spAutoFit/>
          </a:bodyPr>
          <a:lstStyle/>
          <a:p>
            <a:r>
              <a:rPr lang="zh-TW" altLang="en-US" sz="4000" dirty="0">
                <a:solidFill>
                  <a:srgbClr val="AFF9C9"/>
                </a:solidFill>
              </a:rPr>
              <a:t>未來</a:t>
            </a:r>
            <a:endParaRPr lang="en-US" altLang="zh-TW" sz="4000" dirty="0">
              <a:solidFill>
                <a:srgbClr val="AFF9C9"/>
              </a:solidFill>
            </a:endParaRPr>
          </a:p>
          <a:p>
            <a:r>
              <a:rPr lang="zh-TW" altLang="en-US" sz="4000" dirty="0">
                <a:solidFill>
                  <a:srgbClr val="AFF9C9"/>
                </a:solidFill>
              </a:rPr>
              <a:t>建議</a:t>
            </a:r>
            <a:endParaRPr lang="en-US" altLang="zh-TW" sz="4000" dirty="0">
              <a:solidFill>
                <a:srgbClr val="AFF9C9"/>
              </a:solidFill>
            </a:endParaRPr>
          </a:p>
        </p:txBody>
      </p:sp>
      <p:sp>
        <p:nvSpPr>
          <p:cNvPr id="11" name="矩形 10"/>
          <p:cNvSpPr/>
          <p:nvPr/>
        </p:nvSpPr>
        <p:spPr>
          <a:xfrm>
            <a:off x="4783007" y="1202012"/>
            <a:ext cx="6328611" cy="3000821"/>
          </a:xfrm>
          <a:prstGeom prst="rect">
            <a:avLst/>
          </a:prstGeom>
        </p:spPr>
        <p:txBody>
          <a:bodyPr wrap="square">
            <a:spAutoFit/>
          </a:bodyPr>
          <a:lstStyle/>
          <a:p>
            <a:pPr marL="285750" indent="-285750">
              <a:lnSpc>
                <a:spcPct val="150000"/>
              </a:lnSpc>
              <a:spcAft>
                <a:spcPts val="0"/>
              </a:spcAft>
              <a:buFontTx/>
              <a:buChar char="-"/>
            </a:pPr>
            <a:r>
              <a:rPr lang="zh-TW" altLang="en-US" kern="100" dirty="0">
                <a:latin typeface="Calibri" panose="020F0502020204030204" pitchFamily="34" charset="0"/>
                <a:ea typeface="標楷體" panose="03000509000000000000" pitchFamily="65" charset="-120"/>
                <a:cs typeface="Times New Roman" panose="02020603050405020304" pitchFamily="18" charset="0"/>
              </a:rPr>
              <a:t>資料收集 </a:t>
            </a:r>
            <a:r>
              <a:rPr lang="en-US" altLang="zh-TW" kern="100" dirty="0">
                <a:latin typeface="Calibri" panose="020F0502020204030204" pitchFamily="34" charset="0"/>
                <a:ea typeface="標楷體" panose="03000509000000000000" pitchFamily="65" charset="-120"/>
                <a:cs typeface="Times New Roman" panose="02020603050405020304" pitchFamily="18" charset="0"/>
              </a:rPr>
              <a:t>|</a:t>
            </a:r>
            <a:r>
              <a:rPr lang="zh-TW" altLang="en-US" kern="100" dirty="0">
                <a:latin typeface="Calibri" panose="020F0502020204030204" pitchFamily="34" charset="0"/>
                <a:ea typeface="標楷體" panose="03000509000000000000" pitchFamily="65" charset="-120"/>
                <a:cs typeface="Times New Roman" panose="02020603050405020304" pitchFamily="18" charset="0"/>
              </a:rPr>
              <a:t> </a:t>
            </a: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50000"/>
              </a:lnSpc>
              <a:spcAft>
                <a:spcPts val="0"/>
              </a:spcAft>
            </a:pPr>
            <a:r>
              <a:rPr lang="en-US" altLang="zh-TW" kern="100" dirty="0">
                <a:latin typeface="Calibri" panose="020F0502020204030204" pitchFamily="34" charset="0"/>
                <a:ea typeface="標楷體" panose="03000509000000000000" pitchFamily="65" charset="-120"/>
                <a:cs typeface="Times New Roman" panose="02020603050405020304" pitchFamily="18" charset="0"/>
              </a:rPr>
              <a:t>GPS</a:t>
            </a:r>
            <a:r>
              <a:rPr lang="zh-TW" altLang="en-US" kern="100" dirty="0">
                <a:latin typeface="Calibri" panose="020F0502020204030204" pitchFamily="34" charset="0"/>
                <a:ea typeface="標楷體" panose="03000509000000000000" pitchFamily="65" charset="-120"/>
                <a:cs typeface="Times New Roman" panose="02020603050405020304" pitchFamily="18" charset="0"/>
              </a:rPr>
              <a:t>資料可與郵件資料結合，建立共同的索引，以利後續追蹤與分析；此外郵件資料可以藉由會員制，增加地址項目以助於提升服務品質與投遞成功率；而數位化的簽收可以有助於即時的資料更新，完整後端資料的管理與後續資料的分析。</a:t>
            </a: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50000"/>
              </a:lnSpc>
              <a:spcAft>
                <a:spcPts val="0"/>
              </a:spcAft>
            </a:pP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50000"/>
              </a:lnSpc>
              <a:spcAft>
                <a:spcPts val="0"/>
              </a:spcAft>
            </a:pPr>
            <a:endParaRPr lang="zh-TW" altLang="en-US" kern="100" dirty="0">
              <a:latin typeface="Calibri" panose="020F0502020204030204" pitchFamily="34" charset="0"/>
              <a:ea typeface="標楷體" panose="03000509000000000000" pitchFamily="65" charset="-120"/>
              <a:cs typeface="Times New Roman" panose="02020603050405020304" pitchFamily="18" charset="0"/>
            </a:endParaRPr>
          </a:p>
        </p:txBody>
      </p:sp>
      <p:sp>
        <p:nvSpPr>
          <p:cNvPr id="12" name="矩形 11"/>
          <p:cNvSpPr/>
          <p:nvPr/>
        </p:nvSpPr>
        <p:spPr>
          <a:xfrm>
            <a:off x="4783006" y="3411236"/>
            <a:ext cx="6328611" cy="2585323"/>
          </a:xfrm>
          <a:prstGeom prst="rect">
            <a:avLst/>
          </a:prstGeom>
        </p:spPr>
        <p:txBody>
          <a:bodyPr wrap="square">
            <a:spAutoFit/>
          </a:bodyPr>
          <a:lstStyle/>
          <a:p>
            <a:pPr marL="285750" indent="-285750">
              <a:lnSpc>
                <a:spcPct val="150000"/>
              </a:lnSpc>
              <a:spcAft>
                <a:spcPts val="0"/>
              </a:spcAft>
              <a:buFontTx/>
              <a:buChar char="-"/>
            </a:pPr>
            <a:r>
              <a:rPr lang="zh-TW" altLang="en-US" kern="100" dirty="0" smtClean="0">
                <a:latin typeface="Calibri" panose="020F0502020204030204" pitchFamily="34" charset="0"/>
                <a:ea typeface="標楷體" panose="03000509000000000000" pitchFamily="65" charset="-120"/>
                <a:cs typeface="Times New Roman" panose="02020603050405020304" pitchFamily="18" charset="0"/>
              </a:rPr>
              <a:t>資料結</a:t>
            </a:r>
            <a:r>
              <a:rPr lang="zh-TW" altLang="en-US" kern="100" dirty="0">
                <a:latin typeface="Calibri" panose="020F0502020204030204" pitchFamily="34" charset="0"/>
                <a:ea typeface="標楷體" panose="03000509000000000000" pitchFamily="65" charset="-120"/>
                <a:cs typeface="Times New Roman" panose="02020603050405020304" pitchFamily="18" charset="0"/>
              </a:rPr>
              <a:t>合</a:t>
            </a:r>
            <a:r>
              <a:rPr lang="zh-TW" altLang="en-US" kern="100" dirty="0" smtClean="0">
                <a:latin typeface="Calibri" panose="020F0502020204030204" pitchFamily="34" charset="0"/>
                <a:ea typeface="標楷體" panose="03000509000000000000" pitchFamily="65" charset="-120"/>
                <a:cs typeface="Times New Roman" panose="02020603050405020304" pitchFamily="18" charset="0"/>
              </a:rPr>
              <a:t> </a:t>
            </a:r>
            <a:r>
              <a:rPr lang="en-US" altLang="zh-TW" kern="100" dirty="0">
                <a:latin typeface="Calibri" panose="020F0502020204030204" pitchFamily="34" charset="0"/>
                <a:ea typeface="標楷體" panose="03000509000000000000" pitchFamily="65" charset="-120"/>
                <a:cs typeface="Times New Roman" panose="02020603050405020304" pitchFamily="18" charset="0"/>
              </a:rPr>
              <a:t>|</a:t>
            </a:r>
            <a:r>
              <a:rPr lang="zh-TW" altLang="en-US" kern="100" dirty="0">
                <a:latin typeface="Calibri" panose="020F0502020204030204" pitchFamily="34" charset="0"/>
                <a:ea typeface="標楷體" panose="03000509000000000000" pitchFamily="65" charset="-120"/>
                <a:cs typeface="Times New Roman" panose="02020603050405020304" pitchFamily="18" charset="0"/>
              </a:rPr>
              <a:t> </a:t>
            </a: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50000"/>
              </a:lnSpc>
              <a:spcAft>
                <a:spcPts val="0"/>
              </a:spcAft>
            </a:pPr>
            <a:r>
              <a:rPr lang="zh-TW" altLang="en-US" kern="100" dirty="0">
                <a:latin typeface="Calibri" panose="020F0502020204030204" pitchFamily="34" charset="0"/>
                <a:ea typeface="標楷體" panose="03000509000000000000" pitchFamily="65" charset="-120"/>
                <a:cs typeface="Times New Roman" panose="02020603050405020304" pitchFamily="18" charset="0"/>
              </a:rPr>
              <a:t>結合未來</a:t>
            </a:r>
            <a:r>
              <a:rPr lang="zh-TW" altLang="en-US" kern="100" dirty="0" smtClean="0">
                <a:latin typeface="Calibri" panose="020F0502020204030204" pitchFamily="34" charset="0"/>
                <a:ea typeface="標楷體" panose="03000509000000000000" pitchFamily="65" charset="-120"/>
                <a:cs typeface="Times New Roman" panose="02020603050405020304" pitchFamily="18" charset="0"/>
              </a:rPr>
              <a:t>郵局電子會員制，與郵差</a:t>
            </a:r>
            <a:r>
              <a:rPr lang="en-US" altLang="zh-TW" kern="100" dirty="0" smtClean="0">
                <a:latin typeface="Calibri" panose="020F0502020204030204" pitchFamily="34" charset="0"/>
                <a:ea typeface="標楷體" panose="03000509000000000000" pitchFamily="65" charset="-120"/>
                <a:cs typeface="Times New Roman" panose="02020603050405020304" pitchFamily="18" charset="0"/>
              </a:rPr>
              <a:t>PDA</a:t>
            </a:r>
            <a:r>
              <a:rPr lang="zh-TW" altLang="en-US" kern="100" dirty="0" smtClean="0">
                <a:latin typeface="Calibri" panose="020F0502020204030204" pitchFamily="34" charset="0"/>
                <a:ea typeface="標楷體" panose="03000509000000000000" pitchFamily="65" charset="-120"/>
                <a:cs typeface="Times New Roman" panose="02020603050405020304" pitchFamily="18" charset="0"/>
              </a:rPr>
              <a:t>資訊，可以在未來建置每位顧客上下午投遞成功機率的資料庫，有助於本方案的執行，進而提升投遞成功的機率，且針對投遞成功機率較低的區域可以納入未來設置</a:t>
            </a:r>
            <a:r>
              <a:rPr lang="en-US" altLang="zh-TW" kern="100" dirty="0" err="1" smtClean="0">
                <a:latin typeface="Calibri" panose="020F0502020204030204" pitchFamily="34" charset="0"/>
                <a:ea typeface="標楷體" panose="03000509000000000000" pitchFamily="65" charset="-120"/>
                <a:cs typeface="Times New Roman" panose="02020603050405020304" pitchFamily="18" charset="0"/>
              </a:rPr>
              <a:t>i</a:t>
            </a:r>
            <a:r>
              <a:rPr lang="zh-TW" altLang="en-US" kern="100" dirty="0" smtClean="0">
                <a:latin typeface="Calibri" panose="020F0502020204030204" pitchFamily="34" charset="0"/>
                <a:ea typeface="標楷體" panose="03000509000000000000" pitchFamily="65" charset="-120"/>
                <a:cs typeface="Times New Roman" panose="02020603050405020304" pitchFamily="18" charset="0"/>
              </a:rPr>
              <a:t>郵箱的規劃區。</a:t>
            </a: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50000"/>
              </a:lnSpc>
              <a:spcAft>
                <a:spcPts val="0"/>
              </a:spcAft>
            </a:pPr>
            <a:endParaRPr lang="zh-TW" altLang="en-US" kern="100" dirty="0">
              <a:latin typeface="Calibri" panose="020F0502020204030204" pitchFamily="34"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7553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7124472"/>
            <a:ext cx="10058400" cy="3531056"/>
          </a:xfrm>
          <a:prstGeom prst="rect">
            <a:avLst/>
          </a:prstGeom>
          <a:solidFill>
            <a:srgbClr val="03A700">
              <a:alpha val="20000"/>
            </a:srgbClr>
          </a:solidFill>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等腰三角形 4"/>
          <p:cNvSpPr/>
          <p:nvPr/>
        </p:nvSpPr>
        <p:spPr>
          <a:xfrm rot="16200000" flipH="1">
            <a:off x="3131775" y="-889890"/>
            <a:ext cx="9482669" cy="8637782"/>
          </a:xfrm>
          <a:prstGeom prst="triangle">
            <a:avLst>
              <a:gd name="adj" fmla="val 37531"/>
            </a:avLst>
          </a:prstGeom>
          <a:solidFill>
            <a:srgbClr val="03A7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等腰三角形 5"/>
          <p:cNvSpPr/>
          <p:nvPr/>
        </p:nvSpPr>
        <p:spPr>
          <a:xfrm rot="16200000" flipH="1">
            <a:off x="3131775" y="787401"/>
            <a:ext cx="9482669" cy="8637783"/>
          </a:xfrm>
          <a:prstGeom prst="triangle">
            <a:avLst>
              <a:gd name="adj" fmla="val 19674"/>
            </a:avLst>
          </a:prstGeom>
          <a:solidFill>
            <a:srgbClr val="7CF0B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7653562" y="2274838"/>
            <a:ext cx="3877986" cy="2308324"/>
          </a:xfrm>
          <a:prstGeom prst="rect">
            <a:avLst/>
          </a:prstGeom>
        </p:spPr>
        <p:txBody>
          <a:bodyPr wrap="none">
            <a:spAutoFit/>
          </a:bodyPr>
          <a:lstStyle/>
          <a:p>
            <a:pPr algn="ctr"/>
            <a:r>
              <a:rPr lang="zh-TW" altLang="en-US" sz="7200" dirty="0">
                <a:solidFill>
                  <a:schemeClr val="bg1"/>
                </a:solidFill>
              </a:rPr>
              <a:t>簡報結束</a:t>
            </a:r>
            <a:endParaRPr lang="en-US" altLang="zh-TW" sz="7200" dirty="0">
              <a:solidFill>
                <a:schemeClr val="bg1"/>
              </a:solidFill>
            </a:endParaRPr>
          </a:p>
          <a:p>
            <a:pPr algn="ctr"/>
            <a:r>
              <a:rPr lang="zh-TW" altLang="en-US" sz="7200" dirty="0">
                <a:solidFill>
                  <a:schemeClr val="bg1"/>
                </a:solidFill>
              </a:rPr>
              <a:t>敬請指教</a:t>
            </a:r>
          </a:p>
        </p:txBody>
      </p:sp>
    </p:spTree>
    <p:extLst>
      <p:ext uri="{BB962C8B-B14F-4D97-AF65-F5344CB8AC3E}">
        <p14:creationId xmlns:p14="http://schemas.microsoft.com/office/powerpoint/2010/main" val="233638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矩形 2"/>
          <p:cNvSpPr/>
          <p:nvPr/>
        </p:nvSpPr>
        <p:spPr>
          <a:xfrm>
            <a:off x="0" y="0"/>
            <a:ext cx="4796589"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3048000" y="633162"/>
            <a:ext cx="8714428" cy="559167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p:cNvSpPr>
            <a:spLocks noGrp="1"/>
          </p:cNvSpPr>
          <p:nvPr>
            <p:ph type="sldNum" sz="quarter" idx="12"/>
          </p:nvPr>
        </p:nvSpPr>
        <p:spPr/>
        <p:txBody>
          <a:bodyPr/>
          <a:lstStyle/>
          <a:p>
            <a:fld id="{9C4F5B2F-21C0-4B48-BB97-E2798AFE6AC1}" type="slidenum">
              <a:rPr lang="zh-TW" altLang="en-US" smtClean="0"/>
              <a:t>2</a:t>
            </a:fld>
            <a:endParaRPr lang="zh-TW" altLang="en-US"/>
          </a:p>
        </p:txBody>
      </p:sp>
      <p:sp>
        <p:nvSpPr>
          <p:cNvPr id="6" name="文字方塊 5"/>
          <p:cNvSpPr txBox="1"/>
          <p:nvPr/>
        </p:nvSpPr>
        <p:spPr>
          <a:xfrm>
            <a:off x="970002" y="3105833"/>
            <a:ext cx="1107996" cy="646331"/>
          </a:xfrm>
          <a:prstGeom prst="rect">
            <a:avLst/>
          </a:prstGeom>
          <a:noFill/>
        </p:spPr>
        <p:txBody>
          <a:bodyPr wrap="none" rtlCol="0">
            <a:spAutoFit/>
          </a:bodyPr>
          <a:lstStyle/>
          <a:p>
            <a:r>
              <a:rPr lang="zh-TW" altLang="en-US" sz="3600" dirty="0">
                <a:solidFill>
                  <a:schemeClr val="bg1"/>
                </a:solidFill>
              </a:rPr>
              <a:t>目錄</a:t>
            </a:r>
          </a:p>
        </p:txBody>
      </p:sp>
      <p:sp>
        <p:nvSpPr>
          <p:cNvPr id="7" name="矩形 6"/>
          <p:cNvSpPr/>
          <p:nvPr/>
        </p:nvSpPr>
        <p:spPr>
          <a:xfrm>
            <a:off x="704276" y="3026518"/>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p:cNvCxnSpPr/>
          <p:nvPr/>
        </p:nvCxnSpPr>
        <p:spPr>
          <a:xfrm>
            <a:off x="4747112" y="2401345"/>
            <a:ext cx="0" cy="537411"/>
          </a:xfrm>
          <a:prstGeom prst="line">
            <a:avLst/>
          </a:prstGeom>
          <a:ln w="19050">
            <a:solidFill>
              <a:srgbClr val="03A70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4745278" y="3133238"/>
            <a:ext cx="0" cy="537411"/>
          </a:xfrm>
          <a:prstGeom prst="line">
            <a:avLst/>
          </a:prstGeom>
          <a:ln w="19050">
            <a:solidFill>
              <a:srgbClr val="03A7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12899" y="1689588"/>
            <a:ext cx="6096000" cy="400110"/>
          </a:xfrm>
          <a:prstGeom prst="rect">
            <a:avLst/>
          </a:prstGeom>
        </p:spPr>
        <p:txBody>
          <a:bodyPr>
            <a:spAutoFit/>
          </a:bodyPr>
          <a:lstStyle/>
          <a:p>
            <a:r>
              <a:rPr lang="zh-TW" altLang="en-US" sz="2000" dirty="0">
                <a:solidFill>
                  <a:schemeClr val="tx1">
                    <a:lumMod val="75000"/>
                    <a:lumOff val="25000"/>
                  </a:schemeClr>
                </a:solidFill>
              </a:rPr>
              <a:t>現況分析</a:t>
            </a:r>
          </a:p>
        </p:txBody>
      </p:sp>
      <p:sp>
        <p:nvSpPr>
          <p:cNvPr id="18" name="矩形 17"/>
          <p:cNvSpPr/>
          <p:nvPr/>
        </p:nvSpPr>
        <p:spPr>
          <a:xfrm>
            <a:off x="5012838" y="2432122"/>
            <a:ext cx="6096000" cy="400110"/>
          </a:xfrm>
          <a:prstGeom prst="rect">
            <a:avLst/>
          </a:prstGeom>
        </p:spPr>
        <p:txBody>
          <a:bodyPr>
            <a:spAutoFit/>
          </a:bodyPr>
          <a:lstStyle/>
          <a:p>
            <a:r>
              <a:rPr lang="zh-TW" altLang="en-US" sz="2000" dirty="0">
                <a:solidFill>
                  <a:schemeClr val="tx1">
                    <a:lumMod val="75000"/>
                    <a:lumOff val="25000"/>
                  </a:schemeClr>
                </a:solidFill>
              </a:rPr>
              <a:t>創意設計理念</a:t>
            </a:r>
          </a:p>
        </p:txBody>
      </p:sp>
      <p:grpSp>
        <p:nvGrpSpPr>
          <p:cNvPr id="11" name="群組 10"/>
          <p:cNvGrpSpPr/>
          <p:nvPr/>
        </p:nvGrpSpPr>
        <p:grpSpPr>
          <a:xfrm>
            <a:off x="4146108" y="1658812"/>
            <a:ext cx="472084" cy="3459031"/>
            <a:chOff x="4193696" y="2086688"/>
            <a:chExt cx="472084" cy="3459031"/>
          </a:xfrm>
        </p:grpSpPr>
        <p:sp>
          <p:nvSpPr>
            <p:cNvPr id="9" name="文字方塊 8"/>
            <p:cNvSpPr txBox="1"/>
            <p:nvPr/>
          </p:nvSpPr>
          <p:spPr>
            <a:xfrm>
              <a:off x="4195780" y="2086688"/>
              <a:ext cx="470000" cy="461665"/>
            </a:xfrm>
            <a:prstGeom prst="rect">
              <a:avLst/>
            </a:prstGeom>
            <a:noFill/>
          </p:spPr>
          <p:txBody>
            <a:bodyPr wrap="none" rtlCol="0">
              <a:spAutoFit/>
            </a:bodyPr>
            <a:lstStyle/>
            <a:p>
              <a:pPr algn="r"/>
              <a:r>
                <a:rPr lang="en-US" altLang="zh-TW" sz="2000" dirty="0" smtClean="0"/>
                <a:t>0</a:t>
              </a:r>
              <a:r>
                <a:rPr lang="en-US" altLang="zh-TW" sz="2400" dirty="0"/>
                <a:t>1</a:t>
              </a:r>
              <a:endParaRPr lang="zh-TW" altLang="en-US" sz="2400" dirty="0"/>
            </a:p>
          </p:txBody>
        </p:sp>
        <p:sp>
          <p:nvSpPr>
            <p:cNvPr id="10" name="文字方塊 9"/>
            <p:cNvSpPr txBox="1"/>
            <p:nvPr/>
          </p:nvSpPr>
          <p:spPr>
            <a:xfrm>
              <a:off x="4195780" y="2829221"/>
              <a:ext cx="470000" cy="461665"/>
            </a:xfrm>
            <a:prstGeom prst="rect">
              <a:avLst/>
            </a:prstGeom>
            <a:noFill/>
          </p:spPr>
          <p:txBody>
            <a:bodyPr wrap="none" rtlCol="0">
              <a:spAutoFit/>
            </a:bodyPr>
            <a:lstStyle/>
            <a:p>
              <a:pPr algn="r"/>
              <a:r>
                <a:rPr lang="en-US" altLang="zh-TW" sz="2000" dirty="0" smtClean="0"/>
                <a:t>0</a:t>
              </a:r>
              <a:r>
                <a:rPr lang="en-US" altLang="zh-TW" sz="2400" dirty="0"/>
                <a:t>2</a:t>
              </a:r>
              <a:endParaRPr lang="zh-TW" altLang="en-US" sz="2400" dirty="0"/>
            </a:p>
          </p:txBody>
        </p:sp>
        <p:sp>
          <p:nvSpPr>
            <p:cNvPr id="20" name="文字方塊 19"/>
            <p:cNvSpPr txBox="1"/>
            <p:nvPr/>
          </p:nvSpPr>
          <p:spPr>
            <a:xfrm>
              <a:off x="4193696" y="3598988"/>
              <a:ext cx="470000" cy="461665"/>
            </a:xfrm>
            <a:prstGeom prst="rect">
              <a:avLst/>
            </a:prstGeom>
            <a:noFill/>
          </p:spPr>
          <p:txBody>
            <a:bodyPr wrap="none" rtlCol="0">
              <a:spAutoFit/>
            </a:bodyPr>
            <a:lstStyle/>
            <a:p>
              <a:pPr algn="r"/>
              <a:r>
                <a:rPr lang="en-US" altLang="zh-TW" sz="2000" dirty="0" smtClean="0"/>
                <a:t>0</a:t>
              </a:r>
              <a:r>
                <a:rPr lang="en-US" altLang="zh-TW" sz="2400" dirty="0"/>
                <a:t>3</a:t>
              </a:r>
              <a:endParaRPr lang="zh-TW" altLang="en-US" sz="2400" dirty="0"/>
            </a:p>
          </p:txBody>
        </p:sp>
        <p:sp>
          <p:nvSpPr>
            <p:cNvPr id="21" name="文字方塊 20"/>
            <p:cNvSpPr txBox="1"/>
            <p:nvPr/>
          </p:nvSpPr>
          <p:spPr>
            <a:xfrm>
              <a:off x="4193696" y="4341521"/>
              <a:ext cx="470000" cy="461665"/>
            </a:xfrm>
            <a:prstGeom prst="rect">
              <a:avLst/>
            </a:prstGeom>
            <a:noFill/>
          </p:spPr>
          <p:txBody>
            <a:bodyPr wrap="none" rtlCol="0">
              <a:spAutoFit/>
            </a:bodyPr>
            <a:lstStyle/>
            <a:p>
              <a:pPr algn="r"/>
              <a:r>
                <a:rPr lang="en-US" altLang="zh-TW" sz="2000" dirty="0" smtClean="0"/>
                <a:t>0</a:t>
              </a:r>
              <a:r>
                <a:rPr lang="en-US" altLang="zh-TW" sz="2400" dirty="0"/>
                <a:t>4</a:t>
              </a:r>
              <a:endParaRPr lang="zh-TW" altLang="en-US" sz="2400" dirty="0"/>
            </a:p>
          </p:txBody>
        </p:sp>
        <p:sp>
          <p:nvSpPr>
            <p:cNvPr id="22" name="文字方塊 21"/>
            <p:cNvSpPr txBox="1"/>
            <p:nvPr/>
          </p:nvSpPr>
          <p:spPr>
            <a:xfrm>
              <a:off x="4193696" y="5084054"/>
              <a:ext cx="470000" cy="461665"/>
            </a:xfrm>
            <a:prstGeom prst="rect">
              <a:avLst/>
            </a:prstGeom>
            <a:noFill/>
          </p:spPr>
          <p:txBody>
            <a:bodyPr wrap="none" rtlCol="0">
              <a:spAutoFit/>
            </a:bodyPr>
            <a:lstStyle/>
            <a:p>
              <a:pPr algn="r"/>
              <a:r>
                <a:rPr lang="en-US" altLang="zh-TW" sz="2000" dirty="0" smtClean="0"/>
                <a:t>0</a:t>
              </a:r>
              <a:r>
                <a:rPr lang="en-US" altLang="zh-TW" sz="2400" dirty="0"/>
                <a:t>5</a:t>
              </a:r>
              <a:endParaRPr lang="zh-TW" altLang="en-US" sz="2400" dirty="0"/>
            </a:p>
          </p:txBody>
        </p:sp>
      </p:grpSp>
      <p:cxnSp>
        <p:nvCxnSpPr>
          <p:cNvPr id="25" name="直線接點 24"/>
          <p:cNvCxnSpPr/>
          <p:nvPr/>
        </p:nvCxnSpPr>
        <p:spPr>
          <a:xfrm>
            <a:off x="4747112" y="1620938"/>
            <a:ext cx="0" cy="537411"/>
          </a:xfrm>
          <a:prstGeom prst="line">
            <a:avLst/>
          </a:prstGeom>
          <a:ln w="19050">
            <a:solidFill>
              <a:srgbClr val="03A700"/>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745278" y="3846872"/>
            <a:ext cx="0" cy="537411"/>
          </a:xfrm>
          <a:prstGeom prst="line">
            <a:avLst/>
          </a:prstGeom>
          <a:ln w="19050">
            <a:solidFill>
              <a:srgbClr val="03A70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4752142" y="4656178"/>
            <a:ext cx="0" cy="537411"/>
          </a:xfrm>
          <a:prstGeom prst="line">
            <a:avLst/>
          </a:prstGeom>
          <a:ln w="19050">
            <a:solidFill>
              <a:srgbClr val="03A7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012838" y="3201888"/>
            <a:ext cx="6096000" cy="400110"/>
          </a:xfrm>
          <a:prstGeom prst="rect">
            <a:avLst/>
          </a:prstGeom>
        </p:spPr>
        <p:txBody>
          <a:bodyPr>
            <a:spAutoFit/>
          </a:bodyPr>
          <a:lstStyle/>
          <a:p>
            <a:r>
              <a:rPr lang="zh-TW" altLang="en-US" sz="2000" dirty="0">
                <a:solidFill>
                  <a:schemeClr val="tx1">
                    <a:lumMod val="75000"/>
                    <a:lumOff val="25000"/>
                  </a:schemeClr>
                </a:solidFill>
              </a:rPr>
              <a:t>應用設計方法</a:t>
            </a:r>
          </a:p>
        </p:txBody>
      </p:sp>
      <p:sp>
        <p:nvSpPr>
          <p:cNvPr id="29" name="矩形 28"/>
          <p:cNvSpPr/>
          <p:nvPr/>
        </p:nvSpPr>
        <p:spPr>
          <a:xfrm>
            <a:off x="5012838" y="3944422"/>
            <a:ext cx="6096000" cy="400110"/>
          </a:xfrm>
          <a:prstGeom prst="rect">
            <a:avLst/>
          </a:prstGeom>
        </p:spPr>
        <p:txBody>
          <a:bodyPr>
            <a:spAutoFit/>
          </a:bodyPr>
          <a:lstStyle/>
          <a:p>
            <a:r>
              <a:rPr lang="zh-TW" altLang="en-US" sz="2000" dirty="0">
                <a:solidFill>
                  <a:schemeClr val="tx1">
                    <a:lumMod val="75000"/>
                    <a:lumOff val="25000"/>
                  </a:schemeClr>
                </a:solidFill>
              </a:rPr>
              <a:t>效益與可行性評估</a:t>
            </a:r>
          </a:p>
        </p:txBody>
      </p:sp>
      <p:sp>
        <p:nvSpPr>
          <p:cNvPr id="30" name="矩形 29"/>
          <p:cNvSpPr/>
          <p:nvPr/>
        </p:nvSpPr>
        <p:spPr>
          <a:xfrm>
            <a:off x="5012838" y="4724828"/>
            <a:ext cx="6096000" cy="400110"/>
          </a:xfrm>
          <a:prstGeom prst="rect">
            <a:avLst/>
          </a:prstGeom>
        </p:spPr>
        <p:txBody>
          <a:bodyPr>
            <a:spAutoFit/>
          </a:bodyPr>
          <a:lstStyle/>
          <a:p>
            <a:r>
              <a:rPr lang="zh-TW" altLang="en-US" sz="2000" dirty="0">
                <a:solidFill>
                  <a:schemeClr val="tx1">
                    <a:lumMod val="75000"/>
                    <a:lumOff val="25000"/>
                  </a:schemeClr>
                </a:solidFill>
              </a:rPr>
              <a:t>未來建議</a:t>
            </a:r>
          </a:p>
        </p:txBody>
      </p:sp>
    </p:spTree>
    <p:extLst>
      <p:ext uri="{BB962C8B-B14F-4D97-AF65-F5344CB8AC3E}">
        <p14:creationId xmlns:p14="http://schemas.microsoft.com/office/powerpoint/2010/main" val="292350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0" y="2432"/>
            <a:ext cx="4796589"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p:cNvSpPr>
            <a:spLocks noGrp="1"/>
          </p:cNvSpPr>
          <p:nvPr>
            <p:ph type="sldNum" sz="quarter" idx="12"/>
          </p:nvPr>
        </p:nvSpPr>
        <p:spPr/>
        <p:txBody>
          <a:bodyPr/>
          <a:lstStyle/>
          <a:p>
            <a:fld id="{9C4F5B2F-21C0-4B48-BB97-E2798AFE6AC1}" type="slidenum">
              <a:rPr lang="zh-TW" altLang="en-US" smtClean="0"/>
              <a:t>3</a:t>
            </a:fld>
            <a:endParaRPr lang="zh-TW" altLang="en-US"/>
          </a:p>
        </p:txBody>
      </p:sp>
      <p:grpSp>
        <p:nvGrpSpPr>
          <p:cNvPr id="8" name="群組 7"/>
          <p:cNvGrpSpPr/>
          <p:nvPr/>
        </p:nvGrpSpPr>
        <p:grpSpPr>
          <a:xfrm>
            <a:off x="494227" y="3026518"/>
            <a:ext cx="1639448" cy="804964"/>
            <a:chOff x="704276" y="3026518"/>
            <a:chExt cx="1639448" cy="804964"/>
          </a:xfrm>
        </p:grpSpPr>
        <p:sp>
          <p:nvSpPr>
            <p:cNvPr id="6" name="文字方塊 5"/>
            <p:cNvSpPr txBox="1"/>
            <p:nvPr/>
          </p:nvSpPr>
          <p:spPr>
            <a:xfrm>
              <a:off x="1197629" y="3088071"/>
              <a:ext cx="652743" cy="646331"/>
            </a:xfrm>
            <a:prstGeom prst="rect">
              <a:avLst/>
            </a:prstGeom>
            <a:noFill/>
          </p:spPr>
          <p:txBody>
            <a:bodyPr wrap="none" rtlCol="0">
              <a:spAutoFit/>
            </a:bodyPr>
            <a:lstStyle/>
            <a:p>
              <a:r>
                <a:rPr lang="en-US" altLang="zh-TW" sz="3600" dirty="0" smtClean="0">
                  <a:solidFill>
                    <a:schemeClr val="bg1"/>
                  </a:solidFill>
                </a:rPr>
                <a:t>01</a:t>
              </a:r>
              <a:endParaRPr lang="zh-TW" altLang="en-US" sz="3600" dirty="0">
                <a:solidFill>
                  <a:schemeClr val="bg1"/>
                </a:solidFill>
              </a:endParaRPr>
            </a:p>
          </p:txBody>
        </p:sp>
        <p:sp>
          <p:nvSpPr>
            <p:cNvPr id="7" name="矩形 6"/>
            <p:cNvSpPr/>
            <p:nvPr/>
          </p:nvSpPr>
          <p:spPr>
            <a:xfrm>
              <a:off x="704276" y="3026518"/>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 name="文字方塊 8"/>
          <p:cNvSpPr txBox="1"/>
          <p:nvPr/>
        </p:nvSpPr>
        <p:spPr>
          <a:xfrm>
            <a:off x="2417786" y="2766346"/>
            <a:ext cx="1210588" cy="1323439"/>
          </a:xfrm>
          <a:prstGeom prst="rect">
            <a:avLst/>
          </a:prstGeom>
          <a:noFill/>
        </p:spPr>
        <p:txBody>
          <a:bodyPr wrap="none" rtlCol="0">
            <a:spAutoFit/>
          </a:bodyPr>
          <a:lstStyle/>
          <a:p>
            <a:r>
              <a:rPr lang="zh-TW" altLang="en-US" sz="4000" dirty="0">
                <a:solidFill>
                  <a:srgbClr val="AFF9C9"/>
                </a:solidFill>
              </a:rPr>
              <a:t>現況</a:t>
            </a:r>
            <a:endParaRPr lang="en-US" altLang="zh-TW" sz="4000" dirty="0">
              <a:solidFill>
                <a:srgbClr val="AFF9C9"/>
              </a:solidFill>
            </a:endParaRPr>
          </a:p>
          <a:p>
            <a:r>
              <a:rPr lang="zh-TW" altLang="en-US" sz="4000" dirty="0">
                <a:solidFill>
                  <a:srgbClr val="AFF9C9"/>
                </a:solidFill>
              </a:rPr>
              <a:t>分析</a:t>
            </a:r>
          </a:p>
        </p:txBody>
      </p:sp>
      <p:sp>
        <p:nvSpPr>
          <p:cNvPr id="12" name="矩形 11"/>
          <p:cNvSpPr/>
          <p:nvPr/>
        </p:nvSpPr>
        <p:spPr>
          <a:xfrm>
            <a:off x="4032900" y="814460"/>
            <a:ext cx="7740000" cy="5580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488670" y="1542968"/>
            <a:ext cx="6917285" cy="3785652"/>
          </a:xfrm>
          <a:prstGeom prst="rect">
            <a:avLst/>
          </a:prstGeom>
        </p:spPr>
        <p:txBody>
          <a:bodyPr wrap="square">
            <a:spAutoFit/>
          </a:bodyPr>
          <a:lstStyle/>
          <a:p>
            <a:pPr indent="304800">
              <a:lnSpc>
                <a:spcPct val="150000"/>
              </a:lnSpc>
              <a:spcAft>
                <a:spcPts val="0"/>
              </a:spcAft>
            </a:pPr>
            <a:r>
              <a:rPr lang="zh-TW" altLang="en-US" sz="2000" kern="100" dirty="0">
                <a:latin typeface="Calibri" panose="020F0502020204030204" pitchFamily="34" charset="0"/>
                <a:ea typeface="標楷體" panose="03000509000000000000" pitchFamily="65" charset="-120"/>
                <a:cs typeface="Times New Roman" panose="02020603050405020304" pitchFamily="18" charset="0"/>
              </a:rPr>
              <a:t>在投遞失敗的案例中，</a:t>
            </a:r>
            <a:r>
              <a:rPr lang="zh-TW" altLang="en-US" sz="2000" b="1" kern="100" dirty="0">
                <a:latin typeface="Calibri" panose="020F0502020204030204" pitchFamily="34" charset="0"/>
                <a:ea typeface="標楷體" panose="03000509000000000000" pitchFamily="65" charset="-120"/>
                <a:cs typeface="Times New Roman" panose="02020603050405020304" pitchFamily="18" charset="0"/>
              </a:rPr>
              <a:t>收件者不在與拒收為主要失敗原因</a:t>
            </a:r>
            <a:r>
              <a:rPr lang="zh-TW" altLang="en-US" sz="2000" kern="100" dirty="0">
                <a:latin typeface="Calibri" panose="020F0502020204030204" pitchFamily="34" charset="0"/>
                <a:ea typeface="標楷體" panose="03000509000000000000" pitchFamily="65" charset="-120"/>
                <a:cs typeface="Times New Roman" panose="02020603050405020304" pitchFamily="18" charset="0"/>
              </a:rPr>
              <a:t>，根據特種郵件追蹤查詢資料</a:t>
            </a:r>
            <a:r>
              <a:rPr lang="en-US" altLang="zh-TW" sz="2000" kern="100" dirty="0">
                <a:latin typeface="Calibri" panose="020F0502020204030204" pitchFamily="34" charset="0"/>
                <a:ea typeface="標楷體" panose="03000509000000000000" pitchFamily="65" charset="-120"/>
                <a:cs typeface="Times New Roman" panose="02020603050405020304" pitchFamily="18" charset="0"/>
              </a:rPr>
              <a:t>(TT)107</a:t>
            </a:r>
            <a:r>
              <a:rPr lang="zh-TW" altLang="en-US" sz="2000" kern="100" dirty="0">
                <a:latin typeface="Calibri" panose="020F0502020204030204" pitchFamily="34" charset="0"/>
                <a:ea typeface="標楷體" panose="03000509000000000000" pitchFamily="65" charset="-120"/>
                <a:cs typeface="Times New Roman" panose="02020603050405020304" pitchFamily="18" charset="0"/>
              </a:rPr>
              <a:t>年第一季統計，</a:t>
            </a:r>
            <a:r>
              <a:rPr lang="zh-TW" altLang="en-US" sz="2000" b="1" kern="100" dirty="0">
                <a:latin typeface="Calibri" panose="020F0502020204030204" pitchFamily="34" charset="0"/>
                <a:ea typeface="標楷體" panose="03000509000000000000" pitchFamily="65" charset="-120"/>
                <a:cs typeface="Times New Roman" panose="02020603050405020304" pitchFamily="18" charset="0"/>
              </a:rPr>
              <a:t>失敗率可達</a:t>
            </a:r>
            <a:r>
              <a:rPr lang="en-US" altLang="zh-TW" sz="2000" b="1" kern="100" dirty="0">
                <a:latin typeface="Calibri" panose="020F0502020204030204" pitchFamily="34" charset="0"/>
                <a:ea typeface="標楷體" panose="03000509000000000000" pitchFamily="65" charset="-120"/>
                <a:cs typeface="Times New Roman" panose="02020603050405020304" pitchFamily="18" charset="0"/>
              </a:rPr>
              <a:t>24.31%</a:t>
            </a:r>
            <a:r>
              <a:rPr lang="zh-TW" altLang="en-US" sz="2000" kern="100" dirty="0">
                <a:latin typeface="Calibri" panose="020F0502020204030204" pitchFamily="34" charset="0"/>
                <a:ea typeface="標楷體" panose="03000509000000000000" pitchFamily="65" charset="-120"/>
                <a:cs typeface="Times New Roman" panose="02020603050405020304" pitchFamily="18" charset="0"/>
              </a:rPr>
              <a:t>，即</a:t>
            </a:r>
            <a:r>
              <a:rPr lang="en-US" altLang="zh-TW" sz="2000" kern="100" dirty="0">
                <a:latin typeface="Calibri" panose="020F0502020204030204" pitchFamily="34" charset="0"/>
                <a:ea typeface="標楷體" panose="03000509000000000000" pitchFamily="65" charset="-120"/>
                <a:cs typeface="Times New Roman" panose="02020603050405020304" pitchFamily="18" charset="0"/>
              </a:rPr>
              <a:t>17,982,933</a:t>
            </a:r>
            <a:r>
              <a:rPr lang="zh-TW" altLang="en-US" sz="2000" kern="100" dirty="0">
                <a:latin typeface="Calibri" panose="020F0502020204030204" pitchFamily="34" charset="0"/>
                <a:ea typeface="標楷體" panose="03000509000000000000" pitchFamily="65" charset="-120"/>
                <a:cs typeface="Times New Roman" panose="02020603050405020304" pitchFamily="18" charset="0"/>
              </a:rPr>
              <a:t>件。其中收件者拒收為不可抗力之因素，此處不予以討論；而收件者不在家之案例，主要分布在非商辦之住宅區，其中又以無大廈管理員之區域為主。在此以投遞郵局</a:t>
            </a:r>
            <a:r>
              <a:rPr lang="zh-TW" altLang="en-US" sz="2000" b="1" kern="100" dirty="0">
                <a:latin typeface="Calibri" panose="020F0502020204030204" pitchFamily="34" charset="0"/>
                <a:ea typeface="標楷體" panose="03000509000000000000" pitchFamily="65" charset="-120"/>
                <a:cs typeface="Times New Roman" panose="02020603050405020304" pitchFamily="18" charset="0"/>
              </a:rPr>
              <a:t>高雄林園郵局</a:t>
            </a:r>
            <a:r>
              <a:rPr lang="en-US" altLang="zh-TW" sz="2000" kern="100" dirty="0">
                <a:latin typeface="Calibri" panose="020F0502020204030204" pitchFamily="34" charset="0"/>
                <a:ea typeface="標楷體" panose="03000509000000000000" pitchFamily="65" charset="-120"/>
                <a:cs typeface="Times New Roman" panose="02020603050405020304" pitchFamily="18" charset="0"/>
              </a:rPr>
              <a:t>(830024)</a:t>
            </a:r>
            <a:r>
              <a:rPr lang="zh-TW" altLang="en-US" sz="2000" b="1" kern="100" dirty="0">
                <a:latin typeface="Calibri" panose="020F0502020204030204" pitchFamily="34" charset="0"/>
                <a:ea typeface="標楷體" panose="03000509000000000000" pitchFamily="65" charset="-120"/>
                <a:cs typeface="Times New Roman" panose="02020603050405020304" pitchFamily="18" charset="0"/>
              </a:rPr>
              <a:t>為例</a:t>
            </a:r>
            <a:r>
              <a:rPr lang="zh-TW" altLang="en-US" sz="2000" kern="100" dirty="0">
                <a:latin typeface="Calibri" panose="020F0502020204030204" pitchFamily="34" charset="0"/>
                <a:ea typeface="標楷體" panose="03000509000000000000" pitchFamily="65" charset="-120"/>
                <a:cs typeface="Times New Roman" panose="02020603050405020304" pitchFamily="18" charset="0"/>
              </a:rPr>
              <a:t>，此投遞郵局服務區域之特色包含：較少商業區土地使用、較少服務人數與每日只派一個班遞送，以利模擬成果呈現與理解。</a:t>
            </a:r>
            <a:endParaRPr lang="en-US" altLang="zh-TW" sz="2000" kern="100" dirty="0">
              <a:latin typeface="Calibri" panose="020F0502020204030204" pitchFamily="34"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98457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矩形 2"/>
          <p:cNvSpPr/>
          <p:nvPr/>
        </p:nvSpPr>
        <p:spPr>
          <a:xfrm>
            <a:off x="0" y="0"/>
            <a:ext cx="4796589"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3048000" y="1879507"/>
            <a:ext cx="8714428" cy="229402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p:cNvSpPr>
            <a:spLocks noGrp="1"/>
          </p:cNvSpPr>
          <p:nvPr>
            <p:ph type="sldNum" sz="quarter" idx="12"/>
          </p:nvPr>
        </p:nvSpPr>
        <p:spPr/>
        <p:txBody>
          <a:bodyPr/>
          <a:lstStyle/>
          <a:p>
            <a:fld id="{9C4F5B2F-21C0-4B48-BB97-E2798AFE6AC1}" type="slidenum">
              <a:rPr lang="zh-TW" altLang="en-US" smtClean="0"/>
              <a:t>4</a:t>
            </a:fld>
            <a:endParaRPr lang="zh-TW" altLang="en-US"/>
          </a:p>
        </p:txBody>
      </p:sp>
      <p:sp>
        <p:nvSpPr>
          <p:cNvPr id="6" name="文字方塊 5"/>
          <p:cNvSpPr txBox="1"/>
          <p:nvPr/>
        </p:nvSpPr>
        <p:spPr>
          <a:xfrm>
            <a:off x="1197629" y="3088071"/>
            <a:ext cx="652743" cy="646331"/>
          </a:xfrm>
          <a:prstGeom prst="rect">
            <a:avLst/>
          </a:prstGeom>
          <a:noFill/>
        </p:spPr>
        <p:txBody>
          <a:bodyPr wrap="none" rtlCol="0">
            <a:spAutoFit/>
          </a:bodyPr>
          <a:lstStyle/>
          <a:p>
            <a:r>
              <a:rPr lang="en-US" altLang="zh-TW" sz="3600" dirty="0" smtClean="0">
                <a:solidFill>
                  <a:schemeClr val="bg1"/>
                </a:solidFill>
              </a:rPr>
              <a:t>02</a:t>
            </a:r>
            <a:endParaRPr lang="zh-TW" altLang="en-US" sz="3600" dirty="0">
              <a:solidFill>
                <a:schemeClr val="bg1"/>
              </a:solidFill>
            </a:endParaRPr>
          </a:p>
        </p:txBody>
      </p:sp>
      <p:sp>
        <p:nvSpPr>
          <p:cNvPr id="7" name="矩形 6"/>
          <p:cNvSpPr/>
          <p:nvPr/>
        </p:nvSpPr>
        <p:spPr>
          <a:xfrm>
            <a:off x="704276" y="3026518"/>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272213" y="3020290"/>
            <a:ext cx="3729037" cy="769441"/>
          </a:xfrm>
          <a:prstGeom prst="rect">
            <a:avLst/>
          </a:prstGeom>
        </p:spPr>
        <p:txBody>
          <a:bodyPr wrap="square">
            <a:spAutoFit/>
          </a:bodyPr>
          <a:lstStyle/>
          <a:p>
            <a:pPr algn="r"/>
            <a:r>
              <a:rPr lang="zh-TW" altLang="en-US" sz="4400" dirty="0">
                <a:solidFill>
                  <a:schemeClr val="tx1">
                    <a:lumMod val="75000"/>
                    <a:lumOff val="25000"/>
                  </a:schemeClr>
                </a:solidFill>
              </a:rPr>
              <a:t>創意設計理念</a:t>
            </a:r>
          </a:p>
        </p:txBody>
      </p:sp>
    </p:spTree>
    <p:extLst>
      <p:ext uri="{BB962C8B-B14F-4D97-AF65-F5344CB8AC3E}">
        <p14:creationId xmlns:p14="http://schemas.microsoft.com/office/powerpoint/2010/main" val="358844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3">
            <a:grayscl/>
            <a:extLst>
              <a:ext uri="{28A0092B-C50C-407E-A947-70E740481C1C}">
                <a14:useLocalDpi xmlns:a14="http://schemas.microsoft.com/office/drawing/2010/main" val="0"/>
              </a:ext>
            </a:extLst>
          </a:blip>
          <a:srcRect l="2" r="-83" b="-116"/>
          <a:stretch/>
        </p:blipFill>
        <p:spPr>
          <a:xfrm>
            <a:off x="-1" y="-1"/>
            <a:ext cx="12201994" cy="6866021"/>
          </a:xfrm>
          <a:prstGeom prst="rect">
            <a:avLst/>
          </a:prstGeom>
        </p:spPr>
      </p:pic>
      <p:sp>
        <p:nvSpPr>
          <p:cNvPr id="5" name="矩形 4"/>
          <p:cNvSpPr/>
          <p:nvPr/>
        </p:nvSpPr>
        <p:spPr>
          <a:xfrm>
            <a:off x="2645692" y="155576"/>
            <a:ext cx="9546308" cy="992992"/>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6" name="群組 5"/>
          <p:cNvGrpSpPr/>
          <p:nvPr/>
        </p:nvGrpSpPr>
        <p:grpSpPr>
          <a:xfrm>
            <a:off x="3482049" y="244473"/>
            <a:ext cx="3444061" cy="804964"/>
            <a:chOff x="1143583" y="992992"/>
            <a:chExt cx="1648772" cy="804964"/>
          </a:xfrm>
        </p:grpSpPr>
        <p:sp>
          <p:nvSpPr>
            <p:cNvPr id="7" name="矩形 6"/>
            <p:cNvSpPr/>
            <p:nvPr/>
          </p:nvSpPr>
          <p:spPr>
            <a:xfrm>
              <a:off x="1143583" y="992992"/>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143583" y="1167785"/>
              <a:ext cx="1648772" cy="435632"/>
            </a:xfrm>
            <a:prstGeom prst="rect">
              <a:avLst/>
            </a:prstGeom>
          </p:spPr>
          <p:txBody>
            <a:bodyPr wrap="square">
              <a:spAutoFit/>
            </a:bodyPr>
            <a:lstStyle/>
            <a:p>
              <a:pPr algn="ctr">
                <a:lnSpc>
                  <a:spcPct val="120000"/>
                </a:lnSpc>
              </a:pPr>
              <a:r>
                <a:rPr lang="zh-TW" altLang="en-US" sz="2000" dirty="0">
                  <a:solidFill>
                    <a:schemeClr val="bg1"/>
                  </a:solidFill>
                </a:rPr>
                <a:t>設計理念</a:t>
              </a:r>
            </a:p>
          </p:txBody>
        </p:sp>
      </p:grpSp>
      <p:grpSp>
        <p:nvGrpSpPr>
          <p:cNvPr id="9" name="群組 8"/>
          <p:cNvGrpSpPr/>
          <p:nvPr/>
        </p:nvGrpSpPr>
        <p:grpSpPr>
          <a:xfrm>
            <a:off x="1" y="0"/>
            <a:ext cx="980210" cy="6858000"/>
            <a:chOff x="1" y="0"/>
            <a:chExt cx="980210" cy="6858000"/>
          </a:xfrm>
        </p:grpSpPr>
        <p:sp>
          <p:nvSpPr>
            <p:cNvPr id="10" name="矩形 9"/>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768" y="197263"/>
              <a:ext cx="492443" cy="6370975"/>
            </a:xfrm>
            <a:prstGeom prst="rect">
              <a:avLst/>
            </a:prstGeom>
          </p:spPr>
          <p:txBody>
            <a:bodyPr wrap="none">
              <a:spAutoFit/>
            </a:bodyPr>
            <a:lstStyle/>
            <a:p>
              <a:r>
                <a:rPr lang="en-US" altLang="zh-TW" sz="2400" dirty="0">
                  <a:solidFill>
                    <a:schemeClr val="bg1"/>
                  </a:solidFill>
                </a:rPr>
                <a:t> </a:t>
              </a:r>
              <a:r>
                <a:rPr lang="en-US" altLang="zh-TW" sz="2400" dirty="0" err="1">
                  <a:solidFill>
                    <a:schemeClr val="bg1"/>
                  </a:solidFill>
                </a:rPr>
                <a:t>i</a:t>
              </a:r>
              <a:endParaRPr lang="en-US" altLang="zh-TW" sz="2400" dirty="0">
                <a:solidFill>
                  <a:schemeClr val="bg1"/>
                </a:solidFill>
              </a:endParaRPr>
            </a:p>
            <a:p>
              <a:r>
                <a:rPr lang="zh-TW" altLang="en-US" sz="2400" dirty="0">
                  <a:solidFill>
                    <a:schemeClr val="bg1"/>
                  </a:solidFill>
                </a:rPr>
                <a:t>郵</a:t>
              </a:r>
              <a:endParaRPr lang="en-US" altLang="zh-TW" sz="2400" dirty="0">
                <a:solidFill>
                  <a:schemeClr val="bg1"/>
                </a:solidFill>
              </a:endParaRPr>
            </a:p>
            <a:p>
              <a:r>
                <a:rPr lang="zh-TW" altLang="en-US" sz="2400" dirty="0">
                  <a:solidFill>
                    <a:schemeClr val="bg1"/>
                  </a:solidFill>
                </a:rPr>
                <a:t>箱</a:t>
              </a:r>
              <a:endParaRPr lang="en-US" altLang="zh-TW" sz="2400" dirty="0">
                <a:solidFill>
                  <a:schemeClr val="bg1"/>
                </a:solidFill>
              </a:endParaRPr>
            </a:p>
            <a:p>
              <a:r>
                <a:rPr lang="zh-TW" altLang="en-US" sz="2400" dirty="0">
                  <a:solidFill>
                    <a:schemeClr val="bg1"/>
                  </a:solidFill>
                </a:rPr>
                <a:t>相</a:t>
              </a:r>
              <a:endParaRPr lang="en-US" altLang="zh-TW" sz="2400" dirty="0">
                <a:solidFill>
                  <a:schemeClr val="bg1"/>
                </a:solidFill>
              </a:endParaRPr>
            </a:p>
            <a:p>
              <a:r>
                <a:rPr lang="zh-TW" altLang="en-US" sz="2400" dirty="0">
                  <a:solidFill>
                    <a:schemeClr val="bg1"/>
                  </a:solidFill>
                </a:rPr>
                <a:t>關</a:t>
              </a:r>
              <a:endParaRPr lang="en-US" altLang="zh-TW" sz="2400" dirty="0">
                <a:solidFill>
                  <a:schemeClr val="bg1"/>
                </a:solidFill>
              </a:endParaRPr>
            </a:p>
            <a:p>
              <a:r>
                <a:rPr lang="zh-TW" altLang="en-US" sz="2400" dirty="0">
                  <a:solidFill>
                    <a:schemeClr val="bg1"/>
                  </a:solidFill>
                </a:rPr>
                <a:t>收</a:t>
              </a:r>
              <a:endParaRPr lang="en-US" altLang="zh-TW" sz="2400" dirty="0">
                <a:solidFill>
                  <a:schemeClr val="bg1"/>
                </a:solidFill>
              </a:endParaRPr>
            </a:p>
            <a:p>
              <a:r>
                <a:rPr lang="zh-TW" altLang="en-US" sz="2400" dirty="0">
                  <a:solidFill>
                    <a:schemeClr val="bg1"/>
                  </a:solidFill>
                </a:rPr>
                <a:t>寄</a:t>
              </a:r>
              <a:endParaRPr lang="en-US" altLang="zh-TW" sz="2400" dirty="0">
                <a:solidFill>
                  <a:schemeClr val="bg1"/>
                </a:solidFill>
              </a:endParaRPr>
            </a:p>
            <a:p>
              <a:r>
                <a:rPr lang="zh-TW" altLang="en-US" sz="2400" dirty="0">
                  <a:solidFill>
                    <a:schemeClr val="bg1"/>
                  </a:solidFill>
                </a:rPr>
                <a:t>資</a:t>
              </a:r>
              <a:endParaRPr lang="en-US" altLang="zh-TW" sz="2400" dirty="0">
                <a:solidFill>
                  <a:schemeClr val="bg1"/>
                </a:solidFill>
              </a:endParaRPr>
            </a:p>
            <a:p>
              <a:r>
                <a:rPr lang="zh-TW" altLang="en-US" sz="2400" dirty="0">
                  <a:solidFill>
                    <a:schemeClr val="bg1"/>
                  </a:solidFill>
                </a:rPr>
                <a:t>料</a:t>
              </a:r>
              <a:endParaRPr lang="en-US" altLang="zh-TW" sz="2400" dirty="0">
                <a:solidFill>
                  <a:schemeClr val="bg1"/>
                </a:solidFill>
              </a:endParaRPr>
            </a:p>
            <a:p>
              <a:r>
                <a:rPr lang="zh-TW" altLang="en-US" sz="2400" dirty="0">
                  <a:solidFill>
                    <a:schemeClr val="bg1"/>
                  </a:solidFill>
                </a:rPr>
                <a:t>明</a:t>
              </a:r>
              <a:endParaRPr lang="en-US" altLang="zh-TW" sz="2400" dirty="0">
                <a:solidFill>
                  <a:schemeClr val="bg1"/>
                </a:solidFill>
              </a:endParaRPr>
            </a:p>
            <a:p>
              <a:r>
                <a:rPr lang="zh-TW" altLang="en-US" sz="2400" dirty="0">
                  <a:solidFill>
                    <a:schemeClr val="bg1"/>
                  </a:solidFill>
                </a:rPr>
                <a:t>細</a:t>
              </a:r>
              <a:endParaRPr lang="en-US" altLang="zh-TW" sz="2400" dirty="0">
                <a:solidFill>
                  <a:schemeClr val="bg1"/>
                </a:solidFill>
              </a:endParaRPr>
            </a:p>
            <a:p>
              <a:r>
                <a:rPr lang="zh-TW" altLang="en-US" sz="2400" dirty="0">
                  <a:solidFill>
                    <a:schemeClr val="bg1"/>
                  </a:solidFill>
                </a:rPr>
                <a:t>檔</a:t>
              </a:r>
              <a:endParaRPr lang="en-US" altLang="zh-TW" sz="2400" dirty="0">
                <a:solidFill>
                  <a:schemeClr val="bg1"/>
                </a:solidFill>
              </a:endParaRPr>
            </a:p>
            <a:p>
              <a:r>
                <a:rPr lang="zh-TW" altLang="en-US" sz="2400" dirty="0">
                  <a:solidFill>
                    <a:schemeClr val="bg1"/>
                  </a:solidFill>
                </a:rPr>
                <a:t>之</a:t>
              </a:r>
              <a:endParaRPr lang="en-US" altLang="zh-TW" sz="2400" dirty="0">
                <a:solidFill>
                  <a:schemeClr val="bg1"/>
                </a:solidFill>
              </a:endParaRPr>
            </a:p>
            <a:p>
              <a:r>
                <a:rPr lang="zh-TW" altLang="en-US" sz="2400" dirty="0">
                  <a:solidFill>
                    <a:schemeClr val="bg1"/>
                  </a:solidFill>
                </a:rPr>
                <a:t>文</a:t>
              </a:r>
              <a:endParaRPr lang="en-US" altLang="zh-TW" sz="2400" dirty="0">
                <a:solidFill>
                  <a:schemeClr val="bg1"/>
                </a:solidFill>
              </a:endParaRPr>
            </a:p>
            <a:p>
              <a:r>
                <a:rPr lang="zh-TW" altLang="en-US" sz="2400" dirty="0">
                  <a:solidFill>
                    <a:schemeClr val="bg1"/>
                  </a:solidFill>
                </a:rPr>
                <a:t>字</a:t>
              </a:r>
              <a:endParaRPr lang="en-US" altLang="zh-TW" sz="2400" dirty="0">
                <a:solidFill>
                  <a:schemeClr val="bg1"/>
                </a:solidFill>
              </a:endParaRPr>
            </a:p>
            <a:p>
              <a:r>
                <a:rPr lang="zh-TW" altLang="en-US" sz="2400" dirty="0">
                  <a:solidFill>
                    <a:schemeClr val="bg1"/>
                  </a:solidFill>
                </a:rPr>
                <a:t>探</a:t>
              </a:r>
              <a:endParaRPr lang="en-US" altLang="zh-TW" sz="2400" dirty="0">
                <a:solidFill>
                  <a:schemeClr val="bg1"/>
                </a:solidFill>
              </a:endParaRPr>
            </a:p>
            <a:p>
              <a:r>
                <a:rPr lang="zh-TW" altLang="en-US" sz="2400" dirty="0">
                  <a:solidFill>
                    <a:schemeClr val="bg1"/>
                  </a:solidFill>
                </a:rPr>
                <a:t>勘</a:t>
              </a:r>
            </a:p>
          </p:txBody>
        </p:sp>
        <p:sp>
          <p:nvSpPr>
            <p:cNvPr id="12" name="文字方塊 11"/>
            <p:cNvSpPr txBox="1"/>
            <p:nvPr/>
          </p:nvSpPr>
          <p:spPr>
            <a:xfrm>
              <a:off x="426213" y="5387213"/>
              <a:ext cx="553998" cy="1470787"/>
            </a:xfrm>
            <a:prstGeom prst="rect">
              <a:avLst/>
            </a:prstGeom>
            <a:noFill/>
          </p:spPr>
          <p:txBody>
            <a:bodyPr vert="vert270" wrap="none" rtlCol="0">
              <a:spAutoFit/>
            </a:bodyPr>
            <a:lstStyle/>
            <a:p>
              <a:r>
                <a:rPr lang="en-US" altLang="zh-TW" sz="2400" dirty="0">
                  <a:solidFill>
                    <a:srgbClr val="7CF0BD"/>
                  </a:solidFill>
                </a:rPr>
                <a:t>Proposal  1</a:t>
              </a:r>
              <a:endParaRPr lang="zh-TW" altLang="en-US" sz="2400" dirty="0">
                <a:solidFill>
                  <a:srgbClr val="7CF0BD"/>
                </a:solidFill>
              </a:endParaRPr>
            </a:p>
          </p:txBody>
        </p:sp>
      </p:grpSp>
      <p:sp>
        <p:nvSpPr>
          <p:cNvPr id="14" name="矩形 13"/>
          <p:cNvSpPr/>
          <p:nvPr/>
        </p:nvSpPr>
        <p:spPr>
          <a:xfrm>
            <a:off x="895547" y="1287878"/>
            <a:ext cx="9964957" cy="5148771"/>
          </a:xfrm>
          <a:prstGeom prst="rect">
            <a:avLst/>
          </a:prstGeom>
          <a:solidFill>
            <a:srgbClr val="AFF9C9">
              <a:alpha val="8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413366" y="2051397"/>
            <a:ext cx="9013982" cy="4745915"/>
          </a:xfrm>
          <a:prstGeom prst="rect">
            <a:avLst/>
          </a:prstGeom>
        </p:spPr>
        <p:txBody>
          <a:bodyPr wrap="square">
            <a:spAutoFit/>
          </a:bodyPr>
          <a:lstStyle/>
          <a:p>
            <a:pPr>
              <a:lnSpc>
                <a:spcPct val="120000"/>
              </a:lnSpc>
              <a:spcAft>
                <a:spcPts val="0"/>
              </a:spcAft>
            </a:pPr>
            <a:r>
              <a:rPr lang="zh-TW" altLang="en-US" b="1" kern="100" dirty="0">
                <a:latin typeface="Calibri" panose="020F0502020204030204" pitchFamily="34" charset="0"/>
                <a:ea typeface="標楷體" panose="03000509000000000000" pitchFamily="65" charset="-120"/>
                <a:cs typeface="Times New Roman" panose="02020603050405020304" pitchFamily="18" charset="0"/>
              </a:rPr>
              <a:t>資料管理 </a:t>
            </a:r>
            <a:r>
              <a:rPr lang="en-US" altLang="zh-TW" b="1" kern="100" dirty="0">
                <a:latin typeface="Calibri" panose="020F0502020204030204" pitchFamily="34" charset="0"/>
                <a:ea typeface="標楷體" panose="03000509000000000000" pitchFamily="65" charset="-120"/>
                <a:cs typeface="Times New Roman" panose="02020603050405020304" pitchFamily="18" charset="0"/>
              </a:rPr>
              <a:t>|</a:t>
            </a:r>
            <a:r>
              <a:rPr lang="zh-TW" altLang="en-US" b="1" kern="100" dirty="0">
                <a:latin typeface="Calibri" panose="020F0502020204030204" pitchFamily="34" charset="0"/>
                <a:ea typeface="標楷體" panose="03000509000000000000" pitchFamily="65" charset="-120"/>
                <a:cs typeface="Times New Roman" panose="02020603050405020304" pitchFamily="18" charset="0"/>
              </a:rPr>
              <a:t> </a:t>
            </a:r>
            <a:endParaRPr lang="en-US" altLang="zh-TW" b="1"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r>
              <a:rPr lang="zh-TW" altLang="en-US" kern="100" dirty="0">
                <a:latin typeface="Calibri" panose="020F0502020204030204" pitchFamily="34" charset="0"/>
                <a:ea typeface="標楷體" panose="03000509000000000000" pitchFamily="65" charset="-120"/>
                <a:cs typeface="Times New Roman" panose="02020603050405020304" pitchFamily="18" charset="0"/>
              </a:rPr>
              <a:t>投遞失敗有諸多因素，而收件者不在為主要原因之一，為了使投遞成功率上升，透過歷年數據統計，加入了客戶投遞成功機率的因子，連結客戶與其收件之特性，了解在週間客戶收件成功的機率，以在路線規劃上加入隨機規劃的部分，增加投遞成功的機率。</a:t>
            </a: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r>
              <a:rPr lang="zh-TW" altLang="en-US" b="1" kern="100" dirty="0">
                <a:latin typeface="Calibri" panose="020F0502020204030204" pitchFamily="34" charset="0"/>
                <a:ea typeface="標楷體" panose="03000509000000000000" pitchFamily="65" charset="-120"/>
                <a:cs typeface="Times New Roman" panose="02020603050405020304" pitchFamily="18" charset="0"/>
              </a:rPr>
              <a:t>隨機規劃 </a:t>
            </a:r>
            <a:r>
              <a:rPr lang="en-US" altLang="zh-TW" b="1" kern="100" dirty="0">
                <a:latin typeface="Calibri" panose="020F0502020204030204" pitchFamily="34" charset="0"/>
                <a:ea typeface="標楷體" panose="03000509000000000000" pitchFamily="65" charset="-120"/>
                <a:cs typeface="Times New Roman" panose="02020603050405020304" pitchFamily="18" charset="0"/>
              </a:rPr>
              <a:t>|</a:t>
            </a:r>
            <a:r>
              <a:rPr lang="zh-TW" altLang="en-US" b="1" kern="100" dirty="0">
                <a:latin typeface="Calibri" panose="020F0502020204030204" pitchFamily="34" charset="0"/>
                <a:ea typeface="標楷體" panose="03000509000000000000" pitchFamily="65" charset="-120"/>
                <a:cs typeface="Times New Roman" panose="02020603050405020304" pitchFamily="18" charset="0"/>
              </a:rPr>
              <a:t> </a:t>
            </a:r>
            <a:endParaRPr lang="en-US" altLang="zh-TW" b="1"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r>
              <a:rPr lang="zh-TW" altLang="en-US" kern="100" dirty="0">
                <a:latin typeface="Calibri" panose="020F0502020204030204" pitchFamily="34" charset="0"/>
                <a:ea typeface="標楷體" panose="03000509000000000000" pitchFamily="65" charset="-120"/>
                <a:cs typeface="Times New Roman" panose="02020603050405020304" pitchFamily="18" charset="0"/>
              </a:rPr>
              <a:t>隨機規劃在路網規劃上主要加入機率的因子，但對於龐大的路網規劃會耗費多時，為了加速規劃時間，我們將考慮投遞貨物之投遞郵局、地理位置與投遞時間等因素加以分群，加入機率因子後再進行路線規劃，以最大化投遞的成功率，並最小化投遞的成本。</a:t>
            </a: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zh-TW" altLang="en-US" kern="100" dirty="0">
              <a:latin typeface="Calibri" panose="020F0502020204030204" pitchFamily="34"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9C4F5B2F-21C0-4B48-BB97-E2798AFE6AC1}" type="slidenum">
              <a:rPr lang="zh-TW" altLang="en-US" smtClean="0"/>
              <a:t>5</a:t>
            </a:fld>
            <a:endParaRPr lang="zh-TW" altLang="en-US"/>
          </a:p>
        </p:txBody>
      </p:sp>
      <p:grpSp>
        <p:nvGrpSpPr>
          <p:cNvPr id="15" name="群組 14"/>
          <p:cNvGrpSpPr/>
          <p:nvPr/>
        </p:nvGrpSpPr>
        <p:grpSpPr>
          <a:xfrm>
            <a:off x="0" y="0"/>
            <a:ext cx="980211" cy="6858000"/>
            <a:chOff x="0" y="0"/>
            <a:chExt cx="980211" cy="6858000"/>
          </a:xfrm>
        </p:grpSpPr>
        <p:sp>
          <p:nvSpPr>
            <p:cNvPr id="16" name="矩形 15"/>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0" y="503735"/>
              <a:ext cx="595035" cy="3046988"/>
            </a:xfrm>
            <a:prstGeom prst="rect">
              <a:avLst/>
            </a:prstGeom>
          </p:spPr>
          <p:txBody>
            <a:bodyPr wrap="none">
              <a:spAutoFit/>
            </a:bodyPr>
            <a:lstStyle/>
            <a:p>
              <a:r>
                <a:rPr lang="zh-TW" altLang="en-US" sz="3200" dirty="0">
                  <a:solidFill>
                    <a:schemeClr val="bg1"/>
                  </a:solidFill>
                </a:rPr>
                <a:t>創</a:t>
              </a:r>
              <a:endParaRPr lang="en-US" altLang="zh-TW" sz="3200" dirty="0">
                <a:solidFill>
                  <a:schemeClr val="bg1"/>
                </a:solidFill>
              </a:endParaRPr>
            </a:p>
            <a:p>
              <a:r>
                <a:rPr lang="zh-TW" altLang="en-US" sz="3200" dirty="0">
                  <a:solidFill>
                    <a:schemeClr val="bg1"/>
                  </a:solidFill>
                </a:rPr>
                <a:t>意</a:t>
              </a:r>
              <a:endParaRPr lang="en-US" altLang="zh-TW" sz="3200" dirty="0">
                <a:solidFill>
                  <a:schemeClr val="bg1"/>
                </a:solidFill>
              </a:endParaRPr>
            </a:p>
            <a:p>
              <a:r>
                <a:rPr lang="zh-TW" altLang="en-US" sz="3200" dirty="0">
                  <a:solidFill>
                    <a:schemeClr val="bg1"/>
                  </a:solidFill>
                </a:rPr>
                <a:t>設</a:t>
              </a:r>
              <a:endParaRPr lang="en-US" altLang="zh-TW" sz="3200" dirty="0">
                <a:solidFill>
                  <a:schemeClr val="bg1"/>
                </a:solidFill>
              </a:endParaRPr>
            </a:p>
            <a:p>
              <a:r>
                <a:rPr lang="zh-TW" altLang="en-US" sz="3200" dirty="0">
                  <a:solidFill>
                    <a:schemeClr val="bg1"/>
                  </a:solidFill>
                </a:rPr>
                <a:t>計</a:t>
              </a:r>
              <a:endParaRPr lang="en-US" altLang="zh-TW" sz="3200" dirty="0">
                <a:solidFill>
                  <a:schemeClr val="bg1"/>
                </a:solidFill>
              </a:endParaRPr>
            </a:p>
            <a:p>
              <a:r>
                <a:rPr lang="zh-TW" altLang="en-US" sz="3200" dirty="0">
                  <a:solidFill>
                    <a:schemeClr val="bg1"/>
                  </a:solidFill>
                </a:rPr>
                <a:t>理</a:t>
              </a:r>
              <a:endParaRPr lang="en-US" altLang="zh-TW" sz="3200" dirty="0">
                <a:solidFill>
                  <a:schemeClr val="bg1"/>
                </a:solidFill>
              </a:endParaRPr>
            </a:p>
            <a:p>
              <a:r>
                <a:rPr lang="zh-TW" altLang="en-US" sz="3200" dirty="0">
                  <a:solidFill>
                    <a:schemeClr val="bg1"/>
                  </a:solidFill>
                </a:rPr>
                <a:t>念</a:t>
              </a:r>
              <a:endParaRPr lang="en-US" altLang="zh-TW" sz="3200" dirty="0">
                <a:solidFill>
                  <a:schemeClr val="bg1"/>
                </a:solidFill>
              </a:endParaRPr>
            </a:p>
          </p:txBody>
        </p:sp>
        <p:sp>
          <p:nvSpPr>
            <p:cNvPr id="18" name="文字方塊 17"/>
            <p:cNvSpPr txBox="1"/>
            <p:nvPr/>
          </p:nvSpPr>
          <p:spPr>
            <a:xfrm>
              <a:off x="426213" y="4883870"/>
              <a:ext cx="553998" cy="1974130"/>
            </a:xfrm>
            <a:prstGeom prst="rect">
              <a:avLst/>
            </a:prstGeom>
            <a:noFill/>
          </p:spPr>
          <p:txBody>
            <a:bodyPr vert="vert270" wrap="none" rtlCol="0">
              <a:spAutoFit/>
            </a:bodyPr>
            <a:lstStyle/>
            <a:p>
              <a:r>
                <a:rPr lang="en-US" altLang="zh-TW" sz="2400" dirty="0">
                  <a:solidFill>
                    <a:srgbClr val="7CF0BD"/>
                  </a:solidFill>
                </a:rPr>
                <a:t>Proposal  |  03 </a:t>
              </a:r>
              <a:endParaRPr lang="zh-TW" altLang="en-US" sz="2400" dirty="0">
                <a:solidFill>
                  <a:srgbClr val="7CF0BD"/>
                </a:solidFill>
              </a:endParaRPr>
            </a:p>
          </p:txBody>
        </p:sp>
      </p:grpSp>
    </p:spTree>
    <p:extLst>
      <p:ext uri="{BB962C8B-B14F-4D97-AF65-F5344CB8AC3E}">
        <p14:creationId xmlns:p14="http://schemas.microsoft.com/office/powerpoint/2010/main" val="179909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3">
            <a:grayscl/>
            <a:extLst>
              <a:ext uri="{28A0092B-C50C-407E-A947-70E740481C1C}">
                <a14:useLocalDpi xmlns:a14="http://schemas.microsoft.com/office/drawing/2010/main" val="0"/>
              </a:ext>
            </a:extLst>
          </a:blip>
          <a:srcRect l="2" r="-83" b="-116"/>
          <a:stretch/>
        </p:blipFill>
        <p:spPr>
          <a:xfrm>
            <a:off x="-1" y="-1"/>
            <a:ext cx="12201994" cy="6866021"/>
          </a:xfrm>
          <a:prstGeom prst="rect">
            <a:avLst/>
          </a:prstGeom>
        </p:spPr>
      </p:pic>
      <p:sp>
        <p:nvSpPr>
          <p:cNvPr id="5" name="矩形 4"/>
          <p:cNvSpPr/>
          <p:nvPr/>
        </p:nvSpPr>
        <p:spPr>
          <a:xfrm>
            <a:off x="2645692" y="155576"/>
            <a:ext cx="9546308" cy="992992"/>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6" name="群組 5"/>
          <p:cNvGrpSpPr/>
          <p:nvPr/>
        </p:nvGrpSpPr>
        <p:grpSpPr>
          <a:xfrm>
            <a:off x="3482049" y="244473"/>
            <a:ext cx="3444061" cy="804964"/>
            <a:chOff x="1143583" y="992992"/>
            <a:chExt cx="1648772" cy="804964"/>
          </a:xfrm>
        </p:grpSpPr>
        <p:sp>
          <p:nvSpPr>
            <p:cNvPr id="7" name="矩形 6"/>
            <p:cNvSpPr/>
            <p:nvPr/>
          </p:nvSpPr>
          <p:spPr>
            <a:xfrm>
              <a:off x="1143583" y="992992"/>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143583" y="1167785"/>
              <a:ext cx="1648772" cy="435632"/>
            </a:xfrm>
            <a:prstGeom prst="rect">
              <a:avLst/>
            </a:prstGeom>
          </p:spPr>
          <p:txBody>
            <a:bodyPr wrap="square">
              <a:spAutoFit/>
            </a:bodyPr>
            <a:lstStyle/>
            <a:p>
              <a:pPr algn="ctr">
                <a:lnSpc>
                  <a:spcPct val="120000"/>
                </a:lnSpc>
              </a:pPr>
              <a:r>
                <a:rPr lang="zh-TW" altLang="en-US" sz="2000" dirty="0">
                  <a:solidFill>
                    <a:schemeClr val="bg1"/>
                  </a:solidFill>
                </a:rPr>
                <a:t>設計理念</a:t>
              </a:r>
            </a:p>
          </p:txBody>
        </p:sp>
      </p:grpSp>
      <p:grpSp>
        <p:nvGrpSpPr>
          <p:cNvPr id="9" name="群組 8"/>
          <p:cNvGrpSpPr/>
          <p:nvPr/>
        </p:nvGrpSpPr>
        <p:grpSpPr>
          <a:xfrm>
            <a:off x="1" y="0"/>
            <a:ext cx="980210" cy="6858000"/>
            <a:chOff x="1" y="0"/>
            <a:chExt cx="980210" cy="6858000"/>
          </a:xfrm>
        </p:grpSpPr>
        <p:sp>
          <p:nvSpPr>
            <p:cNvPr id="10" name="矩形 9"/>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768" y="197263"/>
              <a:ext cx="492443" cy="6370975"/>
            </a:xfrm>
            <a:prstGeom prst="rect">
              <a:avLst/>
            </a:prstGeom>
          </p:spPr>
          <p:txBody>
            <a:bodyPr wrap="none">
              <a:spAutoFit/>
            </a:bodyPr>
            <a:lstStyle/>
            <a:p>
              <a:r>
                <a:rPr lang="en-US" altLang="zh-TW" sz="2400" dirty="0">
                  <a:solidFill>
                    <a:schemeClr val="bg1"/>
                  </a:solidFill>
                </a:rPr>
                <a:t> </a:t>
              </a:r>
              <a:r>
                <a:rPr lang="en-US" altLang="zh-TW" sz="2400" dirty="0" err="1">
                  <a:solidFill>
                    <a:schemeClr val="bg1"/>
                  </a:solidFill>
                </a:rPr>
                <a:t>i</a:t>
              </a:r>
              <a:endParaRPr lang="en-US" altLang="zh-TW" sz="2400" dirty="0">
                <a:solidFill>
                  <a:schemeClr val="bg1"/>
                </a:solidFill>
              </a:endParaRPr>
            </a:p>
            <a:p>
              <a:r>
                <a:rPr lang="zh-TW" altLang="en-US" sz="2400" dirty="0">
                  <a:solidFill>
                    <a:schemeClr val="bg1"/>
                  </a:solidFill>
                </a:rPr>
                <a:t>郵</a:t>
              </a:r>
              <a:endParaRPr lang="en-US" altLang="zh-TW" sz="2400" dirty="0">
                <a:solidFill>
                  <a:schemeClr val="bg1"/>
                </a:solidFill>
              </a:endParaRPr>
            </a:p>
            <a:p>
              <a:r>
                <a:rPr lang="zh-TW" altLang="en-US" sz="2400" dirty="0">
                  <a:solidFill>
                    <a:schemeClr val="bg1"/>
                  </a:solidFill>
                </a:rPr>
                <a:t>箱</a:t>
              </a:r>
              <a:endParaRPr lang="en-US" altLang="zh-TW" sz="2400" dirty="0">
                <a:solidFill>
                  <a:schemeClr val="bg1"/>
                </a:solidFill>
              </a:endParaRPr>
            </a:p>
            <a:p>
              <a:r>
                <a:rPr lang="zh-TW" altLang="en-US" sz="2400" dirty="0">
                  <a:solidFill>
                    <a:schemeClr val="bg1"/>
                  </a:solidFill>
                </a:rPr>
                <a:t>相</a:t>
              </a:r>
              <a:endParaRPr lang="en-US" altLang="zh-TW" sz="2400" dirty="0">
                <a:solidFill>
                  <a:schemeClr val="bg1"/>
                </a:solidFill>
              </a:endParaRPr>
            </a:p>
            <a:p>
              <a:r>
                <a:rPr lang="zh-TW" altLang="en-US" sz="2400" dirty="0">
                  <a:solidFill>
                    <a:schemeClr val="bg1"/>
                  </a:solidFill>
                </a:rPr>
                <a:t>關</a:t>
              </a:r>
              <a:endParaRPr lang="en-US" altLang="zh-TW" sz="2400" dirty="0">
                <a:solidFill>
                  <a:schemeClr val="bg1"/>
                </a:solidFill>
              </a:endParaRPr>
            </a:p>
            <a:p>
              <a:r>
                <a:rPr lang="zh-TW" altLang="en-US" sz="2400" dirty="0">
                  <a:solidFill>
                    <a:schemeClr val="bg1"/>
                  </a:solidFill>
                </a:rPr>
                <a:t>收</a:t>
              </a:r>
              <a:endParaRPr lang="en-US" altLang="zh-TW" sz="2400" dirty="0">
                <a:solidFill>
                  <a:schemeClr val="bg1"/>
                </a:solidFill>
              </a:endParaRPr>
            </a:p>
            <a:p>
              <a:r>
                <a:rPr lang="zh-TW" altLang="en-US" sz="2400" dirty="0">
                  <a:solidFill>
                    <a:schemeClr val="bg1"/>
                  </a:solidFill>
                </a:rPr>
                <a:t>寄</a:t>
              </a:r>
              <a:endParaRPr lang="en-US" altLang="zh-TW" sz="2400" dirty="0">
                <a:solidFill>
                  <a:schemeClr val="bg1"/>
                </a:solidFill>
              </a:endParaRPr>
            </a:p>
            <a:p>
              <a:r>
                <a:rPr lang="zh-TW" altLang="en-US" sz="2400" dirty="0">
                  <a:solidFill>
                    <a:schemeClr val="bg1"/>
                  </a:solidFill>
                </a:rPr>
                <a:t>資</a:t>
              </a:r>
              <a:endParaRPr lang="en-US" altLang="zh-TW" sz="2400" dirty="0">
                <a:solidFill>
                  <a:schemeClr val="bg1"/>
                </a:solidFill>
              </a:endParaRPr>
            </a:p>
            <a:p>
              <a:r>
                <a:rPr lang="zh-TW" altLang="en-US" sz="2400" dirty="0">
                  <a:solidFill>
                    <a:schemeClr val="bg1"/>
                  </a:solidFill>
                </a:rPr>
                <a:t>料</a:t>
              </a:r>
              <a:endParaRPr lang="en-US" altLang="zh-TW" sz="2400" dirty="0">
                <a:solidFill>
                  <a:schemeClr val="bg1"/>
                </a:solidFill>
              </a:endParaRPr>
            </a:p>
            <a:p>
              <a:r>
                <a:rPr lang="zh-TW" altLang="en-US" sz="2400" dirty="0">
                  <a:solidFill>
                    <a:schemeClr val="bg1"/>
                  </a:solidFill>
                </a:rPr>
                <a:t>明</a:t>
              </a:r>
              <a:endParaRPr lang="en-US" altLang="zh-TW" sz="2400" dirty="0">
                <a:solidFill>
                  <a:schemeClr val="bg1"/>
                </a:solidFill>
              </a:endParaRPr>
            </a:p>
            <a:p>
              <a:r>
                <a:rPr lang="zh-TW" altLang="en-US" sz="2400" dirty="0">
                  <a:solidFill>
                    <a:schemeClr val="bg1"/>
                  </a:solidFill>
                </a:rPr>
                <a:t>細</a:t>
              </a:r>
              <a:endParaRPr lang="en-US" altLang="zh-TW" sz="2400" dirty="0">
                <a:solidFill>
                  <a:schemeClr val="bg1"/>
                </a:solidFill>
              </a:endParaRPr>
            </a:p>
            <a:p>
              <a:r>
                <a:rPr lang="zh-TW" altLang="en-US" sz="2400" dirty="0">
                  <a:solidFill>
                    <a:schemeClr val="bg1"/>
                  </a:solidFill>
                </a:rPr>
                <a:t>檔</a:t>
              </a:r>
              <a:endParaRPr lang="en-US" altLang="zh-TW" sz="2400" dirty="0">
                <a:solidFill>
                  <a:schemeClr val="bg1"/>
                </a:solidFill>
              </a:endParaRPr>
            </a:p>
            <a:p>
              <a:r>
                <a:rPr lang="zh-TW" altLang="en-US" sz="2400" dirty="0">
                  <a:solidFill>
                    <a:schemeClr val="bg1"/>
                  </a:solidFill>
                </a:rPr>
                <a:t>之</a:t>
              </a:r>
              <a:endParaRPr lang="en-US" altLang="zh-TW" sz="2400" dirty="0">
                <a:solidFill>
                  <a:schemeClr val="bg1"/>
                </a:solidFill>
              </a:endParaRPr>
            </a:p>
            <a:p>
              <a:r>
                <a:rPr lang="zh-TW" altLang="en-US" sz="2400" dirty="0">
                  <a:solidFill>
                    <a:schemeClr val="bg1"/>
                  </a:solidFill>
                </a:rPr>
                <a:t>文</a:t>
              </a:r>
              <a:endParaRPr lang="en-US" altLang="zh-TW" sz="2400" dirty="0">
                <a:solidFill>
                  <a:schemeClr val="bg1"/>
                </a:solidFill>
              </a:endParaRPr>
            </a:p>
            <a:p>
              <a:r>
                <a:rPr lang="zh-TW" altLang="en-US" sz="2400" dirty="0">
                  <a:solidFill>
                    <a:schemeClr val="bg1"/>
                  </a:solidFill>
                </a:rPr>
                <a:t>字</a:t>
              </a:r>
              <a:endParaRPr lang="en-US" altLang="zh-TW" sz="2400" dirty="0">
                <a:solidFill>
                  <a:schemeClr val="bg1"/>
                </a:solidFill>
              </a:endParaRPr>
            </a:p>
            <a:p>
              <a:r>
                <a:rPr lang="zh-TW" altLang="en-US" sz="2400" dirty="0">
                  <a:solidFill>
                    <a:schemeClr val="bg1"/>
                  </a:solidFill>
                </a:rPr>
                <a:t>探</a:t>
              </a:r>
              <a:endParaRPr lang="en-US" altLang="zh-TW" sz="2400" dirty="0">
                <a:solidFill>
                  <a:schemeClr val="bg1"/>
                </a:solidFill>
              </a:endParaRPr>
            </a:p>
            <a:p>
              <a:r>
                <a:rPr lang="zh-TW" altLang="en-US" sz="2400" dirty="0">
                  <a:solidFill>
                    <a:schemeClr val="bg1"/>
                  </a:solidFill>
                </a:rPr>
                <a:t>勘</a:t>
              </a:r>
            </a:p>
          </p:txBody>
        </p:sp>
        <p:sp>
          <p:nvSpPr>
            <p:cNvPr id="12" name="文字方塊 11"/>
            <p:cNvSpPr txBox="1"/>
            <p:nvPr/>
          </p:nvSpPr>
          <p:spPr>
            <a:xfrm>
              <a:off x="426213" y="5387213"/>
              <a:ext cx="553998" cy="1470787"/>
            </a:xfrm>
            <a:prstGeom prst="rect">
              <a:avLst/>
            </a:prstGeom>
            <a:noFill/>
          </p:spPr>
          <p:txBody>
            <a:bodyPr vert="vert270" wrap="none" rtlCol="0">
              <a:spAutoFit/>
            </a:bodyPr>
            <a:lstStyle/>
            <a:p>
              <a:r>
                <a:rPr lang="en-US" altLang="zh-TW" sz="2400" dirty="0">
                  <a:solidFill>
                    <a:srgbClr val="7CF0BD"/>
                  </a:solidFill>
                </a:rPr>
                <a:t>Proposal  1</a:t>
              </a:r>
              <a:endParaRPr lang="zh-TW" altLang="en-US" sz="2400" dirty="0">
                <a:solidFill>
                  <a:srgbClr val="7CF0BD"/>
                </a:solidFill>
              </a:endParaRPr>
            </a:p>
          </p:txBody>
        </p:sp>
      </p:grpSp>
      <p:sp>
        <p:nvSpPr>
          <p:cNvPr id="14" name="矩形 13"/>
          <p:cNvSpPr/>
          <p:nvPr/>
        </p:nvSpPr>
        <p:spPr>
          <a:xfrm>
            <a:off x="895547" y="1287878"/>
            <a:ext cx="9964957" cy="5148771"/>
          </a:xfrm>
          <a:prstGeom prst="rect">
            <a:avLst/>
          </a:prstGeom>
          <a:solidFill>
            <a:srgbClr val="AFF9C9">
              <a:alpha val="8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413366" y="1886157"/>
            <a:ext cx="9013982" cy="5410712"/>
          </a:xfrm>
          <a:prstGeom prst="rect">
            <a:avLst/>
          </a:prstGeom>
        </p:spPr>
        <p:txBody>
          <a:bodyPr wrap="square">
            <a:spAutoFit/>
          </a:bodyPr>
          <a:lstStyle/>
          <a:p>
            <a:pPr>
              <a:lnSpc>
                <a:spcPct val="120000"/>
              </a:lnSpc>
              <a:spcAft>
                <a:spcPts val="0"/>
              </a:spcAft>
            </a:pPr>
            <a:r>
              <a:rPr lang="zh-TW" altLang="en-US" b="1" kern="100" dirty="0">
                <a:latin typeface="Calibri" panose="020F0502020204030204" pitchFamily="34" charset="0"/>
                <a:ea typeface="標楷體" panose="03000509000000000000" pitchFamily="65" charset="-120"/>
                <a:cs typeface="Times New Roman" panose="02020603050405020304" pitchFamily="18" charset="0"/>
              </a:rPr>
              <a:t>路線視覺化與資料的數位化 </a:t>
            </a:r>
            <a:r>
              <a:rPr lang="en-US" altLang="zh-TW" b="1" kern="100" dirty="0">
                <a:latin typeface="Calibri" panose="020F0502020204030204" pitchFamily="34" charset="0"/>
                <a:ea typeface="標楷體" panose="03000509000000000000" pitchFamily="65" charset="-120"/>
                <a:cs typeface="Times New Roman" panose="02020603050405020304" pitchFamily="18" charset="0"/>
              </a:rPr>
              <a:t>|</a:t>
            </a:r>
            <a:r>
              <a:rPr lang="zh-TW" altLang="en-US" b="1" kern="100" dirty="0">
                <a:latin typeface="Calibri" panose="020F0502020204030204" pitchFamily="34" charset="0"/>
                <a:ea typeface="標楷體" panose="03000509000000000000" pitchFamily="65" charset="-120"/>
                <a:cs typeface="Times New Roman" panose="02020603050405020304" pitchFamily="18" charset="0"/>
              </a:rPr>
              <a:t> </a:t>
            </a:r>
            <a:endParaRPr lang="en-US" altLang="zh-TW" b="1"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r>
              <a:rPr lang="zh-TW" altLang="en-US" kern="100" dirty="0">
                <a:latin typeface="Calibri" panose="020F0502020204030204" pitchFamily="34" charset="0"/>
                <a:ea typeface="標楷體" panose="03000509000000000000" pitchFamily="65" charset="-120"/>
                <a:cs typeface="Times New Roman" panose="02020603050405020304" pitchFamily="18" charset="0"/>
              </a:rPr>
              <a:t>將資料統計及規劃後，路線的視覺化才是連結規劃與投遞的重要橋梁。將規劃後的路線資料轉換到行動裝置所裝載的路線導航上，能夠快速有效地使投遞人員能夠了解投遞路線，數位化的路線規劃也能使工作交接或是轉換能夠更加順暢。而透過數位的簽收，能夠即時更新資料，也能使資料更加完善可靠，並快速加入規劃當中。</a:t>
            </a: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b="1"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r>
              <a:rPr lang="zh-TW" altLang="en-US" b="1" kern="100" dirty="0">
                <a:latin typeface="Calibri" panose="020F0502020204030204" pitchFamily="34" charset="0"/>
                <a:ea typeface="標楷體" panose="03000509000000000000" pitchFamily="65" charset="-120"/>
                <a:cs typeface="Times New Roman" panose="02020603050405020304" pitchFamily="18" charset="0"/>
              </a:rPr>
              <a:t>投遞失敗的處理 </a:t>
            </a:r>
            <a:r>
              <a:rPr lang="en-US" altLang="zh-TW" b="1" kern="100" dirty="0">
                <a:latin typeface="Calibri" panose="020F0502020204030204" pitchFamily="34" charset="0"/>
                <a:ea typeface="標楷體" panose="03000509000000000000" pitchFamily="65" charset="-120"/>
                <a:cs typeface="Times New Roman" panose="02020603050405020304" pitchFamily="18" charset="0"/>
              </a:rPr>
              <a:t>|</a:t>
            </a:r>
            <a:r>
              <a:rPr lang="zh-TW" altLang="en-US" b="1" kern="100" dirty="0">
                <a:latin typeface="Calibri" panose="020F0502020204030204" pitchFamily="34" charset="0"/>
                <a:ea typeface="標楷體" panose="03000509000000000000" pitchFamily="65" charset="-120"/>
                <a:cs typeface="Times New Roman" panose="02020603050405020304" pitchFamily="18" charset="0"/>
              </a:rPr>
              <a:t> </a:t>
            </a:r>
            <a:endParaRPr lang="en-US" altLang="zh-TW" b="1"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r>
              <a:rPr lang="zh-TW" altLang="en-US" kern="100" dirty="0">
                <a:latin typeface="Calibri" panose="020F0502020204030204" pitchFamily="34" charset="0"/>
                <a:ea typeface="標楷體" panose="03000509000000000000" pitchFamily="65" charset="-120"/>
                <a:cs typeface="Times New Roman" panose="02020603050405020304" pitchFamily="18" charset="0"/>
              </a:rPr>
              <a:t>除了避免時間錯開之原因，透過大數據分析，也可以找出其他影響投遞失敗的原因，加以轉化為因子加入路線規劃中。對於遲遲無法成功投遞的客戶，也可以結合</a:t>
            </a:r>
            <a:r>
              <a:rPr lang="en-US" altLang="zh-TW" kern="100" dirty="0" err="1">
                <a:latin typeface="Calibri" panose="020F0502020204030204" pitchFamily="34" charset="0"/>
                <a:ea typeface="標楷體" panose="03000509000000000000" pitchFamily="65" charset="-120"/>
                <a:cs typeface="Times New Roman" panose="02020603050405020304" pitchFamily="18" charset="0"/>
              </a:rPr>
              <a:t>i</a:t>
            </a:r>
            <a:r>
              <a:rPr lang="zh-TW" altLang="en-US" kern="100" dirty="0">
                <a:latin typeface="Calibri" panose="020F0502020204030204" pitchFamily="34" charset="0"/>
                <a:ea typeface="標楷體" panose="03000509000000000000" pitchFamily="65" charset="-120"/>
                <a:cs typeface="Times New Roman" panose="02020603050405020304" pitchFamily="18" charset="0"/>
              </a:rPr>
              <a:t>郵箱的服務，透過不受限制的取貨時間，除了能夠增加成功投遞的機率、郵箱使用的推廣，也可以增加郵局與客戶之間的互動，將單方面的互動轉為雙向的流通，使物流系統整體運作能夠更加提升。</a:t>
            </a: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en-US" altLang="zh-TW" kern="100" dirty="0">
              <a:latin typeface="Calibri" panose="020F0502020204030204" pitchFamily="34" charset="0"/>
              <a:ea typeface="標楷體" panose="03000509000000000000" pitchFamily="65" charset="-120"/>
              <a:cs typeface="Times New Roman" panose="02020603050405020304" pitchFamily="18" charset="0"/>
            </a:endParaRPr>
          </a:p>
          <a:p>
            <a:pPr>
              <a:lnSpc>
                <a:spcPct val="120000"/>
              </a:lnSpc>
              <a:spcAft>
                <a:spcPts val="0"/>
              </a:spcAft>
            </a:pPr>
            <a:endParaRPr lang="zh-TW" altLang="en-US" kern="100" dirty="0">
              <a:latin typeface="Calibri" panose="020F0502020204030204" pitchFamily="34"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9C4F5B2F-21C0-4B48-BB97-E2798AFE6AC1}" type="slidenum">
              <a:rPr lang="zh-TW" altLang="en-US" smtClean="0"/>
              <a:t>6</a:t>
            </a:fld>
            <a:endParaRPr lang="zh-TW" altLang="en-US" dirty="0"/>
          </a:p>
        </p:txBody>
      </p:sp>
      <p:grpSp>
        <p:nvGrpSpPr>
          <p:cNvPr id="15" name="群組 14"/>
          <p:cNvGrpSpPr/>
          <p:nvPr/>
        </p:nvGrpSpPr>
        <p:grpSpPr>
          <a:xfrm>
            <a:off x="0" y="0"/>
            <a:ext cx="980211" cy="6858000"/>
            <a:chOff x="0" y="0"/>
            <a:chExt cx="980211" cy="6858000"/>
          </a:xfrm>
        </p:grpSpPr>
        <p:sp>
          <p:nvSpPr>
            <p:cNvPr id="16" name="矩形 15"/>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0" y="503735"/>
              <a:ext cx="595035" cy="3046988"/>
            </a:xfrm>
            <a:prstGeom prst="rect">
              <a:avLst/>
            </a:prstGeom>
          </p:spPr>
          <p:txBody>
            <a:bodyPr wrap="none">
              <a:spAutoFit/>
            </a:bodyPr>
            <a:lstStyle/>
            <a:p>
              <a:r>
                <a:rPr lang="zh-TW" altLang="en-US" sz="3200" dirty="0">
                  <a:solidFill>
                    <a:schemeClr val="bg1"/>
                  </a:solidFill>
                </a:rPr>
                <a:t>創</a:t>
              </a:r>
              <a:endParaRPr lang="en-US" altLang="zh-TW" sz="3200" dirty="0">
                <a:solidFill>
                  <a:schemeClr val="bg1"/>
                </a:solidFill>
              </a:endParaRPr>
            </a:p>
            <a:p>
              <a:r>
                <a:rPr lang="zh-TW" altLang="en-US" sz="3200" dirty="0">
                  <a:solidFill>
                    <a:schemeClr val="bg1"/>
                  </a:solidFill>
                </a:rPr>
                <a:t>意</a:t>
              </a:r>
              <a:endParaRPr lang="en-US" altLang="zh-TW" sz="3200" dirty="0">
                <a:solidFill>
                  <a:schemeClr val="bg1"/>
                </a:solidFill>
              </a:endParaRPr>
            </a:p>
            <a:p>
              <a:r>
                <a:rPr lang="zh-TW" altLang="en-US" sz="3200" dirty="0">
                  <a:solidFill>
                    <a:schemeClr val="bg1"/>
                  </a:solidFill>
                </a:rPr>
                <a:t>設</a:t>
              </a:r>
              <a:endParaRPr lang="en-US" altLang="zh-TW" sz="3200" dirty="0">
                <a:solidFill>
                  <a:schemeClr val="bg1"/>
                </a:solidFill>
              </a:endParaRPr>
            </a:p>
            <a:p>
              <a:r>
                <a:rPr lang="zh-TW" altLang="en-US" sz="3200" dirty="0">
                  <a:solidFill>
                    <a:schemeClr val="bg1"/>
                  </a:solidFill>
                </a:rPr>
                <a:t>計</a:t>
              </a:r>
              <a:endParaRPr lang="en-US" altLang="zh-TW" sz="3200" dirty="0">
                <a:solidFill>
                  <a:schemeClr val="bg1"/>
                </a:solidFill>
              </a:endParaRPr>
            </a:p>
            <a:p>
              <a:r>
                <a:rPr lang="zh-TW" altLang="en-US" sz="3200" dirty="0">
                  <a:solidFill>
                    <a:schemeClr val="bg1"/>
                  </a:solidFill>
                </a:rPr>
                <a:t>理</a:t>
              </a:r>
              <a:endParaRPr lang="en-US" altLang="zh-TW" sz="3200" dirty="0">
                <a:solidFill>
                  <a:schemeClr val="bg1"/>
                </a:solidFill>
              </a:endParaRPr>
            </a:p>
            <a:p>
              <a:r>
                <a:rPr lang="zh-TW" altLang="en-US" sz="3200" dirty="0">
                  <a:solidFill>
                    <a:schemeClr val="bg1"/>
                  </a:solidFill>
                </a:rPr>
                <a:t>念</a:t>
              </a:r>
              <a:endParaRPr lang="en-US" altLang="zh-TW" sz="3200" dirty="0">
                <a:solidFill>
                  <a:schemeClr val="bg1"/>
                </a:solidFill>
              </a:endParaRPr>
            </a:p>
          </p:txBody>
        </p:sp>
        <p:sp>
          <p:nvSpPr>
            <p:cNvPr id="18" name="文字方塊 17"/>
            <p:cNvSpPr txBox="1"/>
            <p:nvPr/>
          </p:nvSpPr>
          <p:spPr>
            <a:xfrm>
              <a:off x="426213" y="4952798"/>
              <a:ext cx="553998" cy="1905202"/>
            </a:xfrm>
            <a:prstGeom prst="rect">
              <a:avLst/>
            </a:prstGeom>
            <a:noFill/>
          </p:spPr>
          <p:txBody>
            <a:bodyPr vert="vert270" wrap="none" rtlCol="0">
              <a:spAutoFit/>
            </a:bodyPr>
            <a:lstStyle/>
            <a:p>
              <a:r>
                <a:rPr lang="en-US" altLang="zh-TW" sz="2400" dirty="0">
                  <a:solidFill>
                    <a:srgbClr val="7CF0BD"/>
                  </a:solidFill>
                </a:rPr>
                <a:t>Proposal  |  03</a:t>
              </a:r>
              <a:endParaRPr lang="zh-TW" altLang="en-US" sz="2400" dirty="0">
                <a:solidFill>
                  <a:srgbClr val="7CF0BD"/>
                </a:solidFill>
              </a:endParaRPr>
            </a:p>
          </p:txBody>
        </p:sp>
      </p:grpSp>
    </p:spTree>
    <p:extLst>
      <p:ext uri="{BB962C8B-B14F-4D97-AF65-F5344CB8AC3E}">
        <p14:creationId xmlns:p14="http://schemas.microsoft.com/office/powerpoint/2010/main" val="22590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矩形 2"/>
          <p:cNvSpPr/>
          <p:nvPr/>
        </p:nvSpPr>
        <p:spPr>
          <a:xfrm>
            <a:off x="0" y="0"/>
            <a:ext cx="4796589"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3048000" y="1879507"/>
            <a:ext cx="8714428" cy="229402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p:cNvSpPr>
            <a:spLocks noGrp="1"/>
          </p:cNvSpPr>
          <p:nvPr>
            <p:ph type="sldNum" sz="quarter" idx="12"/>
          </p:nvPr>
        </p:nvSpPr>
        <p:spPr/>
        <p:txBody>
          <a:bodyPr/>
          <a:lstStyle/>
          <a:p>
            <a:fld id="{9C4F5B2F-21C0-4B48-BB97-E2798AFE6AC1}" type="slidenum">
              <a:rPr lang="zh-TW" altLang="en-US" smtClean="0"/>
              <a:t>7</a:t>
            </a:fld>
            <a:endParaRPr lang="zh-TW" altLang="en-US"/>
          </a:p>
        </p:txBody>
      </p:sp>
      <p:sp>
        <p:nvSpPr>
          <p:cNvPr id="6" name="文字方塊 5"/>
          <p:cNvSpPr txBox="1"/>
          <p:nvPr/>
        </p:nvSpPr>
        <p:spPr>
          <a:xfrm>
            <a:off x="1197629" y="3088071"/>
            <a:ext cx="652743" cy="646331"/>
          </a:xfrm>
          <a:prstGeom prst="rect">
            <a:avLst/>
          </a:prstGeom>
          <a:noFill/>
        </p:spPr>
        <p:txBody>
          <a:bodyPr wrap="none" rtlCol="0">
            <a:spAutoFit/>
          </a:bodyPr>
          <a:lstStyle/>
          <a:p>
            <a:r>
              <a:rPr lang="en-US" altLang="zh-TW" sz="3600" dirty="0" smtClean="0">
                <a:solidFill>
                  <a:schemeClr val="bg1"/>
                </a:solidFill>
              </a:rPr>
              <a:t>03</a:t>
            </a:r>
            <a:endParaRPr lang="zh-TW" altLang="en-US" sz="3600" dirty="0">
              <a:solidFill>
                <a:schemeClr val="bg1"/>
              </a:solidFill>
            </a:endParaRPr>
          </a:p>
        </p:txBody>
      </p:sp>
      <p:sp>
        <p:nvSpPr>
          <p:cNvPr id="7" name="矩形 6"/>
          <p:cNvSpPr/>
          <p:nvPr/>
        </p:nvSpPr>
        <p:spPr>
          <a:xfrm>
            <a:off x="704276" y="3026518"/>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248401" y="3020290"/>
            <a:ext cx="3752850" cy="769441"/>
          </a:xfrm>
          <a:prstGeom prst="rect">
            <a:avLst/>
          </a:prstGeom>
        </p:spPr>
        <p:txBody>
          <a:bodyPr wrap="square">
            <a:spAutoFit/>
          </a:bodyPr>
          <a:lstStyle/>
          <a:p>
            <a:pPr algn="r"/>
            <a:r>
              <a:rPr lang="zh-TW" altLang="en-US" sz="4400" dirty="0">
                <a:solidFill>
                  <a:schemeClr val="tx1">
                    <a:lumMod val="75000"/>
                    <a:lumOff val="25000"/>
                  </a:schemeClr>
                </a:solidFill>
              </a:rPr>
              <a:t>應用設計方法</a:t>
            </a:r>
          </a:p>
        </p:txBody>
      </p:sp>
    </p:spTree>
    <p:extLst>
      <p:ext uri="{BB962C8B-B14F-4D97-AF65-F5344CB8AC3E}">
        <p14:creationId xmlns:p14="http://schemas.microsoft.com/office/powerpoint/2010/main" val="198488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7" name="群組 16"/>
          <p:cNvGrpSpPr/>
          <p:nvPr/>
        </p:nvGrpSpPr>
        <p:grpSpPr>
          <a:xfrm>
            <a:off x="0" y="0"/>
            <a:ext cx="980211" cy="6858000"/>
            <a:chOff x="0" y="0"/>
            <a:chExt cx="980211" cy="6858000"/>
          </a:xfrm>
        </p:grpSpPr>
        <p:sp>
          <p:nvSpPr>
            <p:cNvPr id="5" name="矩形 4"/>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0" y="503735"/>
              <a:ext cx="595035" cy="3046988"/>
            </a:xfrm>
            <a:prstGeom prst="rect">
              <a:avLst/>
            </a:prstGeom>
          </p:spPr>
          <p:txBody>
            <a:bodyPr wrap="none">
              <a:spAutoFit/>
            </a:bodyPr>
            <a:lstStyle/>
            <a:p>
              <a:r>
                <a:rPr lang="zh-TW" altLang="en-US" sz="3200" dirty="0">
                  <a:solidFill>
                    <a:schemeClr val="bg1"/>
                  </a:solidFill>
                </a:rPr>
                <a:t>應</a:t>
              </a:r>
              <a:endParaRPr lang="en-US" altLang="zh-TW" sz="3200" dirty="0">
                <a:solidFill>
                  <a:schemeClr val="bg1"/>
                </a:solidFill>
              </a:endParaRPr>
            </a:p>
            <a:p>
              <a:r>
                <a:rPr lang="zh-TW" altLang="en-US" sz="3200" dirty="0">
                  <a:solidFill>
                    <a:schemeClr val="bg1"/>
                  </a:solidFill>
                </a:rPr>
                <a:t>用</a:t>
              </a:r>
              <a:endParaRPr lang="en-US" altLang="zh-TW" sz="3200" dirty="0">
                <a:solidFill>
                  <a:schemeClr val="bg1"/>
                </a:solidFill>
              </a:endParaRPr>
            </a:p>
            <a:p>
              <a:r>
                <a:rPr lang="zh-TW" altLang="en-US" sz="3200" dirty="0">
                  <a:solidFill>
                    <a:schemeClr val="bg1"/>
                  </a:solidFill>
                </a:rPr>
                <a:t>設</a:t>
              </a:r>
              <a:endParaRPr lang="en-US" altLang="zh-TW" sz="3200" dirty="0">
                <a:solidFill>
                  <a:schemeClr val="bg1"/>
                </a:solidFill>
              </a:endParaRPr>
            </a:p>
            <a:p>
              <a:r>
                <a:rPr lang="zh-TW" altLang="en-US" sz="3200" dirty="0">
                  <a:solidFill>
                    <a:schemeClr val="bg1"/>
                  </a:solidFill>
                </a:rPr>
                <a:t>計</a:t>
              </a:r>
              <a:endParaRPr lang="en-US" altLang="zh-TW" sz="3200" dirty="0">
                <a:solidFill>
                  <a:schemeClr val="bg1"/>
                </a:solidFill>
              </a:endParaRPr>
            </a:p>
            <a:p>
              <a:r>
                <a:rPr lang="zh-TW" altLang="en-US" sz="3200" dirty="0">
                  <a:solidFill>
                    <a:schemeClr val="bg1"/>
                  </a:solidFill>
                </a:rPr>
                <a:t>方</a:t>
              </a:r>
              <a:endParaRPr lang="en-US" altLang="zh-TW" sz="3200" dirty="0">
                <a:solidFill>
                  <a:schemeClr val="bg1"/>
                </a:solidFill>
              </a:endParaRPr>
            </a:p>
            <a:p>
              <a:r>
                <a:rPr lang="zh-TW" altLang="en-US" sz="3200" dirty="0">
                  <a:solidFill>
                    <a:schemeClr val="bg1"/>
                  </a:solidFill>
                </a:rPr>
                <a:t>法</a:t>
              </a:r>
              <a:endParaRPr lang="en-US" altLang="zh-TW" sz="3200" dirty="0">
                <a:solidFill>
                  <a:schemeClr val="bg1"/>
                </a:solidFill>
              </a:endParaRPr>
            </a:p>
          </p:txBody>
        </p:sp>
        <p:sp>
          <p:nvSpPr>
            <p:cNvPr id="6" name="文字方塊 5"/>
            <p:cNvSpPr txBox="1"/>
            <p:nvPr/>
          </p:nvSpPr>
          <p:spPr>
            <a:xfrm>
              <a:off x="426213" y="4952798"/>
              <a:ext cx="553998" cy="1905202"/>
            </a:xfrm>
            <a:prstGeom prst="rect">
              <a:avLst/>
            </a:prstGeom>
            <a:noFill/>
          </p:spPr>
          <p:txBody>
            <a:bodyPr vert="vert270" wrap="none" rtlCol="0">
              <a:spAutoFit/>
            </a:bodyPr>
            <a:lstStyle/>
            <a:p>
              <a:r>
                <a:rPr lang="en-US" altLang="zh-TW" sz="2400" dirty="0">
                  <a:solidFill>
                    <a:srgbClr val="7CF0BD"/>
                  </a:solidFill>
                </a:rPr>
                <a:t>Proposal  |</a:t>
              </a:r>
              <a:r>
                <a:rPr lang="zh-TW" altLang="en-US" sz="2400" dirty="0">
                  <a:solidFill>
                    <a:srgbClr val="7CF0BD"/>
                  </a:solidFill>
                </a:rPr>
                <a:t>  </a:t>
              </a:r>
              <a:r>
                <a:rPr lang="en-US" altLang="zh-TW" sz="2400" dirty="0">
                  <a:solidFill>
                    <a:srgbClr val="7CF0BD"/>
                  </a:solidFill>
                </a:rPr>
                <a:t>04</a:t>
              </a:r>
              <a:endParaRPr lang="zh-TW" altLang="en-US" sz="2400" dirty="0">
                <a:solidFill>
                  <a:srgbClr val="7CF0BD"/>
                </a:solidFill>
              </a:endParaRPr>
            </a:p>
          </p:txBody>
        </p:sp>
      </p:grpSp>
      <p:sp>
        <p:nvSpPr>
          <p:cNvPr id="8" name="矩形 7"/>
          <p:cNvSpPr/>
          <p:nvPr/>
        </p:nvSpPr>
        <p:spPr>
          <a:xfrm>
            <a:off x="3031068" y="904473"/>
            <a:ext cx="9065208" cy="5074295"/>
          </a:xfrm>
          <a:prstGeom prst="rect">
            <a:avLst/>
          </a:prstGeom>
          <a:solidFill>
            <a:schemeClr val="bg1">
              <a:lumMod val="85000"/>
              <a:alpha val="8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20359" y="603387"/>
            <a:ext cx="1872000" cy="567646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p:cNvSpPr/>
          <p:nvPr/>
        </p:nvSpPr>
        <p:spPr>
          <a:xfrm>
            <a:off x="1150446" y="973245"/>
            <a:ext cx="1648772" cy="804964"/>
          </a:xfrm>
          <a:prstGeom prst="rect">
            <a:avLst/>
          </a:prstGeom>
        </p:spPr>
        <p:txBody>
          <a:bodyPr wrap="square">
            <a:spAutoFit/>
          </a:bodyPr>
          <a:lstStyle/>
          <a:p>
            <a:pPr algn="ctr">
              <a:lnSpc>
                <a:spcPct val="120000"/>
              </a:lnSpc>
            </a:pPr>
            <a:r>
              <a:rPr lang="zh-TW" altLang="en-US" sz="2000" dirty="0">
                <a:solidFill>
                  <a:schemeClr val="bg1"/>
                </a:solidFill>
              </a:rPr>
              <a:t>數據規劃</a:t>
            </a:r>
            <a:endParaRPr lang="en-US" altLang="zh-TW" sz="2000" dirty="0">
              <a:solidFill>
                <a:schemeClr val="bg1"/>
              </a:solidFill>
            </a:endParaRPr>
          </a:p>
          <a:p>
            <a:pPr algn="ctr">
              <a:lnSpc>
                <a:spcPct val="120000"/>
              </a:lnSpc>
            </a:pPr>
            <a:r>
              <a:rPr lang="zh-TW" altLang="en-US" sz="2000" dirty="0">
                <a:solidFill>
                  <a:schemeClr val="bg1"/>
                </a:solidFill>
              </a:rPr>
              <a:t>資料流程圖</a:t>
            </a:r>
          </a:p>
        </p:txBody>
      </p:sp>
      <p:sp>
        <p:nvSpPr>
          <p:cNvPr id="12" name="矩形 11"/>
          <p:cNvSpPr/>
          <p:nvPr/>
        </p:nvSpPr>
        <p:spPr>
          <a:xfrm>
            <a:off x="1143583" y="992992"/>
            <a:ext cx="1639448" cy="804964"/>
          </a:xfrm>
          <a:prstGeom prst="rect">
            <a:avLst/>
          </a:prstGeom>
          <a:noFill/>
          <a:ln w="19050">
            <a:solidFill>
              <a:srgbClr val="AFF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420834" y="1972999"/>
            <a:ext cx="1107996" cy="369332"/>
          </a:xfrm>
          <a:prstGeom prst="rect">
            <a:avLst/>
          </a:prstGeom>
          <a:noFill/>
        </p:spPr>
        <p:txBody>
          <a:bodyPr wrap="none" rtlCol="0">
            <a:spAutoFit/>
          </a:bodyPr>
          <a:lstStyle/>
          <a:p>
            <a:r>
              <a:rPr lang="zh-TW" altLang="en-US" dirty="0">
                <a:solidFill>
                  <a:srgbClr val="7CF0BD"/>
                </a:solidFill>
              </a:rPr>
              <a:t>資料處理</a:t>
            </a:r>
          </a:p>
        </p:txBody>
      </p:sp>
      <p:sp>
        <p:nvSpPr>
          <p:cNvPr id="14" name="文字方塊 13"/>
          <p:cNvSpPr txBox="1"/>
          <p:nvPr/>
        </p:nvSpPr>
        <p:spPr>
          <a:xfrm>
            <a:off x="1108797" y="2329068"/>
            <a:ext cx="1783562" cy="1877437"/>
          </a:xfrm>
          <a:prstGeom prst="rect">
            <a:avLst/>
          </a:prstGeom>
          <a:noFill/>
        </p:spPr>
        <p:txBody>
          <a:bodyPr wrap="square" rtlCol="0">
            <a:spAutoFit/>
          </a:bodyPr>
          <a:lstStyle/>
          <a:p>
            <a:r>
              <a:rPr lang="zh-TW" altLang="en-US" sz="1400" dirty="0">
                <a:solidFill>
                  <a:schemeClr val="bg1"/>
                </a:solidFill>
              </a:rPr>
              <a:t>使用資料：</a:t>
            </a:r>
            <a:r>
              <a:rPr lang="en-US" altLang="zh-TW" sz="1400" dirty="0">
                <a:solidFill>
                  <a:schemeClr val="bg1"/>
                </a:solidFill>
              </a:rPr>
              <a:t>TT, GPS</a:t>
            </a:r>
          </a:p>
          <a:p>
            <a:r>
              <a:rPr lang="zh-TW" altLang="en-US" sz="1400" dirty="0">
                <a:solidFill>
                  <a:schemeClr val="bg1"/>
                </a:solidFill>
              </a:rPr>
              <a:t>取用欄位：</a:t>
            </a:r>
            <a:endParaRPr lang="en-US" altLang="zh-TW" sz="1400" dirty="0">
              <a:solidFill>
                <a:schemeClr val="bg1"/>
              </a:solidFill>
            </a:endParaRPr>
          </a:p>
          <a:p>
            <a:r>
              <a:rPr lang="en-US" altLang="zh-TW" sz="1400" dirty="0">
                <a:solidFill>
                  <a:schemeClr val="bg1"/>
                </a:solidFill>
              </a:rPr>
              <a:t>-</a:t>
            </a:r>
            <a:r>
              <a:rPr lang="zh-TW" altLang="en-US" sz="1400" dirty="0">
                <a:solidFill>
                  <a:schemeClr val="bg1"/>
                </a:solidFill>
              </a:rPr>
              <a:t>  </a:t>
            </a:r>
            <a:r>
              <a:rPr lang="en-US" altLang="zh-TW" sz="1400" dirty="0">
                <a:solidFill>
                  <a:schemeClr val="bg1"/>
                </a:solidFill>
              </a:rPr>
              <a:t>TT</a:t>
            </a:r>
            <a:r>
              <a:rPr lang="zh-TW" altLang="en-US" sz="1400" dirty="0">
                <a:solidFill>
                  <a:schemeClr val="bg1"/>
                </a:solidFill>
              </a:rPr>
              <a:t>：包裹的狀態、日期、時間資料</a:t>
            </a:r>
            <a:endParaRPr lang="en-US" altLang="zh-TW" sz="1400" dirty="0">
              <a:solidFill>
                <a:schemeClr val="bg1"/>
              </a:solidFill>
            </a:endParaRPr>
          </a:p>
          <a:p>
            <a:r>
              <a:rPr lang="en-US" altLang="zh-TW" sz="1400" dirty="0">
                <a:solidFill>
                  <a:schemeClr val="bg1"/>
                </a:solidFill>
              </a:rPr>
              <a:t>-</a:t>
            </a:r>
            <a:r>
              <a:rPr lang="zh-TW" altLang="en-US" sz="1400" dirty="0">
                <a:solidFill>
                  <a:schemeClr val="bg1"/>
                </a:solidFill>
              </a:rPr>
              <a:t>  </a:t>
            </a:r>
            <a:r>
              <a:rPr lang="en-US" altLang="zh-TW" sz="1400" dirty="0">
                <a:solidFill>
                  <a:schemeClr val="bg1"/>
                </a:solidFill>
              </a:rPr>
              <a:t>GPS</a:t>
            </a:r>
            <a:r>
              <a:rPr lang="zh-TW" altLang="en-US" sz="1400" dirty="0">
                <a:solidFill>
                  <a:schemeClr val="bg1"/>
                </a:solidFill>
              </a:rPr>
              <a:t>：車輛經緯度、日期、時間資料</a:t>
            </a:r>
            <a:endParaRPr lang="en-US" altLang="zh-TW" sz="1400" dirty="0">
              <a:solidFill>
                <a:schemeClr val="bg1"/>
              </a:solidFill>
            </a:endParaRPr>
          </a:p>
          <a:p>
            <a:endParaRPr lang="en-US" altLang="zh-TW" sz="1600" dirty="0">
              <a:solidFill>
                <a:schemeClr val="bg1"/>
              </a:solidFill>
            </a:endParaRPr>
          </a:p>
          <a:p>
            <a:endParaRPr lang="en-US" altLang="zh-TW" sz="1600" dirty="0">
              <a:solidFill>
                <a:schemeClr val="bg1"/>
              </a:solidFill>
            </a:endParaRPr>
          </a:p>
        </p:txBody>
      </p:sp>
      <p:sp>
        <p:nvSpPr>
          <p:cNvPr id="15" name="文字方塊 14"/>
          <p:cNvSpPr txBox="1"/>
          <p:nvPr/>
        </p:nvSpPr>
        <p:spPr>
          <a:xfrm>
            <a:off x="1420834" y="3952245"/>
            <a:ext cx="1107996" cy="369332"/>
          </a:xfrm>
          <a:prstGeom prst="rect">
            <a:avLst/>
          </a:prstGeom>
          <a:noFill/>
        </p:spPr>
        <p:txBody>
          <a:bodyPr wrap="none" rtlCol="0">
            <a:spAutoFit/>
          </a:bodyPr>
          <a:lstStyle/>
          <a:p>
            <a:r>
              <a:rPr lang="zh-TW" altLang="en-US" dirty="0">
                <a:solidFill>
                  <a:srgbClr val="7CF0BD"/>
                </a:solidFill>
              </a:rPr>
              <a:t>數據分析</a:t>
            </a:r>
          </a:p>
        </p:txBody>
      </p:sp>
      <p:sp>
        <p:nvSpPr>
          <p:cNvPr id="16" name="文字方塊 15"/>
          <p:cNvSpPr txBox="1"/>
          <p:nvPr/>
        </p:nvSpPr>
        <p:spPr>
          <a:xfrm>
            <a:off x="1108797" y="4308314"/>
            <a:ext cx="1945320" cy="1877437"/>
          </a:xfrm>
          <a:prstGeom prst="rect">
            <a:avLst/>
          </a:prstGeom>
          <a:noFill/>
        </p:spPr>
        <p:txBody>
          <a:bodyPr wrap="square" rtlCol="0">
            <a:spAutoFit/>
          </a:bodyPr>
          <a:lstStyle/>
          <a:p>
            <a:r>
              <a:rPr lang="zh-TW" altLang="en-US" sz="1400" dirty="0">
                <a:solidFill>
                  <a:schemeClr val="bg1"/>
                </a:solidFill>
              </a:rPr>
              <a:t>使用方法：</a:t>
            </a:r>
            <a:endParaRPr lang="en-US" altLang="zh-TW" sz="1400" dirty="0">
              <a:solidFill>
                <a:schemeClr val="bg1"/>
              </a:solidFill>
            </a:endParaRPr>
          </a:p>
          <a:p>
            <a:r>
              <a:rPr lang="en-US" altLang="zh-TW" sz="1400" dirty="0">
                <a:solidFill>
                  <a:schemeClr val="bg1"/>
                </a:solidFill>
              </a:rPr>
              <a:t>-</a:t>
            </a:r>
            <a:r>
              <a:rPr lang="zh-TW" altLang="en-US" sz="1400" dirty="0">
                <a:solidFill>
                  <a:schemeClr val="bg1"/>
                </a:solidFill>
              </a:rPr>
              <a:t>  </a:t>
            </a:r>
            <a:r>
              <a:rPr lang="en-US" altLang="zh-TW" sz="1400" dirty="0">
                <a:solidFill>
                  <a:schemeClr val="bg1"/>
                </a:solidFill>
              </a:rPr>
              <a:t>K-means</a:t>
            </a:r>
            <a:r>
              <a:rPr lang="zh-TW" altLang="en-US" sz="1400" dirty="0">
                <a:solidFill>
                  <a:schemeClr val="bg1"/>
                </a:solidFill>
              </a:rPr>
              <a:t>分群</a:t>
            </a:r>
            <a:endParaRPr lang="en-US" altLang="zh-TW" sz="1400" dirty="0">
              <a:solidFill>
                <a:schemeClr val="bg1"/>
              </a:solidFill>
            </a:endParaRPr>
          </a:p>
          <a:p>
            <a:r>
              <a:rPr lang="en-US" altLang="zh-TW" sz="1400" dirty="0">
                <a:solidFill>
                  <a:schemeClr val="bg1"/>
                </a:solidFill>
              </a:rPr>
              <a:t>-</a:t>
            </a:r>
            <a:r>
              <a:rPr lang="zh-TW" altLang="en-US" sz="1400" dirty="0">
                <a:solidFill>
                  <a:schemeClr val="bg1"/>
                </a:solidFill>
              </a:rPr>
              <a:t>  </a:t>
            </a:r>
            <a:r>
              <a:rPr lang="en-US" altLang="zh-TW" sz="1400" dirty="0">
                <a:solidFill>
                  <a:schemeClr val="bg1"/>
                </a:solidFill>
              </a:rPr>
              <a:t>Google API</a:t>
            </a:r>
          </a:p>
          <a:p>
            <a:r>
              <a:rPr lang="zh-TW" altLang="en-US" sz="1400" dirty="0">
                <a:solidFill>
                  <a:schemeClr val="bg1"/>
                </a:solidFill>
              </a:rPr>
              <a:t>   計算旅行成本</a:t>
            </a:r>
            <a:endParaRPr lang="en-US" altLang="zh-TW" sz="1400" dirty="0">
              <a:solidFill>
                <a:schemeClr val="bg1"/>
              </a:solidFill>
            </a:endParaRPr>
          </a:p>
          <a:p>
            <a:r>
              <a:rPr lang="en-US" altLang="zh-TW" sz="1400" dirty="0">
                <a:solidFill>
                  <a:schemeClr val="bg1"/>
                </a:solidFill>
              </a:rPr>
              <a:t>-</a:t>
            </a:r>
            <a:r>
              <a:rPr lang="zh-TW" altLang="en-US" sz="1400" dirty="0">
                <a:solidFill>
                  <a:schemeClr val="bg1"/>
                </a:solidFill>
              </a:rPr>
              <a:t>  </a:t>
            </a:r>
            <a:r>
              <a:rPr lang="en-US" altLang="zh-TW" sz="1400" dirty="0">
                <a:solidFill>
                  <a:schemeClr val="bg1"/>
                </a:solidFill>
              </a:rPr>
              <a:t>TSP</a:t>
            </a:r>
            <a:r>
              <a:rPr lang="zh-TW" altLang="en-US" sz="1400" dirty="0">
                <a:solidFill>
                  <a:schemeClr val="bg1"/>
                </a:solidFill>
              </a:rPr>
              <a:t>旅行行銷員</a:t>
            </a:r>
            <a:endParaRPr lang="en-US" altLang="zh-TW" sz="1400" dirty="0">
              <a:solidFill>
                <a:schemeClr val="bg1"/>
              </a:solidFill>
            </a:endParaRPr>
          </a:p>
          <a:p>
            <a:r>
              <a:rPr lang="zh-TW" altLang="en-US" sz="1400" dirty="0">
                <a:solidFill>
                  <a:schemeClr val="bg1"/>
                </a:solidFill>
              </a:rPr>
              <a:t>   問題透過</a:t>
            </a:r>
            <a:r>
              <a:rPr lang="en-US" altLang="zh-TW" sz="1400" dirty="0">
                <a:solidFill>
                  <a:schemeClr val="bg1"/>
                </a:solidFill>
              </a:rPr>
              <a:t>MIP</a:t>
            </a:r>
          </a:p>
          <a:p>
            <a:r>
              <a:rPr lang="zh-TW" altLang="en-US" sz="1400" dirty="0">
                <a:solidFill>
                  <a:schemeClr val="bg1"/>
                </a:solidFill>
              </a:rPr>
              <a:t>   作路徑規劃</a:t>
            </a:r>
            <a:endParaRPr lang="en-US" altLang="zh-TW" sz="1400" dirty="0">
              <a:solidFill>
                <a:schemeClr val="bg1"/>
              </a:solidFill>
            </a:endParaRPr>
          </a:p>
          <a:p>
            <a:endParaRPr lang="en-US" altLang="zh-TW" sz="1600" dirty="0">
              <a:solidFill>
                <a:schemeClr val="bg1"/>
              </a:solidFill>
            </a:endParaRPr>
          </a:p>
        </p:txBody>
      </p:sp>
      <p:sp>
        <p:nvSpPr>
          <p:cNvPr id="2" name="投影片編號版面配置區 1"/>
          <p:cNvSpPr>
            <a:spLocks noGrp="1"/>
          </p:cNvSpPr>
          <p:nvPr>
            <p:ph type="sldNum" sz="quarter" idx="12"/>
          </p:nvPr>
        </p:nvSpPr>
        <p:spPr/>
        <p:txBody>
          <a:bodyPr/>
          <a:lstStyle/>
          <a:p>
            <a:fld id="{9C4F5B2F-21C0-4B48-BB97-E2798AFE6AC1}" type="slidenum">
              <a:rPr lang="zh-TW" altLang="en-US" smtClean="0"/>
              <a:t>8</a:t>
            </a:fld>
            <a:endParaRPr lang="zh-TW"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14"/>
          <p:cNvSpPr>
            <a:spLocks noChangeArrowheads="1"/>
          </p:cNvSpPr>
          <p:nvPr/>
        </p:nvSpPr>
        <p:spPr bwMode="auto">
          <a:xfrm>
            <a:off x="3827158" y="1232457"/>
            <a:ext cx="1757234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
        <p:nvSpPr>
          <p:cNvPr id="18"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9" name="Rectangle 30">
            <a:extLst>
              <a:ext uri="{FF2B5EF4-FFF2-40B4-BE49-F238E27FC236}">
                <a16:creationId xmlns:a16="http://schemas.microsoft.com/office/drawing/2014/main" id="{38D30955-C833-2F44-95BA-6EC5FE4F93D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1" name="物件 20">
            <a:extLst>
              <a:ext uri="{FF2B5EF4-FFF2-40B4-BE49-F238E27FC236}">
                <a16:creationId xmlns:a16="http://schemas.microsoft.com/office/drawing/2014/main" id="{504AEFC7-21AF-7D4B-B974-23B13192AB7F}"/>
              </a:ext>
            </a:extLst>
          </p:cNvPr>
          <p:cNvGraphicFramePr>
            <a:graphicFrameLocks noChangeAspect="1"/>
          </p:cNvGraphicFramePr>
          <p:nvPr>
            <p:extLst>
              <p:ext uri="{D42A27DB-BD31-4B8C-83A1-F6EECF244321}">
                <p14:modId xmlns:p14="http://schemas.microsoft.com/office/powerpoint/2010/main" val="873828580"/>
              </p:ext>
            </p:extLst>
          </p:nvPr>
        </p:nvGraphicFramePr>
        <p:xfrm>
          <a:off x="3460749" y="1069345"/>
          <a:ext cx="8457981" cy="4626414"/>
        </p:xfrm>
        <a:graphic>
          <a:graphicData uri="http://schemas.openxmlformats.org/presentationml/2006/ole">
            <mc:AlternateContent xmlns:mc="http://schemas.openxmlformats.org/markup-compatibility/2006">
              <mc:Choice xmlns:v="urn:schemas-microsoft-com:vml" Requires="v">
                <p:oleObj spid="_x0000_s5171" r:id="rId5" imgW="9842500" imgH="5384800" progId="Visio.Drawing.15">
                  <p:embed/>
                </p:oleObj>
              </mc:Choice>
              <mc:Fallback>
                <p:oleObj r:id="rId5" imgW="9842500" imgH="5384800" progId="Visio.Drawing.15">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0749" y="1069345"/>
                        <a:ext cx="8457981" cy="4626414"/>
                      </a:xfrm>
                      <a:prstGeom prst="rect">
                        <a:avLst/>
                      </a:prstGeom>
                      <a:noFill/>
                    </p:spPr>
                  </p:pic>
                </p:oleObj>
              </mc:Fallback>
            </mc:AlternateContent>
          </a:graphicData>
        </a:graphic>
      </p:graphicFrame>
    </p:spTree>
    <p:extLst>
      <p:ext uri="{BB962C8B-B14F-4D97-AF65-F5344CB8AC3E}">
        <p14:creationId xmlns:p14="http://schemas.microsoft.com/office/powerpoint/2010/main" val="169188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95547" y="-1"/>
            <a:ext cx="11296453" cy="34290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895545" y="3429000"/>
            <a:ext cx="11296453" cy="3429000"/>
          </a:xfrm>
          <a:prstGeom prst="rect">
            <a:avLst/>
          </a:prstGeom>
          <a:solidFill>
            <a:srgbClr val="7CF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1266678" y="1274531"/>
            <a:ext cx="936000" cy="936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TW" altLang="en-US" dirty="0">
                <a:solidFill>
                  <a:schemeClr val="tx1">
                    <a:lumMod val="75000"/>
                    <a:lumOff val="25000"/>
                  </a:schemeClr>
                </a:solidFill>
              </a:rPr>
              <a:t>資料處理</a:t>
            </a:r>
          </a:p>
        </p:txBody>
      </p:sp>
      <p:sp>
        <p:nvSpPr>
          <p:cNvPr id="12" name="橢圓 11"/>
          <p:cNvSpPr/>
          <p:nvPr/>
        </p:nvSpPr>
        <p:spPr>
          <a:xfrm>
            <a:off x="1321759" y="4727514"/>
            <a:ext cx="936000" cy="936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TW" altLang="en-US" dirty="0">
                <a:solidFill>
                  <a:schemeClr val="tx1">
                    <a:lumMod val="75000"/>
                    <a:lumOff val="25000"/>
                  </a:schemeClr>
                </a:solidFill>
              </a:rPr>
              <a:t>資料處理</a:t>
            </a:r>
          </a:p>
        </p:txBody>
      </p:sp>
      <p:sp>
        <p:nvSpPr>
          <p:cNvPr id="14" name="矩形 13"/>
          <p:cNvSpPr/>
          <p:nvPr/>
        </p:nvSpPr>
        <p:spPr>
          <a:xfrm>
            <a:off x="2555432" y="1142366"/>
            <a:ext cx="1569660" cy="1126462"/>
          </a:xfrm>
          <a:prstGeom prst="rect">
            <a:avLst/>
          </a:prstGeom>
        </p:spPr>
        <p:txBody>
          <a:bodyPr wrap="none">
            <a:spAutoFit/>
          </a:bodyPr>
          <a:lstStyle/>
          <a:p>
            <a:pPr algn="ctr">
              <a:lnSpc>
                <a:spcPct val="120000"/>
              </a:lnSpc>
            </a:pPr>
            <a:r>
              <a:rPr lang="zh-TW" altLang="en-US" sz="2000" b="1" dirty="0"/>
              <a:t>郵局端 </a:t>
            </a:r>
            <a:endParaRPr lang="en-US" altLang="zh-TW" sz="2000" b="1" dirty="0"/>
          </a:p>
          <a:p>
            <a:pPr algn="ctr">
              <a:lnSpc>
                <a:spcPct val="120000"/>
              </a:lnSpc>
            </a:pPr>
            <a:r>
              <a:rPr lang="zh-TW" altLang="en-US" dirty="0"/>
              <a:t>未來資料庫</a:t>
            </a:r>
            <a:endParaRPr lang="en-US" altLang="zh-TW" dirty="0"/>
          </a:p>
          <a:p>
            <a:pPr algn="ctr">
              <a:lnSpc>
                <a:spcPct val="120000"/>
              </a:lnSpc>
            </a:pPr>
            <a:r>
              <a:rPr lang="zh-TW" altLang="en-US" dirty="0"/>
              <a:t>建議建置方向</a:t>
            </a:r>
            <a:endParaRPr lang="en-US" altLang="zh-TW" dirty="0"/>
          </a:p>
        </p:txBody>
      </p:sp>
      <p:sp>
        <p:nvSpPr>
          <p:cNvPr id="15" name="矩形 14"/>
          <p:cNvSpPr/>
          <p:nvPr/>
        </p:nvSpPr>
        <p:spPr>
          <a:xfrm>
            <a:off x="2382839" y="4657898"/>
            <a:ext cx="2031325" cy="1126462"/>
          </a:xfrm>
          <a:prstGeom prst="rect">
            <a:avLst/>
          </a:prstGeom>
        </p:spPr>
        <p:txBody>
          <a:bodyPr wrap="none">
            <a:spAutoFit/>
          </a:bodyPr>
          <a:lstStyle/>
          <a:p>
            <a:pPr algn="ctr">
              <a:lnSpc>
                <a:spcPct val="120000"/>
              </a:lnSpc>
            </a:pPr>
            <a:r>
              <a:rPr lang="zh-TW" altLang="en-US" sz="2000" b="1" dirty="0"/>
              <a:t>規劃端 </a:t>
            </a:r>
            <a:endParaRPr lang="en-US" altLang="zh-TW" sz="2000" b="1" dirty="0"/>
          </a:p>
          <a:p>
            <a:pPr algn="ctr">
              <a:lnSpc>
                <a:spcPct val="120000"/>
              </a:lnSpc>
            </a:pPr>
            <a:r>
              <a:rPr lang="zh-TW" altLang="en-US" dirty="0"/>
              <a:t>透過現有資料</a:t>
            </a:r>
            <a:endParaRPr lang="en-US" altLang="zh-TW" dirty="0"/>
          </a:p>
          <a:p>
            <a:pPr algn="ctr">
              <a:lnSpc>
                <a:spcPct val="120000"/>
              </a:lnSpc>
            </a:pPr>
            <a:r>
              <a:rPr lang="zh-TW" altLang="en-US" dirty="0"/>
              <a:t>推估位置與缺失值</a:t>
            </a:r>
          </a:p>
        </p:txBody>
      </p:sp>
      <p:cxnSp>
        <p:nvCxnSpPr>
          <p:cNvPr id="20" name="直線接點 19"/>
          <p:cNvCxnSpPr/>
          <p:nvPr/>
        </p:nvCxnSpPr>
        <p:spPr>
          <a:xfrm>
            <a:off x="4477846" y="1031464"/>
            <a:ext cx="0" cy="1260000"/>
          </a:xfrm>
          <a:prstGeom prst="line">
            <a:avLst/>
          </a:prstGeom>
          <a:ln w="28575">
            <a:solidFill>
              <a:srgbClr val="2A4D14"/>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4516757" y="4611977"/>
            <a:ext cx="0" cy="1260000"/>
          </a:xfrm>
          <a:prstGeom prst="line">
            <a:avLst/>
          </a:prstGeom>
          <a:ln w="28575">
            <a:solidFill>
              <a:srgbClr val="2A4D14"/>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661196" y="114179"/>
            <a:ext cx="7226003" cy="953915"/>
          </a:xfrm>
          <a:prstGeom prst="rect">
            <a:avLst/>
          </a:prstGeom>
        </p:spPr>
        <p:txBody>
          <a:bodyPr wrap="square">
            <a:spAutoFit/>
          </a:bodyPr>
          <a:lstStyle/>
          <a:p>
            <a:pPr>
              <a:lnSpc>
                <a:spcPct val="120000"/>
              </a:lnSpc>
              <a:spcAft>
                <a:spcPts val="0"/>
              </a:spcAft>
            </a:pP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目前由於個資法因素，中華郵政並未記錄每筆郵件資料之配送地址，因此</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本提案會透過資料處理推估顧客位置進行分析</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。本段為對於郵局端</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日後可朝向之資料蒐集調整方案</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之建議，以完整資料庫之建置。</a:t>
            </a:r>
            <a:endParaRPr lang="en-US" altLang="zh-TW" sz="1600" kern="100" dirty="0">
              <a:solidFill>
                <a:schemeClr val="tx1">
                  <a:lumMod val="75000"/>
                  <a:lumOff val="25000"/>
                </a:schemeClr>
              </a:solidFill>
              <a:latin typeface="+mn-ea"/>
              <a:cs typeface="Times New Roman" panose="02020603050405020304" pitchFamily="18" charset="0"/>
            </a:endParaRPr>
          </a:p>
        </p:txBody>
      </p:sp>
      <p:sp>
        <p:nvSpPr>
          <p:cNvPr id="18" name="矩形 17"/>
          <p:cNvSpPr/>
          <p:nvPr/>
        </p:nvSpPr>
        <p:spPr>
          <a:xfrm>
            <a:off x="4661193" y="3614757"/>
            <a:ext cx="7226003" cy="3046988"/>
          </a:xfrm>
          <a:prstGeom prst="rect">
            <a:avLst/>
          </a:prstGeom>
        </p:spPr>
        <p:txBody>
          <a:bodyPr wrap="square">
            <a:spAutoFit/>
          </a:bodyPr>
          <a:lstStyle/>
          <a:p>
            <a:pPr>
              <a:lnSpc>
                <a:spcPct val="120000"/>
              </a:lnSpc>
              <a:spcAft>
                <a:spcPts val="0"/>
              </a:spcAft>
            </a:pPr>
            <a:r>
              <a:rPr lang="en-US" altLang="zh-TW" sz="1600" b="1" kern="100" dirty="0">
                <a:latin typeface="Calibri" panose="020F0502020204030204" pitchFamily="34" charset="0"/>
                <a:ea typeface="標楷體" panose="03000509000000000000" pitchFamily="65" charset="-120"/>
                <a:cs typeface="Times New Roman" panose="02020603050405020304" pitchFamily="18" charset="0"/>
              </a:rPr>
              <a:t>1.  </a:t>
            </a:r>
            <a:r>
              <a:rPr lang="zh-TW" altLang="en-US" sz="1600" b="1" kern="100" dirty="0">
                <a:latin typeface="Calibri" panose="020F0502020204030204" pitchFamily="34" charset="0"/>
                <a:ea typeface="標楷體" panose="03000509000000000000" pitchFamily="65" charset="-120"/>
                <a:cs typeface="Times New Roman" panose="02020603050405020304" pitchFamily="18" charset="0"/>
              </a:rPr>
              <a:t>收件人位置</a:t>
            </a:r>
            <a:r>
              <a:rPr lang="en-US" altLang="zh-TW" sz="1600" b="1" kern="100" dirty="0">
                <a:latin typeface="Calibri" panose="020F0502020204030204" pitchFamily="34" charset="0"/>
                <a:ea typeface="標楷體" panose="03000509000000000000" pitchFamily="65" charset="-120"/>
                <a:cs typeface="Times New Roman" panose="02020603050405020304" pitchFamily="18" charset="0"/>
              </a:rPr>
              <a:t> </a:t>
            </a:r>
            <a:r>
              <a:rPr lang="zh-TW" altLang="en-US" sz="1600" b="1" kern="100" dirty="0">
                <a:latin typeface="Calibri" panose="020F0502020204030204" pitchFamily="34" charset="0"/>
                <a:ea typeface="標楷體" panose="03000509000000000000" pitchFamily="65" charset="-120"/>
                <a:cs typeface="Times New Roman" panose="02020603050405020304" pitchFamily="18" charset="0"/>
              </a:rPr>
              <a:t>：</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從</a:t>
            </a:r>
            <a:r>
              <a:rPr lang="en-US" altLang="zh-TW"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107</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年第一季</a:t>
            </a:r>
            <a:r>
              <a:rPr lang="en-US" altLang="zh-TW"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GPS</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資料中篩選出所有車機狀態顯示為「在外暫停」的紀錄，</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假設「在外暫停」為郵差正在為收信人服務的位置</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，建置該區域所有客戶推估之地址資料。為了排除郵差服務的對象相同，但每次暫停位置些許不同的情況，我們</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使用</a:t>
            </a:r>
            <a:r>
              <a:rPr lang="en-US" altLang="zh-TW"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k-means</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分群找出最適合的分群數</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a:t>
            </a:r>
          </a:p>
          <a:p>
            <a:pPr>
              <a:lnSpc>
                <a:spcPct val="120000"/>
              </a:lnSpc>
              <a:spcAft>
                <a:spcPts val="0"/>
              </a:spcAft>
            </a:pPr>
            <a:r>
              <a:rPr lang="en-US" altLang="zh-TW" sz="1600" b="1" kern="100" dirty="0">
                <a:latin typeface="Calibri" panose="020F0502020204030204" pitchFamily="34" charset="0"/>
                <a:ea typeface="標楷體" panose="03000509000000000000" pitchFamily="65" charset="-120"/>
                <a:cs typeface="Times New Roman" panose="02020603050405020304" pitchFamily="18" charset="0"/>
              </a:rPr>
              <a:t>2.</a:t>
            </a:r>
            <a:r>
              <a:rPr lang="zh-TW" altLang="en-US" sz="1600" b="1" kern="100" dirty="0">
                <a:latin typeface="Calibri" panose="020F0502020204030204" pitchFamily="34" charset="0"/>
                <a:ea typeface="標楷體" panose="03000509000000000000" pitchFamily="65" charset="-120"/>
                <a:cs typeface="Times New Roman" panose="02020603050405020304" pitchFamily="18" charset="0"/>
              </a:rPr>
              <a:t>  每位客戶星期一至六之投遞成功率與失敗率：</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從</a:t>
            </a:r>
            <a:r>
              <a:rPr lang="en-US" altLang="zh-TW"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107</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年第一季</a:t>
            </a:r>
            <a:r>
              <a:rPr lang="en-US" altLang="zh-TW"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TT</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資料中可以找出該局號所負責區域所有客戶星期一至六之投遞成功與失敗件數，再將其每一封郵件</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採取均勻分布或是三角分布</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分給所有的收信人。</a:t>
            </a:r>
          </a:p>
          <a:p>
            <a:pPr>
              <a:lnSpc>
                <a:spcPct val="120000"/>
              </a:lnSpc>
              <a:spcAft>
                <a:spcPts val="0"/>
              </a:spcAft>
            </a:pPr>
            <a:r>
              <a:rPr lang="en-US" altLang="zh-TW" sz="1600" b="1" kern="100" dirty="0">
                <a:latin typeface="Calibri" panose="020F0502020204030204" pitchFamily="34" charset="0"/>
                <a:ea typeface="標楷體" panose="03000509000000000000" pitchFamily="65" charset="-120"/>
                <a:cs typeface="Times New Roman" panose="02020603050405020304" pitchFamily="18" charset="0"/>
              </a:rPr>
              <a:t>3.</a:t>
            </a:r>
            <a:r>
              <a:rPr lang="zh-TW" altLang="en-US" sz="1600" b="1" kern="100" dirty="0">
                <a:latin typeface="Calibri" panose="020F0502020204030204" pitchFamily="34" charset="0"/>
                <a:ea typeface="標楷體" panose="03000509000000000000" pitchFamily="65" charset="-120"/>
                <a:cs typeface="Times New Roman" panose="02020603050405020304" pitchFamily="18" charset="0"/>
              </a:rPr>
              <a:t>  收件人之間的距離時間成本：</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考量到道路的交通量、速限與蜿蜒程度，因此採用</a:t>
            </a:r>
            <a:r>
              <a:rPr lang="en-US" altLang="zh-TW"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google map </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的 </a:t>
            </a:r>
            <a:r>
              <a:rPr lang="en-US" altLang="zh-TW"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direction API</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，計算所有點到點之間的距離和時間，而提案中分別</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計算上午</a:t>
            </a:r>
            <a:r>
              <a:rPr lang="en-US" altLang="zh-TW"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10</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點和下午</a:t>
            </a:r>
            <a:r>
              <a:rPr lang="en-US" altLang="zh-TW"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2</a:t>
            </a:r>
            <a:r>
              <a:rPr lang="zh-TW" altLang="en-US" sz="1600" b="1"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點的資料，採取開車駕駛的模式並避開收費路段</a:t>
            </a:r>
            <a:r>
              <a:rPr lang="zh-TW" altLang="en-US" sz="1600" kern="100" dirty="0">
                <a:solidFill>
                  <a:schemeClr val="tx1">
                    <a:lumMod val="75000"/>
                    <a:lumOff val="25000"/>
                  </a:schemeClr>
                </a:solidFill>
                <a:latin typeface="Calibri" panose="020F0502020204030204" pitchFamily="34" charset="0"/>
                <a:ea typeface="標楷體" panose="03000509000000000000" pitchFamily="65" charset="-120"/>
                <a:cs typeface="Times New Roman" panose="02020603050405020304" pitchFamily="18" charset="0"/>
              </a:rPr>
              <a:t>。</a:t>
            </a:r>
          </a:p>
        </p:txBody>
      </p:sp>
      <p:sp>
        <p:nvSpPr>
          <p:cNvPr id="19" name="投影片編號版面配置區 18"/>
          <p:cNvSpPr>
            <a:spLocks noGrp="1"/>
          </p:cNvSpPr>
          <p:nvPr>
            <p:ph type="sldNum" sz="quarter" idx="12"/>
          </p:nvPr>
        </p:nvSpPr>
        <p:spPr>
          <a:xfrm>
            <a:off x="9306639" y="6479183"/>
            <a:ext cx="2743200" cy="365125"/>
          </a:xfrm>
        </p:spPr>
        <p:txBody>
          <a:bodyPr/>
          <a:lstStyle/>
          <a:p>
            <a:fld id="{9C4F5B2F-21C0-4B48-BB97-E2798AFE6AC1}" type="slidenum">
              <a:rPr lang="zh-TW" altLang="en-US" smtClean="0"/>
              <a:t>9</a:t>
            </a:fld>
            <a:endParaRPr lang="zh-TW" altLang="en-US" dirty="0"/>
          </a:p>
        </p:txBody>
      </p:sp>
      <p:grpSp>
        <p:nvGrpSpPr>
          <p:cNvPr id="24" name="群組 23"/>
          <p:cNvGrpSpPr/>
          <p:nvPr/>
        </p:nvGrpSpPr>
        <p:grpSpPr>
          <a:xfrm>
            <a:off x="0" y="0"/>
            <a:ext cx="980211" cy="6858000"/>
            <a:chOff x="0" y="0"/>
            <a:chExt cx="980211" cy="6858000"/>
          </a:xfrm>
        </p:grpSpPr>
        <p:sp>
          <p:nvSpPr>
            <p:cNvPr id="27" name="矩形 26"/>
            <p:cNvSpPr/>
            <p:nvPr/>
          </p:nvSpPr>
          <p:spPr>
            <a:xfrm>
              <a:off x="1" y="0"/>
              <a:ext cx="89554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0" y="503735"/>
              <a:ext cx="712197" cy="3046988"/>
            </a:xfrm>
            <a:prstGeom prst="rect">
              <a:avLst/>
            </a:prstGeom>
          </p:spPr>
          <p:txBody>
            <a:bodyPr wrap="square">
              <a:spAutoFit/>
            </a:bodyPr>
            <a:lstStyle/>
            <a:p>
              <a:r>
                <a:rPr lang="zh-TW" altLang="en-US" sz="3200" dirty="0">
                  <a:solidFill>
                    <a:schemeClr val="bg1"/>
                  </a:solidFill>
                </a:rPr>
                <a:t>應用設計方法</a:t>
              </a:r>
              <a:endParaRPr lang="en-US" altLang="zh-TW" sz="3200" dirty="0">
                <a:solidFill>
                  <a:schemeClr val="bg1"/>
                </a:solidFill>
              </a:endParaRPr>
            </a:p>
          </p:txBody>
        </p:sp>
        <p:sp>
          <p:nvSpPr>
            <p:cNvPr id="29" name="文字方塊 28"/>
            <p:cNvSpPr txBox="1"/>
            <p:nvPr/>
          </p:nvSpPr>
          <p:spPr>
            <a:xfrm>
              <a:off x="426213" y="4814940"/>
              <a:ext cx="553998" cy="2043060"/>
            </a:xfrm>
            <a:prstGeom prst="rect">
              <a:avLst/>
            </a:prstGeom>
            <a:noFill/>
          </p:spPr>
          <p:txBody>
            <a:bodyPr vert="vert270" wrap="none" rtlCol="0">
              <a:spAutoFit/>
            </a:bodyPr>
            <a:lstStyle/>
            <a:p>
              <a:r>
                <a:rPr lang="en-US" altLang="zh-TW" sz="2400" dirty="0">
                  <a:solidFill>
                    <a:srgbClr val="7CF0BD"/>
                  </a:solidFill>
                </a:rPr>
                <a:t>Proposal  |  04  </a:t>
              </a:r>
              <a:endParaRPr lang="zh-TW" altLang="en-US" sz="2400" dirty="0">
                <a:solidFill>
                  <a:srgbClr val="7CF0BD"/>
                </a:solidFill>
              </a:endParaRPr>
            </a:p>
          </p:txBody>
        </p:sp>
      </p:grpSp>
      <p:sp>
        <p:nvSpPr>
          <p:cNvPr id="3" name="矩形 2"/>
          <p:cNvSpPr/>
          <p:nvPr/>
        </p:nvSpPr>
        <p:spPr>
          <a:xfrm>
            <a:off x="4661193" y="1128232"/>
            <a:ext cx="7226003" cy="1077218"/>
          </a:xfrm>
          <a:prstGeom prst="rect">
            <a:avLst/>
          </a:prstGeom>
        </p:spPr>
        <p:txBody>
          <a:bodyPr wrap="square">
            <a:spAutoFit/>
          </a:bodyPr>
          <a:lstStyle/>
          <a:p>
            <a:pPr lvl="0">
              <a:spcAft>
                <a:spcPts val="0"/>
              </a:spcAft>
            </a:pPr>
            <a:r>
              <a:rPr lang="zh-TW" altLang="zh-TW" sz="1600" b="1" kern="100" dirty="0">
                <a:solidFill>
                  <a:schemeClr val="tx1">
                    <a:lumMod val="75000"/>
                    <a:lumOff val="25000"/>
                  </a:schemeClr>
                </a:solidFill>
                <a:latin typeface="+mn-ea"/>
                <a:cs typeface="Times New Roman" panose="02020603050405020304" pitchFamily="18" charset="0"/>
              </a:rPr>
              <a:t>特種郵件追蹤資料</a:t>
            </a:r>
            <a:r>
              <a:rPr lang="en-US" altLang="zh-TW" sz="1600" b="1" kern="100" dirty="0">
                <a:solidFill>
                  <a:schemeClr val="tx1">
                    <a:lumMod val="75000"/>
                    <a:lumOff val="25000"/>
                  </a:schemeClr>
                </a:solidFill>
                <a:latin typeface="+mn-ea"/>
                <a:cs typeface="Times New Roman" panose="02020603050405020304" pitchFamily="18" charset="0"/>
              </a:rPr>
              <a:t>(</a:t>
            </a:r>
            <a:r>
              <a:rPr lang="en-US" altLang="zh-TW" sz="1600" b="1" kern="100" dirty="0">
                <a:solidFill>
                  <a:schemeClr val="tx1">
                    <a:lumMod val="75000"/>
                    <a:lumOff val="25000"/>
                  </a:schemeClr>
                </a:solidFill>
                <a:cs typeface="Times New Roman" panose="02020603050405020304" pitchFamily="18" charset="0"/>
              </a:rPr>
              <a:t>TT</a:t>
            </a:r>
            <a:r>
              <a:rPr lang="en-US" altLang="zh-TW" sz="1600" b="1" kern="100" dirty="0">
                <a:solidFill>
                  <a:schemeClr val="tx1">
                    <a:lumMod val="75000"/>
                    <a:lumOff val="25000"/>
                  </a:schemeClr>
                </a:solidFill>
                <a:latin typeface="+mn-ea"/>
                <a:cs typeface="Times New Roman" panose="02020603050405020304" pitchFamily="18" charset="0"/>
              </a:rPr>
              <a:t>)</a:t>
            </a:r>
            <a:r>
              <a:rPr lang="zh-TW" altLang="en-US" sz="1600" b="1" kern="100" dirty="0">
                <a:solidFill>
                  <a:schemeClr val="tx1">
                    <a:lumMod val="75000"/>
                    <a:lumOff val="25000"/>
                  </a:schemeClr>
                </a:solidFill>
                <a:latin typeface="+mn-ea"/>
                <a:cs typeface="Times New Roman" panose="02020603050405020304" pitchFamily="18" charset="0"/>
              </a:rPr>
              <a:t>  </a:t>
            </a:r>
            <a:endParaRPr lang="zh-TW" altLang="zh-TW" sz="1600" b="1" kern="100" dirty="0">
              <a:solidFill>
                <a:schemeClr val="tx1">
                  <a:lumMod val="75000"/>
                  <a:lumOff val="25000"/>
                </a:schemeClr>
              </a:solidFill>
              <a:latin typeface="+mn-ea"/>
              <a:cs typeface="Times New Roman" panose="02020603050405020304" pitchFamily="18" charset="0"/>
            </a:endParaRPr>
          </a:p>
          <a:p>
            <a:pPr lvl="0">
              <a:spcAft>
                <a:spcPts val="0"/>
              </a:spcAft>
            </a:pPr>
            <a:r>
              <a:rPr lang="en-US" altLang="zh-TW" sz="1600" kern="100" dirty="0">
                <a:solidFill>
                  <a:schemeClr val="tx1">
                    <a:lumMod val="75000"/>
                    <a:lumOff val="25000"/>
                  </a:schemeClr>
                </a:solidFill>
                <a:latin typeface="+mn-ea"/>
                <a:cs typeface="Times New Roman" panose="02020603050405020304" pitchFamily="18" charset="0"/>
              </a:rPr>
              <a:t>-</a:t>
            </a:r>
            <a:r>
              <a:rPr lang="zh-TW" altLang="en-US" sz="1600" kern="100" dirty="0">
                <a:solidFill>
                  <a:schemeClr val="tx1">
                    <a:lumMod val="75000"/>
                    <a:lumOff val="25000"/>
                  </a:schemeClr>
                </a:solidFill>
                <a:latin typeface="+mn-ea"/>
                <a:cs typeface="Times New Roman" panose="02020603050405020304" pitchFamily="18" charset="0"/>
              </a:rPr>
              <a:t> </a:t>
            </a:r>
            <a:r>
              <a:rPr lang="zh-TW" altLang="zh-TW" sz="1600" kern="100" dirty="0">
                <a:solidFill>
                  <a:schemeClr val="tx1">
                    <a:lumMod val="75000"/>
                    <a:lumOff val="25000"/>
                  </a:schemeClr>
                </a:solidFill>
                <a:latin typeface="+mn-ea"/>
                <a:cs typeface="Times New Roman" panose="02020603050405020304" pitchFamily="18" charset="0"/>
              </a:rPr>
              <a:t>現況</a:t>
            </a:r>
            <a:r>
              <a:rPr lang="zh-TW" altLang="en-US" sz="1600" kern="100" dirty="0">
                <a:solidFill>
                  <a:schemeClr val="tx1">
                    <a:lumMod val="75000"/>
                    <a:lumOff val="25000"/>
                  </a:schemeClr>
                </a:solidFill>
                <a:latin typeface="+mn-ea"/>
                <a:cs typeface="Times New Roman" panose="02020603050405020304" pitchFamily="18" charset="0"/>
              </a:rPr>
              <a:t>：</a:t>
            </a:r>
            <a:r>
              <a:rPr lang="zh-TW" altLang="zh-TW" sz="1600" kern="100" dirty="0">
                <a:solidFill>
                  <a:schemeClr val="tx1">
                    <a:lumMod val="75000"/>
                    <a:lumOff val="25000"/>
                  </a:schemeClr>
                </a:solidFill>
                <a:latin typeface="+mn-ea"/>
                <a:cs typeface="Times New Roman" panose="02020603050405020304" pitchFamily="18" charset="0"/>
              </a:rPr>
              <a:t>目前僅有紀錄郵件</a:t>
            </a:r>
            <a:r>
              <a:rPr lang="zh-TW" altLang="en-US" sz="1600" kern="100" dirty="0">
                <a:solidFill>
                  <a:schemeClr val="tx1">
                    <a:lumMod val="75000"/>
                    <a:lumOff val="25000"/>
                  </a:schemeClr>
                </a:solidFill>
                <a:latin typeface="+mn-ea"/>
                <a:cs typeface="Times New Roman" panose="02020603050405020304" pitchFamily="18" charset="0"/>
              </a:rPr>
              <a:t>之</a:t>
            </a:r>
            <a:r>
              <a:rPr lang="zh-TW" altLang="zh-TW" sz="1600" kern="100" dirty="0">
                <a:solidFill>
                  <a:schemeClr val="tx1">
                    <a:lumMod val="75000"/>
                    <a:lumOff val="25000"/>
                  </a:schemeClr>
                </a:solidFill>
                <a:latin typeface="+mn-ea"/>
                <a:cs typeface="Times New Roman" panose="02020603050405020304" pitchFamily="18" charset="0"/>
              </a:rPr>
              <a:t>狀態，無法得知狀態發生的地址與時間。</a:t>
            </a:r>
          </a:p>
          <a:p>
            <a:pPr lvl="0">
              <a:spcAft>
                <a:spcPts val="0"/>
              </a:spcAft>
            </a:pPr>
            <a:r>
              <a:rPr lang="en-US" altLang="zh-TW" sz="1600" kern="100" dirty="0">
                <a:solidFill>
                  <a:schemeClr val="tx1">
                    <a:lumMod val="75000"/>
                    <a:lumOff val="25000"/>
                  </a:schemeClr>
                </a:solidFill>
                <a:latin typeface="+mn-ea"/>
                <a:cs typeface="Times New Roman" panose="02020603050405020304" pitchFamily="18" charset="0"/>
              </a:rPr>
              <a:t>-</a:t>
            </a:r>
            <a:r>
              <a:rPr lang="zh-TW" altLang="en-US" sz="1600" kern="100" dirty="0">
                <a:solidFill>
                  <a:schemeClr val="tx1">
                    <a:lumMod val="75000"/>
                    <a:lumOff val="25000"/>
                  </a:schemeClr>
                </a:solidFill>
                <a:latin typeface="+mn-ea"/>
                <a:cs typeface="Times New Roman" panose="02020603050405020304" pitchFamily="18" charset="0"/>
              </a:rPr>
              <a:t> </a:t>
            </a:r>
            <a:r>
              <a:rPr lang="zh-TW" altLang="zh-TW" sz="1600" kern="100" dirty="0">
                <a:solidFill>
                  <a:schemeClr val="tx1">
                    <a:lumMod val="75000"/>
                    <a:lumOff val="25000"/>
                  </a:schemeClr>
                </a:solidFill>
                <a:latin typeface="+mn-ea"/>
                <a:cs typeface="Times New Roman" panose="02020603050405020304" pitchFamily="18" charset="0"/>
              </a:rPr>
              <a:t>建議</a:t>
            </a:r>
            <a:r>
              <a:rPr lang="zh-TW" altLang="en-US" sz="1600" kern="100" dirty="0">
                <a:solidFill>
                  <a:schemeClr val="tx1">
                    <a:lumMod val="75000"/>
                    <a:lumOff val="25000"/>
                  </a:schemeClr>
                </a:solidFill>
                <a:latin typeface="+mn-ea"/>
                <a:cs typeface="Times New Roman" panose="02020603050405020304" pitchFamily="18" charset="0"/>
              </a:rPr>
              <a:t>：</a:t>
            </a:r>
            <a:r>
              <a:rPr lang="zh-TW" altLang="zh-TW" sz="1600" kern="100" dirty="0">
                <a:solidFill>
                  <a:schemeClr val="tx1">
                    <a:lumMod val="75000"/>
                    <a:lumOff val="25000"/>
                  </a:schemeClr>
                </a:solidFill>
                <a:latin typeface="+mn-ea"/>
                <a:cs typeface="Times New Roman" panose="02020603050405020304" pitchFamily="18" charset="0"/>
              </a:rPr>
              <a:t>可以透過</a:t>
            </a:r>
            <a:r>
              <a:rPr lang="zh-TW" altLang="zh-TW" sz="1600" b="1" kern="100" dirty="0">
                <a:solidFill>
                  <a:schemeClr val="tx1">
                    <a:lumMod val="75000"/>
                    <a:lumOff val="25000"/>
                  </a:schemeClr>
                </a:solidFill>
                <a:latin typeface="+mn-ea"/>
                <a:cs typeface="Times New Roman" panose="02020603050405020304" pitchFamily="18" charset="0"/>
              </a:rPr>
              <a:t>會員制</a:t>
            </a:r>
            <a:r>
              <a:rPr lang="zh-TW" altLang="zh-TW" sz="1600" kern="100" dirty="0">
                <a:solidFill>
                  <a:schemeClr val="tx1">
                    <a:lumMod val="75000"/>
                    <a:lumOff val="25000"/>
                  </a:schemeClr>
                </a:solidFill>
                <a:latin typeface="+mn-ea"/>
                <a:cs typeface="Times New Roman" panose="02020603050405020304" pitchFamily="18" charset="0"/>
              </a:rPr>
              <a:t>收集收件人</a:t>
            </a:r>
            <a:r>
              <a:rPr lang="zh-TW" altLang="en-US" sz="1600" kern="100" dirty="0">
                <a:solidFill>
                  <a:schemeClr val="tx1">
                    <a:lumMod val="75000"/>
                    <a:lumOff val="25000"/>
                  </a:schemeClr>
                </a:solidFill>
                <a:latin typeface="+mn-ea"/>
                <a:cs typeface="Times New Roman" panose="02020603050405020304" pitchFamily="18" charset="0"/>
              </a:rPr>
              <a:t>之</a:t>
            </a:r>
            <a:r>
              <a:rPr lang="zh-TW" altLang="zh-TW" sz="1600" b="1" kern="100" dirty="0">
                <a:solidFill>
                  <a:schemeClr val="tx1">
                    <a:lumMod val="75000"/>
                    <a:lumOff val="25000"/>
                  </a:schemeClr>
                </a:solidFill>
                <a:latin typeface="+mn-ea"/>
                <a:cs typeface="Times New Roman" panose="02020603050405020304" pitchFamily="18" charset="0"/>
              </a:rPr>
              <a:t>地址資訊</a:t>
            </a:r>
            <a:r>
              <a:rPr lang="zh-TW" altLang="zh-TW" sz="1600" kern="100" dirty="0">
                <a:solidFill>
                  <a:schemeClr val="tx1">
                    <a:lumMod val="75000"/>
                    <a:lumOff val="25000"/>
                  </a:schemeClr>
                </a:solidFill>
                <a:latin typeface="+mn-ea"/>
                <a:cs typeface="Times New Roman" panose="02020603050405020304" pitchFamily="18" charset="0"/>
              </a:rPr>
              <a:t>，並提升現行寄送包裹和快捷郵差的</a:t>
            </a:r>
            <a:r>
              <a:rPr lang="en-US" altLang="zh-TW" sz="1600" kern="100" dirty="0">
                <a:solidFill>
                  <a:schemeClr val="tx1">
                    <a:lumMod val="75000"/>
                    <a:lumOff val="25000"/>
                  </a:schemeClr>
                </a:solidFill>
                <a:latin typeface="+mn-ea"/>
                <a:cs typeface="Times New Roman" panose="02020603050405020304" pitchFamily="18" charset="0"/>
              </a:rPr>
              <a:t>PDA</a:t>
            </a:r>
            <a:r>
              <a:rPr lang="zh-TW" altLang="zh-TW" sz="1600" kern="100" dirty="0">
                <a:solidFill>
                  <a:schemeClr val="tx1">
                    <a:lumMod val="75000"/>
                    <a:lumOff val="25000"/>
                  </a:schemeClr>
                </a:solidFill>
                <a:latin typeface="+mn-ea"/>
                <a:cs typeface="Times New Roman" panose="02020603050405020304" pitchFamily="18" charset="0"/>
              </a:rPr>
              <a:t>使用率以即時記錄收件人的取件時間與數位建檔。</a:t>
            </a:r>
            <a:endParaRPr lang="zh-TW" altLang="zh-TW" sz="1600" kern="100" dirty="0">
              <a:solidFill>
                <a:schemeClr val="tx1">
                  <a:lumMod val="75000"/>
                  <a:lumOff val="25000"/>
                </a:schemeClr>
              </a:solidFill>
              <a:effectLst/>
              <a:latin typeface="+mn-ea"/>
              <a:cs typeface="Times New Roman" panose="02020603050405020304" pitchFamily="18" charset="0"/>
            </a:endParaRPr>
          </a:p>
        </p:txBody>
      </p:sp>
      <p:sp>
        <p:nvSpPr>
          <p:cNvPr id="4" name="矩形 3"/>
          <p:cNvSpPr/>
          <p:nvPr/>
        </p:nvSpPr>
        <p:spPr>
          <a:xfrm>
            <a:off x="4661193" y="2251462"/>
            <a:ext cx="7226003" cy="1077218"/>
          </a:xfrm>
          <a:prstGeom prst="rect">
            <a:avLst/>
          </a:prstGeom>
        </p:spPr>
        <p:txBody>
          <a:bodyPr wrap="square">
            <a:spAutoFit/>
          </a:bodyPr>
          <a:lstStyle/>
          <a:p>
            <a:pPr lvl="0">
              <a:spcAft>
                <a:spcPts val="0"/>
              </a:spcAft>
            </a:pPr>
            <a:r>
              <a:rPr lang="zh-TW" altLang="zh-TW" sz="1600" b="1" kern="100" dirty="0">
                <a:solidFill>
                  <a:schemeClr val="tx1">
                    <a:lumMod val="75000"/>
                    <a:lumOff val="25000"/>
                  </a:schemeClr>
                </a:solidFill>
                <a:latin typeface="+mn-ea"/>
                <a:cs typeface="Times New Roman" panose="02020603050405020304" pitchFamily="18" charset="0"/>
              </a:rPr>
              <a:t>四輪車輛</a:t>
            </a:r>
            <a:r>
              <a:rPr lang="en-US" altLang="zh-TW" sz="1600" b="1" kern="100" dirty="0">
                <a:solidFill>
                  <a:schemeClr val="tx1">
                    <a:lumMod val="75000"/>
                    <a:lumOff val="25000"/>
                  </a:schemeClr>
                </a:solidFill>
                <a:cs typeface="Times New Roman" panose="02020603050405020304" pitchFamily="18" charset="0"/>
              </a:rPr>
              <a:t>GPS</a:t>
            </a:r>
            <a:r>
              <a:rPr lang="zh-TW" altLang="zh-TW" sz="1600" b="1" kern="100" dirty="0">
                <a:solidFill>
                  <a:schemeClr val="tx1">
                    <a:lumMod val="75000"/>
                    <a:lumOff val="25000"/>
                  </a:schemeClr>
                </a:solidFill>
                <a:latin typeface="+mn-ea"/>
                <a:cs typeface="Times New Roman" panose="02020603050405020304" pitchFamily="18" charset="0"/>
              </a:rPr>
              <a:t>軌跡資料</a:t>
            </a:r>
          </a:p>
          <a:p>
            <a:pPr marL="342900" lvl="0" indent="-342900">
              <a:spcAft>
                <a:spcPts val="0"/>
              </a:spcAft>
              <a:buFont typeface="+mj-lt"/>
              <a:buAutoNum type="arabicPeriod"/>
            </a:pPr>
            <a:r>
              <a:rPr lang="zh-TW" altLang="zh-TW" sz="1600" kern="100" dirty="0">
                <a:solidFill>
                  <a:schemeClr val="tx1">
                    <a:lumMod val="75000"/>
                    <a:lumOff val="25000"/>
                  </a:schemeClr>
                </a:solidFill>
                <a:latin typeface="+mn-ea"/>
                <a:cs typeface="Times New Roman" panose="02020603050405020304" pitchFamily="18" charset="0"/>
              </a:rPr>
              <a:t>現況</a:t>
            </a:r>
            <a:r>
              <a:rPr lang="en-US" altLang="zh-TW" sz="1600" kern="100" dirty="0">
                <a:solidFill>
                  <a:schemeClr val="tx1">
                    <a:lumMod val="75000"/>
                    <a:lumOff val="25000"/>
                  </a:schemeClr>
                </a:solidFill>
                <a:latin typeface="+mn-ea"/>
                <a:cs typeface="Times New Roman" panose="02020603050405020304" pitchFamily="18" charset="0"/>
              </a:rPr>
              <a:t>:</a:t>
            </a:r>
            <a:r>
              <a:rPr lang="zh-TW" altLang="zh-TW" sz="1600" kern="100" dirty="0">
                <a:solidFill>
                  <a:schemeClr val="tx1">
                    <a:lumMod val="75000"/>
                    <a:lumOff val="25000"/>
                  </a:schemeClr>
                </a:solidFill>
                <a:latin typeface="+mn-ea"/>
                <a:cs typeface="Times New Roman" panose="02020603050405020304" pitchFamily="18" charset="0"/>
              </a:rPr>
              <a:t>目前</a:t>
            </a:r>
            <a:r>
              <a:rPr lang="en-US" altLang="zh-TW" sz="1600" kern="100" dirty="0">
                <a:solidFill>
                  <a:schemeClr val="tx1">
                    <a:lumMod val="75000"/>
                    <a:lumOff val="25000"/>
                  </a:schemeClr>
                </a:solidFill>
                <a:cs typeface="Times New Roman" panose="02020603050405020304" pitchFamily="18" charset="0"/>
              </a:rPr>
              <a:t>GPS</a:t>
            </a:r>
            <a:r>
              <a:rPr lang="zh-TW" altLang="zh-TW" sz="1600" kern="100" dirty="0">
                <a:solidFill>
                  <a:schemeClr val="tx1">
                    <a:lumMod val="75000"/>
                    <a:lumOff val="25000"/>
                  </a:schemeClr>
                </a:solidFill>
                <a:latin typeface="+mn-ea"/>
                <a:cs typeface="Times New Roman" panose="02020603050405020304" pitchFamily="18" charset="0"/>
              </a:rPr>
              <a:t>的資訊並無法得知車型、寄送貨品等資訊。</a:t>
            </a:r>
          </a:p>
          <a:p>
            <a:pPr marL="342900" lvl="0" indent="-342900">
              <a:spcAft>
                <a:spcPts val="0"/>
              </a:spcAft>
              <a:buFont typeface="+mj-lt"/>
              <a:buAutoNum type="arabicPeriod"/>
            </a:pPr>
            <a:r>
              <a:rPr lang="zh-TW" altLang="zh-TW" sz="1600" kern="100" dirty="0">
                <a:solidFill>
                  <a:schemeClr val="tx1">
                    <a:lumMod val="75000"/>
                    <a:lumOff val="25000"/>
                  </a:schemeClr>
                </a:solidFill>
                <a:latin typeface="+mn-ea"/>
                <a:cs typeface="Times New Roman" panose="02020603050405020304" pitchFamily="18" charset="0"/>
              </a:rPr>
              <a:t>建議</a:t>
            </a:r>
            <a:r>
              <a:rPr lang="en-US" altLang="zh-TW" sz="1600" kern="100" dirty="0">
                <a:solidFill>
                  <a:schemeClr val="tx1">
                    <a:lumMod val="75000"/>
                    <a:lumOff val="25000"/>
                  </a:schemeClr>
                </a:solidFill>
                <a:latin typeface="+mn-ea"/>
                <a:cs typeface="Times New Roman" panose="02020603050405020304" pitchFamily="18" charset="0"/>
              </a:rPr>
              <a:t>:</a:t>
            </a:r>
            <a:r>
              <a:rPr lang="zh-TW" altLang="zh-TW" sz="1600" kern="100" dirty="0">
                <a:solidFill>
                  <a:schemeClr val="tx1">
                    <a:lumMod val="75000"/>
                    <a:lumOff val="25000"/>
                  </a:schemeClr>
                </a:solidFill>
                <a:latin typeface="+mn-ea"/>
                <a:cs typeface="Times New Roman" panose="02020603050405020304" pitchFamily="18" charset="0"/>
              </a:rPr>
              <a:t>可以利用</a:t>
            </a:r>
            <a:r>
              <a:rPr lang="en-US" altLang="zh-TW" sz="1600" kern="100" dirty="0">
                <a:solidFill>
                  <a:schemeClr val="tx1">
                    <a:lumMod val="75000"/>
                    <a:lumOff val="25000"/>
                  </a:schemeClr>
                </a:solidFill>
                <a:latin typeface="+mn-ea"/>
                <a:cs typeface="Times New Roman" panose="02020603050405020304" pitchFamily="18" charset="0"/>
              </a:rPr>
              <a:t>TT</a:t>
            </a:r>
            <a:r>
              <a:rPr lang="zh-TW" altLang="zh-TW" sz="1600" kern="100" dirty="0">
                <a:solidFill>
                  <a:schemeClr val="tx1">
                    <a:lumMod val="75000"/>
                    <a:lumOff val="25000"/>
                  </a:schemeClr>
                </a:solidFill>
                <a:latin typeface="+mn-ea"/>
                <a:cs typeface="Times New Roman" panose="02020603050405020304" pitchFamily="18" charset="0"/>
              </a:rPr>
              <a:t>資料中的處理局號與</a:t>
            </a:r>
            <a:r>
              <a:rPr lang="en-US" altLang="zh-TW" sz="1600" kern="100" dirty="0">
                <a:solidFill>
                  <a:schemeClr val="tx1">
                    <a:lumMod val="75000"/>
                    <a:lumOff val="25000"/>
                  </a:schemeClr>
                </a:solidFill>
                <a:cs typeface="Times New Roman" panose="02020603050405020304" pitchFamily="18" charset="0"/>
              </a:rPr>
              <a:t>GPS</a:t>
            </a:r>
            <a:r>
              <a:rPr lang="zh-TW" altLang="zh-TW" sz="1600" kern="100" dirty="0">
                <a:solidFill>
                  <a:schemeClr val="tx1">
                    <a:lumMod val="75000"/>
                    <a:lumOff val="25000"/>
                  </a:schemeClr>
                </a:solidFill>
                <a:latin typeface="+mn-ea"/>
                <a:cs typeface="Times New Roman" panose="02020603050405020304" pitchFamily="18" charset="0"/>
              </a:rPr>
              <a:t>資料串接，以時間的紀錄點與該時間點的運送郵件內容推測車輛移動路徑的合理性。</a:t>
            </a:r>
            <a:endParaRPr lang="zh-TW" altLang="zh-TW" sz="1600" kern="100" dirty="0">
              <a:solidFill>
                <a:schemeClr val="tx1">
                  <a:lumMod val="75000"/>
                  <a:lumOff val="25000"/>
                </a:schemeClr>
              </a:solidFill>
              <a:effectLst/>
              <a:latin typeface="+mn-ea"/>
              <a:cs typeface="Times New Roman" panose="02020603050405020304" pitchFamily="18" charset="0"/>
            </a:endParaRPr>
          </a:p>
        </p:txBody>
      </p:sp>
    </p:spTree>
    <p:extLst>
      <p:ext uri="{BB962C8B-B14F-4D97-AF65-F5344CB8AC3E}">
        <p14:creationId xmlns:p14="http://schemas.microsoft.com/office/powerpoint/2010/main" val="2769592644"/>
      </p:ext>
    </p:extLst>
  </p:cSld>
  <p:clrMapOvr>
    <a:masterClrMapping/>
  </p:clrMapOvr>
</p:sld>
</file>

<file path=ppt/theme/theme1.xml><?xml version="1.0" encoding="utf-8"?>
<a:theme xmlns:a="http://schemas.openxmlformats.org/drawingml/2006/main" name="Office 佈景主題">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大數據競賽">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TotalTime>
  <Words>2881</Words>
  <Application>Microsoft Office PowerPoint</Application>
  <PresentationFormat>寬螢幕</PresentationFormat>
  <Paragraphs>380</Paragraphs>
  <Slides>19</Slides>
  <Notes>19</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19</vt:i4>
      </vt:variant>
    </vt:vector>
  </HeadingPairs>
  <TitlesOfParts>
    <vt:vector size="27" baseType="lpstr">
      <vt:lpstr>宋体</vt:lpstr>
      <vt:lpstr>新細明體</vt:lpstr>
      <vt:lpstr>標楷體</vt:lpstr>
      <vt:lpstr>Arial</vt:lpstr>
      <vt:lpstr>Calibri</vt:lpstr>
      <vt:lpstr>Times New Roman</vt:lpstr>
      <vt:lpstr>Office 佈景主題</vt:lpstr>
      <vt:lpstr>Visio.Drawing.15</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grace</dc:creator>
  <cp:lastModifiedBy>AN LONG SHIH</cp:lastModifiedBy>
  <cp:revision>118</cp:revision>
  <dcterms:created xsi:type="dcterms:W3CDTF">2019-05-13T03:28:03Z</dcterms:created>
  <dcterms:modified xsi:type="dcterms:W3CDTF">2019-06-12T18:14:09Z</dcterms:modified>
</cp:coreProperties>
</file>