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1"/>
  </p:notesMasterIdLst>
  <p:sldIdLst>
    <p:sldId id="273" r:id="rId2"/>
    <p:sldId id="297" r:id="rId3"/>
    <p:sldId id="257" r:id="rId4"/>
    <p:sldId id="284" r:id="rId5"/>
    <p:sldId id="304" r:id="rId6"/>
    <p:sldId id="263" r:id="rId7"/>
    <p:sldId id="264" r:id="rId8"/>
    <p:sldId id="310" r:id="rId9"/>
    <p:sldId id="265" r:id="rId10"/>
    <p:sldId id="286" r:id="rId11"/>
    <p:sldId id="308" r:id="rId12"/>
    <p:sldId id="285" r:id="rId13"/>
    <p:sldId id="287" r:id="rId14"/>
    <p:sldId id="288" r:id="rId15"/>
    <p:sldId id="311" r:id="rId16"/>
    <p:sldId id="290" r:id="rId17"/>
    <p:sldId id="291" r:id="rId18"/>
    <p:sldId id="295" r:id="rId19"/>
    <p:sldId id="299" r:id="rId20"/>
    <p:sldId id="293" r:id="rId21"/>
    <p:sldId id="296" r:id="rId22"/>
    <p:sldId id="279" r:id="rId23"/>
    <p:sldId id="307" r:id="rId24"/>
    <p:sldId id="268" r:id="rId25"/>
    <p:sldId id="283" r:id="rId26"/>
    <p:sldId id="289" r:id="rId27"/>
    <p:sldId id="309" r:id="rId28"/>
    <p:sldId id="282"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1"/>
    <p:restoredTop sz="94609"/>
  </p:normalViewPr>
  <p:slideViewPr>
    <p:cSldViewPr snapToGrid="0">
      <p:cViewPr varScale="1">
        <p:scale>
          <a:sx n="151" d="100"/>
          <a:sy n="151" d="100"/>
        </p:scale>
        <p:origin x="1088" y="20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8D203-8609-42F2-9E68-1BB569A6045A}" type="doc">
      <dgm:prSet loTypeId="urn:microsoft.com/office/officeart/2005/8/layout/hierarchy2" loCatId="cycle" qsTypeId="urn:microsoft.com/office/officeart/2005/8/quickstyle/simple1" qsCatId="simple" csTypeId="urn:microsoft.com/office/officeart/2005/8/colors/accent1_2" csCatId="accent1" phldr="1"/>
      <dgm:spPr/>
      <dgm:t>
        <a:bodyPr/>
        <a:lstStyle/>
        <a:p>
          <a:endParaRPr lang="en-US"/>
        </a:p>
      </dgm:t>
    </dgm:pt>
    <dgm:pt modelId="{3656D682-EEB4-6049-B57D-191AD9B13C48}">
      <dgm:prSet custT="1"/>
      <dgm:spPr/>
      <dgm:t>
        <a:bodyPr/>
        <a:lstStyle/>
        <a:p>
          <a:pPr>
            <a:lnSpc>
              <a:spcPct val="100000"/>
            </a:lnSpc>
          </a:pPr>
          <a:r>
            <a:rPr lang="en-US" sz="1200" dirty="0">
              <a:latin typeface="Arial" panose="020B0604020202020204" pitchFamily="34" charset="0"/>
              <a:cs typeface="Arial" panose="020B0604020202020204" pitchFamily="34" charset="0"/>
            </a:rPr>
            <a:t>Highlighting the Client and Stakeholder requirements, and Outlining the tasks</a:t>
          </a:r>
        </a:p>
      </dgm:t>
    </dgm:pt>
    <dgm:pt modelId="{7956BC3B-3333-3243-9D12-3831EA8328D3}" type="parTrans" cxnId="{3EDC11C7-A444-8844-9BF3-92D66EEC7783}">
      <dgm:prSet/>
      <dgm:spPr/>
      <dgm:t>
        <a:bodyPr/>
        <a:lstStyle/>
        <a:p>
          <a:endParaRPr lang="en-US"/>
        </a:p>
      </dgm:t>
    </dgm:pt>
    <dgm:pt modelId="{99166E6D-1E5E-4C44-A3CB-7BAFF085BC68}" type="sibTrans" cxnId="{3EDC11C7-A444-8844-9BF3-92D66EEC7783}">
      <dgm:prSet/>
      <dgm:spPr/>
      <dgm:t>
        <a:bodyPr/>
        <a:lstStyle/>
        <a:p>
          <a:pPr>
            <a:lnSpc>
              <a:spcPct val="100000"/>
            </a:lnSpc>
          </a:pPr>
          <a:endParaRPr lang="en-US"/>
        </a:p>
      </dgm:t>
    </dgm:pt>
    <dgm:pt modelId="{C1C08826-44B7-0D45-8B08-B7500E1EC903}">
      <dgm:prSet custT="1"/>
      <dgm:spPr/>
      <dgm:t>
        <a:bodyPr/>
        <a:lstStyle/>
        <a:p>
          <a:pPr>
            <a:lnSpc>
              <a:spcPct val="100000"/>
            </a:lnSpc>
          </a:pPr>
          <a:r>
            <a:rPr lang="en-US" sz="1200" dirty="0">
              <a:latin typeface="Arial" panose="020B0604020202020204" pitchFamily="34" charset="0"/>
              <a:cs typeface="Arial" panose="020B0604020202020204" pitchFamily="34" charset="0"/>
            </a:rPr>
            <a:t>Downloading the Data files and Getting an Overview of the Features.</a:t>
          </a:r>
        </a:p>
      </dgm:t>
    </dgm:pt>
    <dgm:pt modelId="{1EADCD8E-23C7-E147-B21C-9840A6A661C4}" type="sibTrans" cxnId="{87CEE695-812C-1144-8647-FF5CD0CB5E9E}">
      <dgm:prSet/>
      <dgm:spPr/>
      <dgm:t>
        <a:bodyPr/>
        <a:lstStyle/>
        <a:p>
          <a:endParaRPr lang="en-US"/>
        </a:p>
      </dgm:t>
    </dgm:pt>
    <dgm:pt modelId="{844F15C0-D854-874D-9C6C-A96E1D2DE4BB}" type="parTrans" cxnId="{87CEE695-812C-1144-8647-FF5CD0CB5E9E}">
      <dgm:prSet/>
      <dgm:spPr/>
      <dgm:t>
        <a:bodyPr/>
        <a:lstStyle/>
        <a:p>
          <a:endParaRPr lang="en-US"/>
        </a:p>
      </dgm:t>
    </dgm:pt>
    <dgm:pt modelId="{976CDA2F-F434-C040-9DC5-EEEE39952851}">
      <dgm:prSet custT="1"/>
      <dgm:spPr/>
      <dgm:t>
        <a:bodyPr/>
        <a:lstStyle/>
        <a:p>
          <a:pPr>
            <a:lnSpc>
              <a:spcPct val="100000"/>
            </a:lnSpc>
          </a:pPr>
          <a:r>
            <a:rPr lang="en-US" sz="1200" dirty="0">
              <a:latin typeface="Arial" panose="020B0604020202020204" pitchFamily="34" charset="0"/>
              <a:cs typeface="Arial" panose="020B0604020202020204" pitchFamily="34" charset="0"/>
            </a:rPr>
            <a:t>Data wrangling and </a:t>
          </a:r>
          <a:r>
            <a:rPr lang="en-US" sz="1200" dirty="0" err="1">
              <a:latin typeface="Arial" panose="020B0604020202020204" pitchFamily="34" charset="0"/>
              <a:cs typeface="Arial" panose="020B0604020202020204" pitchFamily="34" charset="0"/>
            </a:rPr>
            <a:t>mining.Structure</a:t>
          </a:r>
          <a:r>
            <a:rPr lang="en-US" sz="1200" dirty="0">
              <a:latin typeface="Arial" panose="020B0604020202020204" pitchFamily="34" charset="0"/>
              <a:cs typeface="Arial" panose="020B0604020202020204" pitchFamily="34" charset="0"/>
            </a:rPr>
            <a:t> the Data: 1) Dealing with Missing Values 2) Encoding Categorical variables</a:t>
          </a:r>
        </a:p>
      </dgm:t>
    </dgm:pt>
    <dgm:pt modelId="{83D6DC3A-B300-F140-8D0D-E3C016AA8F40}" type="parTrans" cxnId="{AAB3F551-3D85-2043-8CB4-18B513209EF6}">
      <dgm:prSet/>
      <dgm:spPr/>
      <dgm:t>
        <a:bodyPr/>
        <a:lstStyle/>
        <a:p>
          <a:endParaRPr lang="en-US"/>
        </a:p>
      </dgm:t>
    </dgm:pt>
    <dgm:pt modelId="{57934770-FDA7-9740-B55A-E36273C36986}" type="sibTrans" cxnId="{AAB3F551-3D85-2043-8CB4-18B513209EF6}">
      <dgm:prSet/>
      <dgm:spPr/>
      <dgm:t>
        <a:bodyPr/>
        <a:lstStyle/>
        <a:p>
          <a:pPr>
            <a:lnSpc>
              <a:spcPct val="100000"/>
            </a:lnSpc>
          </a:pPr>
          <a:endParaRPr lang="en-US"/>
        </a:p>
      </dgm:t>
    </dgm:pt>
    <dgm:pt modelId="{54A6B326-1CA9-6040-BE86-18C1D0DA99FC}">
      <dgm:prSet custT="1"/>
      <dgm:spPr/>
      <dgm:t>
        <a:bodyPr/>
        <a:lstStyle/>
        <a:p>
          <a:r>
            <a:rPr lang="en-US" sz="1200" dirty="0">
              <a:latin typeface="Arial" panose="020B0604020202020204" pitchFamily="34" charset="0"/>
              <a:cs typeface="Arial" panose="020B0604020202020204" pitchFamily="34" charset="0"/>
            </a:rPr>
            <a:t>Choice 1) Manually balance the classes (randomly sample 700 from the majority)</a:t>
          </a:r>
        </a:p>
      </dgm:t>
    </dgm:pt>
    <dgm:pt modelId="{FFEF896A-C0BA-6B47-81CE-13204B79E7F0}" type="parTrans" cxnId="{CE924F0C-50C7-864E-9D18-EFD839CA80A4}">
      <dgm:prSet/>
      <dgm:spPr/>
      <dgm:t>
        <a:bodyPr/>
        <a:lstStyle/>
        <a:p>
          <a:endParaRPr lang="en-US"/>
        </a:p>
      </dgm:t>
    </dgm:pt>
    <dgm:pt modelId="{5B17C785-BAED-5D40-A7C7-12CC3367C406}" type="sibTrans" cxnId="{CE924F0C-50C7-864E-9D18-EFD839CA80A4}">
      <dgm:prSet/>
      <dgm:spPr/>
      <dgm:t>
        <a:bodyPr/>
        <a:lstStyle/>
        <a:p>
          <a:endParaRPr lang="en-US"/>
        </a:p>
      </dgm:t>
    </dgm:pt>
    <dgm:pt modelId="{277101A6-C015-3745-BBA9-D2C989AD38A1}">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2) Use the </a:t>
          </a:r>
          <a:r>
            <a:rPr lang="en-US" sz="1200" dirty="0" err="1">
              <a:latin typeface="Arial" panose="020B0604020202020204" pitchFamily="34" charset="0"/>
              <a:cs typeface="Arial" panose="020B0604020202020204" pitchFamily="34" charset="0"/>
            </a:rPr>
            <a:t>Sklearn's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class_weights</a:t>
          </a:r>
          <a:r>
            <a:rPr lang="en-US" sz="1200" dirty="0">
              <a:latin typeface="Arial" panose="020B0604020202020204" pitchFamily="34" charset="0"/>
              <a:cs typeface="Arial" panose="020B0604020202020204" pitchFamily="34" charset="0"/>
            </a:rPr>
            <a:t> parameters during modeling</a:t>
          </a:r>
        </a:p>
        <a:p>
          <a:r>
            <a:rPr lang="en-US" sz="1200" i="1" dirty="0">
              <a:latin typeface="Arial" panose="020B0604020202020204" pitchFamily="34" charset="0"/>
              <a:cs typeface="Arial" panose="020B0604020202020204" pitchFamily="34" charset="0"/>
            </a:rPr>
            <a:t>(if more time) </a:t>
          </a:r>
        </a:p>
      </dgm:t>
    </dgm:pt>
    <dgm:pt modelId="{37023FD1-E930-A443-BEAB-68B63987D3B2}" type="parTrans" cxnId="{F3D7E051-528D-444F-98E9-F935AC556C2B}">
      <dgm:prSet/>
      <dgm:spPr/>
      <dgm:t>
        <a:bodyPr/>
        <a:lstStyle/>
        <a:p>
          <a:endParaRPr lang="en-US"/>
        </a:p>
      </dgm:t>
    </dgm:pt>
    <dgm:pt modelId="{FEC0E358-B8AC-BC47-9616-99006A362DA6}" type="sibTrans" cxnId="{F3D7E051-528D-444F-98E9-F935AC556C2B}">
      <dgm:prSet/>
      <dgm:spPr/>
      <dgm:t>
        <a:bodyPr/>
        <a:lstStyle/>
        <a:p>
          <a:endParaRPr lang="en-US"/>
        </a:p>
      </dgm:t>
    </dgm:pt>
    <dgm:pt modelId="{A9217D79-D864-C049-96BA-24BEED780206}">
      <dgm:prSet custT="1"/>
      <dgm:spPr/>
      <dgm:t>
        <a:bodyPr/>
        <a:lstStyle/>
        <a:p>
          <a:r>
            <a:rPr lang="en-US" sz="1200" dirty="0">
              <a:latin typeface="Arial" panose="020B0604020202020204" pitchFamily="34" charset="0"/>
              <a:cs typeface="Arial" panose="020B0604020202020204" pitchFamily="34" charset="0"/>
            </a:rPr>
            <a:t>Fitting the Model, Evaluating and Summarizing Predictions </a:t>
          </a:r>
        </a:p>
      </dgm:t>
    </dgm:pt>
    <dgm:pt modelId="{2624C9B8-71D7-C444-A026-DDE5323E0B6B}" type="parTrans" cxnId="{3380620A-15D5-8A48-9642-801B7A2EDF35}">
      <dgm:prSet/>
      <dgm:spPr/>
      <dgm:t>
        <a:bodyPr/>
        <a:lstStyle/>
        <a:p>
          <a:endParaRPr lang="en-US"/>
        </a:p>
      </dgm:t>
    </dgm:pt>
    <dgm:pt modelId="{0C378282-032E-8E4F-9219-715E88B0D20E}" type="sibTrans" cxnId="{3380620A-15D5-8A48-9642-801B7A2EDF35}">
      <dgm:prSet/>
      <dgm:spPr/>
      <dgm:t>
        <a:bodyPr/>
        <a:lstStyle/>
        <a:p>
          <a:endParaRPr lang="en-US"/>
        </a:p>
      </dgm:t>
    </dgm:pt>
    <dgm:pt modelId="{C3CFA292-1864-3745-A699-30E76499FE34}">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3) </a:t>
          </a:r>
          <a:r>
            <a:rPr lang="en-US" sz="1200" dirty="0" err="1">
              <a:latin typeface="Arial" panose="020B0604020202020204" pitchFamily="34" charset="0"/>
              <a:cs typeface="Arial" panose="020B0604020202020204" pitchFamily="34" charset="0"/>
            </a:rPr>
            <a:t>Seive</a:t>
          </a:r>
          <a:r>
            <a:rPr lang="en-US" sz="1200" dirty="0">
              <a:latin typeface="Arial" panose="020B0604020202020204" pitchFamily="34" charset="0"/>
              <a:cs typeface="Arial" panose="020B0604020202020204" pitchFamily="34" charset="0"/>
            </a:rPr>
            <a:t> through the features and remove columns that might be also irrelevant to the model prediction</a:t>
          </a:r>
        </a:p>
        <a:p>
          <a:r>
            <a:rPr lang="en-US" sz="1200" i="1" dirty="0">
              <a:latin typeface="Arial" panose="020B0604020202020204" pitchFamily="34" charset="0"/>
              <a:cs typeface="Arial" panose="020B0604020202020204" pitchFamily="34" charset="0"/>
            </a:rPr>
            <a:t>(if more time) </a:t>
          </a:r>
          <a:endParaRPr lang="en-US" sz="1200" dirty="0">
            <a:latin typeface="Arial" panose="020B0604020202020204" pitchFamily="34" charset="0"/>
            <a:cs typeface="Arial" panose="020B0604020202020204" pitchFamily="34" charset="0"/>
          </a:endParaRPr>
        </a:p>
      </dgm:t>
    </dgm:pt>
    <dgm:pt modelId="{BE4B310B-3E05-9D43-8730-896DE08AC453}" type="parTrans" cxnId="{E1BF8194-0DA0-1942-9B72-FB15C7251C8B}">
      <dgm:prSet/>
      <dgm:spPr/>
      <dgm:t>
        <a:bodyPr/>
        <a:lstStyle/>
        <a:p>
          <a:endParaRPr lang="en-US"/>
        </a:p>
      </dgm:t>
    </dgm:pt>
    <dgm:pt modelId="{A4605B5A-0337-6D4B-83B8-2ABF38F8792A}" type="sibTrans" cxnId="{E1BF8194-0DA0-1942-9B72-FB15C7251C8B}">
      <dgm:prSet/>
      <dgm:spPr/>
      <dgm:t>
        <a:bodyPr/>
        <a:lstStyle/>
        <a:p>
          <a:endParaRPr lang="en-US"/>
        </a:p>
      </dgm:t>
    </dgm:pt>
    <dgm:pt modelId="{905F8D8C-3087-ED4D-AB7E-ABE5F88BCC39}" type="pres">
      <dgm:prSet presAssocID="{EF88D203-8609-42F2-9E68-1BB569A6045A}" presName="diagram" presStyleCnt="0">
        <dgm:presLayoutVars>
          <dgm:chPref val="1"/>
          <dgm:dir/>
          <dgm:animOne val="branch"/>
          <dgm:animLvl val="lvl"/>
          <dgm:resizeHandles val="exact"/>
        </dgm:presLayoutVars>
      </dgm:prSet>
      <dgm:spPr/>
    </dgm:pt>
    <dgm:pt modelId="{DB30ECC0-9693-1C42-8518-57CDDDF77FE2}" type="pres">
      <dgm:prSet presAssocID="{3656D682-EEB4-6049-B57D-191AD9B13C48}" presName="root1" presStyleCnt="0"/>
      <dgm:spPr/>
    </dgm:pt>
    <dgm:pt modelId="{F718EC38-785F-3B4B-83D2-893882A7C64C}" type="pres">
      <dgm:prSet presAssocID="{3656D682-EEB4-6049-B57D-191AD9B13C48}" presName="LevelOneTextNode" presStyleLbl="node0" presStyleIdx="0" presStyleCnt="1" custScaleX="746292" custScaleY="747618">
        <dgm:presLayoutVars>
          <dgm:chPref val="3"/>
        </dgm:presLayoutVars>
      </dgm:prSet>
      <dgm:spPr/>
    </dgm:pt>
    <dgm:pt modelId="{4C956505-FE21-B84A-A5BE-7A1B5F0D8146}" type="pres">
      <dgm:prSet presAssocID="{3656D682-EEB4-6049-B57D-191AD9B13C48}" presName="level2hierChild" presStyleCnt="0"/>
      <dgm:spPr/>
    </dgm:pt>
    <dgm:pt modelId="{30EF2766-51DA-DF48-B1AD-A3ADD9646CF3}" type="pres">
      <dgm:prSet presAssocID="{844F15C0-D854-874D-9C6C-A96E1D2DE4BB}" presName="conn2-1" presStyleLbl="parChTrans1D2" presStyleIdx="0" presStyleCnt="1"/>
      <dgm:spPr/>
    </dgm:pt>
    <dgm:pt modelId="{BAD2C89B-A1D3-204A-9C80-36170FF33ECA}" type="pres">
      <dgm:prSet presAssocID="{844F15C0-D854-874D-9C6C-A96E1D2DE4BB}" presName="connTx" presStyleLbl="parChTrans1D2" presStyleIdx="0" presStyleCnt="1"/>
      <dgm:spPr/>
    </dgm:pt>
    <dgm:pt modelId="{94233013-7CE6-C94E-A017-8C675E37CC85}" type="pres">
      <dgm:prSet presAssocID="{C1C08826-44B7-0D45-8B08-B7500E1EC903}" presName="root2" presStyleCnt="0"/>
      <dgm:spPr/>
    </dgm:pt>
    <dgm:pt modelId="{09FDEBDD-2F6E-5D45-BA51-ED30078CEE22}" type="pres">
      <dgm:prSet presAssocID="{C1C08826-44B7-0D45-8B08-B7500E1EC903}" presName="LevelTwoTextNode" presStyleLbl="node2" presStyleIdx="0" presStyleCnt="1" custScaleX="746292" custScaleY="747618">
        <dgm:presLayoutVars>
          <dgm:chPref val="3"/>
        </dgm:presLayoutVars>
      </dgm:prSet>
      <dgm:spPr/>
    </dgm:pt>
    <dgm:pt modelId="{351C1AE2-69DA-4D4B-B685-91322F2CD19E}" type="pres">
      <dgm:prSet presAssocID="{C1C08826-44B7-0D45-8B08-B7500E1EC903}" presName="level3hierChild" presStyleCnt="0"/>
      <dgm:spPr/>
    </dgm:pt>
    <dgm:pt modelId="{72CD13B3-0150-474A-BD80-19A6DEBB0C06}" type="pres">
      <dgm:prSet presAssocID="{83D6DC3A-B300-F140-8D0D-E3C016AA8F40}" presName="conn2-1" presStyleLbl="parChTrans1D3" presStyleIdx="0" presStyleCnt="1"/>
      <dgm:spPr/>
    </dgm:pt>
    <dgm:pt modelId="{4799888F-055C-D94B-9344-2EFCD9CC0FA4}" type="pres">
      <dgm:prSet presAssocID="{83D6DC3A-B300-F140-8D0D-E3C016AA8F40}" presName="connTx" presStyleLbl="parChTrans1D3" presStyleIdx="0" presStyleCnt="1"/>
      <dgm:spPr/>
    </dgm:pt>
    <dgm:pt modelId="{4D295081-4476-0B4F-A220-63C4EBEE4043}" type="pres">
      <dgm:prSet presAssocID="{976CDA2F-F434-C040-9DC5-EEEE39952851}" presName="root2" presStyleCnt="0"/>
      <dgm:spPr/>
    </dgm:pt>
    <dgm:pt modelId="{FE4743BD-8308-1A46-A0A1-3C0B84B36CF9}" type="pres">
      <dgm:prSet presAssocID="{976CDA2F-F434-C040-9DC5-EEEE39952851}" presName="LevelTwoTextNode" presStyleLbl="node3" presStyleIdx="0" presStyleCnt="1" custScaleX="746292" custScaleY="747618">
        <dgm:presLayoutVars>
          <dgm:chPref val="3"/>
        </dgm:presLayoutVars>
      </dgm:prSet>
      <dgm:spPr/>
    </dgm:pt>
    <dgm:pt modelId="{BB9716F5-6DB0-DF48-BAE4-6E7770FCFD56}" type="pres">
      <dgm:prSet presAssocID="{976CDA2F-F434-C040-9DC5-EEEE39952851}" presName="level3hierChild" presStyleCnt="0"/>
      <dgm:spPr/>
    </dgm:pt>
    <dgm:pt modelId="{9CF919E2-0215-1E4D-ADF2-BBAECB1C94D5}" type="pres">
      <dgm:prSet presAssocID="{FFEF896A-C0BA-6B47-81CE-13204B79E7F0}" presName="conn2-1" presStyleLbl="parChTrans1D4" presStyleIdx="0" presStyleCnt="4"/>
      <dgm:spPr/>
    </dgm:pt>
    <dgm:pt modelId="{BEF269DD-B60A-3C4E-AF51-436C09CC9335}" type="pres">
      <dgm:prSet presAssocID="{FFEF896A-C0BA-6B47-81CE-13204B79E7F0}" presName="connTx" presStyleLbl="parChTrans1D4" presStyleIdx="0" presStyleCnt="4"/>
      <dgm:spPr/>
    </dgm:pt>
    <dgm:pt modelId="{758CC4F5-94DE-A745-B43C-5F44847AF9B5}" type="pres">
      <dgm:prSet presAssocID="{54A6B326-1CA9-6040-BE86-18C1D0DA99FC}" presName="root2" presStyleCnt="0"/>
      <dgm:spPr/>
    </dgm:pt>
    <dgm:pt modelId="{6AA522A5-F755-D748-A722-4FDF9934E685}" type="pres">
      <dgm:prSet presAssocID="{54A6B326-1CA9-6040-BE86-18C1D0DA99FC}" presName="LevelTwoTextNode" presStyleLbl="node4" presStyleIdx="0" presStyleCnt="4" custScaleX="746292" custScaleY="747618" custLinFactNeighborX="-4565" custLinFactNeighborY="15138">
        <dgm:presLayoutVars>
          <dgm:chPref val="3"/>
        </dgm:presLayoutVars>
      </dgm:prSet>
      <dgm:spPr/>
    </dgm:pt>
    <dgm:pt modelId="{7BD3C669-73A4-A045-94EA-1710E7D3D29A}" type="pres">
      <dgm:prSet presAssocID="{54A6B326-1CA9-6040-BE86-18C1D0DA99FC}" presName="level3hierChild" presStyleCnt="0"/>
      <dgm:spPr/>
    </dgm:pt>
    <dgm:pt modelId="{1ADE8527-C39C-A049-92EF-1A8226D15DAC}" type="pres">
      <dgm:prSet presAssocID="{2624C9B8-71D7-C444-A026-DDE5323E0B6B}" presName="conn2-1" presStyleLbl="parChTrans1D4" presStyleIdx="1" presStyleCnt="4"/>
      <dgm:spPr/>
    </dgm:pt>
    <dgm:pt modelId="{36CD024D-2A4C-1242-8C40-B624A544981D}" type="pres">
      <dgm:prSet presAssocID="{2624C9B8-71D7-C444-A026-DDE5323E0B6B}" presName="connTx" presStyleLbl="parChTrans1D4" presStyleIdx="1" presStyleCnt="4"/>
      <dgm:spPr/>
    </dgm:pt>
    <dgm:pt modelId="{3112DB29-BACE-C24E-9A51-0F71F2B4EC36}" type="pres">
      <dgm:prSet presAssocID="{A9217D79-D864-C049-96BA-24BEED780206}" presName="root2" presStyleCnt="0"/>
      <dgm:spPr/>
    </dgm:pt>
    <dgm:pt modelId="{FED859F2-6B8D-AF47-BDCC-06174A359C8F}" type="pres">
      <dgm:prSet presAssocID="{A9217D79-D864-C049-96BA-24BEED780206}" presName="LevelTwoTextNode" presStyleLbl="node4" presStyleIdx="1" presStyleCnt="4" custScaleX="746292" custScaleY="747618" custLinFactNeighborX="3747" custLinFactNeighborY="14196">
        <dgm:presLayoutVars>
          <dgm:chPref val="3"/>
        </dgm:presLayoutVars>
      </dgm:prSet>
      <dgm:spPr/>
    </dgm:pt>
    <dgm:pt modelId="{439734BF-3F6C-9F40-AD72-A18A887FEAAE}" type="pres">
      <dgm:prSet presAssocID="{A9217D79-D864-C049-96BA-24BEED780206}" presName="level3hierChild" presStyleCnt="0"/>
      <dgm:spPr/>
    </dgm:pt>
    <dgm:pt modelId="{E57E5622-02DC-444C-AA6D-E507B2D38719}" type="pres">
      <dgm:prSet presAssocID="{37023FD1-E930-A443-BEAB-68B63987D3B2}" presName="conn2-1" presStyleLbl="parChTrans1D4" presStyleIdx="2" presStyleCnt="4"/>
      <dgm:spPr/>
    </dgm:pt>
    <dgm:pt modelId="{70172B1D-0BD8-DD48-ACD7-552846CE7AA9}" type="pres">
      <dgm:prSet presAssocID="{37023FD1-E930-A443-BEAB-68B63987D3B2}" presName="connTx" presStyleLbl="parChTrans1D4" presStyleIdx="2" presStyleCnt="4"/>
      <dgm:spPr/>
    </dgm:pt>
    <dgm:pt modelId="{54616C51-5313-9C4C-805F-B1F661E9442D}" type="pres">
      <dgm:prSet presAssocID="{277101A6-C015-3745-BBA9-D2C989AD38A1}" presName="root2" presStyleCnt="0"/>
      <dgm:spPr/>
    </dgm:pt>
    <dgm:pt modelId="{7BD97B3B-27AD-3749-803F-C57B57D6DD4F}" type="pres">
      <dgm:prSet presAssocID="{277101A6-C015-3745-BBA9-D2C989AD38A1}" presName="LevelTwoTextNode" presStyleLbl="node4" presStyleIdx="2" presStyleCnt="4" custScaleX="746292" custScaleY="747618" custLinFactY="46211" custLinFactNeighborX="-423" custLinFactNeighborY="100000">
        <dgm:presLayoutVars>
          <dgm:chPref val="3"/>
        </dgm:presLayoutVars>
      </dgm:prSet>
      <dgm:spPr/>
    </dgm:pt>
    <dgm:pt modelId="{7ADE9D79-8ACB-704E-AEFF-25708C3A0B99}" type="pres">
      <dgm:prSet presAssocID="{277101A6-C015-3745-BBA9-D2C989AD38A1}" presName="level3hierChild" presStyleCnt="0"/>
      <dgm:spPr/>
    </dgm:pt>
    <dgm:pt modelId="{21D111EA-8A78-E245-A156-27B7ED1FAF97}" type="pres">
      <dgm:prSet presAssocID="{BE4B310B-3E05-9D43-8730-896DE08AC453}" presName="conn2-1" presStyleLbl="parChTrans1D4" presStyleIdx="3" presStyleCnt="4"/>
      <dgm:spPr/>
    </dgm:pt>
    <dgm:pt modelId="{DC0911F4-54E0-CE4D-8470-3547CFCC650F}" type="pres">
      <dgm:prSet presAssocID="{BE4B310B-3E05-9D43-8730-896DE08AC453}" presName="connTx" presStyleLbl="parChTrans1D4" presStyleIdx="3" presStyleCnt="4"/>
      <dgm:spPr/>
    </dgm:pt>
    <dgm:pt modelId="{88561C05-8C91-DF4E-BB70-AE2827B7C9DB}" type="pres">
      <dgm:prSet presAssocID="{C3CFA292-1864-3745-A699-30E76499FE34}" presName="root2" presStyleCnt="0"/>
      <dgm:spPr/>
    </dgm:pt>
    <dgm:pt modelId="{7383F2E0-CC56-0046-8218-4798259708F9}" type="pres">
      <dgm:prSet presAssocID="{C3CFA292-1864-3745-A699-30E76499FE34}" presName="LevelTwoTextNode" presStyleLbl="node4" presStyleIdx="3" presStyleCnt="4" custScaleX="746292" custScaleY="747618" custLinFactY="103038" custLinFactNeighborX="4142" custLinFactNeighborY="200000">
        <dgm:presLayoutVars>
          <dgm:chPref val="3"/>
        </dgm:presLayoutVars>
      </dgm:prSet>
      <dgm:spPr/>
    </dgm:pt>
    <dgm:pt modelId="{222DA1B6-9EA3-1D49-85DC-2DE7024E2A56}" type="pres">
      <dgm:prSet presAssocID="{C3CFA292-1864-3745-A699-30E76499FE34}" presName="level3hierChild" presStyleCnt="0"/>
      <dgm:spPr/>
    </dgm:pt>
  </dgm:ptLst>
  <dgm:cxnLst>
    <dgm:cxn modelId="{3380620A-15D5-8A48-9642-801B7A2EDF35}" srcId="{54A6B326-1CA9-6040-BE86-18C1D0DA99FC}" destId="{A9217D79-D864-C049-96BA-24BEED780206}" srcOrd="0" destOrd="0" parTransId="{2624C9B8-71D7-C444-A026-DDE5323E0B6B}" sibTransId="{0C378282-032E-8E4F-9219-715E88B0D20E}"/>
    <dgm:cxn modelId="{A0046F0B-3DE0-B741-8936-53915187E4EF}" type="presOf" srcId="{EF88D203-8609-42F2-9E68-1BB569A6045A}" destId="{905F8D8C-3087-ED4D-AB7E-ABE5F88BCC39}" srcOrd="0" destOrd="0" presId="urn:microsoft.com/office/officeart/2005/8/layout/hierarchy2"/>
    <dgm:cxn modelId="{CE924F0C-50C7-864E-9D18-EFD839CA80A4}" srcId="{976CDA2F-F434-C040-9DC5-EEEE39952851}" destId="{54A6B326-1CA9-6040-BE86-18C1D0DA99FC}" srcOrd="0" destOrd="0" parTransId="{FFEF896A-C0BA-6B47-81CE-13204B79E7F0}" sibTransId="{5B17C785-BAED-5D40-A7C7-12CC3367C406}"/>
    <dgm:cxn modelId="{7CD60D24-D4C8-E14E-A170-60AA010F0085}" type="presOf" srcId="{976CDA2F-F434-C040-9DC5-EEEE39952851}" destId="{FE4743BD-8308-1A46-A0A1-3C0B84B36CF9}" srcOrd="0" destOrd="0" presId="urn:microsoft.com/office/officeart/2005/8/layout/hierarchy2"/>
    <dgm:cxn modelId="{F3D7E051-528D-444F-98E9-F935AC556C2B}" srcId="{976CDA2F-F434-C040-9DC5-EEEE39952851}" destId="{277101A6-C015-3745-BBA9-D2C989AD38A1}" srcOrd="1" destOrd="0" parTransId="{37023FD1-E930-A443-BEAB-68B63987D3B2}" sibTransId="{FEC0E358-B8AC-BC47-9616-99006A362DA6}"/>
    <dgm:cxn modelId="{AAB3F551-3D85-2043-8CB4-18B513209EF6}" srcId="{C1C08826-44B7-0D45-8B08-B7500E1EC903}" destId="{976CDA2F-F434-C040-9DC5-EEEE39952851}" srcOrd="0" destOrd="0" parTransId="{83D6DC3A-B300-F140-8D0D-E3C016AA8F40}" sibTransId="{57934770-FDA7-9740-B55A-E36273C36986}"/>
    <dgm:cxn modelId="{F5ED935B-FAA9-6B4C-A254-FB11F5DF17B7}" type="presOf" srcId="{83D6DC3A-B300-F140-8D0D-E3C016AA8F40}" destId="{72CD13B3-0150-474A-BD80-19A6DEBB0C06}" srcOrd="0" destOrd="0" presId="urn:microsoft.com/office/officeart/2005/8/layout/hierarchy2"/>
    <dgm:cxn modelId="{28F64766-6C37-BD44-9591-96EE2E4A134C}" type="presOf" srcId="{2624C9B8-71D7-C444-A026-DDE5323E0B6B}" destId="{1ADE8527-C39C-A049-92EF-1A8226D15DAC}" srcOrd="0" destOrd="0" presId="urn:microsoft.com/office/officeart/2005/8/layout/hierarchy2"/>
    <dgm:cxn modelId="{598D3467-3AF6-974E-985E-0E0DFFD8E81A}" type="presOf" srcId="{83D6DC3A-B300-F140-8D0D-E3C016AA8F40}" destId="{4799888F-055C-D94B-9344-2EFCD9CC0FA4}" srcOrd="1" destOrd="0" presId="urn:microsoft.com/office/officeart/2005/8/layout/hierarchy2"/>
    <dgm:cxn modelId="{92B3CB71-BC85-7B4B-A850-B2B883CEAE13}" type="presOf" srcId="{C3CFA292-1864-3745-A699-30E76499FE34}" destId="{7383F2E0-CC56-0046-8218-4798259708F9}" srcOrd="0" destOrd="0" presId="urn:microsoft.com/office/officeart/2005/8/layout/hierarchy2"/>
    <dgm:cxn modelId="{76FD9D7C-4583-2441-B5C3-0DCCCB396A53}" type="presOf" srcId="{37023FD1-E930-A443-BEAB-68B63987D3B2}" destId="{70172B1D-0BD8-DD48-ACD7-552846CE7AA9}" srcOrd="1" destOrd="0" presId="urn:microsoft.com/office/officeart/2005/8/layout/hierarchy2"/>
    <dgm:cxn modelId="{3292EB81-3640-B141-A57F-A6FB1B1B5407}" type="presOf" srcId="{C1C08826-44B7-0D45-8B08-B7500E1EC903}" destId="{09FDEBDD-2F6E-5D45-BA51-ED30078CEE22}" srcOrd="0" destOrd="0" presId="urn:microsoft.com/office/officeart/2005/8/layout/hierarchy2"/>
    <dgm:cxn modelId="{93DB898A-CFD1-514D-9456-77C066D75883}" type="presOf" srcId="{A9217D79-D864-C049-96BA-24BEED780206}" destId="{FED859F2-6B8D-AF47-BDCC-06174A359C8F}" srcOrd="0" destOrd="0" presId="urn:microsoft.com/office/officeart/2005/8/layout/hierarchy2"/>
    <dgm:cxn modelId="{1010748C-C5FD-6541-8D3D-E291CC0519FD}" type="presOf" srcId="{844F15C0-D854-874D-9C6C-A96E1D2DE4BB}" destId="{30EF2766-51DA-DF48-B1AD-A3ADD9646CF3}" srcOrd="0" destOrd="0" presId="urn:microsoft.com/office/officeart/2005/8/layout/hierarchy2"/>
    <dgm:cxn modelId="{E7373E8D-8F5B-284C-8A33-5F4BACC17AC5}" type="presOf" srcId="{3656D682-EEB4-6049-B57D-191AD9B13C48}" destId="{F718EC38-785F-3B4B-83D2-893882A7C64C}" srcOrd="0" destOrd="0" presId="urn:microsoft.com/office/officeart/2005/8/layout/hierarchy2"/>
    <dgm:cxn modelId="{C204CF8D-4BA1-EF45-BBF8-AB6D5CD5FF48}" type="presOf" srcId="{2624C9B8-71D7-C444-A026-DDE5323E0B6B}" destId="{36CD024D-2A4C-1242-8C40-B624A544981D}" srcOrd="1" destOrd="0" presId="urn:microsoft.com/office/officeart/2005/8/layout/hierarchy2"/>
    <dgm:cxn modelId="{E1BF8194-0DA0-1942-9B72-FB15C7251C8B}" srcId="{976CDA2F-F434-C040-9DC5-EEEE39952851}" destId="{C3CFA292-1864-3745-A699-30E76499FE34}" srcOrd="2" destOrd="0" parTransId="{BE4B310B-3E05-9D43-8730-896DE08AC453}" sibTransId="{A4605B5A-0337-6D4B-83B8-2ABF38F8792A}"/>
    <dgm:cxn modelId="{87CEE695-812C-1144-8647-FF5CD0CB5E9E}" srcId="{3656D682-EEB4-6049-B57D-191AD9B13C48}" destId="{C1C08826-44B7-0D45-8B08-B7500E1EC903}" srcOrd="0" destOrd="0" parTransId="{844F15C0-D854-874D-9C6C-A96E1D2DE4BB}" sibTransId="{1EADCD8E-23C7-E147-B21C-9840A6A661C4}"/>
    <dgm:cxn modelId="{018541A4-8B25-1642-8BAF-AF55C65F44A0}" type="presOf" srcId="{FFEF896A-C0BA-6B47-81CE-13204B79E7F0}" destId="{9CF919E2-0215-1E4D-ADF2-BBAECB1C94D5}" srcOrd="0" destOrd="0" presId="urn:microsoft.com/office/officeart/2005/8/layout/hierarchy2"/>
    <dgm:cxn modelId="{122363B4-B40D-DE4C-A731-789F365BC14E}" type="presOf" srcId="{54A6B326-1CA9-6040-BE86-18C1D0DA99FC}" destId="{6AA522A5-F755-D748-A722-4FDF9934E685}" srcOrd="0" destOrd="0" presId="urn:microsoft.com/office/officeart/2005/8/layout/hierarchy2"/>
    <dgm:cxn modelId="{3EDC11C7-A444-8844-9BF3-92D66EEC7783}" srcId="{EF88D203-8609-42F2-9E68-1BB569A6045A}" destId="{3656D682-EEB4-6049-B57D-191AD9B13C48}" srcOrd="0" destOrd="0" parTransId="{7956BC3B-3333-3243-9D12-3831EA8328D3}" sibTransId="{99166E6D-1E5E-4C44-A3CB-7BAFF085BC68}"/>
    <dgm:cxn modelId="{CE4E10E5-A4D0-4D49-88FB-E2BB7BFC4523}" type="presOf" srcId="{277101A6-C015-3745-BBA9-D2C989AD38A1}" destId="{7BD97B3B-27AD-3749-803F-C57B57D6DD4F}" srcOrd="0" destOrd="0" presId="urn:microsoft.com/office/officeart/2005/8/layout/hierarchy2"/>
    <dgm:cxn modelId="{041914E5-861A-AC4E-A2A3-CE5200BA7B12}" type="presOf" srcId="{844F15C0-D854-874D-9C6C-A96E1D2DE4BB}" destId="{BAD2C89B-A1D3-204A-9C80-36170FF33ECA}" srcOrd="1" destOrd="0" presId="urn:microsoft.com/office/officeart/2005/8/layout/hierarchy2"/>
    <dgm:cxn modelId="{259C6CE5-F889-6640-9CEF-FB304333F233}" type="presOf" srcId="{FFEF896A-C0BA-6B47-81CE-13204B79E7F0}" destId="{BEF269DD-B60A-3C4E-AF51-436C09CC9335}" srcOrd="1" destOrd="0" presId="urn:microsoft.com/office/officeart/2005/8/layout/hierarchy2"/>
    <dgm:cxn modelId="{EB4DE0E7-FDF8-814F-9C14-EA46F5AEB7EF}" type="presOf" srcId="{BE4B310B-3E05-9D43-8730-896DE08AC453}" destId="{DC0911F4-54E0-CE4D-8470-3547CFCC650F}" srcOrd="1" destOrd="0" presId="urn:microsoft.com/office/officeart/2005/8/layout/hierarchy2"/>
    <dgm:cxn modelId="{57D539ED-C3FB-2146-AAC1-CEE3DD43B65B}" type="presOf" srcId="{37023FD1-E930-A443-BEAB-68B63987D3B2}" destId="{E57E5622-02DC-444C-AA6D-E507B2D38719}" srcOrd="0" destOrd="0" presId="urn:microsoft.com/office/officeart/2005/8/layout/hierarchy2"/>
    <dgm:cxn modelId="{82865AF0-0E5B-1642-AB7C-DCB0B7277908}" type="presOf" srcId="{BE4B310B-3E05-9D43-8730-896DE08AC453}" destId="{21D111EA-8A78-E245-A156-27B7ED1FAF97}" srcOrd="0" destOrd="0" presId="urn:microsoft.com/office/officeart/2005/8/layout/hierarchy2"/>
    <dgm:cxn modelId="{1F9C5BCD-1DDB-1A49-B096-D485FEA8E1A1}" type="presParOf" srcId="{905F8D8C-3087-ED4D-AB7E-ABE5F88BCC39}" destId="{DB30ECC0-9693-1C42-8518-57CDDDF77FE2}" srcOrd="0" destOrd="0" presId="urn:microsoft.com/office/officeart/2005/8/layout/hierarchy2"/>
    <dgm:cxn modelId="{33DF4E33-9E86-DE43-A01E-8F1CEF56BBE2}" type="presParOf" srcId="{DB30ECC0-9693-1C42-8518-57CDDDF77FE2}" destId="{F718EC38-785F-3B4B-83D2-893882A7C64C}" srcOrd="0" destOrd="0" presId="urn:microsoft.com/office/officeart/2005/8/layout/hierarchy2"/>
    <dgm:cxn modelId="{EB5E17C0-AE58-A744-B7BA-28B6B5557FF1}" type="presParOf" srcId="{DB30ECC0-9693-1C42-8518-57CDDDF77FE2}" destId="{4C956505-FE21-B84A-A5BE-7A1B5F0D8146}" srcOrd="1" destOrd="0" presId="urn:microsoft.com/office/officeart/2005/8/layout/hierarchy2"/>
    <dgm:cxn modelId="{26855858-7F57-2347-A68D-0393A739BFE2}" type="presParOf" srcId="{4C956505-FE21-B84A-A5BE-7A1B5F0D8146}" destId="{30EF2766-51DA-DF48-B1AD-A3ADD9646CF3}" srcOrd="0" destOrd="0" presId="urn:microsoft.com/office/officeart/2005/8/layout/hierarchy2"/>
    <dgm:cxn modelId="{DDAFD36E-BFC3-DE41-9FF5-1E6E509EF5C7}" type="presParOf" srcId="{30EF2766-51DA-DF48-B1AD-A3ADD9646CF3}" destId="{BAD2C89B-A1D3-204A-9C80-36170FF33ECA}" srcOrd="0" destOrd="0" presId="urn:microsoft.com/office/officeart/2005/8/layout/hierarchy2"/>
    <dgm:cxn modelId="{2697A3E8-B50B-1841-B747-BF86CF7ED01A}" type="presParOf" srcId="{4C956505-FE21-B84A-A5BE-7A1B5F0D8146}" destId="{94233013-7CE6-C94E-A017-8C675E37CC85}" srcOrd="1" destOrd="0" presId="urn:microsoft.com/office/officeart/2005/8/layout/hierarchy2"/>
    <dgm:cxn modelId="{6912DF0B-DA16-FA41-B175-233226CF129F}" type="presParOf" srcId="{94233013-7CE6-C94E-A017-8C675E37CC85}" destId="{09FDEBDD-2F6E-5D45-BA51-ED30078CEE22}" srcOrd="0" destOrd="0" presId="urn:microsoft.com/office/officeart/2005/8/layout/hierarchy2"/>
    <dgm:cxn modelId="{65DDD761-CCA3-EB41-A093-94CE1CDA67B4}" type="presParOf" srcId="{94233013-7CE6-C94E-A017-8C675E37CC85}" destId="{351C1AE2-69DA-4D4B-B685-91322F2CD19E}" srcOrd="1" destOrd="0" presId="urn:microsoft.com/office/officeart/2005/8/layout/hierarchy2"/>
    <dgm:cxn modelId="{DA21DC92-258C-9742-B0DB-E848B66DA7A5}" type="presParOf" srcId="{351C1AE2-69DA-4D4B-B685-91322F2CD19E}" destId="{72CD13B3-0150-474A-BD80-19A6DEBB0C06}" srcOrd="0" destOrd="0" presId="urn:microsoft.com/office/officeart/2005/8/layout/hierarchy2"/>
    <dgm:cxn modelId="{706E4BD7-D973-464B-87C1-7826D18929C6}" type="presParOf" srcId="{72CD13B3-0150-474A-BD80-19A6DEBB0C06}" destId="{4799888F-055C-D94B-9344-2EFCD9CC0FA4}" srcOrd="0" destOrd="0" presId="urn:microsoft.com/office/officeart/2005/8/layout/hierarchy2"/>
    <dgm:cxn modelId="{D9D5736C-3F9F-CB42-8561-EE77E0A9A834}" type="presParOf" srcId="{351C1AE2-69DA-4D4B-B685-91322F2CD19E}" destId="{4D295081-4476-0B4F-A220-63C4EBEE4043}" srcOrd="1" destOrd="0" presId="urn:microsoft.com/office/officeart/2005/8/layout/hierarchy2"/>
    <dgm:cxn modelId="{48213AF4-5867-F64D-8CD8-112C924FE5C8}" type="presParOf" srcId="{4D295081-4476-0B4F-A220-63C4EBEE4043}" destId="{FE4743BD-8308-1A46-A0A1-3C0B84B36CF9}" srcOrd="0" destOrd="0" presId="urn:microsoft.com/office/officeart/2005/8/layout/hierarchy2"/>
    <dgm:cxn modelId="{BA5903F5-F8B2-E345-8613-900C7B9587E3}" type="presParOf" srcId="{4D295081-4476-0B4F-A220-63C4EBEE4043}" destId="{BB9716F5-6DB0-DF48-BAE4-6E7770FCFD56}" srcOrd="1" destOrd="0" presId="urn:microsoft.com/office/officeart/2005/8/layout/hierarchy2"/>
    <dgm:cxn modelId="{9100986E-E219-3541-992E-DBC4852B8B8D}" type="presParOf" srcId="{BB9716F5-6DB0-DF48-BAE4-6E7770FCFD56}" destId="{9CF919E2-0215-1E4D-ADF2-BBAECB1C94D5}" srcOrd="0" destOrd="0" presId="urn:microsoft.com/office/officeart/2005/8/layout/hierarchy2"/>
    <dgm:cxn modelId="{7BA34BB0-B284-C54A-82E8-86DB17AD7E77}" type="presParOf" srcId="{9CF919E2-0215-1E4D-ADF2-BBAECB1C94D5}" destId="{BEF269DD-B60A-3C4E-AF51-436C09CC9335}" srcOrd="0" destOrd="0" presId="urn:microsoft.com/office/officeart/2005/8/layout/hierarchy2"/>
    <dgm:cxn modelId="{2AFBEDDE-EBC7-CD46-AA8B-8334A5630C49}" type="presParOf" srcId="{BB9716F5-6DB0-DF48-BAE4-6E7770FCFD56}" destId="{758CC4F5-94DE-A745-B43C-5F44847AF9B5}" srcOrd="1" destOrd="0" presId="urn:microsoft.com/office/officeart/2005/8/layout/hierarchy2"/>
    <dgm:cxn modelId="{FAEC1D21-5700-CA4C-B61F-EBB95597060A}" type="presParOf" srcId="{758CC4F5-94DE-A745-B43C-5F44847AF9B5}" destId="{6AA522A5-F755-D748-A722-4FDF9934E685}" srcOrd="0" destOrd="0" presId="urn:microsoft.com/office/officeart/2005/8/layout/hierarchy2"/>
    <dgm:cxn modelId="{07F1C199-5EDB-B34A-8DAA-2C6ACB1DDC45}" type="presParOf" srcId="{758CC4F5-94DE-A745-B43C-5F44847AF9B5}" destId="{7BD3C669-73A4-A045-94EA-1710E7D3D29A}" srcOrd="1" destOrd="0" presId="urn:microsoft.com/office/officeart/2005/8/layout/hierarchy2"/>
    <dgm:cxn modelId="{0C60EDD2-A582-684F-B3CF-AC60078DDD9F}" type="presParOf" srcId="{7BD3C669-73A4-A045-94EA-1710E7D3D29A}" destId="{1ADE8527-C39C-A049-92EF-1A8226D15DAC}" srcOrd="0" destOrd="0" presId="urn:microsoft.com/office/officeart/2005/8/layout/hierarchy2"/>
    <dgm:cxn modelId="{F3C27524-133A-7A4A-8EF4-8D69731D3B27}" type="presParOf" srcId="{1ADE8527-C39C-A049-92EF-1A8226D15DAC}" destId="{36CD024D-2A4C-1242-8C40-B624A544981D}" srcOrd="0" destOrd="0" presId="urn:microsoft.com/office/officeart/2005/8/layout/hierarchy2"/>
    <dgm:cxn modelId="{7D444F9D-E985-5445-A797-C668C0612B5A}" type="presParOf" srcId="{7BD3C669-73A4-A045-94EA-1710E7D3D29A}" destId="{3112DB29-BACE-C24E-9A51-0F71F2B4EC36}" srcOrd="1" destOrd="0" presId="urn:microsoft.com/office/officeart/2005/8/layout/hierarchy2"/>
    <dgm:cxn modelId="{8A1D9DCF-0A03-EA46-B940-5BA8965D8D4C}" type="presParOf" srcId="{3112DB29-BACE-C24E-9A51-0F71F2B4EC36}" destId="{FED859F2-6B8D-AF47-BDCC-06174A359C8F}" srcOrd="0" destOrd="0" presId="urn:microsoft.com/office/officeart/2005/8/layout/hierarchy2"/>
    <dgm:cxn modelId="{ED019132-B5B1-7B4D-A508-AAFB2F9977FE}" type="presParOf" srcId="{3112DB29-BACE-C24E-9A51-0F71F2B4EC36}" destId="{439734BF-3F6C-9F40-AD72-A18A887FEAAE}" srcOrd="1" destOrd="0" presId="urn:microsoft.com/office/officeart/2005/8/layout/hierarchy2"/>
    <dgm:cxn modelId="{3C9D41FE-5005-2B44-B8B2-2D507DD29418}" type="presParOf" srcId="{BB9716F5-6DB0-DF48-BAE4-6E7770FCFD56}" destId="{E57E5622-02DC-444C-AA6D-E507B2D38719}" srcOrd="2" destOrd="0" presId="urn:microsoft.com/office/officeart/2005/8/layout/hierarchy2"/>
    <dgm:cxn modelId="{46D7A9F4-2E3D-1B4E-898B-5BB09E5448D4}" type="presParOf" srcId="{E57E5622-02DC-444C-AA6D-E507B2D38719}" destId="{70172B1D-0BD8-DD48-ACD7-552846CE7AA9}" srcOrd="0" destOrd="0" presId="urn:microsoft.com/office/officeart/2005/8/layout/hierarchy2"/>
    <dgm:cxn modelId="{42FFC116-F843-BD4B-9DCF-D48FF493B3C2}" type="presParOf" srcId="{BB9716F5-6DB0-DF48-BAE4-6E7770FCFD56}" destId="{54616C51-5313-9C4C-805F-B1F661E9442D}" srcOrd="3" destOrd="0" presId="urn:microsoft.com/office/officeart/2005/8/layout/hierarchy2"/>
    <dgm:cxn modelId="{33A31A39-D713-2B49-98A7-4BBF43A79097}" type="presParOf" srcId="{54616C51-5313-9C4C-805F-B1F661E9442D}" destId="{7BD97B3B-27AD-3749-803F-C57B57D6DD4F}" srcOrd="0" destOrd="0" presId="urn:microsoft.com/office/officeart/2005/8/layout/hierarchy2"/>
    <dgm:cxn modelId="{4B57863D-E6F9-4E46-8968-3D4A0E96294D}" type="presParOf" srcId="{54616C51-5313-9C4C-805F-B1F661E9442D}" destId="{7ADE9D79-8ACB-704E-AEFF-25708C3A0B99}" srcOrd="1" destOrd="0" presId="urn:microsoft.com/office/officeart/2005/8/layout/hierarchy2"/>
    <dgm:cxn modelId="{3DCCDDFE-DB6C-7D4B-ACFF-7A2E8D4258CA}" type="presParOf" srcId="{BB9716F5-6DB0-DF48-BAE4-6E7770FCFD56}" destId="{21D111EA-8A78-E245-A156-27B7ED1FAF97}" srcOrd="4" destOrd="0" presId="urn:microsoft.com/office/officeart/2005/8/layout/hierarchy2"/>
    <dgm:cxn modelId="{D6037684-7B0A-B443-A396-7F5BBFA1954F}" type="presParOf" srcId="{21D111EA-8A78-E245-A156-27B7ED1FAF97}" destId="{DC0911F4-54E0-CE4D-8470-3547CFCC650F}" srcOrd="0" destOrd="0" presId="urn:microsoft.com/office/officeart/2005/8/layout/hierarchy2"/>
    <dgm:cxn modelId="{BE62F724-DD46-5446-BA6D-65A7EF0D8B4E}" type="presParOf" srcId="{BB9716F5-6DB0-DF48-BAE4-6E7770FCFD56}" destId="{88561C05-8C91-DF4E-BB70-AE2827B7C9DB}" srcOrd="5" destOrd="0" presId="urn:microsoft.com/office/officeart/2005/8/layout/hierarchy2"/>
    <dgm:cxn modelId="{7342C987-440F-CE41-9AF7-950AB60E1269}" type="presParOf" srcId="{88561C05-8C91-DF4E-BB70-AE2827B7C9DB}" destId="{7383F2E0-CC56-0046-8218-4798259708F9}" srcOrd="0" destOrd="0" presId="urn:microsoft.com/office/officeart/2005/8/layout/hierarchy2"/>
    <dgm:cxn modelId="{3383BE8F-43A3-724D-A068-08834749F0F0}" type="presParOf" srcId="{88561C05-8C91-DF4E-BB70-AE2827B7C9DB}" destId="{222DA1B6-9EA3-1D49-85DC-2DE7024E2A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88D203-8609-42F2-9E68-1BB569A6045A}" type="doc">
      <dgm:prSet loTypeId="urn:microsoft.com/office/officeart/2005/8/layout/hierarchy2" loCatId="cycle" qsTypeId="urn:microsoft.com/office/officeart/2005/8/quickstyle/simple1" qsCatId="simple" csTypeId="urn:microsoft.com/office/officeart/2005/8/colors/accent1_2" csCatId="accent1" phldr="1"/>
      <dgm:spPr/>
      <dgm:t>
        <a:bodyPr/>
        <a:lstStyle/>
        <a:p>
          <a:endParaRPr lang="en-US"/>
        </a:p>
      </dgm:t>
    </dgm:pt>
    <dgm:pt modelId="{3656D682-EEB4-6049-B57D-191AD9B13C48}">
      <dgm:prSet custT="1"/>
      <dgm:spPr/>
      <dgm:t>
        <a:bodyPr/>
        <a:lstStyle/>
        <a:p>
          <a:pPr>
            <a:lnSpc>
              <a:spcPct val="100000"/>
            </a:lnSpc>
          </a:pPr>
          <a:r>
            <a:rPr lang="en-US" sz="1200" dirty="0">
              <a:latin typeface="Arial" panose="020B0604020202020204" pitchFamily="34" charset="0"/>
              <a:cs typeface="Arial" panose="020B0604020202020204" pitchFamily="34" charset="0"/>
            </a:rPr>
            <a:t>Highlighting the Client and Stakeholder requirements, and Outlining the tasks</a:t>
          </a:r>
        </a:p>
      </dgm:t>
    </dgm:pt>
    <dgm:pt modelId="{7956BC3B-3333-3243-9D12-3831EA8328D3}" type="parTrans" cxnId="{3EDC11C7-A444-8844-9BF3-92D66EEC7783}">
      <dgm:prSet/>
      <dgm:spPr/>
      <dgm:t>
        <a:bodyPr/>
        <a:lstStyle/>
        <a:p>
          <a:endParaRPr lang="en-US"/>
        </a:p>
      </dgm:t>
    </dgm:pt>
    <dgm:pt modelId="{99166E6D-1E5E-4C44-A3CB-7BAFF085BC68}" type="sibTrans" cxnId="{3EDC11C7-A444-8844-9BF3-92D66EEC7783}">
      <dgm:prSet/>
      <dgm:spPr/>
      <dgm:t>
        <a:bodyPr/>
        <a:lstStyle/>
        <a:p>
          <a:pPr>
            <a:lnSpc>
              <a:spcPct val="100000"/>
            </a:lnSpc>
          </a:pPr>
          <a:endParaRPr lang="en-US"/>
        </a:p>
      </dgm:t>
    </dgm:pt>
    <dgm:pt modelId="{C1C08826-44B7-0D45-8B08-B7500E1EC903}">
      <dgm:prSet custT="1"/>
      <dgm:spPr/>
      <dgm:t>
        <a:bodyPr/>
        <a:lstStyle/>
        <a:p>
          <a:pPr>
            <a:lnSpc>
              <a:spcPct val="100000"/>
            </a:lnSpc>
          </a:pPr>
          <a:r>
            <a:rPr lang="en-US" sz="1200" dirty="0">
              <a:latin typeface="Arial" panose="020B0604020202020204" pitchFamily="34" charset="0"/>
              <a:cs typeface="Arial" panose="020B0604020202020204" pitchFamily="34" charset="0"/>
            </a:rPr>
            <a:t>Downloading the Data files and Getting an Overview of the Features.</a:t>
          </a:r>
        </a:p>
      </dgm:t>
    </dgm:pt>
    <dgm:pt modelId="{1EADCD8E-23C7-E147-B21C-9840A6A661C4}" type="sibTrans" cxnId="{87CEE695-812C-1144-8647-FF5CD0CB5E9E}">
      <dgm:prSet/>
      <dgm:spPr/>
      <dgm:t>
        <a:bodyPr/>
        <a:lstStyle/>
        <a:p>
          <a:endParaRPr lang="en-US"/>
        </a:p>
      </dgm:t>
    </dgm:pt>
    <dgm:pt modelId="{844F15C0-D854-874D-9C6C-A96E1D2DE4BB}" type="parTrans" cxnId="{87CEE695-812C-1144-8647-FF5CD0CB5E9E}">
      <dgm:prSet/>
      <dgm:spPr/>
      <dgm:t>
        <a:bodyPr/>
        <a:lstStyle/>
        <a:p>
          <a:endParaRPr lang="en-US"/>
        </a:p>
      </dgm:t>
    </dgm:pt>
    <dgm:pt modelId="{976CDA2F-F434-C040-9DC5-EEEE39952851}">
      <dgm:prSet custT="1"/>
      <dgm:spPr/>
      <dgm:t>
        <a:bodyPr/>
        <a:lstStyle/>
        <a:p>
          <a:pPr>
            <a:lnSpc>
              <a:spcPct val="100000"/>
            </a:lnSpc>
          </a:pPr>
          <a:r>
            <a:rPr lang="en-US" sz="1200" dirty="0">
              <a:latin typeface="Arial" panose="020B0604020202020204" pitchFamily="34" charset="0"/>
              <a:cs typeface="Arial" panose="020B0604020202020204" pitchFamily="34" charset="0"/>
            </a:rPr>
            <a:t>Data wrangling and </a:t>
          </a:r>
          <a:r>
            <a:rPr lang="en-US" sz="1200" dirty="0" err="1">
              <a:latin typeface="Arial" panose="020B0604020202020204" pitchFamily="34" charset="0"/>
              <a:cs typeface="Arial" panose="020B0604020202020204" pitchFamily="34" charset="0"/>
            </a:rPr>
            <a:t>mining.Structure</a:t>
          </a:r>
          <a:r>
            <a:rPr lang="en-US" sz="1200" dirty="0">
              <a:latin typeface="Arial" panose="020B0604020202020204" pitchFamily="34" charset="0"/>
              <a:cs typeface="Arial" panose="020B0604020202020204" pitchFamily="34" charset="0"/>
            </a:rPr>
            <a:t> the Data: 1) Dealing with Missing Values 2) Encoding Categorical variables</a:t>
          </a:r>
        </a:p>
      </dgm:t>
    </dgm:pt>
    <dgm:pt modelId="{83D6DC3A-B300-F140-8D0D-E3C016AA8F40}" type="parTrans" cxnId="{AAB3F551-3D85-2043-8CB4-18B513209EF6}">
      <dgm:prSet/>
      <dgm:spPr/>
      <dgm:t>
        <a:bodyPr/>
        <a:lstStyle/>
        <a:p>
          <a:endParaRPr lang="en-US"/>
        </a:p>
      </dgm:t>
    </dgm:pt>
    <dgm:pt modelId="{57934770-FDA7-9740-B55A-E36273C36986}" type="sibTrans" cxnId="{AAB3F551-3D85-2043-8CB4-18B513209EF6}">
      <dgm:prSet/>
      <dgm:spPr/>
      <dgm:t>
        <a:bodyPr/>
        <a:lstStyle/>
        <a:p>
          <a:pPr>
            <a:lnSpc>
              <a:spcPct val="100000"/>
            </a:lnSpc>
          </a:pPr>
          <a:endParaRPr lang="en-US"/>
        </a:p>
      </dgm:t>
    </dgm:pt>
    <dgm:pt modelId="{54A6B326-1CA9-6040-BE86-18C1D0DA99FC}">
      <dgm:prSet custT="1"/>
      <dgm:spPr/>
      <dgm:t>
        <a:bodyPr/>
        <a:lstStyle/>
        <a:p>
          <a:r>
            <a:rPr lang="en-US" sz="1200" dirty="0">
              <a:latin typeface="Arial" panose="020B0604020202020204" pitchFamily="34" charset="0"/>
              <a:cs typeface="Arial" panose="020B0604020202020204" pitchFamily="34" charset="0"/>
            </a:rPr>
            <a:t>Choice 1) Manually balance the classes (randomly sample 700 from the majority)</a:t>
          </a:r>
        </a:p>
      </dgm:t>
    </dgm:pt>
    <dgm:pt modelId="{FFEF896A-C0BA-6B47-81CE-13204B79E7F0}" type="parTrans" cxnId="{CE924F0C-50C7-864E-9D18-EFD839CA80A4}">
      <dgm:prSet/>
      <dgm:spPr/>
      <dgm:t>
        <a:bodyPr/>
        <a:lstStyle/>
        <a:p>
          <a:endParaRPr lang="en-US"/>
        </a:p>
      </dgm:t>
    </dgm:pt>
    <dgm:pt modelId="{5B17C785-BAED-5D40-A7C7-12CC3367C406}" type="sibTrans" cxnId="{CE924F0C-50C7-864E-9D18-EFD839CA80A4}">
      <dgm:prSet/>
      <dgm:spPr/>
      <dgm:t>
        <a:bodyPr/>
        <a:lstStyle/>
        <a:p>
          <a:endParaRPr lang="en-US"/>
        </a:p>
      </dgm:t>
    </dgm:pt>
    <dgm:pt modelId="{277101A6-C015-3745-BBA9-D2C989AD38A1}">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2) Use the </a:t>
          </a:r>
          <a:r>
            <a:rPr lang="en-US" sz="1200" dirty="0" err="1">
              <a:latin typeface="Arial" panose="020B0604020202020204" pitchFamily="34" charset="0"/>
              <a:cs typeface="Arial" panose="020B0604020202020204" pitchFamily="34" charset="0"/>
            </a:rPr>
            <a:t>Sklearn's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class_weights</a:t>
          </a:r>
          <a:r>
            <a:rPr lang="en-US" sz="1200" dirty="0">
              <a:latin typeface="Arial" panose="020B0604020202020204" pitchFamily="34" charset="0"/>
              <a:cs typeface="Arial" panose="020B0604020202020204" pitchFamily="34" charset="0"/>
            </a:rPr>
            <a:t> parameters during modeling</a:t>
          </a:r>
        </a:p>
        <a:p>
          <a:r>
            <a:rPr lang="en-US" sz="1200" i="1" dirty="0">
              <a:latin typeface="Arial" panose="020B0604020202020204" pitchFamily="34" charset="0"/>
              <a:cs typeface="Arial" panose="020B0604020202020204" pitchFamily="34" charset="0"/>
            </a:rPr>
            <a:t>(if more time) </a:t>
          </a:r>
        </a:p>
      </dgm:t>
    </dgm:pt>
    <dgm:pt modelId="{37023FD1-E930-A443-BEAB-68B63987D3B2}" type="parTrans" cxnId="{F3D7E051-528D-444F-98E9-F935AC556C2B}">
      <dgm:prSet/>
      <dgm:spPr/>
      <dgm:t>
        <a:bodyPr/>
        <a:lstStyle/>
        <a:p>
          <a:endParaRPr lang="en-US"/>
        </a:p>
      </dgm:t>
    </dgm:pt>
    <dgm:pt modelId="{FEC0E358-B8AC-BC47-9616-99006A362DA6}" type="sibTrans" cxnId="{F3D7E051-528D-444F-98E9-F935AC556C2B}">
      <dgm:prSet/>
      <dgm:spPr/>
      <dgm:t>
        <a:bodyPr/>
        <a:lstStyle/>
        <a:p>
          <a:endParaRPr lang="en-US"/>
        </a:p>
      </dgm:t>
    </dgm:pt>
    <dgm:pt modelId="{A9217D79-D864-C049-96BA-24BEED780206}">
      <dgm:prSet custT="1"/>
      <dgm:spPr/>
      <dgm:t>
        <a:bodyPr/>
        <a:lstStyle/>
        <a:p>
          <a:r>
            <a:rPr lang="en-US" sz="1200" dirty="0">
              <a:latin typeface="Arial" panose="020B0604020202020204" pitchFamily="34" charset="0"/>
              <a:cs typeface="Arial" panose="020B0604020202020204" pitchFamily="34" charset="0"/>
            </a:rPr>
            <a:t>Fitting the Model, Evaluating and Summarizing Predictions </a:t>
          </a:r>
        </a:p>
      </dgm:t>
    </dgm:pt>
    <dgm:pt modelId="{2624C9B8-71D7-C444-A026-DDE5323E0B6B}" type="parTrans" cxnId="{3380620A-15D5-8A48-9642-801B7A2EDF35}">
      <dgm:prSet/>
      <dgm:spPr/>
      <dgm:t>
        <a:bodyPr/>
        <a:lstStyle/>
        <a:p>
          <a:endParaRPr lang="en-US"/>
        </a:p>
      </dgm:t>
    </dgm:pt>
    <dgm:pt modelId="{0C378282-032E-8E4F-9219-715E88B0D20E}" type="sibTrans" cxnId="{3380620A-15D5-8A48-9642-801B7A2EDF35}">
      <dgm:prSet/>
      <dgm:spPr/>
      <dgm:t>
        <a:bodyPr/>
        <a:lstStyle/>
        <a:p>
          <a:endParaRPr lang="en-US"/>
        </a:p>
      </dgm:t>
    </dgm:pt>
    <dgm:pt modelId="{C3CFA292-1864-3745-A699-30E76499FE34}">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3) </a:t>
          </a:r>
          <a:r>
            <a:rPr lang="en-US" sz="1200" dirty="0" err="1">
              <a:latin typeface="Arial" panose="020B0604020202020204" pitchFamily="34" charset="0"/>
              <a:cs typeface="Arial" panose="020B0604020202020204" pitchFamily="34" charset="0"/>
            </a:rPr>
            <a:t>Seive</a:t>
          </a:r>
          <a:r>
            <a:rPr lang="en-US" sz="1200" dirty="0">
              <a:latin typeface="Arial" panose="020B0604020202020204" pitchFamily="34" charset="0"/>
              <a:cs typeface="Arial" panose="020B0604020202020204" pitchFamily="34" charset="0"/>
            </a:rPr>
            <a:t> through the features and remove columns that might be also irrelevant to the model prediction</a:t>
          </a:r>
        </a:p>
        <a:p>
          <a:r>
            <a:rPr lang="en-US" sz="1200" i="1" dirty="0">
              <a:latin typeface="Arial" panose="020B0604020202020204" pitchFamily="34" charset="0"/>
              <a:cs typeface="Arial" panose="020B0604020202020204" pitchFamily="34" charset="0"/>
            </a:rPr>
            <a:t>(if more time) </a:t>
          </a:r>
          <a:endParaRPr lang="en-US" sz="1200" dirty="0">
            <a:latin typeface="Arial" panose="020B0604020202020204" pitchFamily="34" charset="0"/>
            <a:cs typeface="Arial" panose="020B0604020202020204" pitchFamily="34" charset="0"/>
          </a:endParaRPr>
        </a:p>
      </dgm:t>
    </dgm:pt>
    <dgm:pt modelId="{BE4B310B-3E05-9D43-8730-896DE08AC453}" type="parTrans" cxnId="{E1BF8194-0DA0-1942-9B72-FB15C7251C8B}">
      <dgm:prSet/>
      <dgm:spPr/>
      <dgm:t>
        <a:bodyPr/>
        <a:lstStyle/>
        <a:p>
          <a:endParaRPr lang="en-US"/>
        </a:p>
      </dgm:t>
    </dgm:pt>
    <dgm:pt modelId="{A4605B5A-0337-6D4B-83B8-2ABF38F8792A}" type="sibTrans" cxnId="{E1BF8194-0DA0-1942-9B72-FB15C7251C8B}">
      <dgm:prSet/>
      <dgm:spPr/>
      <dgm:t>
        <a:bodyPr/>
        <a:lstStyle/>
        <a:p>
          <a:endParaRPr lang="en-US"/>
        </a:p>
      </dgm:t>
    </dgm:pt>
    <dgm:pt modelId="{905F8D8C-3087-ED4D-AB7E-ABE5F88BCC39}" type="pres">
      <dgm:prSet presAssocID="{EF88D203-8609-42F2-9E68-1BB569A6045A}" presName="diagram" presStyleCnt="0">
        <dgm:presLayoutVars>
          <dgm:chPref val="1"/>
          <dgm:dir/>
          <dgm:animOne val="branch"/>
          <dgm:animLvl val="lvl"/>
          <dgm:resizeHandles val="exact"/>
        </dgm:presLayoutVars>
      </dgm:prSet>
      <dgm:spPr/>
    </dgm:pt>
    <dgm:pt modelId="{DB30ECC0-9693-1C42-8518-57CDDDF77FE2}" type="pres">
      <dgm:prSet presAssocID="{3656D682-EEB4-6049-B57D-191AD9B13C48}" presName="root1" presStyleCnt="0"/>
      <dgm:spPr/>
    </dgm:pt>
    <dgm:pt modelId="{F718EC38-785F-3B4B-83D2-893882A7C64C}" type="pres">
      <dgm:prSet presAssocID="{3656D682-EEB4-6049-B57D-191AD9B13C48}" presName="LevelOneTextNode" presStyleLbl="node0" presStyleIdx="0" presStyleCnt="1" custScaleX="746292" custScaleY="747618">
        <dgm:presLayoutVars>
          <dgm:chPref val="3"/>
        </dgm:presLayoutVars>
      </dgm:prSet>
      <dgm:spPr/>
    </dgm:pt>
    <dgm:pt modelId="{4C956505-FE21-B84A-A5BE-7A1B5F0D8146}" type="pres">
      <dgm:prSet presAssocID="{3656D682-EEB4-6049-B57D-191AD9B13C48}" presName="level2hierChild" presStyleCnt="0"/>
      <dgm:spPr/>
    </dgm:pt>
    <dgm:pt modelId="{30EF2766-51DA-DF48-B1AD-A3ADD9646CF3}" type="pres">
      <dgm:prSet presAssocID="{844F15C0-D854-874D-9C6C-A96E1D2DE4BB}" presName="conn2-1" presStyleLbl="parChTrans1D2" presStyleIdx="0" presStyleCnt="1"/>
      <dgm:spPr/>
    </dgm:pt>
    <dgm:pt modelId="{BAD2C89B-A1D3-204A-9C80-36170FF33ECA}" type="pres">
      <dgm:prSet presAssocID="{844F15C0-D854-874D-9C6C-A96E1D2DE4BB}" presName="connTx" presStyleLbl="parChTrans1D2" presStyleIdx="0" presStyleCnt="1"/>
      <dgm:spPr/>
    </dgm:pt>
    <dgm:pt modelId="{94233013-7CE6-C94E-A017-8C675E37CC85}" type="pres">
      <dgm:prSet presAssocID="{C1C08826-44B7-0D45-8B08-B7500E1EC903}" presName="root2" presStyleCnt="0"/>
      <dgm:spPr/>
    </dgm:pt>
    <dgm:pt modelId="{09FDEBDD-2F6E-5D45-BA51-ED30078CEE22}" type="pres">
      <dgm:prSet presAssocID="{C1C08826-44B7-0D45-8B08-B7500E1EC903}" presName="LevelTwoTextNode" presStyleLbl="node2" presStyleIdx="0" presStyleCnt="1" custScaleX="746292" custScaleY="747618">
        <dgm:presLayoutVars>
          <dgm:chPref val="3"/>
        </dgm:presLayoutVars>
      </dgm:prSet>
      <dgm:spPr/>
    </dgm:pt>
    <dgm:pt modelId="{351C1AE2-69DA-4D4B-B685-91322F2CD19E}" type="pres">
      <dgm:prSet presAssocID="{C1C08826-44B7-0D45-8B08-B7500E1EC903}" presName="level3hierChild" presStyleCnt="0"/>
      <dgm:spPr/>
    </dgm:pt>
    <dgm:pt modelId="{72CD13B3-0150-474A-BD80-19A6DEBB0C06}" type="pres">
      <dgm:prSet presAssocID="{83D6DC3A-B300-F140-8D0D-E3C016AA8F40}" presName="conn2-1" presStyleLbl="parChTrans1D3" presStyleIdx="0" presStyleCnt="1"/>
      <dgm:spPr/>
    </dgm:pt>
    <dgm:pt modelId="{4799888F-055C-D94B-9344-2EFCD9CC0FA4}" type="pres">
      <dgm:prSet presAssocID="{83D6DC3A-B300-F140-8D0D-E3C016AA8F40}" presName="connTx" presStyleLbl="parChTrans1D3" presStyleIdx="0" presStyleCnt="1"/>
      <dgm:spPr/>
    </dgm:pt>
    <dgm:pt modelId="{4D295081-4476-0B4F-A220-63C4EBEE4043}" type="pres">
      <dgm:prSet presAssocID="{976CDA2F-F434-C040-9DC5-EEEE39952851}" presName="root2" presStyleCnt="0"/>
      <dgm:spPr/>
    </dgm:pt>
    <dgm:pt modelId="{FE4743BD-8308-1A46-A0A1-3C0B84B36CF9}" type="pres">
      <dgm:prSet presAssocID="{976CDA2F-F434-C040-9DC5-EEEE39952851}" presName="LevelTwoTextNode" presStyleLbl="node3" presStyleIdx="0" presStyleCnt="1" custScaleX="746292" custScaleY="747618">
        <dgm:presLayoutVars>
          <dgm:chPref val="3"/>
        </dgm:presLayoutVars>
      </dgm:prSet>
      <dgm:spPr/>
    </dgm:pt>
    <dgm:pt modelId="{BB9716F5-6DB0-DF48-BAE4-6E7770FCFD56}" type="pres">
      <dgm:prSet presAssocID="{976CDA2F-F434-C040-9DC5-EEEE39952851}" presName="level3hierChild" presStyleCnt="0"/>
      <dgm:spPr/>
    </dgm:pt>
    <dgm:pt modelId="{9CF919E2-0215-1E4D-ADF2-BBAECB1C94D5}" type="pres">
      <dgm:prSet presAssocID="{FFEF896A-C0BA-6B47-81CE-13204B79E7F0}" presName="conn2-1" presStyleLbl="parChTrans1D4" presStyleIdx="0" presStyleCnt="4"/>
      <dgm:spPr/>
    </dgm:pt>
    <dgm:pt modelId="{BEF269DD-B60A-3C4E-AF51-436C09CC9335}" type="pres">
      <dgm:prSet presAssocID="{FFEF896A-C0BA-6B47-81CE-13204B79E7F0}" presName="connTx" presStyleLbl="parChTrans1D4" presStyleIdx="0" presStyleCnt="4"/>
      <dgm:spPr/>
    </dgm:pt>
    <dgm:pt modelId="{758CC4F5-94DE-A745-B43C-5F44847AF9B5}" type="pres">
      <dgm:prSet presAssocID="{54A6B326-1CA9-6040-BE86-18C1D0DA99FC}" presName="root2" presStyleCnt="0"/>
      <dgm:spPr/>
    </dgm:pt>
    <dgm:pt modelId="{6AA522A5-F755-D748-A722-4FDF9934E685}" type="pres">
      <dgm:prSet presAssocID="{54A6B326-1CA9-6040-BE86-18C1D0DA99FC}" presName="LevelTwoTextNode" presStyleLbl="node4" presStyleIdx="0" presStyleCnt="4" custScaleX="746292" custScaleY="747618" custLinFactNeighborX="-4565" custLinFactNeighborY="15138">
        <dgm:presLayoutVars>
          <dgm:chPref val="3"/>
        </dgm:presLayoutVars>
      </dgm:prSet>
      <dgm:spPr/>
    </dgm:pt>
    <dgm:pt modelId="{7BD3C669-73A4-A045-94EA-1710E7D3D29A}" type="pres">
      <dgm:prSet presAssocID="{54A6B326-1CA9-6040-BE86-18C1D0DA99FC}" presName="level3hierChild" presStyleCnt="0"/>
      <dgm:spPr/>
    </dgm:pt>
    <dgm:pt modelId="{1ADE8527-C39C-A049-92EF-1A8226D15DAC}" type="pres">
      <dgm:prSet presAssocID="{2624C9B8-71D7-C444-A026-DDE5323E0B6B}" presName="conn2-1" presStyleLbl="parChTrans1D4" presStyleIdx="1" presStyleCnt="4"/>
      <dgm:spPr/>
    </dgm:pt>
    <dgm:pt modelId="{36CD024D-2A4C-1242-8C40-B624A544981D}" type="pres">
      <dgm:prSet presAssocID="{2624C9B8-71D7-C444-A026-DDE5323E0B6B}" presName="connTx" presStyleLbl="parChTrans1D4" presStyleIdx="1" presStyleCnt="4"/>
      <dgm:spPr/>
    </dgm:pt>
    <dgm:pt modelId="{3112DB29-BACE-C24E-9A51-0F71F2B4EC36}" type="pres">
      <dgm:prSet presAssocID="{A9217D79-D864-C049-96BA-24BEED780206}" presName="root2" presStyleCnt="0"/>
      <dgm:spPr/>
    </dgm:pt>
    <dgm:pt modelId="{FED859F2-6B8D-AF47-BDCC-06174A359C8F}" type="pres">
      <dgm:prSet presAssocID="{A9217D79-D864-C049-96BA-24BEED780206}" presName="LevelTwoTextNode" presStyleLbl="node4" presStyleIdx="1" presStyleCnt="4" custScaleX="746292" custScaleY="747618" custLinFactNeighborX="3747" custLinFactNeighborY="14196">
        <dgm:presLayoutVars>
          <dgm:chPref val="3"/>
        </dgm:presLayoutVars>
      </dgm:prSet>
      <dgm:spPr/>
    </dgm:pt>
    <dgm:pt modelId="{439734BF-3F6C-9F40-AD72-A18A887FEAAE}" type="pres">
      <dgm:prSet presAssocID="{A9217D79-D864-C049-96BA-24BEED780206}" presName="level3hierChild" presStyleCnt="0"/>
      <dgm:spPr/>
    </dgm:pt>
    <dgm:pt modelId="{E57E5622-02DC-444C-AA6D-E507B2D38719}" type="pres">
      <dgm:prSet presAssocID="{37023FD1-E930-A443-BEAB-68B63987D3B2}" presName="conn2-1" presStyleLbl="parChTrans1D4" presStyleIdx="2" presStyleCnt="4"/>
      <dgm:spPr/>
    </dgm:pt>
    <dgm:pt modelId="{70172B1D-0BD8-DD48-ACD7-552846CE7AA9}" type="pres">
      <dgm:prSet presAssocID="{37023FD1-E930-A443-BEAB-68B63987D3B2}" presName="connTx" presStyleLbl="parChTrans1D4" presStyleIdx="2" presStyleCnt="4"/>
      <dgm:spPr/>
    </dgm:pt>
    <dgm:pt modelId="{54616C51-5313-9C4C-805F-B1F661E9442D}" type="pres">
      <dgm:prSet presAssocID="{277101A6-C015-3745-BBA9-D2C989AD38A1}" presName="root2" presStyleCnt="0"/>
      <dgm:spPr/>
    </dgm:pt>
    <dgm:pt modelId="{7BD97B3B-27AD-3749-803F-C57B57D6DD4F}" type="pres">
      <dgm:prSet presAssocID="{277101A6-C015-3745-BBA9-D2C989AD38A1}" presName="LevelTwoTextNode" presStyleLbl="node4" presStyleIdx="2" presStyleCnt="4" custScaleX="746292" custScaleY="747618" custLinFactY="46211" custLinFactNeighborX="-423" custLinFactNeighborY="100000">
        <dgm:presLayoutVars>
          <dgm:chPref val="3"/>
        </dgm:presLayoutVars>
      </dgm:prSet>
      <dgm:spPr/>
    </dgm:pt>
    <dgm:pt modelId="{7ADE9D79-8ACB-704E-AEFF-25708C3A0B99}" type="pres">
      <dgm:prSet presAssocID="{277101A6-C015-3745-BBA9-D2C989AD38A1}" presName="level3hierChild" presStyleCnt="0"/>
      <dgm:spPr/>
    </dgm:pt>
    <dgm:pt modelId="{21D111EA-8A78-E245-A156-27B7ED1FAF97}" type="pres">
      <dgm:prSet presAssocID="{BE4B310B-3E05-9D43-8730-896DE08AC453}" presName="conn2-1" presStyleLbl="parChTrans1D4" presStyleIdx="3" presStyleCnt="4"/>
      <dgm:spPr/>
    </dgm:pt>
    <dgm:pt modelId="{DC0911F4-54E0-CE4D-8470-3547CFCC650F}" type="pres">
      <dgm:prSet presAssocID="{BE4B310B-3E05-9D43-8730-896DE08AC453}" presName="connTx" presStyleLbl="parChTrans1D4" presStyleIdx="3" presStyleCnt="4"/>
      <dgm:spPr/>
    </dgm:pt>
    <dgm:pt modelId="{88561C05-8C91-DF4E-BB70-AE2827B7C9DB}" type="pres">
      <dgm:prSet presAssocID="{C3CFA292-1864-3745-A699-30E76499FE34}" presName="root2" presStyleCnt="0"/>
      <dgm:spPr/>
    </dgm:pt>
    <dgm:pt modelId="{7383F2E0-CC56-0046-8218-4798259708F9}" type="pres">
      <dgm:prSet presAssocID="{C3CFA292-1864-3745-A699-30E76499FE34}" presName="LevelTwoTextNode" presStyleLbl="node4" presStyleIdx="3" presStyleCnt="4" custScaleX="746292" custScaleY="747618" custLinFactY="103038" custLinFactNeighborX="4142" custLinFactNeighborY="200000">
        <dgm:presLayoutVars>
          <dgm:chPref val="3"/>
        </dgm:presLayoutVars>
      </dgm:prSet>
      <dgm:spPr/>
    </dgm:pt>
    <dgm:pt modelId="{222DA1B6-9EA3-1D49-85DC-2DE7024E2A56}" type="pres">
      <dgm:prSet presAssocID="{C3CFA292-1864-3745-A699-30E76499FE34}" presName="level3hierChild" presStyleCnt="0"/>
      <dgm:spPr/>
    </dgm:pt>
  </dgm:ptLst>
  <dgm:cxnLst>
    <dgm:cxn modelId="{3380620A-15D5-8A48-9642-801B7A2EDF35}" srcId="{54A6B326-1CA9-6040-BE86-18C1D0DA99FC}" destId="{A9217D79-D864-C049-96BA-24BEED780206}" srcOrd="0" destOrd="0" parTransId="{2624C9B8-71D7-C444-A026-DDE5323E0B6B}" sibTransId="{0C378282-032E-8E4F-9219-715E88B0D20E}"/>
    <dgm:cxn modelId="{A0046F0B-3DE0-B741-8936-53915187E4EF}" type="presOf" srcId="{EF88D203-8609-42F2-9E68-1BB569A6045A}" destId="{905F8D8C-3087-ED4D-AB7E-ABE5F88BCC39}" srcOrd="0" destOrd="0" presId="urn:microsoft.com/office/officeart/2005/8/layout/hierarchy2"/>
    <dgm:cxn modelId="{CE924F0C-50C7-864E-9D18-EFD839CA80A4}" srcId="{976CDA2F-F434-C040-9DC5-EEEE39952851}" destId="{54A6B326-1CA9-6040-BE86-18C1D0DA99FC}" srcOrd="0" destOrd="0" parTransId="{FFEF896A-C0BA-6B47-81CE-13204B79E7F0}" sibTransId="{5B17C785-BAED-5D40-A7C7-12CC3367C406}"/>
    <dgm:cxn modelId="{7CD60D24-D4C8-E14E-A170-60AA010F0085}" type="presOf" srcId="{976CDA2F-F434-C040-9DC5-EEEE39952851}" destId="{FE4743BD-8308-1A46-A0A1-3C0B84B36CF9}" srcOrd="0" destOrd="0" presId="urn:microsoft.com/office/officeart/2005/8/layout/hierarchy2"/>
    <dgm:cxn modelId="{F3D7E051-528D-444F-98E9-F935AC556C2B}" srcId="{976CDA2F-F434-C040-9DC5-EEEE39952851}" destId="{277101A6-C015-3745-BBA9-D2C989AD38A1}" srcOrd="1" destOrd="0" parTransId="{37023FD1-E930-A443-BEAB-68B63987D3B2}" sibTransId="{FEC0E358-B8AC-BC47-9616-99006A362DA6}"/>
    <dgm:cxn modelId="{AAB3F551-3D85-2043-8CB4-18B513209EF6}" srcId="{C1C08826-44B7-0D45-8B08-B7500E1EC903}" destId="{976CDA2F-F434-C040-9DC5-EEEE39952851}" srcOrd="0" destOrd="0" parTransId="{83D6DC3A-B300-F140-8D0D-E3C016AA8F40}" sibTransId="{57934770-FDA7-9740-B55A-E36273C36986}"/>
    <dgm:cxn modelId="{F5ED935B-FAA9-6B4C-A254-FB11F5DF17B7}" type="presOf" srcId="{83D6DC3A-B300-F140-8D0D-E3C016AA8F40}" destId="{72CD13B3-0150-474A-BD80-19A6DEBB0C06}" srcOrd="0" destOrd="0" presId="urn:microsoft.com/office/officeart/2005/8/layout/hierarchy2"/>
    <dgm:cxn modelId="{28F64766-6C37-BD44-9591-96EE2E4A134C}" type="presOf" srcId="{2624C9B8-71D7-C444-A026-DDE5323E0B6B}" destId="{1ADE8527-C39C-A049-92EF-1A8226D15DAC}" srcOrd="0" destOrd="0" presId="urn:microsoft.com/office/officeart/2005/8/layout/hierarchy2"/>
    <dgm:cxn modelId="{598D3467-3AF6-974E-985E-0E0DFFD8E81A}" type="presOf" srcId="{83D6DC3A-B300-F140-8D0D-E3C016AA8F40}" destId="{4799888F-055C-D94B-9344-2EFCD9CC0FA4}" srcOrd="1" destOrd="0" presId="urn:microsoft.com/office/officeart/2005/8/layout/hierarchy2"/>
    <dgm:cxn modelId="{92B3CB71-BC85-7B4B-A850-B2B883CEAE13}" type="presOf" srcId="{C3CFA292-1864-3745-A699-30E76499FE34}" destId="{7383F2E0-CC56-0046-8218-4798259708F9}" srcOrd="0" destOrd="0" presId="urn:microsoft.com/office/officeart/2005/8/layout/hierarchy2"/>
    <dgm:cxn modelId="{76FD9D7C-4583-2441-B5C3-0DCCCB396A53}" type="presOf" srcId="{37023FD1-E930-A443-BEAB-68B63987D3B2}" destId="{70172B1D-0BD8-DD48-ACD7-552846CE7AA9}" srcOrd="1" destOrd="0" presId="urn:microsoft.com/office/officeart/2005/8/layout/hierarchy2"/>
    <dgm:cxn modelId="{3292EB81-3640-B141-A57F-A6FB1B1B5407}" type="presOf" srcId="{C1C08826-44B7-0D45-8B08-B7500E1EC903}" destId="{09FDEBDD-2F6E-5D45-BA51-ED30078CEE22}" srcOrd="0" destOrd="0" presId="urn:microsoft.com/office/officeart/2005/8/layout/hierarchy2"/>
    <dgm:cxn modelId="{93DB898A-CFD1-514D-9456-77C066D75883}" type="presOf" srcId="{A9217D79-D864-C049-96BA-24BEED780206}" destId="{FED859F2-6B8D-AF47-BDCC-06174A359C8F}" srcOrd="0" destOrd="0" presId="urn:microsoft.com/office/officeart/2005/8/layout/hierarchy2"/>
    <dgm:cxn modelId="{1010748C-C5FD-6541-8D3D-E291CC0519FD}" type="presOf" srcId="{844F15C0-D854-874D-9C6C-A96E1D2DE4BB}" destId="{30EF2766-51DA-DF48-B1AD-A3ADD9646CF3}" srcOrd="0" destOrd="0" presId="urn:microsoft.com/office/officeart/2005/8/layout/hierarchy2"/>
    <dgm:cxn modelId="{E7373E8D-8F5B-284C-8A33-5F4BACC17AC5}" type="presOf" srcId="{3656D682-EEB4-6049-B57D-191AD9B13C48}" destId="{F718EC38-785F-3B4B-83D2-893882A7C64C}" srcOrd="0" destOrd="0" presId="urn:microsoft.com/office/officeart/2005/8/layout/hierarchy2"/>
    <dgm:cxn modelId="{C204CF8D-4BA1-EF45-BBF8-AB6D5CD5FF48}" type="presOf" srcId="{2624C9B8-71D7-C444-A026-DDE5323E0B6B}" destId="{36CD024D-2A4C-1242-8C40-B624A544981D}" srcOrd="1" destOrd="0" presId="urn:microsoft.com/office/officeart/2005/8/layout/hierarchy2"/>
    <dgm:cxn modelId="{E1BF8194-0DA0-1942-9B72-FB15C7251C8B}" srcId="{976CDA2F-F434-C040-9DC5-EEEE39952851}" destId="{C3CFA292-1864-3745-A699-30E76499FE34}" srcOrd="2" destOrd="0" parTransId="{BE4B310B-3E05-9D43-8730-896DE08AC453}" sibTransId="{A4605B5A-0337-6D4B-83B8-2ABF38F8792A}"/>
    <dgm:cxn modelId="{87CEE695-812C-1144-8647-FF5CD0CB5E9E}" srcId="{3656D682-EEB4-6049-B57D-191AD9B13C48}" destId="{C1C08826-44B7-0D45-8B08-B7500E1EC903}" srcOrd="0" destOrd="0" parTransId="{844F15C0-D854-874D-9C6C-A96E1D2DE4BB}" sibTransId="{1EADCD8E-23C7-E147-B21C-9840A6A661C4}"/>
    <dgm:cxn modelId="{018541A4-8B25-1642-8BAF-AF55C65F44A0}" type="presOf" srcId="{FFEF896A-C0BA-6B47-81CE-13204B79E7F0}" destId="{9CF919E2-0215-1E4D-ADF2-BBAECB1C94D5}" srcOrd="0" destOrd="0" presId="urn:microsoft.com/office/officeart/2005/8/layout/hierarchy2"/>
    <dgm:cxn modelId="{122363B4-B40D-DE4C-A731-789F365BC14E}" type="presOf" srcId="{54A6B326-1CA9-6040-BE86-18C1D0DA99FC}" destId="{6AA522A5-F755-D748-A722-4FDF9934E685}" srcOrd="0" destOrd="0" presId="urn:microsoft.com/office/officeart/2005/8/layout/hierarchy2"/>
    <dgm:cxn modelId="{3EDC11C7-A444-8844-9BF3-92D66EEC7783}" srcId="{EF88D203-8609-42F2-9E68-1BB569A6045A}" destId="{3656D682-EEB4-6049-B57D-191AD9B13C48}" srcOrd="0" destOrd="0" parTransId="{7956BC3B-3333-3243-9D12-3831EA8328D3}" sibTransId="{99166E6D-1E5E-4C44-A3CB-7BAFF085BC68}"/>
    <dgm:cxn modelId="{CE4E10E5-A4D0-4D49-88FB-E2BB7BFC4523}" type="presOf" srcId="{277101A6-C015-3745-BBA9-D2C989AD38A1}" destId="{7BD97B3B-27AD-3749-803F-C57B57D6DD4F}" srcOrd="0" destOrd="0" presId="urn:microsoft.com/office/officeart/2005/8/layout/hierarchy2"/>
    <dgm:cxn modelId="{041914E5-861A-AC4E-A2A3-CE5200BA7B12}" type="presOf" srcId="{844F15C0-D854-874D-9C6C-A96E1D2DE4BB}" destId="{BAD2C89B-A1D3-204A-9C80-36170FF33ECA}" srcOrd="1" destOrd="0" presId="urn:microsoft.com/office/officeart/2005/8/layout/hierarchy2"/>
    <dgm:cxn modelId="{259C6CE5-F889-6640-9CEF-FB304333F233}" type="presOf" srcId="{FFEF896A-C0BA-6B47-81CE-13204B79E7F0}" destId="{BEF269DD-B60A-3C4E-AF51-436C09CC9335}" srcOrd="1" destOrd="0" presId="urn:microsoft.com/office/officeart/2005/8/layout/hierarchy2"/>
    <dgm:cxn modelId="{EB4DE0E7-FDF8-814F-9C14-EA46F5AEB7EF}" type="presOf" srcId="{BE4B310B-3E05-9D43-8730-896DE08AC453}" destId="{DC0911F4-54E0-CE4D-8470-3547CFCC650F}" srcOrd="1" destOrd="0" presId="urn:microsoft.com/office/officeart/2005/8/layout/hierarchy2"/>
    <dgm:cxn modelId="{57D539ED-C3FB-2146-AAC1-CEE3DD43B65B}" type="presOf" srcId="{37023FD1-E930-A443-BEAB-68B63987D3B2}" destId="{E57E5622-02DC-444C-AA6D-E507B2D38719}" srcOrd="0" destOrd="0" presId="urn:microsoft.com/office/officeart/2005/8/layout/hierarchy2"/>
    <dgm:cxn modelId="{82865AF0-0E5B-1642-AB7C-DCB0B7277908}" type="presOf" srcId="{BE4B310B-3E05-9D43-8730-896DE08AC453}" destId="{21D111EA-8A78-E245-A156-27B7ED1FAF97}" srcOrd="0" destOrd="0" presId="urn:microsoft.com/office/officeart/2005/8/layout/hierarchy2"/>
    <dgm:cxn modelId="{1F9C5BCD-1DDB-1A49-B096-D485FEA8E1A1}" type="presParOf" srcId="{905F8D8C-3087-ED4D-AB7E-ABE5F88BCC39}" destId="{DB30ECC0-9693-1C42-8518-57CDDDF77FE2}" srcOrd="0" destOrd="0" presId="urn:microsoft.com/office/officeart/2005/8/layout/hierarchy2"/>
    <dgm:cxn modelId="{33DF4E33-9E86-DE43-A01E-8F1CEF56BBE2}" type="presParOf" srcId="{DB30ECC0-9693-1C42-8518-57CDDDF77FE2}" destId="{F718EC38-785F-3B4B-83D2-893882A7C64C}" srcOrd="0" destOrd="0" presId="urn:microsoft.com/office/officeart/2005/8/layout/hierarchy2"/>
    <dgm:cxn modelId="{EB5E17C0-AE58-A744-B7BA-28B6B5557FF1}" type="presParOf" srcId="{DB30ECC0-9693-1C42-8518-57CDDDF77FE2}" destId="{4C956505-FE21-B84A-A5BE-7A1B5F0D8146}" srcOrd="1" destOrd="0" presId="urn:microsoft.com/office/officeart/2005/8/layout/hierarchy2"/>
    <dgm:cxn modelId="{26855858-7F57-2347-A68D-0393A739BFE2}" type="presParOf" srcId="{4C956505-FE21-B84A-A5BE-7A1B5F0D8146}" destId="{30EF2766-51DA-DF48-B1AD-A3ADD9646CF3}" srcOrd="0" destOrd="0" presId="urn:microsoft.com/office/officeart/2005/8/layout/hierarchy2"/>
    <dgm:cxn modelId="{DDAFD36E-BFC3-DE41-9FF5-1E6E509EF5C7}" type="presParOf" srcId="{30EF2766-51DA-DF48-B1AD-A3ADD9646CF3}" destId="{BAD2C89B-A1D3-204A-9C80-36170FF33ECA}" srcOrd="0" destOrd="0" presId="urn:microsoft.com/office/officeart/2005/8/layout/hierarchy2"/>
    <dgm:cxn modelId="{2697A3E8-B50B-1841-B747-BF86CF7ED01A}" type="presParOf" srcId="{4C956505-FE21-B84A-A5BE-7A1B5F0D8146}" destId="{94233013-7CE6-C94E-A017-8C675E37CC85}" srcOrd="1" destOrd="0" presId="urn:microsoft.com/office/officeart/2005/8/layout/hierarchy2"/>
    <dgm:cxn modelId="{6912DF0B-DA16-FA41-B175-233226CF129F}" type="presParOf" srcId="{94233013-7CE6-C94E-A017-8C675E37CC85}" destId="{09FDEBDD-2F6E-5D45-BA51-ED30078CEE22}" srcOrd="0" destOrd="0" presId="urn:microsoft.com/office/officeart/2005/8/layout/hierarchy2"/>
    <dgm:cxn modelId="{65DDD761-CCA3-EB41-A093-94CE1CDA67B4}" type="presParOf" srcId="{94233013-7CE6-C94E-A017-8C675E37CC85}" destId="{351C1AE2-69DA-4D4B-B685-91322F2CD19E}" srcOrd="1" destOrd="0" presId="urn:microsoft.com/office/officeart/2005/8/layout/hierarchy2"/>
    <dgm:cxn modelId="{DA21DC92-258C-9742-B0DB-E848B66DA7A5}" type="presParOf" srcId="{351C1AE2-69DA-4D4B-B685-91322F2CD19E}" destId="{72CD13B3-0150-474A-BD80-19A6DEBB0C06}" srcOrd="0" destOrd="0" presId="urn:microsoft.com/office/officeart/2005/8/layout/hierarchy2"/>
    <dgm:cxn modelId="{706E4BD7-D973-464B-87C1-7826D18929C6}" type="presParOf" srcId="{72CD13B3-0150-474A-BD80-19A6DEBB0C06}" destId="{4799888F-055C-D94B-9344-2EFCD9CC0FA4}" srcOrd="0" destOrd="0" presId="urn:microsoft.com/office/officeart/2005/8/layout/hierarchy2"/>
    <dgm:cxn modelId="{D9D5736C-3F9F-CB42-8561-EE77E0A9A834}" type="presParOf" srcId="{351C1AE2-69DA-4D4B-B685-91322F2CD19E}" destId="{4D295081-4476-0B4F-A220-63C4EBEE4043}" srcOrd="1" destOrd="0" presId="urn:microsoft.com/office/officeart/2005/8/layout/hierarchy2"/>
    <dgm:cxn modelId="{48213AF4-5867-F64D-8CD8-112C924FE5C8}" type="presParOf" srcId="{4D295081-4476-0B4F-A220-63C4EBEE4043}" destId="{FE4743BD-8308-1A46-A0A1-3C0B84B36CF9}" srcOrd="0" destOrd="0" presId="urn:microsoft.com/office/officeart/2005/8/layout/hierarchy2"/>
    <dgm:cxn modelId="{BA5903F5-F8B2-E345-8613-900C7B9587E3}" type="presParOf" srcId="{4D295081-4476-0B4F-A220-63C4EBEE4043}" destId="{BB9716F5-6DB0-DF48-BAE4-6E7770FCFD56}" srcOrd="1" destOrd="0" presId="urn:microsoft.com/office/officeart/2005/8/layout/hierarchy2"/>
    <dgm:cxn modelId="{9100986E-E219-3541-992E-DBC4852B8B8D}" type="presParOf" srcId="{BB9716F5-6DB0-DF48-BAE4-6E7770FCFD56}" destId="{9CF919E2-0215-1E4D-ADF2-BBAECB1C94D5}" srcOrd="0" destOrd="0" presId="urn:microsoft.com/office/officeart/2005/8/layout/hierarchy2"/>
    <dgm:cxn modelId="{7BA34BB0-B284-C54A-82E8-86DB17AD7E77}" type="presParOf" srcId="{9CF919E2-0215-1E4D-ADF2-BBAECB1C94D5}" destId="{BEF269DD-B60A-3C4E-AF51-436C09CC9335}" srcOrd="0" destOrd="0" presId="urn:microsoft.com/office/officeart/2005/8/layout/hierarchy2"/>
    <dgm:cxn modelId="{2AFBEDDE-EBC7-CD46-AA8B-8334A5630C49}" type="presParOf" srcId="{BB9716F5-6DB0-DF48-BAE4-6E7770FCFD56}" destId="{758CC4F5-94DE-A745-B43C-5F44847AF9B5}" srcOrd="1" destOrd="0" presId="urn:microsoft.com/office/officeart/2005/8/layout/hierarchy2"/>
    <dgm:cxn modelId="{FAEC1D21-5700-CA4C-B61F-EBB95597060A}" type="presParOf" srcId="{758CC4F5-94DE-A745-B43C-5F44847AF9B5}" destId="{6AA522A5-F755-D748-A722-4FDF9934E685}" srcOrd="0" destOrd="0" presId="urn:microsoft.com/office/officeart/2005/8/layout/hierarchy2"/>
    <dgm:cxn modelId="{07F1C199-5EDB-B34A-8DAA-2C6ACB1DDC45}" type="presParOf" srcId="{758CC4F5-94DE-A745-B43C-5F44847AF9B5}" destId="{7BD3C669-73A4-A045-94EA-1710E7D3D29A}" srcOrd="1" destOrd="0" presId="urn:microsoft.com/office/officeart/2005/8/layout/hierarchy2"/>
    <dgm:cxn modelId="{0C60EDD2-A582-684F-B3CF-AC60078DDD9F}" type="presParOf" srcId="{7BD3C669-73A4-A045-94EA-1710E7D3D29A}" destId="{1ADE8527-C39C-A049-92EF-1A8226D15DAC}" srcOrd="0" destOrd="0" presId="urn:microsoft.com/office/officeart/2005/8/layout/hierarchy2"/>
    <dgm:cxn modelId="{F3C27524-133A-7A4A-8EF4-8D69731D3B27}" type="presParOf" srcId="{1ADE8527-C39C-A049-92EF-1A8226D15DAC}" destId="{36CD024D-2A4C-1242-8C40-B624A544981D}" srcOrd="0" destOrd="0" presId="urn:microsoft.com/office/officeart/2005/8/layout/hierarchy2"/>
    <dgm:cxn modelId="{7D444F9D-E985-5445-A797-C668C0612B5A}" type="presParOf" srcId="{7BD3C669-73A4-A045-94EA-1710E7D3D29A}" destId="{3112DB29-BACE-C24E-9A51-0F71F2B4EC36}" srcOrd="1" destOrd="0" presId="urn:microsoft.com/office/officeart/2005/8/layout/hierarchy2"/>
    <dgm:cxn modelId="{8A1D9DCF-0A03-EA46-B940-5BA8965D8D4C}" type="presParOf" srcId="{3112DB29-BACE-C24E-9A51-0F71F2B4EC36}" destId="{FED859F2-6B8D-AF47-BDCC-06174A359C8F}" srcOrd="0" destOrd="0" presId="urn:microsoft.com/office/officeart/2005/8/layout/hierarchy2"/>
    <dgm:cxn modelId="{ED019132-B5B1-7B4D-A508-AAFB2F9977FE}" type="presParOf" srcId="{3112DB29-BACE-C24E-9A51-0F71F2B4EC36}" destId="{439734BF-3F6C-9F40-AD72-A18A887FEAAE}" srcOrd="1" destOrd="0" presId="urn:microsoft.com/office/officeart/2005/8/layout/hierarchy2"/>
    <dgm:cxn modelId="{3C9D41FE-5005-2B44-B8B2-2D507DD29418}" type="presParOf" srcId="{BB9716F5-6DB0-DF48-BAE4-6E7770FCFD56}" destId="{E57E5622-02DC-444C-AA6D-E507B2D38719}" srcOrd="2" destOrd="0" presId="urn:microsoft.com/office/officeart/2005/8/layout/hierarchy2"/>
    <dgm:cxn modelId="{46D7A9F4-2E3D-1B4E-898B-5BB09E5448D4}" type="presParOf" srcId="{E57E5622-02DC-444C-AA6D-E507B2D38719}" destId="{70172B1D-0BD8-DD48-ACD7-552846CE7AA9}" srcOrd="0" destOrd="0" presId="urn:microsoft.com/office/officeart/2005/8/layout/hierarchy2"/>
    <dgm:cxn modelId="{42FFC116-F843-BD4B-9DCF-D48FF493B3C2}" type="presParOf" srcId="{BB9716F5-6DB0-DF48-BAE4-6E7770FCFD56}" destId="{54616C51-5313-9C4C-805F-B1F661E9442D}" srcOrd="3" destOrd="0" presId="urn:microsoft.com/office/officeart/2005/8/layout/hierarchy2"/>
    <dgm:cxn modelId="{33A31A39-D713-2B49-98A7-4BBF43A79097}" type="presParOf" srcId="{54616C51-5313-9C4C-805F-B1F661E9442D}" destId="{7BD97B3B-27AD-3749-803F-C57B57D6DD4F}" srcOrd="0" destOrd="0" presId="urn:microsoft.com/office/officeart/2005/8/layout/hierarchy2"/>
    <dgm:cxn modelId="{4B57863D-E6F9-4E46-8968-3D4A0E96294D}" type="presParOf" srcId="{54616C51-5313-9C4C-805F-B1F661E9442D}" destId="{7ADE9D79-8ACB-704E-AEFF-25708C3A0B99}" srcOrd="1" destOrd="0" presId="urn:microsoft.com/office/officeart/2005/8/layout/hierarchy2"/>
    <dgm:cxn modelId="{3DCCDDFE-DB6C-7D4B-ACFF-7A2E8D4258CA}" type="presParOf" srcId="{BB9716F5-6DB0-DF48-BAE4-6E7770FCFD56}" destId="{21D111EA-8A78-E245-A156-27B7ED1FAF97}" srcOrd="4" destOrd="0" presId="urn:microsoft.com/office/officeart/2005/8/layout/hierarchy2"/>
    <dgm:cxn modelId="{D6037684-7B0A-B443-A396-7F5BBFA1954F}" type="presParOf" srcId="{21D111EA-8A78-E245-A156-27B7ED1FAF97}" destId="{DC0911F4-54E0-CE4D-8470-3547CFCC650F}" srcOrd="0" destOrd="0" presId="urn:microsoft.com/office/officeart/2005/8/layout/hierarchy2"/>
    <dgm:cxn modelId="{BE62F724-DD46-5446-BA6D-65A7EF0D8B4E}" type="presParOf" srcId="{BB9716F5-6DB0-DF48-BAE4-6E7770FCFD56}" destId="{88561C05-8C91-DF4E-BB70-AE2827B7C9DB}" srcOrd="5" destOrd="0" presId="urn:microsoft.com/office/officeart/2005/8/layout/hierarchy2"/>
    <dgm:cxn modelId="{7342C987-440F-CE41-9AF7-950AB60E1269}" type="presParOf" srcId="{88561C05-8C91-DF4E-BB70-AE2827B7C9DB}" destId="{7383F2E0-CC56-0046-8218-4798259708F9}" srcOrd="0" destOrd="0" presId="urn:microsoft.com/office/officeart/2005/8/layout/hierarchy2"/>
    <dgm:cxn modelId="{3383BE8F-43A3-724D-A068-08834749F0F0}" type="presParOf" srcId="{88561C05-8C91-DF4E-BB70-AE2827B7C9DB}" destId="{222DA1B6-9EA3-1D49-85DC-2DE7024E2A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88D203-8609-42F2-9E68-1BB569A6045A}" type="doc">
      <dgm:prSet loTypeId="urn:microsoft.com/office/officeart/2005/8/layout/hierarchy2" loCatId="cycle" qsTypeId="urn:microsoft.com/office/officeart/2005/8/quickstyle/simple1" qsCatId="simple" csTypeId="urn:microsoft.com/office/officeart/2005/8/colors/accent1_2" csCatId="accent1" phldr="1"/>
      <dgm:spPr/>
      <dgm:t>
        <a:bodyPr/>
        <a:lstStyle/>
        <a:p>
          <a:endParaRPr lang="en-US"/>
        </a:p>
      </dgm:t>
    </dgm:pt>
    <dgm:pt modelId="{3656D682-EEB4-6049-B57D-191AD9B13C48}">
      <dgm:prSet custT="1"/>
      <dgm:spPr/>
      <dgm:t>
        <a:bodyPr/>
        <a:lstStyle/>
        <a:p>
          <a:pPr>
            <a:lnSpc>
              <a:spcPct val="100000"/>
            </a:lnSpc>
          </a:pPr>
          <a:r>
            <a:rPr lang="en-US" sz="1200" dirty="0">
              <a:latin typeface="Arial" panose="020B0604020202020204" pitchFamily="34" charset="0"/>
              <a:cs typeface="Arial" panose="020B0604020202020204" pitchFamily="34" charset="0"/>
            </a:rPr>
            <a:t>Highlighting the Client and Stakeholder requirements, and Outlining the tasks</a:t>
          </a:r>
        </a:p>
      </dgm:t>
    </dgm:pt>
    <dgm:pt modelId="{7956BC3B-3333-3243-9D12-3831EA8328D3}" type="parTrans" cxnId="{3EDC11C7-A444-8844-9BF3-92D66EEC7783}">
      <dgm:prSet/>
      <dgm:spPr/>
      <dgm:t>
        <a:bodyPr/>
        <a:lstStyle/>
        <a:p>
          <a:endParaRPr lang="en-US"/>
        </a:p>
      </dgm:t>
    </dgm:pt>
    <dgm:pt modelId="{99166E6D-1E5E-4C44-A3CB-7BAFF085BC68}" type="sibTrans" cxnId="{3EDC11C7-A444-8844-9BF3-92D66EEC7783}">
      <dgm:prSet/>
      <dgm:spPr/>
      <dgm:t>
        <a:bodyPr/>
        <a:lstStyle/>
        <a:p>
          <a:pPr>
            <a:lnSpc>
              <a:spcPct val="100000"/>
            </a:lnSpc>
          </a:pPr>
          <a:endParaRPr lang="en-US"/>
        </a:p>
      </dgm:t>
    </dgm:pt>
    <dgm:pt modelId="{C1C08826-44B7-0D45-8B08-B7500E1EC903}">
      <dgm:prSet custT="1"/>
      <dgm:spPr/>
      <dgm:t>
        <a:bodyPr/>
        <a:lstStyle/>
        <a:p>
          <a:pPr>
            <a:lnSpc>
              <a:spcPct val="100000"/>
            </a:lnSpc>
          </a:pPr>
          <a:r>
            <a:rPr lang="en-US" sz="1200" dirty="0">
              <a:latin typeface="Arial" panose="020B0604020202020204" pitchFamily="34" charset="0"/>
              <a:cs typeface="Arial" panose="020B0604020202020204" pitchFamily="34" charset="0"/>
            </a:rPr>
            <a:t>Downloading the Data files and Getting an Overview of the Features.</a:t>
          </a:r>
        </a:p>
      </dgm:t>
    </dgm:pt>
    <dgm:pt modelId="{1EADCD8E-23C7-E147-B21C-9840A6A661C4}" type="sibTrans" cxnId="{87CEE695-812C-1144-8647-FF5CD0CB5E9E}">
      <dgm:prSet/>
      <dgm:spPr/>
      <dgm:t>
        <a:bodyPr/>
        <a:lstStyle/>
        <a:p>
          <a:endParaRPr lang="en-US"/>
        </a:p>
      </dgm:t>
    </dgm:pt>
    <dgm:pt modelId="{844F15C0-D854-874D-9C6C-A96E1D2DE4BB}" type="parTrans" cxnId="{87CEE695-812C-1144-8647-FF5CD0CB5E9E}">
      <dgm:prSet/>
      <dgm:spPr/>
      <dgm:t>
        <a:bodyPr/>
        <a:lstStyle/>
        <a:p>
          <a:endParaRPr lang="en-US"/>
        </a:p>
      </dgm:t>
    </dgm:pt>
    <dgm:pt modelId="{976CDA2F-F434-C040-9DC5-EEEE39952851}">
      <dgm:prSet custT="1"/>
      <dgm:spPr/>
      <dgm:t>
        <a:bodyPr/>
        <a:lstStyle/>
        <a:p>
          <a:pPr>
            <a:lnSpc>
              <a:spcPct val="100000"/>
            </a:lnSpc>
          </a:pPr>
          <a:r>
            <a:rPr lang="en-US" sz="1200" dirty="0">
              <a:latin typeface="Arial" panose="020B0604020202020204" pitchFamily="34" charset="0"/>
              <a:cs typeface="Arial" panose="020B0604020202020204" pitchFamily="34" charset="0"/>
            </a:rPr>
            <a:t>Data wrangling and </a:t>
          </a:r>
          <a:r>
            <a:rPr lang="en-US" sz="1200" dirty="0" err="1">
              <a:latin typeface="Arial" panose="020B0604020202020204" pitchFamily="34" charset="0"/>
              <a:cs typeface="Arial" panose="020B0604020202020204" pitchFamily="34" charset="0"/>
            </a:rPr>
            <a:t>mining.Structure</a:t>
          </a:r>
          <a:r>
            <a:rPr lang="en-US" sz="1200" dirty="0">
              <a:latin typeface="Arial" panose="020B0604020202020204" pitchFamily="34" charset="0"/>
              <a:cs typeface="Arial" panose="020B0604020202020204" pitchFamily="34" charset="0"/>
            </a:rPr>
            <a:t> the Data: 1) Dealing with Missing Values 2) Encoding Categorical variables</a:t>
          </a:r>
        </a:p>
      </dgm:t>
    </dgm:pt>
    <dgm:pt modelId="{83D6DC3A-B300-F140-8D0D-E3C016AA8F40}" type="parTrans" cxnId="{AAB3F551-3D85-2043-8CB4-18B513209EF6}">
      <dgm:prSet/>
      <dgm:spPr/>
      <dgm:t>
        <a:bodyPr/>
        <a:lstStyle/>
        <a:p>
          <a:endParaRPr lang="en-US"/>
        </a:p>
      </dgm:t>
    </dgm:pt>
    <dgm:pt modelId="{57934770-FDA7-9740-B55A-E36273C36986}" type="sibTrans" cxnId="{AAB3F551-3D85-2043-8CB4-18B513209EF6}">
      <dgm:prSet/>
      <dgm:spPr/>
      <dgm:t>
        <a:bodyPr/>
        <a:lstStyle/>
        <a:p>
          <a:pPr>
            <a:lnSpc>
              <a:spcPct val="100000"/>
            </a:lnSpc>
          </a:pPr>
          <a:endParaRPr lang="en-US"/>
        </a:p>
      </dgm:t>
    </dgm:pt>
    <dgm:pt modelId="{54A6B326-1CA9-6040-BE86-18C1D0DA99FC}">
      <dgm:prSet custT="1"/>
      <dgm:spPr/>
      <dgm:t>
        <a:bodyPr/>
        <a:lstStyle/>
        <a:p>
          <a:r>
            <a:rPr lang="en-US" sz="1200" dirty="0">
              <a:latin typeface="Arial" panose="020B0604020202020204" pitchFamily="34" charset="0"/>
              <a:cs typeface="Arial" panose="020B0604020202020204" pitchFamily="34" charset="0"/>
            </a:rPr>
            <a:t>Choice 1) Manually balance the classes (randomly sample 700 from the majority)</a:t>
          </a:r>
        </a:p>
      </dgm:t>
    </dgm:pt>
    <dgm:pt modelId="{FFEF896A-C0BA-6B47-81CE-13204B79E7F0}" type="parTrans" cxnId="{CE924F0C-50C7-864E-9D18-EFD839CA80A4}">
      <dgm:prSet/>
      <dgm:spPr/>
      <dgm:t>
        <a:bodyPr/>
        <a:lstStyle/>
        <a:p>
          <a:endParaRPr lang="en-US"/>
        </a:p>
      </dgm:t>
    </dgm:pt>
    <dgm:pt modelId="{5B17C785-BAED-5D40-A7C7-12CC3367C406}" type="sibTrans" cxnId="{CE924F0C-50C7-864E-9D18-EFD839CA80A4}">
      <dgm:prSet/>
      <dgm:spPr/>
      <dgm:t>
        <a:bodyPr/>
        <a:lstStyle/>
        <a:p>
          <a:endParaRPr lang="en-US"/>
        </a:p>
      </dgm:t>
    </dgm:pt>
    <dgm:pt modelId="{277101A6-C015-3745-BBA9-D2C989AD38A1}">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2) Use the </a:t>
          </a:r>
          <a:r>
            <a:rPr lang="en-US" sz="1200" dirty="0" err="1">
              <a:latin typeface="Arial" panose="020B0604020202020204" pitchFamily="34" charset="0"/>
              <a:cs typeface="Arial" panose="020B0604020202020204" pitchFamily="34" charset="0"/>
            </a:rPr>
            <a:t>Sklearn's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class_weights</a:t>
          </a:r>
          <a:r>
            <a:rPr lang="en-US" sz="1200" dirty="0">
              <a:latin typeface="Arial" panose="020B0604020202020204" pitchFamily="34" charset="0"/>
              <a:cs typeface="Arial" panose="020B0604020202020204" pitchFamily="34" charset="0"/>
            </a:rPr>
            <a:t> parameters during modeling</a:t>
          </a:r>
        </a:p>
        <a:p>
          <a:r>
            <a:rPr lang="en-US" sz="1200" i="1" dirty="0">
              <a:latin typeface="Arial" panose="020B0604020202020204" pitchFamily="34" charset="0"/>
              <a:cs typeface="Arial" panose="020B0604020202020204" pitchFamily="34" charset="0"/>
            </a:rPr>
            <a:t>(if more time) </a:t>
          </a:r>
        </a:p>
      </dgm:t>
    </dgm:pt>
    <dgm:pt modelId="{37023FD1-E930-A443-BEAB-68B63987D3B2}" type="parTrans" cxnId="{F3D7E051-528D-444F-98E9-F935AC556C2B}">
      <dgm:prSet/>
      <dgm:spPr/>
      <dgm:t>
        <a:bodyPr/>
        <a:lstStyle/>
        <a:p>
          <a:endParaRPr lang="en-US"/>
        </a:p>
      </dgm:t>
    </dgm:pt>
    <dgm:pt modelId="{FEC0E358-B8AC-BC47-9616-99006A362DA6}" type="sibTrans" cxnId="{F3D7E051-528D-444F-98E9-F935AC556C2B}">
      <dgm:prSet/>
      <dgm:spPr/>
      <dgm:t>
        <a:bodyPr/>
        <a:lstStyle/>
        <a:p>
          <a:endParaRPr lang="en-US"/>
        </a:p>
      </dgm:t>
    </dgm:pt>
    <dgm:pt modelId="{A9217D79-D864-C049-96BA-24BEED780206}">
      <dgm:prSet custT="1"/>
      <dgm:spPr/>
      <dgm:t>
        <a:bodyPr/>
        <a:lstStyle/>
        <a:p>
          <a:r>
            <a:rPr lang="en-US" sz="1200" dirty="0">
              <a:latin typeface="Arial" panose="020B0604020202020204" pitchFamily="34" charset="0"/>
              <a:cs typeface="Arial" panose="020B0604020202020204" pitchFamily="34" charset="0"/>
            </a:rPr>
            <a:t>Fitting the Model, Evaluating and Summarizing Predictions </a:t>
          </a:r>
        </a:p>
      </dgm:t>
    </dgm:pt>
    <dgm:pt modelId="{2624C9B8-71D7-C444-A026-DDE5323E0B6B}" type="parTrans" cxnId="{3380620A-15D5-8A48-9642-801B7A2EDF35}">
      <dgm:prSet/>
      <dgm:spPr/>
      <dgm:t>
        <a:bodyPr/>
        <a:lstStyle/>
        <a:p>
          <a:endParaRPr lang="en-US"/>
        </a:p>
      </dgm:t>
    </dgm:pt>
    <dgm:pt modelId="{0C378282-032E-8E4F-9219-715E88B0D20E}" type="sibTrans" cxnId="{3380620A-15D5-8A48-9642-801B7A2EDF35}">
      <dgm:prSet/>
      <dgm:spPr/>
      <dgm:t>
        <a:bodyPr/>
        <a:lstStyle/>
        <a:p>
          <a:endParaRPr lang="en-US"/>
        </a:p>
      </dgm:t>
    </dgm:pt>
    <dgm:pt modelId="{C3CFA292-1864-3745-A699-30E76499FE34}">
      <dgm:prSet custT="1"/>
      <dgm:spPr>
        <a:solidFill>
          <a:schemeClr val="accent1">
            <a:lumMod val="60000"/>
            <a:lumOff val="40000"/>
          </a:schemeClr>
        </a:solidFill>
      </dgm:spPr>
      <dgm:t>
        <a:bodyPr/>
        <a:lstStyle/>
        <a:p>
          <a:r>
            <a:rPr lang="en-US" sz="1200" dirty="0">
              <a:latin typeface="Arial" panose="020B0604020202020204" pitchFamily="34" charset="0"/>
              <a:cs typeface="Arial" panose="020B0604020202020204" pitchFamily="34" charset="0"/>
            </a:rPr>
            <a:t>Choice 3) </a:t>
          </a:r>
          <a:r>
            <a:rPr lang="en-US" sz="1200" dirty="0" err="1">
              <a:latin typeface="Arial" panose="020B0604020202020204" pitchFamily="34" charset="0"/>
              <a:cs typeface="Arial" panose="020B0604020202020204" pitchFamily="34" charset="0"/>
            </a:rPr>
            <a:t>Seive</a:t>
          </a:r>
          <a:r>
            <a:rPr lang="en-US" sz="1200" dirty="0">
              <a:latin typeface="Arial" panose="020B0604020202020204" pitchFamily="34" charset="0"/>
              <a:cs typeface="Arial" panose="020B0604020202020204" pitchFamily="34" charset="0"/>
            </a:rPr>
            <a:t> through the features and remove columns that might be also irrelevant to the model prediction</a:t>
          </a:r>
        </a:p>
        <a:p>
          <a:r>
            <a:rPr lang="en-US" sz="1200" i="1" dirty="0">
              <a:latin typeface="Arial" panose="020B0604020202020204" pitchFamily="34" charset="0"/>
              <a:cs typeface="Arial" panose="020B0604020202020204" pitchFamily="34" charset="0"/>
            </a:rPr>
            <a:t>(if more time) </a:t>
          </a:r>
          <a:endParaRPr lang="en-US" sz="1200" dirty="0">
            <a:latin typeface="Arial" panose="020B0604020202020204" pitchFamily="34" charset="0"/>
            <a:cs typeface="Arial" panose="020B0604020202020204" pitchFamily="34" charset="0"/>
          </a:endParaRPr>
        </a:p>
      </dgm:t>
    </dgm:pt>
    <dgm:pt modelId="{BE4B310B-3E05-9D43-8730-896DE08AC453}" type="parTrans" cxnId="{E1BF8194-0DA0-1942-9B72-FB15C7251C8B}">
      <dgm:prSet/>
      <dgm:spPr/>
      <dgm:t>
        <a:bodyPr/>
        <a:lstStyle/>
        <a:p>
          <a:endParaRPr lang="en-US"/>
        </a:p>
      </dgm:t>
    </dgm:pt>
    <dgm:pt modelId="{A4605B5A-0337-6D4B-83B8-2ABF38F8792A}" type="sibTrans" cxnId="{E1BF8194-0DA0-1942-9B72-FB15C7251C8B}">
      <dgm:prSet/>
      <dgm:spPr/>
      <dgm:t>
        <a:bodyPr/>
        <a:lstStyle/>
        <a:p>
          <a:endParaRPr lang="en-US"/>
        </a:p>
      </dgm:t>
    </dgm:pt>
    <dgm:pt modelId="{905F8D8C-3087-ED4D-AB7E-ABE5F88BCC39}" type="pres">
      <dgm:prSet presAssocID="{EF88D203-8609-42F2-9E68-1BB569A6045A}" presName="diagram" presStyleCnt="0">
        <dgm:presLayoutVars>
          <dgm:chPref val="1"/>
          <dgm:dir/>
          <dgm:animOne val="branch"/>
          <dgm:animLvl val="lvl"/>
          <dgm:resizeHandles val="exact"/>
        </dgm:presLayoutVars>
      </dgm:prSet>
      <dgm:spPr/>
    </dgm:pt>
    <dgm:pt modelId="{DB30ECC0-9693-1C42-8518-57CDDDF77FE2}" type="pres">
      <dgm:prSet presAssocID="{3656D682-EEB4-6049-B57D-191AD9B13C48}" presName="root1" presStyleCnt="0"/>
      <dgm:spPr/>
    </dgm:pt>
    <dgm:pt modelId="{F718EC38-785F-3B4B-83D2-893882A7C64C}" type="pres">
      <dgm:prSet presAssocID="{3656D682-EEB4-6049-B57D-191AD9B13C48}" presName="LevelOneTextNode" presStyleLbl="node0" presStyleIdx="0" presStyleCnt="1" custScaleX="746292" custScaleY="747618">
        <dgm:presLayoutVars>
          <dgm:chPref val="3"/>
        </dgm:presLayoutVars>
      </dgm:prSet>
      <dgm:spPr/>
    </dgm:pt>
    <dgm:pt modelId="{4C956505-FE21-B84A-A5BE-7A1B5F0D8146}" type="pres">
      <dgm:prSet presAssocID="{3656D682-EEB4-6049-B57D-191AD9B13C48}" presName="level2hierChild" presStyleCnt="0"/>
      <dgm:spPr/>
    </dgm:pt>
    <dgm:pt modelId="{30EF2766-51DA-DF48-B1AD-A3ADD9646CF3}" type="pres">
      <dgm:prSet presAssocID="{844F15C0-D854-874D-9C6C-A96E1D2DE4BB}" presName="conn2-1" presStyleLbl="parChTrans1D2" presStyleIdx="0" presStyleCnt="1"/>
      <dgm:spPr/>
    </dgm:pt>
    <dgm:pt modelId="{BAD2C89B-A1D3-204A-9C80-36170FF33ECA}" type="pres">
      <dgm:prSet presAssocID="{844F15C0-D854-874D-9C6C-A96E1D2DE4BB}" presName="connTx" presStyleLbl="parChTrans1D2" presStyleIdx="0" presStyleCnt="1"/>
      <dgm:spPr/>
    </dgm:pt>
    <dgm:pt modelId="{94233013-7CE6-C94E-A017-8C675E37CC85}" type="pres">
      <dgm:prSet presAssocID="{C1C08826-44B7-0D45-8B08-B7500E1EC903}" presName="root2" presStyleCnt="0"/>
      <dgm:spPr/>
    </dgm:pt>
    <dgm:pt modelId="{09FDEBDD-2F6E-5D45-BA51-ED30078CEE22}" type="pres">
      <dgm:prSet presAssocID="{C1C08826-44B7-0D45-8B08-B7500E1EC903}" presName="LevelTwoTextNode" presStyleLbl="node2" presStyleIdx="0" presStyleCnt="1" custScaleX="746292" custScaleY="747618">
        <dgm:presLayoutVars>
          <dgm:chPref val="3"/>
        </dgm:presLayoutVars>
      </dgm:prSet>
      <dgm:spPr/>
    </dgm:pt>
    <dgm:pt modelId="{351C1AE2-69DA-4D4B-B685-91322F2CD19E}" type="pres">
      <dgm:prSet presAssocID="{C1C08826-44B7-0D45-8B08-B7500E1EC903}" presName="level3hierChild" presStyleCnt="0"/>
      <dgm:spPr/>
    </dgm:pt>
    <dgm:pt modelId="{72CD13B3-0150-474A-BD80-19A6DEBB0C06}" type="pres">
      <dgm:prSet presAssocID="{83D6DC3A-B300-F140-8D0D-E3C016AA8F40}" presName="conn2-1" presStyleLbl="parChTrans1D3" presStyleIdx="0" presStyleCnt="1"/>
      <dgm:spPr/>
    </dgm:pt>
    <dgm:pt modelId="{4799888F-055C-D94B-9344-2EFCD9CC0FA4}" type="pres">
      <dgm:prSet presAssocID="{83D6DC3A-B300-F140-8D0D-E3C016AA8F40}" presName="connTx" presStyleLbl="parChTrans1D3" presStyleIdx="0" presStyleCnt="1"/>
      <dgm:spPr/>
    </dgm:pt>
    <dgm:pt modelId="{4D295081-4476-0B4F-A220-63C4EBEE4043}" type="pres">
      <dgm:prSet presAssocID="{976CDA2F-F434-C040-9DC5-EEEE39952851}" presName="root2" presStyleCnt="0"/>
      <dgm:spPr/>
    </dgm:pt>
    <dgm:pt modelId="{FE4743BD-8308-1A46-A0A1-3C0B84B36CF9}" type="pres">
      <dgm:prSet presAssocID="{976CDA2F-F434-C040-9DC5-EEEE39952851}" presName="LevelTwoTextNode" presStyleLbl="node3" presStyleIdx="0" presStyleCnt="1" custScaleX="746292" custScaleY="747618">
        <dgm:presLayoutVars>
          <dgm:chPref val="3"/>
        </dgm:presLayoutVars>
      </dgm:prSet>
      <dgm:spPr/>
    </dgm:pt>
    <dgm:pt modelId="{BB9716F5-6DB0-DF48-BAE4-6E7770FCFD56}" type="pres">
      <dgm:prSet presAssocID="{976CDA2F-F434-C040-9DC5-EEEE39952851}" presName="level3hierChild" presStyleCnt="0"/>
      <dgm:spPr/>
    </dgm:pt>
    <dgm:pt modelId="{9CF919E2-0215-1E4D-ADF2-BBAECB1C94D5}" type="pres">
      <dgm:prSet presAssocID="{FFEF896A-C0BA-6B47-81CE-13204B79E7F0}" presName="conn2-1" presStyleLbl="parChTrans1D4" presStyleIdx="0" presStyleCnt="4"/>
      <dgm:spPr/>
    </dgm:pt>
    <dgm:pt modelId="{BEF269DD-B60A-3C4E-AF51-436C09CC9335}" type="pres">
      <dgm:prSet presAssocID="{FFEF896A-C0BA-6B47-81CE-13204B79E7F0}" presName="connTx" presStyleLbl="parChTrans1D4" presStyleIdx="0" presStyleCnt="4"/>
      <dgm:spPr/>
    </dgm:pt>
    <dgm:pt modelId="{758CC4F5-94DE-A745-B43C-5F44847AF9B5}" type="pres">
      <dgm:prSet presAssocID="{54A6B326-1CA9-6040-BE86-18C1D0DA99FC}" presName="root2" presStyleCnt="0"/>
      <dgm:spPr/>
    </dgm:pt>
    <dgm:pt modelId="{6AA522A5-F755-D748-A722-4FDF9934E685}" type="pres">
      <dgm:prSet presAssocID="{54A6B326-1CA9-6040-BE86-18C1D0DA99FC}" presName="LevelTwoTextNode" presStyleLbl="node4" presStyleIdx="0" presStyleCnt="4" custScaleX="746292" custScaleY="747618" custLinFactNeighborX="-4565" custLinFactNeighborY="15138">
        <dgm:presLayoutVars>
          <dgm:chPref val="3"/>
        </dgm:presLayoutVars>
      </dgm:prSet>
      <dgm:spPr/>
    </dgm:pt>
    <dgm:pt modelId="{7BD3C669-73A4-A045-94EA-1710E7D3D29A}" type="pres">
      <dgm:prSet presAssocID="{54A6B326-1CA9-6040-BE86-18C1D0DA99FC}" presName="level3hierChild" presStyleCnt="0"/>
      <dgm:spPr/>
    </dgm:pt>
    <dgm:pt modelId="{1ADE8527-C39C-A049-92EF-1A8226D15DAC}" type="pres">
      <dgm:prSet presAssocID="{2624C9B8-71D7-C444-A026-DDE5323E0B6B}" presName="conn2-1" presStyleLbl="parChTrans1D4" presStyleIdx="1" presStyleCnt="4"/>
      <dgm:spPr/>
    </dgm:pt>
    <dgm:pt modelId="{36CD024D-2A4C-1242-8C40-B624A544981D}" type="pres">
      <dgm:prSet presAssocID="{2624C9B8-71D7-C444-A026-DDE5323E0B6B}" presName="connTx" presStyleLbl="parChTrans1D4" presStyleIdx="1" presStyleCnt="4"/>
      <dgm:spPr/>
    </dgm:pt>
    <dgm:pt modelId="{3112DB29-BACE-C24E-9A51-0F71F2B4EC36}" type="pres">
      <dgm:prSet presAssocID="{A9217D79-D864-C049-96BA-24BEED780206}" presName="root2" presStyleCnt="0"/>
      <dgm:spPr/>
    </dgm:pt>
    <dgm:pt modelId="{FED859F2-6B8D-AF47-BDCC-06174A359C8F}" type="pres">
      <dgm:prSet presAssocID="{A9217D79-D864-C049-96BA-24BEED780206}" presName="LevelTwoTextNode" presStyleLbl="node4" presStyleIdx="1" presStyleCnt="4" custScaleX="746292" custScaleY="747618" custLinFactNeighborX="3747" custLinFactNeighborY="14196">
        <dgm:presLayoutVars>
          <dgm:chPref val="3"/>
        </dgm:presLayoutVars>
      </dgm:prSet>
      <dgm:spPr/>
    </dgm:pt>
    <dgm:pt modelId="{439734BF-3F6C-9F40-AD72-A18A887FEAAE}" type="pres">
      <dgm:prSet presAssocID="{A9217D79-D864-C049-96BA-24BEED780206}" presName="level3hierChild" presStyleCnt="0"/>
      <dgm:spPr/>
    </dgm:pt>
    <dgm:pt modelId="{E57E5622-02DC-444C-AA6D-E507B2D38719}" type="pres">
      <dgm:prSet presAssocID="{37023FD1-E930-A443-BEAB-68B63987D3B2}" presName="conn2-1" presStyleLbl="parChTrans1D4" presStyleIdx="2" presStyleCnt="4"/>
      <dgm:spPr/>
    </dgm:pt>
    <dgm:pt modelId="{70172B1D-0BD8-DD48-ACD7-552846CE7AA9}" type="pres">
      <dgm:prSet presAssocID="{37023FD1-E930-A443-BEAB-68B63987D3B2}" presName="connTx" presStyleLbl="parChTrans1D4" presStyleIdx="2" presStyleCnt="4"/>
      <dgm:spPr/>
    </dgm:pt>
    <dgm:pt modelId="{54616C51-5313-9C4C-805F-B1F661E9442D}" type="pres">
      <dgm:prSet presAssocID="{277101A6-C015-3745-BBA9-D2C989AD38A1}" presName="root2" presStyleCnt="0"/>
      <dgm:spPr/>
    </dgm:pt>
    <dgm:pt modelId="{7BD97B3B-27AD-3749-803F-C57B57D6DD4F}" type="pres">
      <dgm:prSet presAssocID="{277101A6-C015-3745-BBA9-D2C989AD38A1}" presName="LevelTwoTextNode" presStyleLbl="node4" presStyleIdx="2" presStyleCnt="4" custScaleX="746292" custScaleY="747618" custLinFactY="46211" custLinFactNeighborX="-423" custLinFactNeighborY="100000">
        <dgm:presLayoutVars>
          <dgm:chPref val="3"/>
        </dgm:presLayoutVars>
      </dgm:prSet>
      <dgm:spPr/>
    </dgm:pt>
    <dgm:pt modelId="{7ADE9D79-8ACB-704E-AEFF-25708C3A0B99}" type="pres">
      <dgm:prSet presAssocID="{277101A6-C015-3745-BBA9-D2C989AD38A1}" presName="level3hierChild" presStyleCnt="0"/>
      <dgm:spPr/>
    </dgm:pt>
    <dgm:pt modelId="{21D111EA-8A78-E245-A156-27B7ED1FAF97}" type="pres">
      <dgm:prSet presAssocID="{BE4B310B-3E05-9D43-8730-896DE08AC453}" presName="conn2-1" presStyleLbl="parChTrans1D4" presStyleIdx="3" presStyleCnt="4"/>
      <dgm:spPr/>
    </dgm:pt>
    <dgm:pt modelId="{DC0911F4-54E0-CE4D-8470-3547CFCC650F}" type="pres">
      <dgm:prSet presAssocID="{BE4B310B-3E05-9D43-8730-896DE08AC453}" presName="connTx" presStyleLbl="parChTrans1D4" presStyleIdx="3" presStyleCnt="4"/>
      <dgm:spPr/>
    </dgm:pt>
    <dgm:pt modelId="{88561C05-8C91-DF4E-BB70-AE2827B7C9DB}" type="pres">
      <dgm:prSet presAssocID="{C3CFA292-1864-3745-A699-30E76499FE34}" presName="root2" presStyleCnt="0"/>
      <dgm:spPr/>
    </dgm:pt>
    <dgm:pt modelId="{7383F2E0-CC56-0046-8218-4798259708F9}" type="pres">
      <dgm:prSet presAssocID="{C3CFA292-1864-3745-A699-30E76499FE34}" presName="LevelTwoTextNode" presStyleLbl="node4" presStyleIdx="3" presStyleCnt="4" custScaleX="746292" custScaleY="747618" custLinFactY="103038" custLinFactNeighborX="4142" custLinFactNeighborY="200000">
        <dgm:presLayoutVars>
          <dgm:chPref val="3"/>
        </dgm:presLayoutVars>
      </dgm:prSet>
      <dgm:spPr/>
    </dgm:pt>
    <dgm:pt modelId="{222DA1B6-9EA3-1D49-85DC-2DE7024E2A56}" type="pres">
      <dgm:prSet presAssocID="{C3CFA292-1864-3745-A699-30E76499FE34}" presName="level3hierChild" presStyleCnt="0"/>
      <dgm:spPr/>
    </dgm:pt>
  </dgm:ptLst>
  <dgm:cxnLst>
    <dgm:cxn modelId="{3380620A-15D5-8A48-9642-801B7A2EDF35}" srcId="{54A6B326-1CA9-6040-BE86-18C1D0DA99FC}" destId="{A9217D79-D864-C049-96BA-24BEED780206}" srcOrd="0" destOrd="0" parTransId="{2624C9B8-71D7-C444-A026-DDE5323E0B6B}" sibTransId="{0C378282-032E-8E4F-9219-715E88B0D20E}"/>
    <dgm:cxn modelId="{A0046F0B-3DE0-B741-8936-53915187E4EF}" type="presOf" srcId="{EF88D203-8609-42F2-9E68-1BB569A6045A}" destId="{905F8D8C-3087-ED4D-AB7E-ABE5F88BCC39}" srcOrd="0" destOrd="0" presId="urn:microsoft.com/office/officeart/2005/8/layout/hierarchy2"/>
    <dgm:cxn modelId="{CE924F0C-50C7-864E-9D18-EFD839CA80A4}" srcId="{976CDA2F-F434-C040-9DC5-EEEE39952851}" destId="{54A6B326-1CA9-6040-BE86-18C1D0DA99FC}" srcOrd="0" destOrd="0" parTransId="{FFEF896A-C0BA-6B47-81CE-13204B79E7F0}" sibTransId="{5B17C785-BAED-5D40-A7C7-12CC3367C406}"/>
    <dgm:cxn modelId="{7CD60D24-D4C8-E14E-A170-60AA010F0085}" type="presOf" srcId="{976CDA2F-F434-C040-9DC5-EEEE39952851}" destId="{FE4743BD-8308-1A46-A0A1-3C0B84B36CF9}" srcOrd="0" destOrd="0" presId="urn:microsoft.com/office/officeart/2005/8/layout/hierarchy2"/>
    <dgm:cxn modelId="{F3D7E051-528D-444F-98E9-F935AC556C2B}" srcId="{976CDA2F-F434-C040-9DC5-EEEE39952851}" destId="{277101A6-C015-3745-BBA9-D2C989AD38A1}" srcOrd="1" destOrd="0" parTransId="{37023FD1-E930-A443-BEAB-68B63987D3B2}" sibTransId="{FEC0E358-B8AC-BC47-9616-99006A362DA6}"/>
    <dgm:cxn modelId="{AAB3F551-3D85-2043-8CB4-18B513209EF6}" srcId="{C1C08826-44B7-0D45-8B08-B7500E1EC903}" destId="{976CDA2F-F434-C040-9DC5-EEEE39952851}" srcOrd="0" destOrd="0" parTransId="{83D6DC3A-B300-F140-8D0D-E3C016AA8F40}" sibTransId="{57934770-FDA7-9740-B55A-E36273C36986}"/>
    <dgm:cxn modelId="{F5ED935B-FAA9-6B4C-A254-FB11F5DF17B7}" type="presOf" srcId="{83D6DC3A-B300-F140-8D0D-E3C016AA8F40}" destId="{72CD13B3-0150-474A-BD80-19A6DEBB0C06}" srcOrd="0" destOrd="0" presId="urn:microsoft.com/office/officeart/2005/8/layout/hierarchy2"/>
    <dgm:cxn modelId="{28F64766-6C37-BD44-9591-96EE2E4A134C}" type="presOf" srcId="{2624C9B8-71D7-C444-A026-DDE5323E0B6B}" destId="{1ADE8527-C39C-A049-92EF-1A8226D15DAC}" srcOrd="0" destOrd="0" presId="urn:microsoft.com/office/officeart/2005/8/layout/hierarchy2"/>
    <dgm:cxn modelId="{598D3467-3AF6-974E-985E-0E0DFFD8E81A}" type="presOf" srcId="{83D6DC3A-B300-F140-8D0D-E3C016AA8F40}" destId="{4799888F-055C-D94B-9344-2EFCD9CC0FA4}" srcOrd="1" destOrd="0" presId="urn:microsoft.com/office/officeart/2005/8/layout/hierarchy2"/>
    <dgm:cxn modelId="{92B3CB71-BC85-7B4B-A850-B2B883CEAE13}" type="presOf" srcId="{C3CFA292-1864-3745-A699-30E76499FE34}" destId="{7383F2E0-CC56-0046-8218-4798259708F9}" srcOrd="0" destOrd="0" presId="urn:microsoft.com/office/officeart/2005/8/layout/hierarchy2"/>
    <dgm:cxn modelId="{76FD9D7C-4583-2441-B5C3-0DCCCB396A53}" type="presOf" srcId="{37023FD1-E930-A443-BEAB-68B63987D3B2}" destId="{70172B1D-0BD8-DD48-ACD7-552846CE7AA9}" srcOrd="1" destOrd="0" presId="urn:microsoft.com/office/officeart/2005/8/layout/hierarchy2"/>
    <dgm:cxn modelId="{3292EB81-3640-B141-A57F-A6FB1B1B5407}" type="presOf" srcId="{C1C08826-44B7-0D45-8B08-B7500E1EC903}" destId="{09FDEBDD-2F6E-5D45-BA51-ED30078CEE22}" srcOrd="0" destOrd="0" presId="urn:microsoft.com/office/officeart/2005/8/layout/hierarchy2"/>
    <dgm:cxn modelId="{93DB898A-CFD1-514D-9456-77C066D75883}" type="presOf" srcId="{A9217D79-D864-C049-96BA-24BEED780206}" destId="{FED859F2-6B8D-AF47-BDCC-06174A359C8F}" srcOrd="0" destOrd="0" presId="urn:microsoft.com/office/officeart/2005/8/layout/hierarchy2"/>
    <dgm:cxn modelId="{1010748C-C5FD-6541-8D3D-E291CC0519FD}" type="presOf" srcId="{844F15C0-D854-874D-9C6C-A96E1D2DE4BB}" destId="{30EF2766-51DA-DF48-B1AD-A3ADD9646CF3}" srcOrd="0" destOrd="0" presId="urn:microsoft.com/office/officeart/2005/8/layout/hierarchy2"/>
    <dgm:cxn modelId="{E7373E8D-8F5B-284C-8A33-5F4BACC17AC5}" type="presOf" srcId="{3656D682-EEB4-6049-B57D-191AD9B13C48}" destId="{F718EC38-785F-3B4B-83D2-893882A7C64C}" srcOrd="0" destOrd="0" presId="urn:microsoft.com/office/officeart/2005/8/layout/hierarchy2"/>
    <dgm:cxn modelId="{C204CF8D-4BA1-EF45-BBF8-AB6D5CD5FF48}" type="presOf" srcId="{2624C9B8-71D7-C444-A026-DDE5323E0B6B}" destId="{36CD024D-2A4C-1242-8C40-B624A544981D}" srcOrd="1" destOrd="0" presId="urn:microsoft.com/office/officeart/2005/8/layout/hierarchy2"/>
    <dgm:cxn modelId="{E1BF8194-0DA0-1942-9B72-FB15C7251C8B}" srcId="{976CDA2F-F434-C040-9DC5-EEEE39952851}" destId="{C3CFA292-1864-3745-A699-30E76499FE34}" srcOrd="2" destOrd="0" parTransId="{BE4B310B-3E05-9D43-8730-896DE08AC453}" sibTransId="{A4605B5A-0337-6D4B-83B8-2ABF38F8792A}"/>
    <dgm:cxn modelId="{87CEE695-812C-1144-8647-FF5CD0CB5E9E}" srcId="{3656D682-EEB4-6049-B57D-191AD9B13C48}" destId="{C1C08826-44B7-0D45-8B08-B7500E1EC903}" srcOrd="0" destOrd="0" parTransId="{844F15C0-D854-874D-9C6C-A96E1D2DE4BB}" sibTransId="{1EADCD8E-23C7-E147-B21C-9840A6A661C4}"/>
    <dgm:cxn modelId="{018541A4-8B25-1642-8BAF-AF55C65F44A0}" type="presOf" srcId="{FFEF896A-C0BA-6B47-81CE-13204B79E7F0}" destId="{9CF919E2-0215-1E4D-ADF2-BBAECB1C94D5}" srcOrd="0" destOrd="0" presId="urn:microsoft.com/office/officeart/2005/8/layout/hierarchy2"/>
    <dgm:cxn modelId="{122363B4-B40D-DE4C-A731-789F365BC14E}" type="presOf" srcId="{54A6B326-1CA9-6040-BE86-18C1D0DA99FC}" destId="{6AA522A5-F755-D748-A722-4FDF9934E685}" srcOrd="0" destOrd="0" presId="urn:microsoft.com/office/officeart/2005/8/layout/hierarchy2"/>
    <dgm:cxn modelId="{3EDC11C7-A444-8844-9BF3-92D66EEC7783}" srcId="{EF88D203-8609-42F2-9E68-1BB569A6045A}" destId="{3656D682-EEB4-6049-B57D-191AD9B13C48}" srcOrd="0" destOrd="0" parTransId="{7956BC3B-3333-3243-9D12-3831EA8328D3}" sibTransId="{99166E6D-1E5E-4C44-A3CB-7BAFF085BC68}"/>
    <dgm:cxn modelId="{CE4E10E5-A4D0-4D49-88FB-E2BB7BFC4523}" type="presOf" srcId="{277101A6-C015-3745-BBA9-D2C989AD38A1}" destId="{7BD97B3B-27AD-3749-803F-C57B57D6DD4F}" srcOrd="0" destOrd="0" presId="urn:microsoft.com/office/officeart/2005/8/layout/hierarchy2"/>
    <dgm:cxn modelId="{041914E5-861A-AC4E-A2A3-CE5200BA7B12}" type="presOf" srcId="{844F15C0-D854-874D-9C6C-A96E1D2DE4BB}" destId="{BAD2C89B-A1D3-204A-9C80-36170FF33ECA}" srcOrd="1" destOrd="0" presId="urn:microsoft.com/office/officeart/2005/8/layout/hierarchy2"/>
    <dgm:cxn modelId="{259C6CE5-F889-6640-9CEF-FB304333F233}" type="presOf" srcId="{FFEF896A-C0BA-6B47-81CE-13204B79E7F0}" destId="{BEF269DD-B60A-3C4E-AF51-436C09CC9335}" srcOrd="1" destOrd="0" presId="urn:microsoft.com/office/officeart/2005/8/layout/hierarchy2"/>
    <dgm:cxn modelId="{EB4DE0E7-FDF8-814F-9C14-EA46F5AEB7EF}" type="presOf" srcId="{BE4B310B-3E05-9D43-8730-896DE08AC453}" destId="{DC0911F4-54E0-CE4D-8470-3547CFCC650F}" srcOrd="1" destOrd="0" presId="urn:microsoft.com/office/officeart/2005/8/layout/hierarchy2"/>
    <dgm:cxn modelId="{57D539ED-C3FB-2146-AAC1-CEE3DD43B65B}" type="presOf" srcId="{37023FD1-E930-A443-BEAB-68B63987D3B2}" destId="{E57E5622-02DC-444C-AA6D-E507B2D38719}" srcOrd="0" destOrd="0" presId="urn:microsoft.com/office/officeart/2005/8/layout/hierarchy2"/>
    <dgm:cxn modelId="{82865AF0-0E5B-1642-AB7C-DCB0B7277908}" type="presOf" srcId="{BE4B310B-3E05-9D43-8730-896DE08AC453}" destId="{21D111EA-8A78-E245-A156-27B7ED1FAF97}" srcOrd="0" destOrd="0" presId="urn:microsoft.com/office/officeart/2005/8/layout/hierarchy2"/>
    <dgm:cxn modelId="{1F9C5BCD-1DDB-1A49-B096-D485FEA8E1A1}" type="presParOf" srcId="{905F8D8C-3087-ED4D-AB7E-ABE5F88BCC39}" destId="{DB30ECC0-9693-1C42-8518-57CDDDF77FE2}" srcOrd="0" destOrd="0" presId="urn:microsoft.com/office/officeart/2005/8/layout/hierarchy2"/>
    <dgm:cxn modelId="{33DF4E33-9E86-DE43-A01E-8F1CEF56BBE2}" type="presParOf" srcId="{DB30ECC0-9693-1C42-8518-57CDDDF77FE2}" destId="{F718EC38-785F-3B4B-83D2-893882A7C64C}" srcOrd="0" destOrd="0" presId="urn:microsoft.com/office/officeart/2005/8/layout/hierarchy2"/>
    <dgm:cxn modelId="{EB5E17C0-AE58-A744-B7BA-28B6B5557FF1}" type="presParOf" srcId="{DB30ECC0-9693-1C42-8518-57CDDDF77FE2}" destId="{4C956505-FE21-B84A-A5BE-7A1B5F0D8146}" srcOrd="1" destOrd="0" presId="urn:microsoft.com/office/officeart/2005/8/layout/hierarchy2"/>
    <dgm:cxn modelId="{26855858-7F57-2347-A68D-0393A739BFE2}" type="presParOf" srcId="{4C956505-FE21-B84A-A5BE-7A1B5F0D8146}" destId="{30EF2766-51DA-DF48-B1AD-A3ADD9646CF3}" srcOrd="0" destOrd="0" presId="urn:microsoft.com/office/officeart/2005/8/layout/hierarchy2"/>
    <dgm:cxn modelId="{DDAFD36E-BFC3-DE41-9FF5-1E6E509EF5C7}" type="presParOf" srcId="{30EF2766-51DA-DF48-B1AD-A3ADD9646CF3}" destId="{BAD2C89B-A1D3-204A-9C80-36170FF33ECA}" srcOrd="0" destOrd="0" presId="urn:microsoft.com/office/officeart/2005/8/layout/hierarchy2"/>
    <dgm:cxn modelId="{2697A3E8-B50B-1841-B747-BF86CF7ED01A}" type="presParOf" srcId="{4C956505-FE21-B84A-A5BE-7A1B5F0D8146}" destId="{94233013-7CE6-C94E-A017-8C675E37CC85}" srcOrd="1" destOrd="0" presId="urn:microsoft.com/office/officeart/2005/8/layout/hierarchy2"/>
    <dgm:cxn modelId="{6912DF0B-DA16-FA41-B175-233226CF129F}" type="presParOf" srcId="{94233013-7CE6-C94E-A017-8C675E37CC85}" destId="{09FDEBDD-2F6E-5D45-BA51-ED30078CEE22}" srcOrd="0" destOrd="0" presId="urn:microsoft.com/office/officeart/2005/8/layout/hierarchy2"/>
    <dgm:cxn modelId="{65DDD761-CCA3-EB41-A093-94CE1CDA67B4}" type="presParOf" srcId="{94233013-7CE6-C94E-A017-8C675E37CC85}" destId="{351C1AE2-69DA-4D4B-B685-91322F2CD19E}" srcOrd="1" destOrd="0" presId="urn:microsoft.com/office/officeart/2005/8/layout/hierarchy2"/>
    <dgm:cxn modelId="{DA21DC92-258C-9742-B0DB-E848B66DA7A5}" type="presParOf" srcId="{351C1AE2-69DA-4D4B-B685-91322F2CD19E}" destId="{72CD13B3-0150-474A-BD80-19A6DEBB0C06}" srcOrd="0" destOrd="0" presId="urn:microsoft.com/office/officeart/2005/8/layout/hierarchy2"/>
    <dgm:cxn modelId="{706E4BD7-D973-464B-87C1-7826D18929C6}" type="presParOf" srcId="{72CD13B3-0150-474A-BD80-19A6DEBB0C06}" destId="{4799888F-055C-D94B-9344-2EFCD9CC0FA4}" srcOrd="0" destOrd="0" presId="urn:microsoft.com/office/officeart/2005/8/layout/hierarchy2"/>
    <dgm:cxn modelId="{D9D5736C-3F9F-CB42-8561-EE77E0A9A834}" type="presParOf" srcId="{351C1AE2-69DA-4D4B-B685-91322F2CD19E}" destId="{4D295081-4476-0B4F-A220-63C4EBEE4043}" srcOrd="1" destOrd="0" presId="urn:microsoft.com/office/officeart/2005/8/layout/hierarchy2"/>
    <dgm:cxn modelId="{48213AF4-5867-F64D-8CD8-112C924FE5C8}" type="presParOf" srcId="{4D295081-4476-0B4F-A220-63C4EBEE4043}" destId="{FE4743BD-8308-1A46-A0A1-3C0B84B36CF9}" srcOrd="0" destOrd="0" presId="urn:microsoft.com/office/officeart/2005/8/layout/hierarchy2"/>
    <dgm:cxn modelId="{BA5903F5-F8B2-E345-8613-900C7B9587E3}" type="presParOf" srcId="{4D295081-4476-0B4F-A220-63C4EBEE4043}" destId="{BB9716F5-6DB0-DF48-BAE4-6E7770FCFD56}" srcOrd="1" destOrd="0" presId="urn:microsoft.com/office/officeart/2005/8/layout/hierarchy2"/>
    <dgm:cxn modelId="{9100986E-E219-3541-992E-DBC4852B8B8D}" type="presParOf" srcId="{BB9716F5-6DB0-DF48-BAE4-6E7770FCFD56}" destId="{9CF919E2-0215-1E4D-ADF2-BBAECB1C94D5}" srcOrd="0" destOrd="0" presId="urn:microsoft.com/office/officeart/2005/8/layout/hierarchy2"/>
    <dgm:cxn modelId="{7BA34BB0-B284-C54A-82E8-86DB17AD7E77}" type="presParOf" srcId="{9CF919E2-0215-1E4D-ADF2-BBAECB1C94D5}" destId="{BEF269DD-B60A-3C4E-AF51-436C09CC9335}" srcOrd="0" destOrd="0" presId="urn:microsoft.com/office/officeart/2005/8/layout/hierarchy2"/>
    <dgm:cxn modelId="{2AFBEDDE-EBC7-CD46-AA8B-8334A5630C49}" type="presParOf" srcId="{BB9716F5-6DB0-DF48-BAE4-6E7770FCFD56}" destId="{758CC4F5-94DE-A745-B43C-5F44847AF9B5}" srcOrd="1" destOrd="0" presId="urn:microsoft.com/office/officeart/2005/8/layout/hierarchy2"/>
    <dgm:cxn modelId="{FAEC1D21-5700-CA4C-B61F-EBB95597060A}" type="presParOf" srcId="{758CC4F5-94DE-A745-B43C-5F44847AF9B5}" destId="{6AA522A5-F755-D748-A722-4FDF9934E685}" srcOrd="0" destOrd="0" presId="urn:microsoft.com/office/officeart/2005/8/layout/hierarchy2"/>
    <dgm:cxn modelId="{07F1C199-5EDB-B34A-8DAA-2C6ACB1DDC45}" type="presParOf" srcId="{758CC4F5-94DE-A745-B43C-5F44847AF9B5}" destId="{7BD3C669-73A4-A045-94EA-1710E7D3D29A}" srcOrd="1" destOrd="0" presId="urn:microsoft.com/office/officeart/2005/8/layout/hierarchy2"/>
    <dgm:cxn modelId="{0C60EDD2-A582-684F-B3CF-AC60078DDD9F}" type="presParOf" srcId="{7BD3C669-73A4-A045-94EA-1710E7D3D29A}" destId="{1ADE8527-C39C-A049-92EF-1A8226D15DAC}" srcOrd="0" destOrd="0" presId="urn:microsoft.com/office/officeart/2005/8/layout/hierarchy2"/>
    <dgm:cxn modelId="{F3C27524-133A-7A4A-8EF4-8D69731D3B27}" type="presParOf" srcId="{1ADE8527-C39C-A049-92EF-1A8226D15DAC}" destId="{36CD024D-2A4C-1242-8C40-B624A544981D}" srcOrd="0" destOrd="0" presId="urn:microsoft.com/office/officeart/2005/8/layout/hierarchy2"/>
    <dgm:cxn modelId="{7D444F9D-E985-5445-A797-C668C0612B5A}" type="presParOf" srcId="{7BD3C669-73A4-A045-94EA-1710E7D3D29A}" destId="{3112DB29-BACE-C24E-9A51-0F71F2B4EC36}" srcOrd="1" destOrd="0" presId="urn:microsoft.com/office/officeart/2005/8/layout/hierarchy2"/>
    <dgm:cxn modelId="{8A1D9DCF-0A03-EA46-B940-5BA8965D8D4C}" type="presParOf" srcId="{3112DB29-BACE-C24E-9A51-0F71F2B4EC36}" destId="{FED859F2-6B8D-AF47-BDCC-06174A359C8F}" srcOrd="0" destOrd="0" presId="urn:microsoft.com/office/officeart/2005/8/layout/hierarchy2"/>
    <dgm:cxn modelId="{ED019132-B5B1-7B4D-A508-AAFB2F9977FE}" type="presParOf" srcId="{3112DB29-BACE-C24E-9A51-0F71F2B4EC36}" destId="{439734BF-3F6C-9F40-AD72-A18A887FEAAE}" srcOrd="1" destOrd="0" presId="urn:microsoft.com/office/officeart/2005/8/layout/hierarchy2"/>
    <dgm:cxn modelId="{3C9D41FE-5005-2B44-B8B2-2D507DD29418}" type="presParOf" srcId="{BB9716F5-6DB0-DF48-BAE4-6E7770FCFD56}" destId="{E57E5622-02DC-444C-AA6D-E507B2D38719}" srcOrd="2" destOrd="0" presId="urn:microsoft.com/office/officeart/2005/8/layout/hierarchy2"/>
    <dgm:cxn modelId="{46D7A9F4-2E3D-1B4E-898B-5BB09E5448D4}" type="presParOf" srcId="{E57E5622-02DC-444C-AA6D-E507B2D38719}" destId="{70172B1D-0BD8-DD48-ACD7-552846CE7AA9}" srcOrd="0" destOrd="0" presId="urn:microsoft.com/office/officeart/2005/8/layout/hierarchy2"/>
    <dgm:cxn modelId="{42FFC116-F843-BD4B-9DCF-D48FF493B3C2}" type="presParOf" srcId="{BB9716F5-6DB0-DF48-BAE4-6E7770FCFD56}" destId="{54616C51-5313-9C4C-805F-B1F661E9442D}" srcOrd="3" destOrd="0" presId="urn:microsoft.com/office/officeart/2005/8/layout/hierarchy2"/>
    <dgm:cxn modelId="{33A31A39-D713-2B49-98A7-4BBF43A79097}" type="presParOf" srcId="{54616C51-5313-9C4C-805F-B1F661E9442D}" destId="{7BD97B3B-27AD-3749-803F-C57B57D6DD4F}" srcOrd="0" destOrd="0" presId="urn:microsoft.com/office/officeart/2005/8/layout/hierarchy2"/>
    <dgm:cxn modelId="{4B57863D-E6F9-4E46-8968-3D4A0E96294D}" type="presParOf" srcId="{54616C51-5313-9C4C-805F-B1F661E9442D}" destId="{7ADE9D79-8ACB-704E-AEFF-25708C3A0B99}" srcOrd="1" destOrd="0" presId="urn:microsoft.com/office/officeart/2005/8/layout/hierarchy2"/>
    <dgm:cxn modelId="{3DCCDDFE-DB6C-7D4B-ACFF-7A2E8D4258CA}" type="presParOf" srcId="{BB9716F5-6DB0-DF48-BAE4-6E7770FCFD56}" destId="{21D111EA-8A78-E245-A156-27B7ED1FAF97}" srcOrd="4" destOrd="0" presId="urn:microsoft.com/office/officeart/2005/8/layout/hierarchy2"/>
    <dgm:cxn modelId="{D6037684-7B0A-B443-A396-7F5BBFA1954F}" type="presParOf" srcId="{21D111EA-8A78-E245-A156-27B7ED1FAF97}" destId="{DC0911F4-54E0-CE4D-8470-3547CFCC650F}" srcOrd="0" destOrd="0" presId="urn:microsoft.com/office/officeart/2005/8/layout/hierarchy2"/>
    <dgm:cxn modelId="{BE62F724-DD46-5446-BA6D-65A7EF0D8B4E}" type="presParOf" srcId="{BB9716F5-6DB0-DF48-BAE4-6E7770FCFD56}" destId="{88561C05-8C91-DF4E-BB70-AE2827B7C9DB}" srcOrd="5" destOrd="0" presId="urn:microsoft.com/office/officeart/2005/8/layout/hierarchy2"/>
    <dgm:cxn modelId="{7342C987-440F-CE41-9AF7-950AB60E1269}" type="presParOf" srcId="{88561C05-8C91-DF4E-BB70-AE2827B7C9DB}" destId="{7383F2E0-CC56-0046-8218-4798259708F9}" srcOrd="0" destOrd="0" presId="urn:microsoft.com/office/officeart/2005/8/layout/hierarchy2"/>
    <dgm:cxn modelId="{3383BE8F-43A3-724D-A068-08834749F0F0}" type="presParOf" srcId="{88561C05-8C91-DF4E-BB70-AE2827B7C9DB}" destId="{222DA1B6-9EA3-1D49-85DC-2DE7024E2A5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8EC38-785F-3B4B-83D2-893882A7C64C}">
      <dsp:nvSpPr>
        <dsp:cNvPr id="0" name=""/>
        <dsp:cNvSpPr/>
      </dsp:nvSpPr>
      <dsp:spPr>
        <a:xfrm>
          <a:off x="1089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Highlighting the Client and Stakeholder requirements, and Outlining the tasks</a:t>
          </a:r>
        </a:p>
      </dsp:txBody>
      <dsp:txXfrm>
        <a:off x="43877" y="2407111"/>
        <a:ext cx="2182148" cy="1060090"/>
      </dsp:txXfrm>
    </dsp:sp>
    <dsp:sp modelId="{30EF2766-51DA-DF48-B1AD-A3ADD9646CF3}">
      <dsp:nvSpPr>
        <dsp:cNvPr id="0" name=""/>
        <dsp:cNvSpPr/>
      </dsp:nvSpPr>
      <dsp:spPr>
        <a:xfrm>
          <a:off x="2259006" y="2934848"/>
          <a:ext cx="120494" cy="4615"/>
        </a:xfrm>
        <a:custGeom>
          <a:avLst/>
          <a:gdLst/>
          <a:ahLst/>
          <a:cxnLst/>
          <a:rect l="0" t="0" r="0" b="0"/>
          <a:pathLst>
            <a:path>
              <a:moveTo>
                <a:pt x="0" y="2307"/>
              </a:moveTo>
              <a:lnTo>
                <a:pt x="120494" y="2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6241" y="2934144"/>
        <a:ext cx="6024" cy="6024"/>
      </dsp:txXfrm>
    </dsp:sp>
    <dsp:sp modelId="{09FDEBDD-2F6E-5D45-BA51-ED30078CEE22}">
      <dsp:nvSpPr>
        <dsp:cNvPr id="0" name=""/>
        <dsp:cNvSpPr/>
      </dsp:nvSpPr>
      <dsp:spPr>
        <a:xfrm>
          <a:off x="2379501"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Downloading the Data files and Getting an Overview of the Features.</a:t>
          </a:r>
        </a:p>
      </dsp:txBody>
      <dsp:txXfrm>
        <a:off x="2412482" y="2407111"/>
        <a:ext cx="2182148" cy="1060090"/>
      </dsp:txXfrm>
    </dsp:sp>
    <dsp:sp modelId="{72CD13B3-0150-474A-BD80-19A6DEBB0C06}">
      <dsp:nvSpPr>
        <dsp:cNvPr id="0" name=""/>
        <dsp:cNvSpPr/>
      </dsp:nvSpPr>
      <dsp:spPr>
        <a:xfrm>
          <a:off x="4627611" y="2934848"/>
          <a:ext cx="120494" cy="4615"/>
        </a:xfrm>
        <a:custGeom>
          <a:avLst/>
          <a:gdLst/>
          <a:ahLst/>
          <a:cxnLst/>
          <a:rect l="0" t="0" r="0" b="0"/>
          <a:pathLst>
            <a:path>
              <a:moveTo>
                <a:pt x="0" y="2307"/>
              </a:moveTo>
              <a:lnTo>
                <a:pt x="120494"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4847" y="2934144"/>
        <a:ext cx="6024" cy="6024"/>
      </dsp:txXfrm>
    </dsp:sp>
    <dsp:sp modelId="{FE4743BD-8308-1A46-A0A1-3C0B84B36CF9}">
      <dsp:nvSpPr>
        <dsp:cNvPr id="0" name=""/>
        <dsp:cNvSpPr/>
      </dsp:nvSpPr>
      <dsp:spPr>
        <a:xfrm>
          <a:off x="474810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Data wrangling and </a:t>
          </a:r>
          <a:r>
            <a:rPr lang="en-US" sz="1200" kern="1200" dirty="0" err="1">
              <a:latin typeface="Arial" panose="020B0604020202020204" pitchFamily="34" charset="0"/>
              <a:cs typeface="Arial" panose="020B0604020202020204" pitchFamily="34" charset="0"/>
            </a:rPr>
            <a:t>mining.Structure</a:t>
          </a:r>
          <a:r>
            <a:rPr lang="en-US" sz="1200" kern="1200" dirty="0">
              <a:latin typeface="Arial" panose="020B0604020202020204" pitchFamily="34" charset="0"/>
              <a:cs typeface="Arial" panose="020B0604020202020204" pitchFamily="34" charset="0"/>
            </a:rPr>
            <a:t> the Data: 1) Dealing with Missing Values 2) Encoding Categorical variables</a:t>
          </a:r>
        </a:p>
      </dsp:txBody>
      <dsp:txXfrm>
        <a:off x="4781087" y="2407111"/>
        <a:ext cx="2182148" cy="1060090"/>
      </dsp:txXfrm>
    </dsp:sp>
    <dsp:sp modelId="{9CF919E2-0215-1E4D-ADF2-BBAECB1C94D5}">
      <dsp:nvSpPr>
        <dsp:cNvPr id="0" name=""/>
        <dsp:cNvSpPr/>
      </dsp:nvSpPr>
      <dsp:spPr>
        <a:xfrm rot="16524968">
          <a:off x="6484142" y="2371926"/>
          <a:ext cx="1130893" cy="4615"/>
        </a:xfrm>
        <a:custGeom>
          <a:avLst/>
          <a:gdLst/>
          <a:ahLst/>
          <a:cxnLst/>
          <a:rect l="0" t="0" r="0" b="0"/>
          <a:pathLst>
            <a:path>
              <a:moveTo>
                <a:pt x="0" y="2307"/>
              </a:moveTo>
              <a:lnTo>
                <a:pt x="1130893"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316" y="2345961"/>
        <a:ext cx="56544" cy="56544"/>
      </dsp:txXfrm>
    </dsp:sp>
    <dsp:sp modelId="{6AA522A5-F755-D748-A722-4FDF9934E685}">
      <dsp:nvSpPr>
        <dsp:cNvPr id="0" name=""/>
        <dsp:cNvSpPr/>
      </dsp:nvSpPr>
      <dsp:spPr>
        <a:xfrm>
          <a:off x="7102960" y="1248285"/>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1) Manually balance the classes (randomly sample 700 from the majority)</a:t>
          </a:r>
        </a:p>
      </dsp:txBody>
      <dsp:txXfrm>
        <a:off x="7135941" y="1281266"/>
        <a:ext cx="2182148" cy="1060090"/>
      </dsp:txXfrm>
    </dsp:sp>
    <dsp:sp modelId="{1ADE8527-C39C-A049-92EF-1A8226D15DAC}">
      <dsp:nvSpPr>
        <dsp:cNvPr id="0" name=""/>
        <dsp:cNvSpPr/>
      </dsp:nvSpPr>
      <dsp:spPr>
        <a:xfrm rot="21566396">
          <a:off x="9351067" y="1808294"/>
          <a:ext cx="145149" cy="4615"/>
        </a:xfrm>
        <a:custGeom>
          <a:avLst/>
          <a:gdLst/>
          <a:ahLst/>
          <a:cxnLst/>
          <a:rect l="0" t="0" r="0" b="0"/>
          <a:pathLst>
            <a:path>
              <a:moveTo>
                <a:pt x="0" y="2307"/>
              </a:moveTo>
              <a:lnTo>
                <a:pt x="145149"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20013" y="1806973"/>
        <a:ext cx="7257" cy="7257"/>
      </dsp:txXfrm>
    </dsp:sp>
    <dsp:sp modelId="{FED859F2-6B8D-AF47-BDCC-06174A359C8F}">
      <dsp:nvSpPr>
        <dsp:cNvPr id="0" name=""/>
        <dsp:cNvSpPr/>
      </dsp:nvSpPr>
      <dsp:spPr>
        <a:xfrm>
          <a:off x="9496213" y="1246867"/>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Fitting the Model, Evaluating and Summarizing Predictions </a:t>
          </a:r>
        </a:p>
      </dsp:txBody>
      <dsp:txXfrm>
        <a:off x="9529194" y="1279848"/>
        <a:ext cx="2182148" cy="1060090"/>
      </dsp:txXfrm>
    </dsp:sp>
    <dsp:sp modelId="{E57E5622-02DC-444C-AA6D-E507B2D38719}">
      <dsp:nvSpPr>
        <dsp:cNvPr id="0" name=""/>
        <dsp:cNvSpPr/>
      </dsp:nvSpPr>
      <dsp:spPr>
        <a:xfrm rot="3694217">
          <a:off x="6930616" y="3044959"/>
          <a:ext cx="250421" cy="4615"/>
        </a:xfrm>
        <a:custGeom>
          <a:avLst/>
          <a:gdLst/>
          <a:ahLst/>
          <a:cxnLst/>
          <a:rect l="0" t="0" r="0" b="0"/>
          <a:pathLst>
            <a:path>
              <a:moveTo>
                <a:pt x="0" y="2307"/>
              </a:moveTo>
              <a:lnTo>
                <a:pt x="250421"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9566" y="3041006"/>
        <a:ext cx="12521" cy="12521"/>
      </dsp:txXfrm>
    </dsp:sp>
    <dsp:sp modelId="{7BD97B3B-27AD-3749-803F-C57B57D6DD4F}">
      <dsp:nvSpPr>
        <dsp:cNvPr id="0" name=""/>
        <dsp:cNvSpPr/>
      </dsp:nvSpPr>
      <dsp:spPr>
        <a:xfrm>
          <a:off x="7115437" y="2594351"/>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2) Use the </a:t>
          </a:r>
          <a:r>
            <a:rPr lang="en-US" sz="1200" kern="1200" dirty="0" err="1">
              <a:latin typeface="Arial" panose="020B0604020202020204" pitchFamily="34" charset="0"/>
              <a:cs typeface="Arial" panose="020B0604020202020204" pitchFamily="34" charset="0"/>
            </a:rPr>
            <a:t>Sklearn's</a:t>
          </a:r>
          <a:r>
            <a:rPr lang="en-US" sz="1200" kern="1200" dirty="0">
              <a:latin typeface="Arial" panose="020B0604020202020204" pitchFamily="34" charset="0"/>
              <a:cs typeface="Arial" panose="020B0604020202020204" pitchFamily="34" charset="0"/>
            </a:rPr>
            <a:t> </a:t>
          </a:r>
          <a:r>
            <a:rPr lang="en-US" sz="1200" kern="1200" dirty="0" err="1">
              <a:latin typeface="Arial" panose="020B0604020202020204" pitchFamily="34" charset="0"/>
              <a:cs typeface="Arial" panose="020B0604020202020204" pitchFamily="34" charset="0"/>
            </a:rPr>
            <a:t>class_weights</a:t>
          </a:r>
          <a:r>
            <a:rPr lang="en-US" sz="1200" kern="1200" dirty="0">
              <a:latin typeface="Arial" panose="020B0604020202020204" pitchFamily="34" charset="0"/>
              <a:cs typeface="Arial" panose="020B0604020202020204" pitchFamily="34" charset="0"/>
            </a:rPr>
            <a:t> parameters during modeling</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p>
      </dsp:txBody>
      <dsp:txXfrm>
        <a:off x="7148418" y="2627332"/>
        <a:ext cx="2182148" cy="1060090"/>
      </dsp:txXfrm>
    </dsp:sp>
    <dsp:sp modelId="{21D111EA-8A78-E245-A156-27B7ED1FAF97}">
      <dsp:nvSpPr>
        <dsp:cNvPr id="0" name=""/>
        <dsp:cNvSpPr/>
      </dsp:nvSpPr>
      <dsp:spPr>
        <a:xfrm rot="5115850">
          <a:off x="6257415" y="3737387"/>
          <a:ext cx="1610575" cy="4615"/>
        </a:xfrm>
        <a:custGeom>
          <a:avLst/>
          <a:gdLst/>
          <a:ahLst/>
          <a:cxnLst/>
          <a:rect l="0" t="0" r="0" b="0"/>
          <a:pathLst>
            <a:path>
              <a:moveTo>
                <a:pt x="0" y="2307"/>
              </a:moveTo>
              <a:lnTo>
                <a:pt x="1610575"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2438" y="3699430"/>
        <a:ext cx="80528" cy="80528"/>
      </dsp:txXfrm>
    </dsp:sp>
    <dsp:sp modelId="{7383F2E0-CC56-0046-8218-4798259708F9}">
      <dsp:nvSpPr>
        <dsp:cNvPr id="0" name=""/>
        <dsp:cNvSpPr/>
      </dsp:nvSpPr>
      <dsp:spPr>
        <a:xfrm>
          <a:off x="7129189" y="3979207"/>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3) </a:t>
          </a:r>
          <a:r>
            <a:rPr lang="en-US" sz="1200" kern="1200" dirty="0" err="1">
              <a:latin typeface="Arial" panose="020B0604020202020204" pitchFamily="34" charset="0"/>
              <a:cs typeface="Arial" panose="020B0604020202020204" pitchFamily="34" charset="0"/>
            </a:rPr>
            <a:t>Seive</a:t>
          </a:r>
          <a:r>
            <a:rPr lang="en-US" sz="1200" kern="1200" dirty="0">
              <a:latin typeface="Arial" panose="020B0604020202020204" pitchFamily="34" charset="0"/>
              <a:cs typeface="Arial" panose="020B0604020202020204" pitchFamily="34" charset="0"/>
            </a:rPr>
            <a:t> through the features and remove columns that might be also irrelevant to the model prediction</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endParaRPr lang="en-US" sz="1200" kern="1200" dirty="0">
            <a:latin typeface="Arial" panose="020B0604020202020204" pitchFamily="34" charset="0"/>
            <a:cs typeface="Arial" panose="020B0604020202020204" pitchFamily="34" charset="0"/>
          </a:endParaRPr>
        </a:p>
      </dsp:txBody>
      <dsp:txXfrm>
        <a:off x="7162170" y="4012188"/>
        <a:ext cx="2182148" cy="1060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8EC38-785F-3B4B-83D2-893882A7C64C}">
      <dsp:nvSpPr>
        <dsp:cNvPr id="0" name=""/>
        <dsp:cNvSpPr/>
      </dsp:nvSpPr>
      <dsp:spPr>
        <a:xfrm>
          <a:off x="1089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Highlighting the Client and Stakeholder requirements, and Outlining the tasks</a:t>
          </a:r>
        </a:p>
      </dsp:txBody>
      <dsp:txXfrm>
        <a:off x="43877" y="2407111"/>
        <a:ext cx="2182148" cy="1060090"/>
      </dsp:txXfrm>
    </dsp:sp>
    <dsp:sp modelId="{30EF2766-51DA-DF48-B1AD-A3ADD9646CF3}">
      <dsp:nvSpPr>
        <dsp:cNvPr id="0" name=""/>
        <dsp:cNvSpPr/>
      </dsp:nvSpPr>
      <dsp:spPr>
        <a:xfrm>
          <a:off x="2259006" y="2934848"/>
          <a:ext cx="120494" cy="4615"/>
        </a:xfrm>
        <a:custGeom>
          <a:avLst/>
          <a:gdLst/>
          <a:ahLst/>
          <a:cxnLst/>
          <a:rect l="0" t="0" r="0" b="0"/>
          <a:pathLst>
            <a:path>
              <a:moveTo>
                <a:pt x="0" y="2307"/>
              </a:moveTo>
              <a:lnTo>
                <a:pt x="120494" y="2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6241" y="2934144"/>
        <a:ext cx="6024" cy="6024"/>
      </dsp:txXfrm>
    </dsp:sp>
    <dsp:sp modelId="{09FDEBDD-2F6E-5D45-BA51-ED30078CEE22}">
      <dsp:nvSpPr>
        <dsp:cNvPr id="0" name=""/>
        <dsp:cNvSpPr/>
      </dsp:nvSpPr>
      <dsp:spPr>
        <a:xfrm>
          <a:off x="2379501"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Downloading the Data files and Getting an Overview of the Features.</a:t>
          </a:r>
        </a:p>
      </dsp:txBody>
      <dsp:txXfrm>
        <a:off x="2412482" y="2407111"/>
        <a:ext cx="2182148" cy="1060090"/>
      </dsp:txXfrm>
    </dsp:sp>
    <dsp:sp modelId="{72CD13B3-0150-474A-BD80-19A6DEBB0C06}">
      <dsp:nvSpPr>
        <dsp:cNvPr id="0" name=""/>
        <dsp:cNvSpPr/>
      </dsp:nvSpPr>
      <dsp:spPr>
        <a:xfrm>
          <a:off x="4627611" y="2934848"/>
          <a:ext cx="120494" cy="4615"/>
        </a:xfrm>
        <a:custGeom>
          <a:avLst/>
          <a:gdLst/>
          <a:ahLst/>
          <a:cxnLst/>
          <a:rect l="0" t="0" r="0" b="0"/>
          <a:pathLst>
            <a:path>
              <a:moveTo>
                <a:pt x="0" y="2307"/>
              </a:moveTo>
              <a:lnTo>
                <a:pt x="120494"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4847" y="2934144"/>
        <a:ext cx="6024" cy="6024"/>
      </dsp:txXfrm>
    </dsp:sp>
    <dsp:sp modelId="{FE4743BD-8308-1A46-A0A1-3C0B84B36CF9}">
      <dsp:nvSpPr>
        <dsp:cNvPr id="0" name=""/>
        <dsp:cNvSpPr/>
      </dsp:nvSpPr>
      <dsp:spPr>
        <a:xfrm>
          <a:off x="474810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Data wrangling and </a:t>
          </a:r>
          <a:r>
            <a:rPr lang="en-US" sz="1200" kern="1200" dirty="0" err="1">
              <a:latin typeface="Arial" panose="020B0604020202020204" pitchFamily="34" charset="0"/>
              <a:cs typeface="Arial" panose="020B0604020202020204" pitchFamily="34" charset="0"/>
            </a:rPr>
            <a:t>mining.Structure</a:t>
          </a:r>
          <a:r>
            <a:rPr lang="en-US" sz="1200" kern="1200" dirty="0">
              <a:latin typeface="Arial" panose="020B0604020202020204" pitchFamily="34" charset="0"/>
              <a:cs typeface="Arial" panose="020B0604020202020204" pitchFamily="34" charset="0"/>
            </a:rPr>
            <a:t> the Data: 1) Dealing with Missing Values 2) Encoding Categorical variables</a:t>
          </a:r>
        </a:p>
      </dsp:txBody>
      <dsp:txXfrm>
        <a:off x="4781087" y="2407111"/>
        <a:ext cx="2182148" cy="1060090"/>
      </dsp:txXfrm>
    </dsp:sp>
    <dsp:sp modelId="{9CF919E2-0215-1E4D-ADF2-BBAECB1C94D5}">
      <dsp:nvSpPr>
        <dsp:cNvPr id="0" name=""/>
        <dsp:cNvSpPr/>
      </dsp:nvSpPr>
      <dsp:spPr>
        <a:xfrm rot="16524968">
          <a:off x="6484142" y="2371926"/>
          <a:ext cx="1130893" cy="4615"/>
        </a:xfrm>
        <a:custGeom>
          <a:avLst/>
          <a:gdLst/>
          <a:ahLst/>
          <a:cxnLst/>
          <a:rect l="0" t="0" r="0" b="0"/>
          <a:pathLst>
            <a:path>
              <a:moveTo>
                <a:pt x="0" y="2307"/>
              </a:moveTo>
              <a:lnTo>
                <a:pt x="1130893"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316" y="2345961"/>
        <a:ext cx="56544" cy="56544"/>
      </dsp:txXfrm>
    </dsp:sp>
    <dsp:sp modelId="{6AA522A5-F755-D748-A722-4FDF9934E685}">
      <dsp:nvSpPr>
        <dsp:cNvPr id="0" name=""/>
        <dsp:cNvSpPr/>
      </dsp:nvSpPr>
      <dsp:spPr>
        <a:xfrm>
          <a:off x="7102960" y="1248285"/>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1) Manually balance the classes (randomly sample 700 from the majority)</a:t>
          </a:r>
        </a:p>
      </dsp:txBody>
      <dsp:txXfrm>
        <a:off x="7135941" y="1281266"/>
        <a:ext cx="2182148" cy="1060090"/>
      </dsp:txXfrm>
    </dsp:sp>
    <dsp:sp modelId="{1ADE8527-C39C-A049-92EF-1A8226D15DAC}">
      <dsp:nvSpPr>
        <dsp:cNvPr id="0" name=""/>
        <dsp:cNvSpPr/>
      </dsp:nvSpPr>
      <dsp:spPr>
        <a:xfrm rot="21566396">
          <a:off x="9351067" y="1808294"/>
          <a:ext cx="145149" cy="4615"/>
        </a:xfrm>
        <a:custGeom>
          <a:avLst/>
          <a:gdLst/>
          <a:ahLst/>
          <a:cxnLst/>
          <a:rect l="0" t="0" r="0" b="0"/>
          <a:pathLst>
            <a:path>
              <a:moveTo>
                <a:pt x="0" y="2307"/>
              </a:moveTo>
              <a:lnTo>
                <a:pt x="145149"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20013" y="1806973"/>
        <a:ext cx="7257" cy="7257"/>
      </dsp:txXfrm>
    </dsp:sp>
    <dsp:sp modelId="{FED859F2-6B8D-AF47-BDCC-06174A359C8F}">
      <dsp:nvSpPr>
        <dsp:cNvPr id="0" name=""/>
        <dsp:cNvSpPr/>
      </dsp:nvSpPr>
      <dsp:spPr>
        <a:xfrm>
          <a:off x="9496213" y="1246867"/>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Fitting the Model, Evaluating and Summarizing Predictions </a:t>
          </a:r>
        </a:p>
      </dsp:txBody>
      <dsp:txXfrm>
        <a:off x="9529194" y="1279848"/>
        <a:ext cx="2182148" cy="1060090"/>
      </dsp:txXfrm>
    </dsp:sp>
    <dsp:sp modelId="{E57E5622-02DC-444C-AA6D-E507B2D38719}">
      <dsp:nvSpPr>
        <dsp:cNvPr id="0" name=""/>
        <dsp:cNvSpPr/>
      </dsp:nvSpPr>
      <dsp:spPr>
        <a:xfrm rot="3694217">
          <a:off x="6930616" y="3044959"/>
          <a:ext cx="250421" cy="4615"/>
        </a:xfrm>
        <a:custGeom>
          <a:avLst/>
          <a:gdLst/>
          <a:ahLst/>
          <a:cxnLst/>
          <a:rect l="0" t="0" r="0" b="0"/>
          <a:pathLst>
            <a:path>
              <a:moveTo>
                <a:pt x="0" y="2307"/>
              </a:moveTo>
              <a:lnTo>
                <a:pt x="250421"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9566" y="3041006"/>
        <a:ext cx="12521" cy="12521"/>
      </dsp:txXfrm>
    </dsp:sp>
    <dsp:sp modelId="{7BD97B3B-27AD-3749-803F-C57B57D6DD4F}">
      <dsp:nvSpPr>
        <dsp:cNvPr id="0" name=""/>
        <dsp:cNvSpPr/>
      </dsp:nvSpPr>
      <dsp:spPr>
        <a:xfrm>
          <a:off x="7115437" y="2594351"/>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2) Use the </a:t>
          </a:r>
          <a:r>
            <a:rPr lang="en-US" sz="1200" kern="1200" dirty="0" err="1">
              <a:latin typeface="Arial" panose="020B0604020202020204" pitchFamily="34" charset="0"/>
              <a:cs typeface="Arial" panose="020B0604020202020204" pitchFamily="34" charset="0"/>
            </a:rPr>
            <a:t>Sklearn's</a:t>
          </a:r>
          <a:r>
            <a:rPr lang="en-US" sz="1200" kern="1200" dirty="0">
              <a:latin typeface="Arial" panose="020B0604020202020204" pitchFamily="34" charset="0"/>
              <a:cs typeface="Arial" panose="020B0604020202020204" pitchFamily="34" charset="0"/>
            </a:rPr>
            <a:t> </a:t>
          </a:r>
          <a:r>
            <a:rPr lang="en-US" sz="1200" kern="1200" dirty="0" err="1">
              <a:latin typeface="Arial" panose="020B0604020202020204" pitchFamily="34" charset="0"/>
              <a:cs typeface="Arial" panose="020B0604020202020204" pitchFamily="34" charset="0"/>
            </a:rPr>
            <a:t>class_weights</a:t>
          </a:r>
          <a:r>
            <a:rPr lang="en-US" sz="1200" kern="1200" dirty="0">
              <a:latin typeface="Arial" panose="020B0604020202020204" pitchFamily="34" charset="0"/>
              <a:cs typeface="Arial" panose="020B0604020202020204" pitchFamily="34" charset="0"/>
            </a:rPr>
            <a:t> parameters during modeling</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p>
      </dsp:txBody>
      <dsp:txXfrm>
        <a:off x="7148418" y="2627332"/>
        <a:ext cx="2182148" cy="1060090"/>
      </dsp:txXfrm>
    </dsp:sp>
    <dsp:sp modelId="{21D111EA-8A78-E245-A156-27B7ED1FAF97}">
      <dsp:nvSpPr>
        <dsp:cNvPr id="0" name=""/>
        <dsp:cNvSpPr/>
      </dsp:nvSpPr>
      <dsp:spPr>
        <a:xfrm rot="5115850">
          <a:off x="6257415" y="3737387"/>
          <a:ext cx="1610575" cy="4615"/>
        </a:xfrm>
        <a:custGeom>
          <a:avLst/>
          <a:gdLst/>
          <a:ahLst/>
          <a:cxnLst/>
          <a:rect l="0" t="0" r="0" b="0"/>
          <a:pathLst>
            <a:path>
              <a:moveTo>
                <a:pt x="0" y="2307"/>
              </a:moveTo>
              <a:lnTo>
                <a:pt x="1610575"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2438" y="3699430"/>
        <a:ext cx="80528" cy="80528"/>
      </dsp:txXfrm>
    </dsp:sp>
    <dsp:sp modelId="{7383F2E0-CC56-0046-8218-4798259708F9}">
      <dsp:nvSpPr>
        <dsp:cNvPr id="0" name=""/>
        <dsp:cNvSpPr/>
      </dsp:nvSpPr>
      <dsp:spPr>
        <a:xfrm>
          <a:off x="7129189" y="3979207"/>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3) </a:t>
          </a:r>
          <a:r>
            <a:rPr lang="en-US" sz="1200" kern="1200" dirty="0" err="1">
              <a:latin typeface="Arial" panose="020B0604020202020204" pitchFamily="34" charset="0"/>
              <a:cs typeface="Arial" panose="020B0604020202020204" pitchFamily="34" charset="0"/>
            </a:rPr>
            <a:t>Seive</a:t>
          </a:r>
          <a:r>
            <a:rPr lang="en-US" sz="1200" kern="1200" dirty="0">
              <a:latin typeface="Arial" panose="020B0604020202020204" pitchFamily="34" charset="0"/>
              <a:cs typeface="Arial" panose="020B0604020202020204" pitchFamily="34" charset="0"/>
            </a:rPr>
            <a:t> through the features and remove columns that might be also irrelevant to the model prediction</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endParaRPr lang="en-US" sz="1200" kern="1200" dirty="0">
            <a:latin typeface="Arial" panose="020B0604020202020204" pitchFamily="34" charset="0"/>
            <a:cs typeface="Arial" panose="020B0604020202020204" pitchFamily="34" charset="0"/>
          </a:endParaRPr>
        </a:p>
      </dsp:txBody>
      <dsp:txXfrm>
        <a:off x="7162170" y="4012188"/>
        <a:ext cx="2182148" cy="1060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8EC38-785F-3B4B-83D2-893882A7C64C}">
      <dsp:nvSpPr>
        <dsp:cNvPr id="0" name=""/>
        <dsp:cNvSpPr/>
      </dsp:nvSpPr>
      <dsp:spPr>
        <a:xfrm>
          <a:off x="1089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Highlighting the Client and Stakeholder requirements, and Outlining the tasks</a:t>
          </a:r>
        </a:p>
      </dsp:txBody>
      <dsp:txXfrm>
        <a:off x="43877" y="2407111"/>
        <a:ext cx="2182148" cy="1060090"/>
      </dsp:txXfrm>
    </dsp:sp>
    <dsp:sp modelId="{30EF2766-51DA-DF48-B1AD-A3ADD9646CF3}">
      <dsp:nvSpPr>
        <dsp:cNvPr id="0" name=""/>
        <dsp:cNvSpPr/>
      </dsp:nvSpPr>
      <dsp:spPr>
        <a:xfrm>
          <a:off x="2259006" y="2934848"/>
          <a:ext cx="120494" cy="4615"/>
        </a:xfrm>
        <a:custGeom>
          <a:avLst/>
          <a:gdLst/>
          <a:ahLst/>
          <a:cxnLst/>
          <a:rect l="0" t="0" r="0" b="0"/>
          <a:pathLst>
            <a:path>
              <a:moveTo>
                <a:pt x="0" y="2307"/>
              </a:moveTo>
              <a:lnTo>
                <a:pt x="120494" y="2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6241" y="2934144"/>
        <a:ext cx="6024" cy="6024"/>
      </dsp:txXfrm>
    </dsp:sp>
    <dsp:sp modelId="{09FDEBDD-2F6E-5D45-BA51-ED30078CEE22}">
      <dsp:nvSpPr>
        <dsp:cNvPr id="0" name=""/>
        <dsp:cNvSpPr/>
      </dsp:nvSpPr>
      <dsp:spPr>
        <a:xfrm>
          <a:off x="2379501"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Downloading the Data files and Getting an Overview of the Features.</a:t>
          </a:r>
        </a:p>
      </dsp:txBody>
      <dsp:txXfrm>
        <a:off x="2412482" y="2407111"/>
        <a:ext cx="2182148" cy="1060090"/>
      </dsp:txXfrm>
    </dsp:sp>
    <dsp:sp modelId="{72CD13B3-0150-474A-BD80-19A6DEBB0C06}">
      <dsp:nvSpPr>
        <dsp:cNvPr id="0" name=""/>
        <dsp:cNvSpPr/>
      </dsp:nvSpPr>
      <dsp:spPr>
        <a:xfrm>
          <a:off x="4627611" y="2934848"/>
          <a:ext cx="120494" cy="4615"/>
        </a:xfrm>
        <a:custGeom>
          <a:avLst/>
          <a:gdLst/>
          <a:ahLst/>
          <a:cxnLst/>
          <a:rect l="0" t="0" r="0" b="0"/>
          <a:pathLst>
            <a:path>
              <a:moveTo>
                <a:pt x="0" y="2307"/>
              </a:moveTo>
              <a:lnTo>
                <a:pt x="120494"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4847" y="2934144"/>
        <a:ext cx="6024" cy="6024"/>
      </dsp:txXfrm>
    </dsp:sp>
    <dsp:sp modelId="{FE4743BD-8308-1A46-A0A1-3C0B84B36CF9}">
      <dsp:nvSpPr>
        <dsp:cNvPr id="0" name=""/>
        <dsp:cNvSpPr/>
      </dsp:nvSpPr>
      <dsp:spPr>
        <a:xfrm>
          <a:off x="4748106" y="2374130"/>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Data wrangling and </a:t>
          </a:r>
          <a:r>
            <a:rPr lang="en-US" sz="1200" kern="1200" dirty="0" err="1">
              <a:latin typeface="Arial" panose="020B0604020202020204" pitchFamily="34" charset="0"/>
              <a:cs typeface="Arial" panose="020B0604020202020204" pitchFamily="34" charset="0"/>
            </a:rPr>
            <a:t>mining.Structure</a:t>
          </a:r>
          <a:r>
            <a:rPr lang="en-US" sz="1200" kern="1200" dirty="0">
              <a:latin typeface="Arial" panose="020B0604020202020204" pitchFamily="34" charset="0"/>
              <a:cs typeface="Arial" panose="020B0604020202020204" pitchFamily="34" charset="0"/>
            </a:rPr>
            <a:t> the Data: 1) Dealing with Missing Values 2) Encoding Categorical variables</a:t>
          </a:r>
        </a:p>
      </dsp:txBody>
      <dsp:txXfrm>
        <a:off x="4781087" y="2407111"/>
        <a:ext cx="2182148" cy="1060090"/>
      </dsp:txXfrm>
    </dsp:sp>
    <dsp:sp modelId="{9CF919E2-0215-1E4D-ADF2-BBAECB1C94D5}">
      <dsp:nvSpPr>
        <dsp:cNvPr id="0" name=""/>
        <dsp:cNvSpPr/>
      </dsp:nvSpPr>
      <dsp:spPr>
        <a:xfrm rot="16524968">
          <a:off x="6484142" y="2371926"/>
          <a:ext cx="1130893" cy="4615"/>
        </a:xfrm>
        <a:custGeom>
          <a:avLst/>
          <a:gdLst/>
          <a:ahLst/>
          <a:cxnLst/>
          <a:rect l="0" t="0" r="0" b="0"/>
          <a:pathLst>
            <a:path>
              <a:moveTo>
                <a:pt x="0" y="2307"/>
              </a:moveTo>
              <a:lnTo>
                <a:pt x="1130893"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316" y="2345961"/>
        <a:ext cx="56544" cy="56544"/>
      </dsp:txXfrm>
    </dsp:sp>
    <dsp:sp modelId="{6AA522A5-F755-D748-A722-4FDF9934E685}">
      <dsp:nvSpPr>
        <dsp:cNvPr id="0" name=""/>
        <dsp:cNvSpPr/>
      </dsp:nvSpPr>
      <dsp:spPr>
        <a:xfrm>
          <a:off x="7102960" y="1248285"/>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1) Manually balance the classes (randomly sample 700 from the majority)</a:t>
          </a:r>
        </a:p>
      </dsp:txBody>
      <dsp:txXfrm>
        <a:off x="7135941" y="1281266"/>
        <a:ext cx="2182148" cy="1060090"/>
      </dsp:txXfrm>
    </dsp:sp>
    <dsp:sp modelId="{1ADE8527-C39C-A049-92EF-1A8226D15DAC}">
      <dsp:nvSpPr>
        <dsp:cNvPr id="0" name=""/>
        <dsp:cNvSpPr/>
      </dsp:nvSpPr>
      <dsp:spPr>
        <a:xfrm rot="21566396">
          <a:off x="9351067" y="1808294"/>
          <a:ext cx="145149" cy="4615"/>
        </a:xfrm>
        <a:custGeom>
          <a:avLst/>
          <a:gdLst/>
          <a:ahLst/>
          <a:cxnLst/>
          <a:rect l="0" t="0" r="0" b="0"/>
          <a:pathLst>
            <a:path>
              <a:moveTo>
                <a:pt x="0" y="2307"/>
              </a:moveTo>
              <a:lnTo>
                <a:pt x="145149"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20013" y="1806973"/>
        <a:ext cx="7257" cy="7257"/>
      </dsp:txXfrm>
    </dsp:sp>
    <dsp:sp modelId="{FED859F2-6B8D-AF47-BDCC-06174A359C8F}">
      <dsp:nvSpPr>
        <dsp:cNvPr id="0" name=""/>
        <dsp:cNvSpPr/>
      </dsp:nvSpPr>
      <dsp:spPr>
        <a:xfrm>
          <a:off x="9496213" y="1246867"/>
          <a:ext cx="2248110" cy="1126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Fitting the Model, Evaluating and Summarizing Predictions </a:t>
          </a:r>
        </a:p>
      </dsp:txBody>
      <dsp:txXfrm>
        <a:off x="9529194" y="1279848"/>
        <a:ext cx="2182148" cy="1060090"/>
      </dsp:txXfrm>
    </dsp:sp>
    <dsp:sp modelId="{E57E5622-02DC-444C-AA6D-E507B2D38719}">
      <dsp:nvSpPr>
        <dsp:cNvPr id="0" name=""/>
        <dsp:cNvSpPr/>
      </dsp:nvSpPr>
      <dsp:spPr>
        <a:xfrm rot="3694217">
          <a:off x="6930616" y="3044959"/>
          <a:ext cx="250421" cy="4615"/>
        </a:xfrm>
        <a:custGeom>
          <a:avLst/>
          <a:gdLst/>
          <a:ahLst/>
          <a:cxnLst/>
          <a:rect l="0" t="0" r="0" b="0"/>
          <a:pathLst>
            <a:path>
              <a:moveTo>
                <a:pt x="0" y="2307"/>
              </a:moveTo>
              <a:lnTo>
                <a:pt x="250421"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9566" y="3041006"/>
        <a:ext cx="12521" cy="12521"/>
      </dsp:txXfrm>
    </dsp:sp>
    <dsp:sp modelId="{7BD97B3B-27AD-3749-803F-C57B57D6DD4F}">
      <dsp:nvSpPr>
        <dsp:cNvPr id="0" name=""/>
        <dsp:cNvSpPr/>
      </dsp:nvSpPr>
      <dsp:spPr>
        <a:xfrm>
          <a:off x="7115437" y="2594351"/>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2) Use the </a:t>
          </a:r>
          <a:r>
            <a:rPr lang="en-US" sz="1200" kern="1200" dirty="0" err="1">
              <a:latin typeface="Arial" panose="020B0604020202020204" pitchFamily="34" charset="0"/>
              <a:cs typeface="Arial" panose="020B0604020202020204" pitchFamily="34" charset="0"/>
            </a:rPr>
            <a:t>Sklearn's</a:t>
          </a:r>
          <a:r>
            <a:rPr lang="en-US" sz="1200" kern="1200" dirty="0">
              <a:latin typeface="Arial" panose="020B0604020202020204" pitchFamily="34" charset="0"/>
              <a:cs typeface="Arial" panose="020B0604020202020204" pitchFamily="34" charset="0"/>
            </a:rPr>
            <a:t> </a:t>
          </a:r>
          <a:r>
            <a:rPr lang="en-US" sz="1200" kern="1200" dirty="0" err="1">
              <a:latin typeface="Arial" panose="020B0604020202020204" pitchFamily="34" charset="0"/>
              <a:cs typeface="Arial" panose="020B0604020202020204" pitchFamily="34" charset="0"/>
            </a:rPr>
            <a:t>class_weights</a:t>
          </a:r>
          <a:r>
            <a:rPr lang="en-US" sz="1200" kern="1200" dirty="0">
              <a:latin typeface="Arial" panose="020B0604020202020204" pitchFamily="34" charset="0"/>
              <a:cs typeface="Arial" panose="020B0604020202020204" pitchFamily="34" charset="0"/>
            </a:rPr>
            <a:t> parameters during modeling</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p>
      </dsp:txBody>
      <dsp:txXfrm>
        <a:off x="7148418" y="2627332"/>
        <a:ext cx="2182148" cy="1060090"/>
      </dsp:txXfrm>
    </dsp:sp>
    <dsp:sp modelId="{21D111EA-8A78-E245-A156-27B7ED1FAF97}">
      <dsp:nvSpPr>
        <dsp:cNvPr id="0" name=""/>
        <dsp:cNvSpPr/>
      </dsp:nvSpPr>
      <dsp:spPr>
        <a:xfrm rot="5115850">
          <a:off x="6257415" y="3737387"/>
          <a:ext cx="1610575" cy="4615"/>
        </a:xfrm>
        <a:custGeom>
          <a:avLst/>
          <a:gdLst/>
          <a:ahLst/>
          <a:cxnLst/>
          <a:rect l="0" t="0" r="0" b="0"/>
          <a:pathLst>
            <a:path>
              <a:moveTo>
                <a:pt x="0" y="2307"/>
              </a:moveTo>
              <a:lnTo>
                <a:pt x="1610575" y="2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2438" y="3699430"/>
        <a:ext cx="80528" cy="80528"/>
      </dsp:txXfrm>
    </dsp:sp>
    <dsp:sp modelId="{7383F2E0-CC56-0046-8218-4798259708F9}">
      <dsp:nvSpPr>
        <dsp:cNvPr id="0" name=""/>
        <dsp:cNvSpPr/>
      </dsp:nvSpPr>
      <dsp:spPr>
        <a:xfrm>
          <a:off x="7129189" y="3979207"/>
          <a:ext cx="2248110" cy="112605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Choice 3) </a:t>
          </a:r>
          <a:r>
            <a:rPr lang="en-US" sz="1200" kern="1200" dirty="0" err="1">
              <a:latin typeface="Arial" panose="020B0604020202020204" pitchFamily="34" charset="0"/>
              <a:cs typeface="Arial" panose="020B0604020202020204" pitchFamily="34" charset="0"/>
            </a:rPr>
            <a:t>Seive</a:t>
          </a:r>
          <a:r>
            <a:rPr lang="en-US" sz="1200" kern="1200" dirty="0">
              <a:latin typeface="Arial" panose="020B0604020202020204" pitchFamily="34" charset="0"/>
              <a:cs typeface="Arial" panose="020B0604020202020204" pitchFamily="34" charset="0"/>
            </a:rPr>
            <a:t> through the features and remove columns that might be also irrelevant to the model prediction</a:t>
          </a:r>
        </a:p>
        <a:p>
          <a:pPr marL="0" lvl="0" indent="0" algn="ctr" defTabSz="533400">
            <a:lnSpc>
              <a:spcPct val="90000"/>
            </a:lnSpc>
            <a:spcBef>
              <a:spcPct val="0"/>
            </a:spcBef>
            <a:spcAft>
              <a:spcPct val="35000"/>
            </a:spcAft>
            <a:buNone/>
          </a:pPr>
          <a:r>
            <a:rPr lang="en-US" sz="1200" i="1" kern="1200" dirty="0">
              <a:latin typeface="Arial" panose="020B0604020202020204" pitchFamily="34" charset="0"/>
              <a:cs typeface="Arial" panose="020B0604020202020204" pitchFamily="34" charset="0"/>
            </a:rPr>
            <a:t>(if more time) </a:t>
          </a:r>
          <a:endParaRPr lang="en-US" sz="1200" kern="1200" dirty="0">
            <a:latin typeface="Arial" panose="020B0604020202020204" pitchFamily="34" charset="0"/>
            <a:cs typeface="Arial" panose="020B0604020202020204" pitchFamily="34" charset="0"/>
          </a:endParaRPr>
        </a:p>
      </dsp:txBody>
      <dsp:txXfrm>
        <a:off x="7162170" y="4012188"/>
        <a:ext cx="2182148" cy="10600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B8F1E-32E0-C246-A23F-BD530CA521F8}" type="datetimeFigureOut">
              <a:rPr lang="en-US" smtClean="0"/>
              <a:t>7/9/23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C25FC-E77D-A447-BBC5-37AF1A208217}" type="slidenum">
              <a:rPr lang="en-US" smtClean="0"/>
              <a:t>‹#›</a:t>
            </a:fld>
            <a:endParaRPr lang="en-US"/>
          </a:p>
        </p:txBody>
      </p:sp>
    </p:spTree>
    <p:extLst>
      <p:ext uri="{BB962C8B-B14F-4D97-AF65-F5344CB8AC3E}">
        <p14:creationId xmlns:p14="http://schemas.microsoft.com/office/powerpoint/2010/main" val="613212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image: </a:t>
            </a:r>
            <a:r>
              <a:rPr lang="en-US" dirty="0" err="1"/>
              <a:t>cdc</a:t>
            </a:r>
            <a:endParaRPr lang="en-US" dirty="0"/>
          </a:p>
          <a:p>
            <a:r>
              <a:rPr lang="en-US" dirty="0"/>
              <a:t>Bottom image: </a:t>
            </a:r>
            <a:r>
              <a:rPr lang="en-US" dirty="0" err="1"/>
              <a:t>mayoclinic.org</a:t>
            </a:r>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4</a:t>
            </a:fld>
            <a:endParaRPr lang="en-US"/>
          </a:p>
        </p:txBody>
      </p:sp>
    </p:spTree>
    <p:extLst>
      <p:ext uri="{BB962C8B-B14F-4D97-AF65-F5344CB8AC3E}">
        <p14:creationId xmlns:p14="http://schemas.microsoft.com/office/powerpoint/2010/main" val="364306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7</a:t>
            </a:fld>
            <a:endParaRPr lang="en-US"/>
          </a:p>
        </p:txBody>
      </p:sp>
    </p:spTree>
    <p:extLst>
      <p:ext uri="{BB962C8B-B14F-4D97-AF65-F5344CB8AC3E}">
        <p14:creationId xmlns:p14="http://schemas.microsoft.com/office/powerpoint/2010/main" val="362972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10</a:t>
            </a:fld>
            <a:endParaRPr lang="en-US"/>
          </a:p>
        </p:txBody>
      </p:sp>
    </p:spTree>
    <p:extLst>
      <p:ext uri="{BB962C8B-B14F-4D97-AF65-F5344CB8AC3E}">
        <p14:creationId xmlns:p14="http://schemas.microsoft.com/office/powerpoint/2010/main" val="173577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11</a:t>
            </a:fld>
            <a:endParaRPr lang="en-US"/>
          </a:p>
        </p:txBody>
      </p:sp>
    </p:spTree>
    <p:extLst>
      <p:ext uri="{BB962C8B-B14F-4D97-AF65-F5344CB8AC3E}">
        <p14:creationId xmlns:p14="http://schemas.microsoft.com/office/powerpoint/2010/main" val="3501792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1: https://</a:t>
            </a:r>
            <a:r>
              <a:rPr lang="en-US" dirty="0" err="1"/>
              <a:t>www.tutorialspoint.com</a:t>
            </a:r>
            <a:r>
              <a:rPr lang="en-US" dirty="0"/>
              <a:t>/</a:t>
            </a:r>
            <a:r>
              <a:rPr lang="en-US" dirty="0" err="1"/>
              <a:t>scikit_learn</a:t>
            </a:r>
            <a:r>
              <a:rPr lang="en-US" dirty="0"/>
              <a:t>/</a:t>
            </a:r>
            <a:r>
              <a:rPr lang="en-US" dirty="0" err="1"/>
              <a:t>scikit_learn_support_vector_machines.htm</a:t>
            </a:r>
            <a:endParaRPr lang="en-US" dirty="0"/>
          </a:p>
          <a:p>
            <a:r>
              <a:rPr lang="en-US" dirty="0"/>
              <a:t>Image 2: https://</a:t>
            </a:r>
            <a:r>
              <a:rPr lang="en-US" dirty="0" err="1"/>
              <a:t>sparkbyexamples.com</a:t>
            </a:r>
            <a:r>
              <a:rPr lang="en-US" dirty="0"/>
              <a:t>/machine-learning/logistic-regression-explained-with-examples/</a:t>
            </a:r>
          </a:p>
          <a:p>
            <a:r>
              <a:rPr lang="en-US" dirty="0"/>
              <a:t>Image 3: https://</a:t>
            </a:r>
            <a:r>
              <a:rPr lang="en-US" dirty="0" err="1"/>
              <a:t>medium.com</a:t>
            </a:r>
            <a:r>
              <a:rPr lang="en-US" dirty="0"/>
              <a:t>/cuny-csi-mth513/utilizing-models-to-predict-bacteria-species-a3e44954927e</a:t>
            </a:r>
          </a:p>
        </p:txBody>
      </p:sp>
      <p:sp>
        <p:nvSpPr>
          <p:cNvPr id="4" name="Slide Number Placeholder 3"/>
          <p:cNvSpPr>
            <a:spLocks noGrp="1"/>
          </p:cNvSpPr>
          <p:nvPr>
            <p:ph type="sldNum" sz="quarter" idx="5"/>
          </p:nvPr>
        </p:nvSpPr>
        <p:spPr/>
        <p:txBody>
          <a:bodyPr/>
          <a:lstStyle/>
          <a:p>
            <a:fld id="{BFAC25FC-E77D-A447-BBC5-37AF1A208217}" type="slidenum">
              <a:rPr lang="en-US" smtClean="0"/>
              <a:t>18</a:t>
            </a:fld>
            <a:endParaRPr lang="en-US"/>
          </a:p>
        </p:txBody>
      </p:sp>
    </p:spTree>
    <p:extLst>
      <p:ext uri="{BB962C8B-B14F-4D97-AF65-F5344CB8AC3E}">
        <p14:creationId xmlns:p14="http://schemas.microsoft.com/office/powerpoint/2010/main" val="217066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20</a:t>
            </a:fld>
            <a:endParaRPr lang="en-US"/>
          </a:p>
        </p:txBody>
      </p:sp>
    </p:spTree>
    <p:extLst>
      <p:ext uri="{BB962C8B-B14F-4D97-AF65-F5344CB8AC3E}">
        <p14:creationId xmlns:p14="http://schemas.microsoft.com/office/powerpoint/2010/main" val="190273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C25FC-E77D-A447-BBC5-37AF1A208217}" type="slidenum">
              <a:rPr lang="en-US" smtClean="0"/>
              <a:t>22</a:t>
            </a:fld>
            <a:endParaRPr lang="en-US"/>
          </a:p>
        </p:txBody>
      </p:sp>
    </p:spTree>
    <p:extLst>
      <p:ext uri="{BB962C8B-B14F-4D97-AF65-F5344CB8AC3E}">
        <p14:creationId xmlns:p14="http://schemas.microsoft.com/office/powerpoint/2010/main" val="327711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6A99-202E-FAB5-BCAE-D4E6F7D92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CB4D82-029D-1D88-1223-FA1E2614F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AB3C9-68B1-0ED4-E3F3-9D19885B6C03}"/>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5" name="Footer Placeholder 4">
            <a:extLst>
              <a:ext uri="{FF2B5EF4-FFF2-40B4-BE49-F238E27FC236}">
                <a16:creationId xmlns:a16="http://schemas.microsoft.com/office/drawing/2014/main" id="{BAA3752B-16AE-E898-7002-0682FA28F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B1EC1-4558-1C28-5219-B58E92AE1809}"/>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09640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5578-C2AB-9E5B-B5E6-A341FA1629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FDEFAF-87BE-6988-42E4-C51676AF7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02DE2-6B87-B2AC-F21B-839C9F200CA5}"/>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5" name="Footer Placeholder 4">
            <a:extLst>
              <a:ext uri="{FF2B5EF4-FFF2-40B4-BE49-F238E27FC236}">
                <a16:creationId xmlns:a16="http://schemas.microsoft.com/office/drawing/2014/main" id="{9AE97FB1-AADD-E47C-1B86-4F68B5F99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7FED6-494F-6D00-77FD-2A67E90D0AD3}"/>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110559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3DDC8D-AAB3-702C-45DD-5DC90CC12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3ED0CB-F5AF-D308-E012-8A84C680F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B8375-F3EE-1873-6F0F-D4418821A89C}"/>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5" name="Footer Placeholder 4">
            <a:extLst>
              <a:ext uri="{FF2B5EF4-FFF2-40B4-BE49-F238E27FC236}">
                <a16:creationId xmlns:a16="http://schemas.microsoft.com/office/drawing/2014/main" id="{C104DBFD-2A24-6C80-C5F6-CBD3A5CCA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69A9-5B1B-C38F-1F9C-D553DFD6BFC3}"/>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365909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6A0B-124B-B0B3-2871-E0D968A307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16400-594C-27FC-DF83-5EADEDEB3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A5B07-F926-7DCF-9BEB-A2E80BE60D00}"/>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5" name="Footer Placeholder 4">
            <a:extLst>
              <a:ext uri="{FF2B5EF4-FFF2-40B4-BE49-F238E27FC236}">
                <a16:creationId xmlns:a16="http://schemas.microsoft.com/office/drawing/2014/main" id="{763BA45B-0EE8-90E3-241A-7E7B54F32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B75AE-0DCC-C058-7CC5-7C24E3EEDF5D}"/>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81978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8616-A4B9-0786-E88B-083775AEF7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3F2D57-BEF0-49CF-9960-BAAC04755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B7ADA-E09A-C6FA-043F-B0EEB7F7F8CF}"/>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5" name="Footer Placeholder 4">
            <a:extLst>
              <a:ext uri="{FF2B5EF4-FFF2-40B4-BE49-F238E27FC236}">
                <a16:creationId xmlns:a16="http://schemas.microsoft.com/office/drawing/2014/main" id="{5F683AE5-821F-03BE-49B9-6D52AF4B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5B80D-C682-2570-9884-BD6C24E985F6}"/>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24928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8E22-2C42-9B2C-F77F-8E2C14A8F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74717-557F-9548-9571-E137280A6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0E4B4-8AA1-AF96-301C-CD84CB060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F8970B-5FA6-65EF-FC3A-A845DDD9CFEA}"/>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6" name="Footer Placeholder 5">
            <a:extLst>
              <a:ext uri="{FF2B5EF4-FFF2-40B4-BE49-F238E27FC236}">
                <a16:creationId xmlns:a16="http://schemas.microsoft.com/office/drawing/2014/main" id="{D514002F-0AC8-99F4-9BCE-C6DB2EBBC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9654B-CD1A-16EA-FAD7-E5C6303CB4FA}"/>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93412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844B-C69B-D64D-F7EB-7FED18E80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AE581D-3F9C-F3B4-7E41-B093948D9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1E95A-7138-505E-A84D-FA5DB2D19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E9AE48-870F-C6EF-02C3-3B5BB7EFB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F198A-2332-6EBB-6BEA-6FB082DE60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9EEFBF-69A3-2B46-A8EA-46C769A3C504}"/>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8" name="Footer Placeholder 7">
            <a:extLst>
              <a:ext uri="{FF2B5EF4-FFF2-40B4-BE49-F238E27FC236}">
                <a16:creationId xmlns:a16="http://schemas.microsoft.com/office/drawing/2014/main" id="{134AC98D-E4BA-A821-9B8F-2748ED737E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7DF4F-96AD-8206-FB2B-53BC41370C1A}"/>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61884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06A6-DF53-2E86-AFD3-F2703948C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373216-1C13-6CA8-4C71-084CAC0CF3E0}"/>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4" name="Footer Placeholder 3">
            <a:extLst>
              <a:ext uri="{FF2B5EF4-FFF2-40B4-BE49-F238E27FC236}">
                <a16:creationId xmlns:a16="http://schemas.microsoft.com/office/drawing/2014/main" id="{DC57AB6D-A09E-3382-7AA3-8A80122ED7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A3219D-34CB-8BF5-E92F-A44657B890BA}"/>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310786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52EEB-E813-C695-F3B5-2BA8C2DB2204}"/>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3" name="Footer Placeholder 2">
            <a:extLst>
              <a:ext uri="{FF2B5EF4-FFF2-40B4-BE49-F238E27FC236}">
                <a16:creationId xmlns:a16="http://schemas.microsoft.com/office/drawing/2014/main" id="{4B96EF40-EA5F-2484-7D8A-33B9AC3471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0EAD88-2316-2D1D-7CBD-A274FB1A1F8E}"/>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27107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266D-EE36-B1A5-DFFE-93CF15E9C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B34340-AFB6-9CA4-A8F9-3E63A16D9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EFA4C-6B0F-C255-ACE7-495F7577E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62344-7F99-7E35-EF57-022228FEA782}"/>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6" name="Footer Placeholder 5">
            <a:extLst>
              <a:ext uri="{FF2B5EF4-FFF2-40B4-BE49-F238E27FC236}">
                <a16:creationId xmlns:a16="http://schemas.microsoft.com/office/drawing/2014/main" id="{872096F2-90C8-EF2F-2C6D-349198CCF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9F2DF-D65F-9DB2-A757-1C984E0152A5}"/>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03016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B1A1-9903-206D-E88B-67E748413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FF9385-FBCF-4D58-F4CF-BD66B251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54DAB0-F232-114A-11D6-D569DA3BA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832FF-7508-BC04-9851-FAE4462906FC}"/>
              </a:ext>
            </a:extLst>
          </p:cNvPr>
          <p:cNvSpPr>
            <a:spLocks noGrp="1"/>
          </p:cNvSpPr>
          <p:nvPr>
            <p:ph type="dt" sz="half" idx="10"/>
          </p:nvPr>
        </p:nvSpPr>
        <p:spPr/>
        <p:txBody>
          <a:bodyPr/>
          <a:lstStyle/>
          <a:p>
            <a:fld id="{3E263AD4-B042-7341-AD9C-10AFCC6EC6AD}" type="datetimeFigureOut">
              <a:rPr lang="en-US" smtClean="0"/>
              <a:t>7/9/23</a:t>
            </a:fld>
            <a:endParaRPr lang="en-US"/>
          </a:p>
        </p:txBody>
      </p:sp>
      <p:sp>
        <p:nvSpPr>
          <p:cNvPr id="6" name="Footer Placeholder 5">
            <a:extLst>
              <a:ext uri="{FF2B5EF4-FFF2-40B4-BE49-F238E27FC236}">
                <a16:creationId xmlns:a16="http://schemas.microsoft.com/office/drawing/2014/main" id="{410F7661-E399-BE0C-68AC-563FEA646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D159C-A56F-D1FC-08AC-65C40836DF67}"/>
              </a:ext>
            </a:extLst>
          </p:cNvPr>
          <p:cNvSpPr>
            <a:spLocks noGrp="1"/>
          </p:cNvSpPr>
          <p:nvPr>
            <p:ph type="sldNum" sz="quarter" idx="12"/>
          </p:nvPr>
        </p:nvSpPr>
        <p:spPr/>
        <p:txBody>
          <a:bodyPr/>
          <a:lstStyle/>
          <a:p>
            <a:fld id="{890A2E29-3020-8045-A739-E544D1A28E79}" type="slidenum">
              <a:rPr lang="en-US" smtClean="0"/>
              <a:t>‹#›</a:t>
            </a:fld>
            <a:endParaRPr lang="en-US"/>
          </a:p>
        </p:txBody>
      </p:sp>
    </p:spTree>
    <p:extLst>
      <p:ext uri="{BB962C8B-B14F-4D97-AF65-F5344CB8AC3E}">
        <p14:creationId xmlns:p14="http://schemas.microsoft.com/office/powerpoint/2010/main" val="402899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B5432-4F45-BAEE-CF69-9C69E75C3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094B4E-84EE-9294-5716-4938216F8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4041E-1BAB-59A0-99B9-20C1B79A3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63AD4-B042-7341-AD9C-10AFCC6EC6AD}" type="datetimeFigureOut">
              <a:rPr lang="en-US" smtClean="0"/>
              <a:t>7/9/23</a:t>
            </a:fld>
            <a:endParaRPr lang="en-US"/>
          </a:p>
        </p:txBody>
      </p:sp>
      <p:sp>
        <p:nvSpPr>
          <p:cNvPr id="5" name="Footer Placeholder 4">
            <a:extLst>
              <a:ext uri="{FF2B5EF4-FFF2-40B4-BE49-F238E27FC236}">
                <a16:creationId xmlns:a16="http://schemas.microsoft.com/office/drawing/2014/main" id="{D77B0CF1-CB88-AA4F-EF6D-2D46033E0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D86FFB-8C03-87F8-527E-95EDBECED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A2E29-3020-8045-A739-E544D1A28E79}" type="slidenum">
              <a:rPr lang="en-US" smtClean="0"/>
              <a:t>‹#›</a:t>
            </a:fld>
            <a:endParaRPr lang="en-US"/>
          </a:p>
        </p:txBody>
      </p:sp>
    </p:spTree>
    <p:extLst>
      <p:ext uri="{BB962C8B-B14F-4D97-AF65-F5344CB8AC3E}">
        <p14:creationId xmlns:p14="http://schemas.microsoft.com/office/powerpoint/2010/main" val="13361791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e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hyperlink" Target="https://www.tutorialspoint.com/scikit_learn/scikit_learn_support_vector_machines.ht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emf"/><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github.com/johnnys7n/Roche-Data-Scientist-Case-Stud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D18EB32-2C5A-3693-1D04-B56B0A342219}"/>
              </a:ext>
            </a:extLst>
          </p:cNvPr>
          <p:cNvSpPr>
            <a:spLocks noGrp="1"/>
          </p:cNvSpPr>
          <p:nvPr>
            <p:ph type="ctrTitle"/>
          </p:nvPr>
        </p:nvSpPr>
        <p:spPr>
          <a:xfrm>
            <a:off x="1314824" y="735106"/>
            <a:ext cx="10053763" cy="2928470"/>
          </a:xfrm>
        </p:spPr>
        <p:txBody>
          <a:bodyPr anchor="b">
            <a:normAutofit/>
          </a:bodyPr>
          <a:lstStyle/>
          <a:p>
            <a:pPr algn="l"/>
            <a:r>
              <a:rPr lang="en-US" sz="4800" b="1" dirty="0">
                <a:solidFill>
                  <a:srgbClr val="FFFFFF"/>
                </a:solidFill>
                <a:latin typeface="Arial" panose="020B0604020202020204" pitchFamily="34" charset="0"/>
                <a:cs typeface="Arial" panose="020B0604020202020204" pitchFamily="34" charset="0"/>
              </a:rPr>
              <a:t>Roche</a:t>
            </a:r>
            <a:r>
              <a:rPr lang="en-US" sz="4800" dirty="0">
                <a:solidFill>
                  <a:srgbClr val="FFFFFF"/>
                </a:solidFill>
                <a:latin typeface="Arial" panose="020B0604020202020204" pitchFamily="34" charset="0"/>
                <a:cs typeface="Arial" panose="020B0604020202020204" pitchFamily="34" charset="0"/>
              </a:rPr>
              <a:t>: Data Science</a:t>
            </a:r>
            <a:br>
              <a:rPr lang="en-US" sz="4800" dirty="0">
                <a:solidFill>
                  <a:srgbClr val="FFFFFF"/>
                </a:solidFill>
                <a:latin typeface="Arial" panose="020B0604020202020204" pitchFamily="34" charset="0"/>
                <a:cs typeface="Arial" panose="020B0604020202020204" pitchFamily="34" charset="0"/>
              </a:rPr>
            </a:br>
            <a:r>
              <a:rPr lang="en-US" sz="4800" dirty="0">
                <a:solidFill>
                  <a:srgbClr val="FFFFFF"/>
                </a:solidFill>
                <a:latin typeface="Arial" panose="020B0604020202020204" pitchFamily="34" charset="0"/>
                <a:cs typeface="Arial" panose="020B0604020202020204" pitchFamily="34" charset="0"/>
              </a:rPr>
              <a:t>Home Study Case</a:t>
            </a:r>
          </a:p>
        </p:txBody>
      </p:sp>
      <p:sp>
        <p:nvSpPr>
          <p:cNvPr id="3" name="Subtitle 2">
            <a:extLst>
              <a:ext uri="{FF2B5EF4-FFF2-40B4-BE49-F238E27FC236}">
                <a16:creationId xmlns:a16="http://schemas.microsoft.com/office/drawing/2014/main" id="{B172D728-283E-8790-9BF7-5660CD2A923E}"/>
              </a:ext>
            </a:extLst>
          </p:cNvPr>
          <p:cNvSpPr>
            <a:spLocks noGrp="1"/>
          </p:cNvSpPr>
          <p:nvPr>
            <p:ph type="subTitle" idx="1"/>
          </p:nvPr>
        </p:nvSpPr>
        <p:spPr>
          <a:xfrm>
            <a:off x="1350682" y="4870824"/>
            <a:ext cx="10005951" cy="1458258"/>
          </a:xfrm>
        </p:spPr>
        <p:txBody>
          <a:bodyPr anchor="ctr">
            <a:normAutofit/>
          </a:bodyPr>
          <a:lstStyle/>
          <a:p>
            <a:pPr algn="l"/>
            <a:r>
              <a:rPr lang="en-US" dirty="0">
                <a:latin typeface="Arial" panose="020B0604020202020204" pitchFamily="34" charset="0"/>
                <a:cs typeface="Arial" panose="020B0604020202020204" pitchFamily="34" charset="0"/>
              </a:rPr>
              <a:t>Candidate: Johnny Sin</a:t>
            </a:r>
          </a:p>
          <a:p>
            <a:pPr algn="l"/>
            <a:r>
              <a:rPr lang="en-US" dirty="0">
                <a:latin typeface="Arial" panose="020B0604020202020204" pitchFamily="34" charset="0"/>
                <a:cs typeface="Arial" panose="020B0604020202020204" pitchFamily="34" charset="0"/>
              </a:rPr>
              <a:t>Due: July 7-10, 2023</a:t>
            </a:r>
          </a:p>
        </p:txBody>
      </p:sp>
      <p:pic>
        <p:nvPicPr>
          <p:cNvPr id="12" name="Picture 11">
            <a:extLst>
              <a:ext uri="{FF2B5EF4-FFF2-40B4-BE49-F238E27FC236}">
                <a16:creationId xmlns:a16="http://schemas.microsoft.com/office/drawing/2014/main" id="{959DC499-BFF5-4773-644C-E6A4F27A0128}"/>
              </a:ext>
            </a:extLst>
          </p:cNvPr>
          <p:cNvPicPr>
            <a:picLocks noChangeAspect="1"/>
          </p:cNvPicPr>
          <p:nvPr/>
        </p:nvPicPr>
        <p:blipFill>
          <a:blip r:embed="rId2"/>
          <a:stretch>
            <a:fillRect/>
          </a:stretch>
        </p:blipFill>
        <p:spPr>
          <a:xfrm>
            <a:off x="10469563" y="5950382"/>
            <a:ext cx="1693861" cy="879042"/>
          </a:xfrm>
          <a:prstGeom prst="rect">
            <a:avLst/>
          </a:prstGeom>
        </p:spPr>
      </p:pic>
    </p:spTree>
    <p:extLst>
      <p:ext uri="{BB962C8B-B14F-4D97-AF65-F5344CB8AC3E}">
        <p14:creationId xmlns:p14="http://schemas.microsoft.com/office/powerpoint/2010/main" val="261899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Statistical Analysis: Class Imbalance</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4656447" y="1756983"/>
            <a:ext cx="6965332" cy="5236484"/>
          </a:xfrm>
        </p:spPr>
        <p:txBody>
          <a:bodyPr anchor="t">
            <a:normAutofit/>
          </a:bodyPr>
          <a:lstStyle/>
          <a:p>
            <a:pPr marL="0" indent="0">
              <a:buNone/>
            </a:pPr>
            <a:r>
              <a:rPr lang="en-US" sz="1800" dirty="0">
                <a:latin typeface="Arial" panose="020B0604020202020204" pitchFamily="34" charset="0"/>
                <a:cs typeface="Arial" panose="020B0604020202020204" pitchFamily="34" charset="0"/>
              </a:rPr>
              <a:t>The original data contains a heavily imbalanced Stroke (renamed to Target) class, with 41290 patients with a history of stroke and only 643 patients without stroke. Due to this imbalance, the model when trained on this data will have a huge decrease in true positive detection, and for an important classifier problem dealing with sick patients, </a:t>
            </a:r>
            <a:r>
              <a:rPr lang="en-US" sz="1800" b="1" dirty="0">
                <a:latin typeface="Arial" panose="020B0604020202020204" pitchFamily="34" charset="0"/>
                <a:cs typeface="Arial" panose="020B0604020202020204" pitchFamily="34" charset="0"/>
              </a:rPr>
              <a:t>we need to select a model that scores highly on the recall metric.</a:t>
            </a:r>
            <a:r>
              <a:rPr lang="en-US" sz="1800" dirty="0">
                <a:latin typeface="Arial" panose="020B0604020202020204" pitchFamily="34" charset="0"/>
                <a:cs typeface="Arial" panose="020B0604020202020204" pitchFamily="34" charset="0"/>
              </a:rPr>
              <a:t> (Where there is a high cost associated with false negative errors)</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There are multiple ways to deal with this issue:</a:t>
            </a:r>
          </a:p>
          <a:p>
            <a:pPr marL="457200" indent="-457200">
              <a:buFont typeface="+mj-lt"/>
              <a:buAutoNum type="arabicPeriod"/>
            </a:pPr>
            <a:r>
              <a:rPr lang="en-US" sz="1800" dirty="0">
                <a:latin typeface="Arial" panose="020B0604020202020204" pitchFamily="34" charset="0"/>
                <a:cs typeface="Arial" panose="020B0604020202020204" pitchFamily="34" charset="0"/>
              </a:rPr>
              <a:t>Use the parameter in </a:t>
            </a:r>
            <a:r>
              <a:rPr lang="en-US" sz="1800" dirty="0" err="1">
                <a:latin typeface="Arial" panose="020B0604020202020204" pitchFamily="34" charset="0"/>
                <a:cs typeface="Arial" panose="020B0604020202020204" pitchFamily="34" charset="0"/>
              </a:rPr>
              <a:t>sklearn’s</a:t>
            </a:r>
            <a:r>
              <a:rPr lang="en-US" sz="1800" dirty="0">
                <a:latin typeface="Arial" panose="020B0604020202020204" pitchFamily="34" charset="0"/>
                <a:cs typeface="Arial" panose="020B0604020202020204" pitchFamily="34" charset="0"/>
              </a:rPr>
              <a:t> model called `</a:t>
            </a:r>
            <a:r>
              <a:rPr lang="en-US" sz="1800" dirty="0" err="1">
                <a:latin typeface="Arial" panose="020B0604020202020204" pitchFamily="34" charset="0"/>
                <a:cs typeface="Arial" panose="020B0604020202020204" pitchFamily="34" charset="0"/>
              </a:rPr>
              <a:t>class_weights</a:t>
            </a:r>
            <a:r>
              <a:rPr lang="en-US" sz="1800" dirty="0">
                <a:latin typeface="Arial" panose="020B0604020202020204" pitchFamily="34" charset="0"/>
                <a:cs typeface="Arial" panose="020B0604020202020204" pitchFamily="34" charset="0"/>
              </a:rPr>
              <a:t>`</a:t>
            </a:r>
          </a:p>
          <a:p>
            <a:pPr marL="457200" indent="-457200">
              <a:buFont typeface="+mj-lt"/>
              <a:buAutoNum type="arabicPeriod"/>
            </a:pPr>
            <a:r>
              <a:rPr lang="en-US" sz="1800" b="1" dirty="0">
                <a:latin typeface="Arial" panose="020B0604020202020204" pitchFamily="34" charset="0"/>
                <a:cs typeface="Arial" panose="020B0604020202020204" pitchFamily="34" charset="0"/>
              </a:rPr>
              <a:t>Randomly re-</a:t>
            </a:r>
            <a:r>
              <a:rPr lang="en-US" sz="1800" b="1" dirty="0" err="1">
                <a:latin typeface="Arial" panose="020B0604020202020204" pitchFamily="34" charset="0"/>
                <a:cs typeface="Arial" panose="020B0604020202020204" pitchFamily="34" charset="0"/>
              </a:rPr>
              <a:t>undersample</a:t>
            </a:r>
            <a:r>
              <a:rPr lang="en-US" sz="1800" b="1" dirty="0">
                <a:latin typeface="Arial" panose="020B0604020202020204" pitchFamily="34" charset="0"/>
                <a:cs typeface="Arial" panose="020B0604020202020204" pitchFamily="34" charset="0"/>
              </a:rPr>
              <a:t> the majority class (I will be using this because this is much faster for training models!)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grpSp>
        <p:nvGrpSpPr>
          <p:cNvPr id="20" name="Group 19">
            <a:extLst>
              <a:ext uri="{FF2B5EF4-FFF2-40B4-BE49-F238E27FC236}">
                <a16:creationId xmlns:a16="http://schemas.microsoft.com/office/drawing/2014/main" id="{85D5D4A6-6D84-8BC6-0759-D4872F669858}"/>
              </a:ext>
            </a:extLst>
          </p:cNvPr>
          <p:cNvGrpSpPr/>
          <p:nvPr/>
        </p:nvGrpSpPr>
        <p:grpSpPr>
          <a:xfrm>
            <a:off x="871499" y="1661342"/>
            <a:ext cx="2908855" cy="4764064"/>
            <a:chOff x="8592014" y="1724285"/>
            <a:chExt cx="2908855" cy="4764064"/>
          </a:xfrm>
        </p:grpSpPr>
        <p:sp>
          <p:nvSpPr>
            <p:cNvPr id="6" name="Rectangle 5">
              <a:extLst>
                <a:ext uri="{FF2B5EF4-FFF2-40B4-BE49-F238E27FC236}">
                  <a16:creationId xmlns:a16="http://schemas.microsoft.com/office/drawing/2014/main" id="{65FA0BED-96D3-75A8-C8A0-C5EFCAC86C74}"/>
                </a:ext>
              </a:extLst>
            </p:cNvPr>
            <p:cNvSpPr/>
            <p:nvPr/>
          </p:nvSpPr>
          <p:spPr>
            <a:xfrm>
              <a:off x="8592014" y="1724285"/>
              <a:ext cx="2908855" cy="4764064"/>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20" name="Picture 4">
              <a:extLst>
                <a:ext uri="{FF2B5EF4-FFF2-40B4-BE49-F238E27FC236}">
                  <a16:creationId xmlns:a16="http://schemas.microsoft.com/office/drawing/2014/main" id="{08060DF4-4A12-2ED1-2FCD-2656805A9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1878" y="1792212"/>
              <a:ext cx="2649128" cy="210536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25C90991-D0B2-D6C7-566E-129A4D81A0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1878" y="4245028"/>
              <a:ext cx="2649128" cy="2174013"/>
            </a:xfrm>
            <a:prstGeom prst="rect">
              <a:avLst/>
            </a:prstGeom>
            <a:noFill/>
            <a:extLst>
              <a:ext uri="{909E8E84-426E-40DD-AFC4-6F175D3DCCD1}">
                <a14:hiddenFill xmlns:a14="http://schemas.microsoft.com/office/drawing/2010/main">
                  <a:solidFill>
                    <a:srgbClr val="FFFFFF"/>
                  </a:solidFill>
                </a14:hiddenFill>
              </a:ext>
            </a:extLst>
          </p:spPr>
        </p:pic>
        <p:sp>
          <p:nvSpPr>
            <p:cNvPr id="19" name="Down Arrow 18">
              <a:extLst>
                <a:ext uri="{FF2B5EF4-FFF2-40B4-BE49-F238E27FC236}">
                  <a16:creationId xmlns:a16="http://schemas.microsoft.com/office/drawing/2014/main" id="{F6F0C901-632E-947C-7666-6B3D0B31BB59}"/>
                </a:ext>
              </a:extLst>
            </p:cNvPr>
            <p:cNvSpPr/>
            <p:nvPr/>
          </p:nvSpPr>
          <p:spPr>
            <a:xfrm>
              <a:off x="10145139" y="3919214"/>
              <a:ext cx="107814" cy="3258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a:extLst>
              <a:ext uri="{FF2B5EF4-FFF2-40B4-BE49-F238E27FC236}">
                <a16:creationId xmlns:a16="http://schemas.microsoft.com/office/drawing/2014/main" id="{AF6E6CD1-2729-04DB-A2CF-BECE0716AB00}"/>
              </a:ext>
            </a:extLst>
          </p:cNvPr>
          <p:cNvSpPr txBox="1"/>
          <p:nvPr/>
        </p:nvSpPr>
        <p:spPr>
          <a:xfrm>
            <a:off x="598963" y="6467933"/>
            <a:ext cx="345392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6. </a:t>
            </a:r>
            <a:r>
              <a:rPr lang="en-US" sz="1400" dirty="0">
                <a:latin typeface="Arial" panose="020B0604020202020204" pitchFamily="34" charset="0"/>
                <a:cs typeface="Arial" panose="020B0604020202020204" pitchFamily="34" charset="0"/>
              </a:rPr>
              <a:t>Resampling to balance classes</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78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Statistical Analysis: Categorical Data</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7406757" y="1640558"/>
            <a:ext cx="4288789" cy="5086732"/>
          </a:xfrm>
        </p:spPr>
        <p:txBody>
          <a:bodyPr anchor="t">
            <a:normAutofit/>
          </a:bodyPr>
          <a:lstStyle/>
          <a:p>
            <a:pPr marL="0" indent="0">
              <a:buNone/>
            </a:pPr>
            <a:r>
              <a:rPr lang="en-US" sz="1600" dirty="0">
                <a:latin typeface="Arial" panose="020B0604020202020204" pitchFamily="34" charset="0"/>
                <a:cs typeface="Arial" panose="020B0604020202020204" pitchFamily="34" charset="0"/>
              </a:rPr>
              <a:t>The majority of the features from this provided data is either categorical or binomial, which means the statistical analysis and visualizations must be carefully curated.</a:t>
            </a:r>
          </a:p>
          <a:p>
            <a:pPr marL="0" indent="0">
              <a:buNone/>
            </a:pPr>
            <a:endParaRPr lang="en-US" sz="1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As mentioned in the Overview of Stroke slide before, work-life stress may be associated with higher levels of stroke incidence. So here I investigate the potential relationships that </a:t>
            </a:r>
            <a:r>
              <a:rPr lang="en-US" sz="1600" dirty="0" err="1">
                <a:latin typeface="Arial" panose="020B0604020202020204" pitchFamily="34" charset="0"/>
                <a:cs typeface="Arial" panose="020B0604020202020204" pitchFamily="34" charset="0"/>
              </a:rPr>
              <a:t>Type_Of_Work</a:t>
            </a:r>
            <a:r>
              <a:rPr lang="en-US" sz="1600" dirty="0">
                <a:latin typeface="Arial" panose="020B0604020202020204" pitchFamily="34" charset="0"/>
                <a:cs typeface="Arial" panose="020B0604020202020204" pitchFamily="34" charset="0"/>
              </a:rPr>
              <a:t> might have on </a:t>
            </a:r>
            <a:r>
              <a:rPr lang="en-US" sz="1600" dirty="0" err="1">
                <a:latin typeface="Arial" panose="020B0604020202020204" pitchFamily="34" charset="0"/>
                <a:cs typeface="Arial" panose="020B0604020202020204" pitchFamily="34" charset="0"/>
              </a:rPr>
              <a:t>Heart_Disease</a:t>
            </a:r>
            <a:r>
              <a:rPr lang="en-US" sz="1600" dirty="0">
                <a:latin typeface="Arial" panose="020B0604020202020204" pitchFamily="34" charset="0"/>
                <a:cs typeface="Arial" panose="020B0604020202020204" pitchFamily="34" charset="0"/>
              </a:rPr>
              <a:t>, BMI, and Hypertension features, all of which were associated with higher risk of stroke. **Jobs 2 and 4 seems to be less associated with hypertension and heart disease, both features have a higher mean of incidence in patients with stroke (</a:t>
            </a:r>
            <a:r>
              <a:rPr lang="en-US" sz="1600" b="1" dirty="0">
                <a:latin typeface="Arial" panose="020B0604020202020204" pitchFamily="34" charset="0"/>
                <a:cs typeface="Arial" panose="020B0604020202020204" pitchFamily="34" charset="0"/>
              </a:rPr>
              <a:t>Fig.7.2c </a:t>
            </a:r>
            <a:r>
              <a:rPr lang="en-US" sz="16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grpSp>
        <p:nvGrpSpPr>
          <p:cNvPr id="24" name="Group 23">
            <a:extLst>
              <a:ext uri="{FF2B5EF4-FFF2-40B4-BE49-F238E27FC236}">
                <a16:creationId xmlns:a16="http://schemas.microsoft.com/office/drawing/2014/main" id="{39EAAE42-5E4E-EB29-F105-A6E46167B7E4}"/>
              </a:ext>
            </a:extLst>
          </p:cNvPr>
          <p:cNvGrpSpPr/>
          <p:nvPr/>
        </p:nvGrpSpPr>
        <p:grpSpPr>
          <a:xfrm>
            <a:off x="80736" y="1856597"/>
            <a:ext cx="7178670" cy="4533306"/>
            <a:chOff x="7052553" y="1584050"/>
            <a:chExt cx="8351508" cy="5273950"/>
          </a:xfrm>
        </p:grpSpPr>
        <p:sp>
          <p:nvSpPr>
            <p:cNvPr id="25" name="Rectangle 24">
              <a:extLst>
                <a:ext uri="{FF2B5EF4-FFF2-40B4-BE49-F238E27FC236}">
                  <a16:creationId xmlns:a16="http://schemas.microsoft.com/office/drawing/2014/main" id="{01598DE2-DD59-8422-6671-3C7539056C86}"/>
                </a:ext>
              </a:extLst>
            </p:cNvPr>
            <p:cNvSpPr/>
            <p:nvPr/>
          </p:nvSpPr>
          <p:spPr>
            <a:xfrm>
              <a:off x="7052553" y="1584050"/>
              <a:ext cx="8351508" cy="5273950"/>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a:extLst>
                <a:ext uri="{FF2B5EF4-FFF2-40B4-BE49-F238E27FC236}">
                  <a16:creationId xmlns:a16="http://schemas.microsoft.com/office/drawing/2014/main" id="{53D54F43-88C2-597B-EB65-907C02AEAD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3157" y="1681113"/>
              <a:ext cx="4578313" cy="5059686"/>
            </a:xfrm>
            <a:prstGeom prst="rect">
              <a:avLst/>
            </a:prstGeom>
            <a:noFill/>
            <a:extLst>
              <a:ext uri="{909E8E84-426E-40DD-AFC4-6F175D3DCCD1}">
                <a14:hiddenFill xmlns:a14="http://schemas.microsoft.com/office/drawing/2010/main">
                  <a:solidFill>
                    <a:srgbClr val="FFFFFF"/>
                  </a:solidFill>
                </a14:hiddenFill>
              </a:ext>
            </a:extLst>
          </p:spPr>
        </p:pic>
      </p:grpSp>
      <p:pic>
        <p:nvPicPr>
          <p:cNvPr id="37890" name="Picture 2">
            <a:extLst>
              <a:ext uri="{FF2B5EF4-FFF2-40B4-BE49-F238E27FC236}">
                <a16:creationId xmlns:a16="http://schemas.microsoft.com/office/drawing/2014/main" id="{FBCC718A-4375-40B9-19DD-68B67246CD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653" y="1940029"/>
            <a:ext cx="3113602" cy="31064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F8C3FF-486D-CEFA-44B1-D8C5CA835A66}"/>
              </a:ext>
            </a:extLst>
          </p:cNvPr>
          <p:cNvSpPr txBox="1"/>
          <p:nvPr/>
        </p:nvSpPr>
        <p:spPr>
          <a:xfrm>
            <a:off x="1730805" y="5108983"/>
            <a:ext cx="2224417"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 7.1a </a:t>
            </a:r>
            <a:r>
              <a:rPr lang="en-US" sz="1200" dirty="0">
                <a:latin typeface="Arial" panose="020B0604020202020204" pitchFamily="34" charset="0"/>
                <a:cs typeface="Arial" panose="020B0604020202020204" pitchFamily="34" charset="0"/>
              </a:rPr>
              <a:t>Categorical variables and their distribution according to stroke outcome after resampling</a:t>
            </a:r>
          </a:p>
        </p:txBody>
      </p:sp>
      <p:sp>
        <p:nvSpPr>
          <p:cNvPr id="7" name="TextBox 6">
            <a:extLst>
              <a:ext uri="{FF2B5EF4-FFF2-40B4-BE49-F238E27FC236}">
                <a16:creationId xmlns:a16="http://schemas.microsoft.com/office/drawing/2014/main" id="{81B84E62-EB59-4EB8-EE78-99FD6E3A9E34}"/>
              </a:ext>
            </a:extLst>
          </p:cNvPr>
          <p:cNvSpPr txBox="1"/>
          <p:nvPr/>
        </p:nvSpPr>
        <p:spPr>
          <a:xfrm>
            <a:off x="4095159" y="5037514"/>
            <a:ext cx="3113682" cy="1231106"/>
          </a:xfrm>
          <a:prstGeom prst="rect">
            <a:avLst/>
          </a:prstGeom>
          <a:solidFill>
            <a:schemeClr val="bg1"/>
          </a:solidFill>
        </p:spPr>
        <p:txBody>
          <a:bodyPr wrap="square" rtlCol="0">
            <a:spAutoFit/>
          </a:bodyPr>
          <a:lstStyle/>
          <a:p>
            <a:r>
              <a:rPr lang="en-US" sz="1200" b="1" dirty="0">
                <a:latin typeface="Arial" panose="020B0604020202020204" pitchFamily="34" charset="0"/>
                <a:cs typeface="Arial" panose="020B0604020202020204" pitchFamily="34" charset="0"/>
              </a:rPr>
              <a:t>Figure 7.2b. </a:t>
            </a:r>
            <a:r>
              <a:rPr lang="en-US" sz="1200" dirty="0">
                <a:latin typeface="Arial" panose="020B0604020202020204" pitchFamily="34" charset="0"/>
                <a:cs typeface="Arial" panose="020B0604020202020204" pitchFamily="34" charset="0"/>
              </a:rPr>
              <a:t>Categorical variables in related to </a:t>
            </a:r>
            <a:r>
              <a:rPr lang="en-US" sz="1200" dirty="0" err="1">
                <a:latin typeface="Arial" panose="020B0604020202020204" pitchFamily="34" charset="0"/>
                <a:cs typeface="Arial" panose="020B0604020202020204" pitchFamily="34" charset="0"/>
              </a:rPr>
              <a:t>Type_Of_Work</a:t>
            </a:r>
            <a:r>
              <a:rPr lang="en-US" sz="12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 Private: 0</a:t>
            </a:r>
          </a:p>
          <a:p>
            <a:r>
              <a:rPr lang="en-US" sz="1000" dirty="0">
                <a:latin typeface="Arial" panose="020B0604020202020204" pitchFamily="34" charset="0"/>
                <a:cs typeface="Arial" panose="020B0604020202020204" pitchFamily="34" charset="0"/>
              </a:rPr>
              <a:t>* Self-employed: 1</a:t>
            </a:r>
          </a:p>
          <a:p>
            <a:r>
              <a:rPr lang="en-US" sz="1000" dirty="0">
                <a:latin typeface="Arial" panose="020B0604020202020204" pitchFamily="34" charset="0"/>
                <a:cs typeface="Arial" panose="020B0604020202020204" pitchFamily="34" charset="0"/>
              </a:rPr>
              <a:t>* children: 2</a:t>
            </a:r>
          </a:p>
          <a:p>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Govt_job</a:t>
            </a:r>
            <a:r>
              <a:rPr lang="en-US" sz="1000" dirty="0">
                <a:latin typeface="Arial" panose="020B0604020202020204" pitchFamily="34" charset="0"/>
                <a:cs typeface="Arial" panose="020B0604020202020204" pitchFamily="34" charset="0"/>
              </a:rPr>
              <a:t>: 3</a:t>
            </a:r>
          </a:p>
          <a:p>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Never_worked</a:t>
            </a:r>
            <a:r>
              <a:rPr lang="en-US" sz="1000" dirty="0">
                <a:latin typeface="Arial" panose="020B0604020202020204" pitchFamily="34" charset="0"/>
                <a:cs typeface="Arial" panose="020B0604020202020204" pitchFamily="34" charset="0"/>
              </a:rPr>
              <a:t>: 4</a:t>
            </a:r>
          </a:p>
        </p:txBody>
      </p:sp>
      <p:grpSp>
        <p:nvGrpSpPr>
          <p:cNvPr id="16" name="Group 15">
            <a:extLst>
              <a:ext uri="{FF2B5EF4-FFF2-40B4-BE49-F238E27FC236}">
                <a16:creationId xmlns:a16="http://schemas.microsoft.com/office/drawing/2014/main" id="{9324B75B-FE3C-F6E5-C541-765A6C376E86}"/>
              </a:ext>
            </a:extLst>
          </p:cNvPr>
          <p:cNvGrpSpPr/>
          <p:nvPr/>
        </p:nvGrpSpPr>
        <p:grpSpPr>
          <a:xfrm>
            <a:off x="5370982" y="5570351"/>
            <a:ext cx="2250310" cy="1074223"/>
            <a:chOff x="5564427" y="5524481"/>
            <a:chExt cx="1597969" cy="764680"/>
          </a:xfrm>
        </p:grpSpPr>
        <p:sp>
          <p:nvSpPr>
            <p:cNvPr id="14" name="Rectangle 13">
              <a:extLst>
                <a:ext uri="{FF2B5EF4-FFF2-40B4-BE49-F238E27FC236}">
                  <a16:creationId xmlns:a16="http://schemas.microsoft.com/office/drawing/2014/main" id="{F27997CE-5747-FD79-2404-6B9EFC391245}"/>
                </a:ext>
              </a:extLst>
            </p:cNvPr>
            <p:cNvSpPr/>
            <p:nvPr/>
          </p:nvSpPr>
          <p:spPr>
            <a:xfrm>
              <a:off x="5564427" y="5524481"/>
              <a:ext cx="1597969" cy="7646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6BECA4F-68B5-CE13-2D41-51D0F4BBA0AD}"/>
                </a:ext>
              </a:extLst>
            </p:cNvPr>
            <p:cNvSpPr txBox="1"/>
            <p:nvPr/>
          </p:nvSpPr>
          <p:spPr>
            <a:xfrm>
              <a:off x="5582465" y="5893371"/>
              <a:ext cx="398642" cy="14240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no stroke</a:t>
              </a:r>
            </a:p>
          </p:txBody>
        </p:sp>
        <p:pic>
          <p:nvPicPr>
            <p:cNvPr id="8" name="Picture 7">
              <a:extLst>
                <a:ext uri="{FF2B5EF4-FFF2-40B4-BE49-F238E27FC236}">
                  <a16:creationId xmlns:a16="http://schemas.microsoft.com/office/drawing/2014/main" id="{06C795F9-9CC6-3BAF-B330-5F223B222DB1}"/>
                </a:ext>
              </a:extLst>
            </p:cNvPr>
            <p:cNvPicPr>
              <a:picLocks noChangeAspect="1"/>
            </p:cNvPicPr>
            <p:nvPr/>
          </p:nvPicPr>
          <p:blipFill>
            <a:blip r:embed="rId6"/>
            <a:stretch>
              <a:fillRect/>
            </a:stretch>
          </p:blipFill>
          <p:spPr>
            <a:xfrm>
              <a:off x="5981107" y="5555179"/>
              <a:ext cx="1118667" cy="719993"/>
            </a:xfrm>
            <a:prstGeom prst="rect">
              <a:avLst/>
            </a:prstGeom>
          </p:spPr>
        </p:pic>
        <p:sp>
          <p:nvSpPr>
            <p:cNvPr id="10" name="TextBox 9">
              <a:extLst>
                <a:ext uri="{FF2B5EF4-FFF2-40B4-BE49-F238E27FC236}">
                  <a16:creationId xmlns:a16="http://schemas.microsoft.com/office/drawing/2014/main" id="{26B82752-71F2-E8E8-7314-17369A04DBC4}"/>
                </a:ext>
              </a:extLst>
            </p:cNvPr>
            <p:cNvSpPr txBox="1"/>
            <p:nvPr/>
          </p:nvSpPr>
          <p:spPr>
            <a:xfrm>
              <a:off x="5648862" y="6036662"/>
              <a:ext cx="332244" cy="14240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stroke</a:t>
              </a:r>
            </a:p>
          </p:txBody>
        </p:sp>
      </p:grpSp>
      <p:sp>
        <p:nvSpPr>
          <p:cNvPr id="18" name="TextBox 17">
            <a:extLst>
              <a:ext uri="{FF2B5EF4-FFF2-40B4-BE49-F238E27FC236}">
                <a16:creationId xmlns:a16="http://schemas.microsoft.com/office/drawing/2014/main" id="{076C1154-A202-616B-D6C3-9B7944C241E1}"/>
              </a:ext>
            </a:extLst>
          </p:cNvPr>
          <p:cNvSpPr txBox="1"/>
          <p:nvPr/>
        </p:nvSpPr>
        <p:spPr>
          <a:xfrm>
            <a:off x="5390399" y="5602897"/>
            <a:ext cx="479179" cy="276999"/>
          </a:xfrm>
          <a:prstGeom prst="rect">
            <a:avLst/>
          </a:prstGeom>
          <a:solidFill>
            <a:schemeClr val="bg1"/>
          </a:solidFill>
        </p:spPr>
        <p:txBody>
          <a:bodyPr wrap="square" rtlCol="0">
            <a:spAutoFit/>
          </a:bodyPr>
          <a:lstStyle/>
          <a:p>
            <a:r>
              <a:rPr lang="en-US" sz="1200" b="1" dirty="0">
                <a:latin typeface="Arial" panose="020B0604020202020204" pitchFamily="34" charset="0"/>
                <a:cs typeface="Arial" panose="020B0604020202020204" pitchFamily="34" charset="0"/>
              </a:rPr>
              <a:t>7.2c</a:t>
            </a:r>
            <a:endParaRPr lang="en-US" sz="1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A02D6BA-1B5F-642F-335C-17CC78ED0233}"/>
              </a:ext>
            </a:extLst>
          </p:cNvPr>
          <p:cNvSpPr txBox="1"/>
          <p:nvPr/>
        </p:nvSpPr>
        <p:spPr>
          <a:xfrm>
            <a:off x="7640709" y="5613476"/>
            <a:ext cx="2955203" cy="738664"/>
          </a:xfrm>
          <a:prstGeom prst="rect">
            <a:avLst/>
          </a:prstGeom>
          <a:noFill/>
        </p:spPr>
        <p:txBody>
          <a:bodyPr wrap="square">
            <a:spAutoFit/>
          </a:bodyPr>
          <a:lstStyle/>
          <a:p>
            <a:r>
              <a:rPr lang="en-US" sz="1050" dirty="0">
                <a:latin typeface="Arial" panose="020B0604020202020204" pitchFamily="34" charset="0"/>
                <a:cs typeface="Arial" panose="020B0604020202020204" pitchFamily="34" charset="0"/>
              </a:rPr>
              <a:t>Note: Here instead of using the randomly resampled data, l used the all the samples to capture a more comprehensive understanding of the patient mean.</a:t>
            </a:r>
          </a:p>
        </p:txBody>
      </p:sp>
    </p:spTree>
    <p:extLst>
      <p:ext uri="{BB962C8B-B14F-4D97-AF65-F5344CB8AC3E}">
        <p14:creationId xmlns:p14="http://schemas.microsoft.com/office/powerpoint/2010/main" val="214364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Arial" panose="020B0604020202020204" pitchFamily="34" charset="0"/>
                <a:cs typeface="Arial" panose="020B0604020202020204" pitchFamily="34" charset="0"/>
              </a:rPr>
              <a:t>Statistical Analysis: Numerical Features</a:t>
            </a:r>
            <a:endParaRPr lang="en-US" sz="4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962528"/>
            <a:ext cx="5169643" cy="4233720"/>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To get a high-level overview of the numerical features relationships, I used a combination of </a:t>
            </a:r>
            <a:r>
              <a:rPr lang="en-US" sz="2000" dirty="0" err="1">
                <a:latin typeface="Arial" panose="020B0604020202020204" pitchFamily="34" charset="0"/>
                <a:cs typeface="Arial" panose="020B0604020202020204" pitchFamily="34" charset="0"/>
              </a:rPr>
              <a:t>pairplot</a:t>
            </a:r>
            <a:r>
              <a:rPr lang="en-US" sz="2000" dirty="0">
                <a:latin typeface="Arial" panose="020B0604020202020204" pitchFamily="34" charset="0"/>
                <a:cs typeface="Arial" panose="020B0604020202020204" pitchFamily="34" charset="0"/>
              </a:rPr>
              <a:t> and a correlation matrix.</a:t>
            </a:r>
          </a:p>
          <a:p>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pairplot</a:t>
            </a:r>
            <a:r>
              <a:rPr lang="en-US" sz="2000" dirty="0">
                <a:latin typeface="Arial" panose="020B0604020202020204" pitchFamily="34" charset="0"/>
                <a:cs typeface="Arial" panose="020B0604020202020204" pitchFamily="34" charset="0"/>
              </a:rPr>
              <a:t> is also colored by the Target column (where 1: Stroke, 0: absence of Stroke). </a:t>
            </a:r>
          </a:p>
          <a:p>
            <a:pPr lvl="1"/>
            <a:r>
              <a:rPr lang="en-US" sz="1600" dirty="0">
                <a:latin typeface="Arial" panose="020B0604020202020204" pitchFamily="34" charset="0"/>
                <a:cs typeface="Arial" panose="020B0604020202020204" pitchFamily="34" charset="0"/>
              </a:rPr>
              <a:t>We can see that the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look interesting in that there is a clustering of stroke patients with a higher value of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The other two numerical columns </a:t>
            </a:r>
            <a:r>
              <a:rPr lang="en-US" sz="1600" dirty="0" err="1">
                <a:latin typeface="Arial" panose="020B0604020202020204" pitchFamily="34" charset="0"/>
                <a:cs typeface="Arial" panose="020B0604020202020204" pitchFamily="34" charset="0"/>
              </a:rPr>
              <a:t>Avg_Glucose</a:t>
            </a:r>
            <a:r>
              <a:rPr lang="en-US" sz="1600" dirty="0">
                <a:latin typeface="Arial" panose="020B0604020202020204" pitchFamily="34" charset="0"/>
                <a:cs typeface="Arial" panose="020B0604020202020204" pitchFamily="34" charset="0"/>
              </a:rPr>
              <a:t>’ and ‘BMI do not display this similar clustering behavior.</a:t>
            </a:r>
          </a:p>
          <a:p>
            <a:r>
              <a:rPr lang="en-US" sz="2000" dirty="0">
                <a:latin typeface="Arial" panose="020B0604020202020204" pitchFamily="34" charset="0"/>
                <a:cs typeface="Arial" panose="020B0604020202020204" pitchFamily="34" charset="0"/>
              </a:rPr>
              <a:t>The annotated correlation matrix shows low correlation between these variables.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5" name="Rectangle 4">
            <a:extLst>
              <a:ext uri="{FF2B5EF4-FFF2-40B4-BE49-F238E27FC236}">
                <a16:creationId xmlns:a16="http://schemas.microsoft.com/office/drawing/2014/main" id="{615A8D81-DBCB-8B79-943D-949ECE490379}"/>
              </a:ext>
            </a:extLst>
          </p:cNvPr>
          <p:cNvSpPr/>
          <p:nvPr/>
        </p:nvSpPr>
        <p:spPr>
          <a:xfrm>
            <a:off x="5569693" y="2052536"/>
            <a:ext cx="6593731" cy="4056434"/>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a:extLst>
              <a:ext uri="{FF2B5EF4-FFF2-40B4-BE49-F238E27FC236}">
                <a16:creationId xmlns:a16="http://schemas.microsoft.com/office/drawing/2014/main" id="{5EAC1D53-A773-9756-3B88-EB0481672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589" y="2127628"/>
            <a:ext cx="4245982" cy="390352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07CC4306-4BED-AA29-90AE-E8D760C7E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1265" y="3119006"/>
            <a:ext cx="2174465" cy="17649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4E5033-A4F0-239E-DF3A-49F4BE65184D}"/>
              </a:ext>
            </a:extLst>
          </p:cNvPr>
          <p:cNvSpPr txBox="1"/>
          <p:nvPr/>
        </p:nvSpPr>
        <p:spPr>
          <a:xfrm>
            <a:off x="5569694" y="6161419"/>
            <a:ext cx="4871294"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7.3. </a:t>
            </a:r>
            <a:r>
              <a:rPr lang="en-US" sz="1400" dirty="0">
                <a:latin typeface="Arial" panose="020B0604020202020204" pitchFamily="34" charset="0"/>
                <a:cs typeface="Arial" panose="020B0604020202020204" pitchFamily="34" charset="0"/>
              </a:rPr>
              <a:t>High-level overview of numeric features using </a:t>
            </a:r>
            <a:r>
              <a:rPr lang="en-US" sz="1400" dirty="0" err="1">
                <a:latin typeface="Arial" panose="020B0604020202020204" pitchFamily="34" charset="0"/>
                <a:cs typeface="Arial" panose="020B0604020202020204" pitchFamily="34" charset="0"/>
              </a:rPr>
              <a:t>pairplot</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 correlation matrix</a:t>
            </a:r>
          </a:p>
        </p:txBody>
      </p:sp>
    </p:spTree>
    <p:extLst>
      <p:ext uri="{BB962C8B-B14F-4D97-AF65-F5344CB8AC3E}">
        <p14:creationId xmlns:p14="http://schemas.microsoft.com/office/powerpoint/2010/main" val="295152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Statistical Analysis: Numerical Features – OLS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7723986" y="2917189"/>
            <a:ext cx="4439438" cy="3004617"/>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Performing an OLS regression between these numerical features, I found that there is a very low linear correlation between these variables along with a Durbin-Watson value ~2 which suggests a low probability of autocorrelation between these variables.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6" name="TextBox 5">
            <a:extLst>
              <a:ext uri="{FF2B5EF4-FFF2-40B4-BE49-F238E27FC236}">
                <a16:creationId xmlns:a16="http://schemas.microsoft.com/office/drawing/2014/main" id="{E44E5033-A4F0-239E-DF3A-49F4BE65184D}"/>
              </a:ext>
            </a:extLst>
          </p:cNvPr>
          <p:cNvSpPr txBox="1"/>
          <p:nvPr/>
        </p:nvSpPr>
        <p:spPr>
          <a:xfrm>
            <a:off x="107003" y="6526692"/>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8. </a:t>
            </a:r>
            <a:r>
              <a:rPr lang="en-US" sz="1400" dirty="0">
                <a:latin typeface="Arial" panose="020B0604020202020204" pitchFamily="34" charset="0"/>
                <a:cs typeface="Arial" panose="020B0604020202020204" pitchFamily="34" charset="0"/>
              </a:rPr>
              <a:t>OLS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results between the numerical features to find the autocorrelation</a:t>
            </a:r>
          </a:p>
        </p:txBody>
      </p:sp>
      <p:grpSp>
        <p:nvGrpSpPr>
          <p:cNvPr id="14" name="Group 13">
            <a:extLst>
              <a:ext uri="{FF2B5EF4-FFF2-40B4-BE49-F238E27FC236}">
                <a16:creationId xmlns:a16="http://schemas.microsoft.com/office/drawing/2014/main" id="{6CCBBF31-C16A-655A-A313-4E9204D439C0}"/>
              </a:ext>
            </a:extLst>
          </p:cNvPr>
          <p:cNvGrpSpPr/>
          <p:nvPr/>
        </p:nvGrpSpPr>
        <p:grpSpPr>
          <a:xfrm>
            <a:off x="107003" y="1675194"/>
            <a:ext cx="7442369" cy="4793700"/>
            <a:chOff x="5642043" y="1622745"/>
            <a:chExt cx="6965004" cy="4486225"/>
          </a:xfrm>
        </p:grpSpPr>
        <p:sp>
          <p:nvSpPr>
            <p:cNvPr id="5" name="Rectangle 4">
              <a:extLst>
                <a:ext uri="{FF2B5EF4-FFF2-40B4-BE49-F238E27FC236}">
                  <a16:creationId xmlns:a16="http://schemas.microsoft.com/office/drawing/2014/main" id="{615A8D81-DBCB-8B79-943D-949ECE490379}"/>
                </a:ext>
              </a:extLst>
            </p:cNvPr>
            <p:cNvSpPr/>
            <p:nvPr/>
          </p:nvSpPr>
          <p:spPr>
            <a:xfrm>
              <a:off x="5642043" y="1622745"/>
              <a:ext cx="6965004" cy="4486225"/>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a:extLst>
                <a:ext uri="{FF2B5EF4-FFF2-40B4-BE49-F238E27FC236}">
                  <a16:creationId xmlns:a16="http://schemas.microsoft.com/office/drawing/2014/main" id="{15344597-357C-2089-84A8-9AFE45A24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060" y="1717782"/>
              <a:ext cx="2176528" cy="221920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DD0B933-C175-9E0B-28C6-31439407C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279" y="1717781"/>
              <a:ext cx="2219204" cy="221920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5F3B218F-E5B4-EE18-D277-B782EBA84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4020" y="1717781"/>
              <a:ext cx="2152817" cy="22192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438E4A8-6AE5-B58F-D97D-37C9C74CBFE7}"/>
                </a:ext>
              </a:extLst>
            </p:cNvPr>
            <p:cNvPicPr>
              <a:picLocks noChangeAspect="1"/>
            </p:cNvPicPr>
            <p:nvPr/>
          </p:nvPicPr>
          <p:blipFill>
            <a:blip r:embed="rId6"/>
            <a:stretch>
              <a:fillRect/>
            </a:stretch>
          </p:blipFill>
          <p:spPr>
            <a:xfrm>
              <a:off x="8250739" y="3989435"/>
              <a:ext cx="1749718" cy="2062780"/>
            </a:xfrm>
            <a:prstGeom prst="rect">
              <a:avLst/>
            </a:prstGeom>
          </p:spPr>
        </p:pic>
        <p:pic>
          <p:nvPicPr>
            <p:cNvPr id="10" name="Picture 9">
              <a:extLst>
                <a:ext uri="{FF2B5EF4-FFF2-40B4-BE49-F238E27FC236}">
                  <a16:creationId xmlns:a16="http://schemas.microsoft.com/office/drawing/2014/main" id="{A3FCA9AC-0A23-5422-CD11-34298DD25598}"/>
                </a:ext>
              </a:extLst>
            </p:cNvPr>
            <p:cNvPicPr>
              <a:picLocks noChangeAspect="1"/>
            </p:cNvPicPr>
            <p:nvPr/>
          </p:nvPicPr>
          <p:blipFill>
            <a:blip r:embed="rId7"/>
            <a:stretch>
              <a:fillRect/>
            </a:stretch>
          </p:blipFill>
          <p:spPr>
            <a:xfrm>
              <a:off x="5959960" y="3990775"/>
              <a:ext cx="1722161" cy="2061440"/>
            </a:xfrm>
            <a:prstGeom prst="rect">
              <a:avLst/>
            </a:prstGeom>
          </p:spPr>
        </p:pic>
        <p:pic>
          <p:nvPicPr>
            <p:cNvPr id="12" name="Picture 11">
              <a:extLst>
                <a:ext uri="{FF2B5EF4-FFF2-40B4-BE49-F238E27FC236}">
                  <a16:creationId xmlns:a16="http://schemas.microsoft.com/office/drawing/2014/main" id="{3DFCA948-3D2F-6922-7DC5-9B8B860B35AE}"/>
                </a:ext>
              </a:extLst>
            </p:cNvPr>
            <p:cNvPicPr>
              <a:picLocks noChangeAspect="1"/>
            </p:cNvPicPr>
            <p:nvPr/>
          </p:nvPicPr>
          <p:blipFill>
            <a:blip r:embed="rId8"/>
            <a:stretch>
              <a:fillRect/>
            </a:stretch>
          </p:blipFill>
          <p:spPr>
            <a:xfrm>
              <a:off x="10602444" y="3989435"/>
              <a:ext cx="1695967" cy="2062780"/>
            </a:xfrm>
            <a:prstGeom prst="rect">
              <a:avLst/>
            </a:prstGeom>
          </p:spPr>
        </p:pic>
      </p:grpSp>
      <p:cxnSp>
        <p:nvCxnSpPr>
          <p:cNvPr id="18" name="Straight Connector 17">
            <a:extLst>
              <a:ext uri="{FF2B5EF4-FFF2-40B4-BE49-F238E27FC236}">
                <a16:creationId xmlns:a16="http://schemas.microsoft.com/office/drawing/2014/main" id="{44A2EA6B-9956-95DE-2D06-DAA430668834}"/>
              </a:ext>
            </a:extLst>
          </p:cNvPr>
          <p:cNvCxnSpPr/>
          <p:nvPr/>
        </p:nvCxnSpPr>
        <p:spPr>
          <a:xfrm>
            <a:off x="2587258" y="1675194"/>
            <a:ext cx="0" cy="479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C454BFB-B9C2-CE92-2127-A680BD648881}"/>
              </a:ext>
            </a:extLst>
          </p:cNvPr>
          <p:cNvCxnSpPr/>
          <p:nvPr/>
        </p:nvCxnSpPr>
        <p:spPr>
          <a:xfrm>
            <a:off x="5082915" y="1675194"/>
            <a:ext cx="0" cy="4793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Statistical Analysis: Numerical Features – Hypothesis Testing</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453855" y="4798471"/>
            <a:ext cx="10015707" cy="1873129"/>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For the </a:t>
            </a:r>
            <a:r>
              <a:rPr lang="en-US" sz="2000" dirty="0" err="1">
                <a:latin typeface="Arial" panose="020B0604020202020204" pitchFamily="34" charset="0"/>
                <a:cs typeface="Arial" panose="020B0604020202020204" pitchFamily="34" charset="0"/>
              </a:rPr>
              <a:t>Age_In_Days</a:t>
            </a:r>
            <a:r>
              <a:rPr lang="en-US" sz="2000" dirty="0">
                <a:latin typeface="Arial" panose="020B0604020202020204" pitchFamily="34" charset="0"/>
                <a:cs typeface="Arial" panose="020B0604020202020204" pitchFamily="34" charset="0"/>
              </a:rPr>
              <a:t> column, there is a visually noticeable difference in the sample means between the two patient groups. </a:t>
            </a:r>
          </a:p>
          <a:p>
            <a:pPr marL="0" indent="0">
              <a:buNone/>
            </a:pPr>
            <a:r>
              <a:rPr lang="en-US" sz="2000" b="1" dirty="0">
                <a:latin typeface="Arial" panose="020B0604020202020204" pitchFamily="34" charset="0"/>
                <a:cs typeface="Arial" panose="020B0604020202020204" pitchFamily="34" charset="0"/>
              </a:rPr>
              <a:t>Hypothesis testing: </a:t>
            </a:r>
            <a:r>
              <a:rPr lang="en-US" sz="2000" dirty="0">
                <a:latin typeface="Arial" panose="020B0604020202020204" pitchFamily="34" charset="0"/>
                <a:cs typeface="Arial" panose="020B0604020202020204" pitchFamily="34" charset="0"/>
              </a:rPr>
              <a:t>After randomly sampling 50 from each group (outcome in the .</a:t>
            </a:r>
            <a:r>
              <a:rPr lang="en-US" sz="2000" dirty="0" err="1">
                <a:latin typeface="Arial" panose="020B0604020202020204" pitchFamily="34" charset="0"/>
                <a:cs typeface="Arial" panose="020B0604020202020204" pitchFamily="34" charset="0"/>
              </a:rPr>
              <a:t>ipynb</a:t>
            </a:r>
            <a:r>
              <a:rPr lang="en-US" sz="2000" dirty="0">
                <a:latin typeface="Arial" panose="020B0604020202020204" pitchFamily="34" charset="0"/>
                <a:cs typeface="Arial" panose="020B0604020202020204" pitchFamily="34" charset="0"/>
              </a:rPr>
              <a:t> file provided). The results from this test rules out our null hypothesis and </a:t>
            </a:r>
            <a:r>
              <a:rPr lang="en-US" sz="2000" b="1" dirty="0">
                <a:latin typeface="Arial" panose="020B0604020202020204" pitchFamily="34" charset="0"/>
                <a:cs typeface="Arial" panose="020B0604020202020204" pitchFamily="34" charset="0"/>
              </a:rPr>
              <a:t>shows a significant difference in the age in the stroke sample group.</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grpSp>
        <p:nvGrpSpPr>
          <p:cNvPr id="23" name="Group 22">
            <a:extLst>
              <a:ext uri="{FF2B5EF4-FFF2-40B4-BE49-F238E27FC236}">
                <a16:creationId xmlns:a16="http://schemas.microsoft.com/office/drawing/2014/main" id="{60DD8FA8-BF4B-113A-556B-9E8E3E1F32FA}"/>
              </a:ext>
            </a:extLst>
          </p:cNvPr>
          <p:cNvGrpSpPr/>
          <p:nvPr/>
        </p:nvGrpSpPr>
        <p:grpSpPr>
          <a:xfrm>
            <a:off x="359923" y="1769738"/>
            <a:ext cx="11410545" cy="2856425"/>
            <a:chOff x="0" y="1769738"/>
            <a:chExt cx="11410545" cy="2856425"/>
          </a:xfrm>
        </p:grpSpPr>
        <p:grpSp>
          <p:nvGrpSpPr>
            <p:cNvPr id="20" name="Group 19">
              <a:extLst>
                <a:ext uri="{FF2B5EF4-FFF2-40B4-BE49-F238E27FC236}">
                  <a16:creationId xmlns:a16="http://schemas.microsoft.com/office/drawing/2014/main" id="{74241A32-737C-5B06-7DA6-747E9E51CC6E}"/>
                </a:ext>
              </a:extLst>
            </p:cNvPr>
            <p:cNvGrpSpPr/>
            <p:nvPr/>
          </p:nvGrpSpPr>
          <p:grpSpPr>
            <a:xfrm>
              <a:off x="0" y="1769738"/>
              <a:ext cx="11410545" cy="2856425"/>
              <a:chOff x="28576" y="1755647"/>
              <a:chExt cx="11410545" cy="2856425"/>
            </a:xfrm>
          </p:grpSpPr>
          <p:sp>
            <p:nvSpPr>
              <p:cNvPr id="6" name="TextBox 5">
                <a:extLst>
                  <a:ext uri="{FF2B5EF4-FFF2-40B4-BE49-F238E27FC236}">
                    <a16:creationId xmlns:a16="http://schemas.microsoft.com/office/drawing/2014/main" id="{E44E5033-A4F0-239E-DF3A-49F4BE65184D}"/>
                  </a:ext>
                </a:extLst>
              </p:cNvPr>
              <p:cNvSpPr txBox="1"/>
              <p:nvPr/>
            </p:nvSpPr>
            <p:spPr>
              <a:xfrm>
                <a:off x="28576" y="4304295"/>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9. </a:t>
                </a:r>
                <a:r>
                  <a:rPr lang="en-US" sz="1400" dirty="0">
                    <a:latin typeface="Arial" panose="020B0604020202020204" pitchFamily="34" charset="0"/>
                    <a:cs typeface="Arial" panose="020B0604020202020204" pitchFamily="34" charset="0"/>
                  </a:rPr>
                  <a:t>Comparison between the numerical features by stroke outcome</a:t>
                </a:r>
              </a:p>
            </p:txBody>
          </p:sp>
          <p:sp>
            <p:nvSpPr>
              <p:cNvPr id="5" name="Rectangle 4">
                <a:extLst>
                  <a:ext uri="{FF2B5EF4-FFF2-40B4-BE49-F238E27FC236}">
                    <a16:creationId xmlns:a16="http://schemas.microsoft.com/office/drawing/2014/main" id="{615A8D81-DBCB-8B79-943D-949ECE490379}"/>
                  </a:ext>
                </a:extLst>
              </p:cNvPr>
              <p:cNvSpPr/>
              <p:nvPr/>
            </p:nvSpPr>
            <p:spPr>
              <a:xfrm>
                <a:off x="122509" y="1755647"/>
                <a:ext cx="11316612" cy="2520071"/>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38" name="Picture 2">
                <a:extLst>
                  <a:ext uri="{FF2B5EF4-FFF2-40B4-BE49-F238E27FC236}">
                    <a16:creationId xmlns:a16="http://schemas.microsoft.com/office/drawing/2014/main" id="{D34FF641-D37D-B9E6-282F-CA3EB2A12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33" y="1843197"/>
                <a:ext cx="5787260" cy="2294558"/>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a:extLst>
                <a:ext uri="{FF2B5EF4-FFF2-40B4-BE49-F238E27FC236}">
                  <a16:creationId xmlns:a16="http://schemas.microsoft.com/office/drawing/2014/main" id="{17A87BAE-9607-1B2D-B880-73AFAEFC1DC6}"/>
                </a:ext>
              </a:extLst>
            </p:cNvPr>
            <p:cNvPicPr>
              <a:picLocks noChangeAspect="1"/>
            </p:cNvPicPr>
            <p:nvPr/>
          </p:nvPicPr>
          <p:blipFill>
            <a:blip r:embed="rId4"/>
            <a:stretch>
              <a:fillRect/>
            </a:stretch>
          </p:blipFill>
          <p:spPr>
            <a:xfrm>
              <a:off x="6075650" y="1857288"/>
              <a:ext cx="2600520" cy="2024509"/>
            </a:xfrm>
            <a:prstGeom prst="rect">
              <a:avLst/>
            </a:prstGeom>
          </p:spPr>
        </p:pic>
        <p:pic>
          <p:nvPicPr>
            <p:cNvPr id="22" name="Picture 21">
              <a:extLst>
                <a:ext uri="{FF2B5EF4-FFF2-40B4-BE49-F238E27FC236}">
                  <a16:creationId xmlns:a16="http://schemas.microsoft.com/office/drawing/2014/main" id="{B5C3EE0A-BC4C-1840-D494-54A86D1D0832}"/>
                </a:ext>
              </a:extLst>
            </p:cNvPr>
            <p:cNvPicPr>
              <a:picLocks noChangeAspect="1"/>
            </p:cNvPicPr>
            <p:nvPr/>
          </p:nvPicPr>
          <p:blipFill>
            <a:blip r:embed="rId5"/>
            <a:stretch>
              <a:fillRect/>
            </a:stretch>
          </p:blipFill>
          <p:spPr>
            <a:xfrm>
              <a:off x="8770103" y="1857289"/>
              <a:ext cx="2553359" cy="2024508"/>
            </a:xfrm>
            <a:prstGeom prst="rect">
              <a:avLst/>
            </a:prstGeom>
          </p:spPr>
        </p:pic>
      </p:grpSp>
      <p:sp>
        <p:nvSpPr>
          <p:cNvPr id="24" name="TextBox 23">
            <a:extLst>
              <a:ext uri="{FF2B5EF4-FFF2-40B4-BE49-F238E27FC236}">
                <a16:creationId xmlns:a16="http://schemas.microsoft.com/office/drawing/2014/main" id="{D32692C4-3CBE-0962-DF6B-002BF63F34A8}"/>
              </a:ext>
            </a:extLst>
          </p:cNvPr>
          <p:cNvSpPr txBox="1"/>
          <p:nvPr/>
        </p:nvSpPr>
        <p:spPr>
          <a:xfrm>
            <a:off x="6348489" y="3860737"/>
            <a:ext cx="2694453"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Numerical Features statistics with stroke</a:t>
            </a:r>
            <a:endParaRPr lang="en-US" sz="10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33EB92A-3011-DFFF-792E-81948AA544AF}"/>
              </a:ext>
            </a:extLst>
          </p:cNvPr>
          <p:cNvSpPr txBox="1"/>
          <p:nvPr/>
        </p:nvSpPr>
        <p:spPr>
          <a:xfrm>
            <a:off x="9092551" y="3860737"/>
            <a:ext cx="2694453"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Numerical Features statistics without stroke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914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2">
            <a:extLst>
              <a:ext uri="{FF2B5EF4-FFF2-40B4-BE49-F238E27FC236}">
                <a16:creationId xmlns:a16="http://schemas.microsoft.com/office/drawing/2014/main" id="{A20593E2-065A-4B92-705D-A2E836E13C73}"/>
              </a:ext>
            </a:extLst>
          </p:cNvPr>
          <p:cNvGraphicFramePr>
            <a:graphicFrameLocks noGrp="1"/>
          </p:cNvGraphicFramePr>
          <p:nvPr>
            <p:ph idx="1"/>
          </p:nvPr>
        </p:nvGraphicFramePr>
        <p:xfrm>
          <a:off x="223838" y="489597"/>
          <a:ext cx="11744324" cy="587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7"/>
          <a:stretch>
            <a:fillRect/>
          </a:stretch>
        </p:blipFill>
        <p:spPr>
          <a:xfrm>
            <a:off x="10498137" y="5452900"/>
            <a:ext cx="1693861" cy="879042"/>
          </a:xfrm>
          <a:prstGeom prst="rect">
            <a:avLst/>
          </a:prstGeom>
        </p:spPr>
      </p:pic>
      <p:sp>
        <p:nvSpPr>
          <p:cNvPr id="5" name="Title 4">
            <a:extLst>
              <a:ext uri="{FF2B5EF4-FFF2-40B4-BE49-F238E27FC236}">
                <a16:creationId xmlns:a16="http://schemas.microsoft.com/office/drawing/2014/main" id="{CF8E7812-0E6A-7261-7A96-7125D35269F2}"/>
              </a:ext>
            </a:extLst>
          </p:cNvPr>
          <p:cNvSpPr>
            <a:spLocks noGrp="1"/>
          </p:cNvSpPr>
          <p:nvPr>
            <p:ph type="title"/>
          </p:nvPr>
        </p:nvSpPr>
        <p:spPr>
          <a:xfrm>
            <a:off x="197645" y="-406366"/>
            <a:ext cx="10515600" cy="1325563"/>
          </a:xfrm>
        </p:spPr>
        <p:txBody>
          <a:bodyPr>
            <a:normAutofit/>
          </a:bodyPr>
          <a:lstStyle/>
          <a:p>
            <a:r>
              <a:rPr lang="en-US" sz="2400" dirty="0">
                <a:latin typeface="Arial" panose="020B0604020202020204" pitchFamily="34" charset="0"/>
                <a:cs typeface="Arial" panose="020B0604020202020204" pitchFamily="34" charset="0"/>
              </a:rPr>
              <a:t>ML Workflow</a:t>
            </a:r>
          </a:p>
        </p:txBody>
      </p:sp>
      <p:sp>
        <p:nvSpPr>
          <p:cNvPr id="9" name="Title 4">
            <a:extLst>
              <a:ext uri="{FF2B5EF4-FFF2-40B4-BE49-F238E27FC236}">
                <a16:creationId xmlns:a16="http://schemas.microsoft.com/office/drawing/2014/main" id="{224E5087-C651-938E-D4C8-302978181792}"/>
              </a:ext>
            </a:extLst>
          </p:cNvPr>
          <p:cNvSpPr txBox="1">
            <a:spLocks/>
          </p:cNvSpPr>
          <p:nvPr/>
        </p:nvSpPr>
        <p:spPr>
          <a:xfrm>
            <a:off x="307777" y="323486"/>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1: Project planning and requirements</a:t>
            </a:r>
          </a:p>
        </p:txBody>
      </p:sp>
      <p:sp>
        <p:nvSpPr>
          <p:cNvPr id="10" name="Title 4">
            <a:extLst>
              <a:ext uri="{FF2B5EF4-FFF2-40B4-BE49-F238E27FC236}">
                <a16:creationId xmlns:a16="http://schemas.microsoft.com/office/drawing/2014/main" id="{FCE5791B-B14A-A007-1CC9-607A8D5DB0DE}"/>
              </a:ext>
            </a:extLst>
          </p:cNvPr>
          <p:cNvSpPr txBox="1">
            <a:spLocks/>
          </p:cNvSpPr>
          <p:nvPr/>
        </p:nvSpPr>
        <p:spPr>
          <a:xfrm>
            <a:off x="5020268" y="302797"/>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2: Data exploration and processing</a:t>
            </a:r>
          </a:p>
        </p:txBody>
      </p:sp>
      <p:sp>
        <p:nvSpPr>
          <p:cNvPr id="11" name="Title 4">
            <a:extLst>
              <a:ext uri="{FF2B5EF4-FFF2-40B4-BE49-F238E27FC236}">
                <a16:creationId xmlns:a16="http://schemas.microsoft.com/office/drawing/2014/main" id="{82AB4E00-866F-BE25-A8D7-AAA740A97D2C}"/>
              </a:ext>
            </a:extLst>
          </p:cNvPr>
          <p:cNvSpPr txBox="1">
            <a:spLocks/>
          </p:cNvSpPr>
          <p:nvPr/>
        </p:nvSpPr>
        <p:spPr>
          <a:xfrm>
            <a:off x="9749431" y="171023"/>
            <a:ext cx="23240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3: Modeling </a:t>
            </a:r>
          </a:p>
        </p:txBody>
      </p:sp>
      <p:sp>
        <p:nvSpPr>
          <p:cNvPr id="12" name="TextBox 11">
            <a:extLst>
              <a:ext uri="{FF2B5EF4-FFF2-40B4-BE49-F238E27FC236}">
                <a16:creationId xmlns:a16="http://schemas.microsoft.com/office/drawing/2014/main" id="{98EFA1F9-A8E4-8A0E-BB03-E03F7AA1BD5D}"/>
              </a:ext>
            </a:extLst>
          </p:cNvPr>
          <p:cNvSpPr txBox="1"/>
          <p:nvPr/>
        </p:nvSpPr>
        <p:spPr>
          <a:xfrm>
            <a:off x="9797052" y="3001274"/>
            <a:ext cx="227647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Includes: </a:t>
            </a:r>
          </a:p>
          <a:p>
            <a:pPr marL="342900" indent="-342900">
              <a:buAutoNum type="arabicPeriod"/>
            </a:pPr>
            <a:r>
              <a:rPr lang="en-US" dirty="0">
                <a:latin typeface="Arial" panose="020B0604020202020204" pitchFamily="34" charset="0"/>
                <a:cs typeface="Arial" panose="020B0604020202020204" pitchFamily="34" charset="0"/>
              </a:rPr>
              <a:t>Hyperparameter Tuning</a:t>
            </a:r>
          </a:p>
          <a:p>
            <a:pPr marL="342900" indent="-342900">
              <a:buAutoNum type="arabicPeriod"/>
            </a:pPr>
            <a:r>
              <a:rPr lang="en-US" dirty="0">
                <a:latin typeface="Arial" panose="020B0604020202020204" pitchFamily="34" charset="0"/>
                <a:cs typeface="Arial" panose="020B0604020202020204" pitchFamily="34" charset="0"/>
              </a:rPr>
              <a:t>Model Evaluation</a:t>
            </a:r>
          </a:p>
          <a:p>
            <a:pPr marL="342900" indent="-342900">
              <a:buAutoNum type="arabicPeriod"/>
            </a:pPr>
            <a:r>
              <a:rPr lang="en-US" dirty="0">
                <a:latin typeface="Arial" panose="020B0604020202020204" pitchFamily="34" charset="0"/>
                <a:cs typeface="Arial" panose="020B0604020202020204" pitchFamily="34" charset="0"/>
              </a:rPr>
              <a:t>Going back to Phase 2 for optimization</a:t>
            </a:r>
          </a:p>
        </p:txBody>
      </p:sp>
      <p:sp>
        <p:nvSpPr>
          <p:cNvPr id="2" name="Rectangle 1">
            <a:extLst>
              <a:ext uri="{FF2B5EF4-FFF2-40B4-BE49-F238E27FC236}">
                <a16:creationId xmlns:a16="http://schemas.microsoft.com/office/drawing/2014/main" id="{2ABE1971-7A61-3DB6-0751-33153D0BEFA5}"/>
              </a:ext>
            </a:extLst>
          </p:cNvPr>
          <p:cNvSpPr/>
          <p:nvPr/>
        </p:nvSpPr>
        <p:spPr>
          <a:xfrm>
            <a:off x="9637179" y="489597"/>
            <a:ext cx="2492576" cy="5874313"/>
          </a:xfrm>
          <a:prstGeom prst="rect">
            <a:avLst/>
          </a:prstGeom>
          <a:noFill/>
          <a:ln w="222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95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Evaluating Models of Interests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885278"/>
            <a:ext cx="3860635" cy="4678183"/>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For this first pass of model evaluation, I decided to propose a handful of machine learning algorithms:</a:t>
            </a:r>
          </a:p>
          <a:p>
            <a:pPr marL="457200" indent="-457200">
              <a:buFont typeface="+mj-lt"/>
              <a:buAutoNum type="arabicPeriod"/>
            </a:pPr>
            <a:r>
              <a:rPr lang="en-US" sz="2000" dirty="0" err="1">
                <a:latin typeface="Arial" panose="020B0604020202020204" pitchFamily="34" charset="0"/>
                <a:cs typeface="Arial" panose="020B0604020202020204" pitchFamily="34" charset="0"/>
              </a:rPr>
              <a:t>LogisticRegression</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RandomForestClassifier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KNeighborsClassifier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SVC</a:t>
            </a:r>
          </a:p>
          <a:p>
            <a:pPr marL="457200" indent="-457200">
              <a:buFont typeface="+mj-lt"/>
              <a:buAutoNum type="arabicPeriod"/>
            </a:pPr>
            <a:r>
              <a:rPr lang="en-US" sz="2000" dirty="0" err="1">
                <a:latin typeface="Arial" panose="020B0604020202020204" pitchFamily="34" charset="0"/>
                <a:cs typeface="Arial" panose="020B0604020202020204" pitchFamily="34" charset="0"/>
              </a:rPr>
              <a:t>XGBoostClassifier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DecisionTree</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Naive Bayes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pic>
        <p:nvPicPr>
          <p:cNvPr id="6" name="Picture 5">
            <a:extLst>
              <a:ext uri="{FF2B5EF4-FFF2-40B4-BE49-F238E27FC236}">
                <a16:creationId xmlns:a16="http://schemas.microsoft.com/office/drawing/2014/main" id="{75BB420D-D870-24B2-0359-891F1B294B69}"/>
              </a:ext>
            </a:extLst>
          </p:cNvPr>
          <p:cNvPicPr>
            <a:picLocks noChangeAspect="1"/>
          </p:cNvPicPr>
          <p:nvPr/>
        </p:nvPicPr>
        <p:blipFill>
          <a:blip r:embed="rId3"/>
          <a:stretch>
            <a:fillRect/>
          </a:stretch>
        </p:blipFill>
        <p:spPr>
          <a:xfrm>
            <a:off x="3367758" y="4224369"/>
            <a:ext cx="4655986" cy="1563629"/>
          </a:xfrm>
          <a:prstGeom prst="rect">
            <a:avLst/>
          </a:prstGeom>
        </p:spPr>
      </p:pic>
      <p:pic>
        <p:nvPicPr>
          <p:cNvPr id="7" name="Picture 6">
            <a:extLst>
              <a:ext uri="{FF2B5EF4-FFF2-40B4-BE49-F238E27FC236}">
                <a16:creationId xmlns:a16="http://schemas.microsoft.com/office/drawing/2014/main" id="{64816FB1-5D3E-1441-EA65-DDE0226A77F9}"/>
              </a:ext>
            </a:extLst>
          </p:cNvPr>
          <p:cNvPicPr>
            <a:picLocks noChangeAspect="1"/>
          </p:cNvPicPr>
          <p:nvPr/>
        </p:nvPicPr>
        <p:blipFill>
          <a:blip r:embed="rId4"/>
          <a:stretch>
            <a:fillRect/>
          </a:stretch>
        </p:blipFill>
        <p:spPr>
          <a:xfrm>
            <a:off x="4060660" y="2246876"/>
            <a:ext cx="3948315" cy="1816557"/>
          </a:xfrm>
          <a:prstGeom prst="rect">
            <a:avLst/>
          </a:prstGeom>
        </p:spPr>
      </p:pic>
      <p:pic>
        <p:nvPicPr>
          <p:cNvPr id="18434" name="Picture 2">
            <a:extLst>
              <a:ext uri="{FF2B5EF4-FFF2-40B4-BE49-F238E27FC236}">
                <a16:creationId xmlns:a16="http://schemas.microsoft.com/office/drawing/2014/main" id="{88DFADBD-771B-0FD5-BEBB-02641D0D4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513" y="1998047"/>
            <a:ext cx="4089569" cy="39523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BB7887-06DB-0E6B-D5B4-49D3CBA3E0C0}"/>
              </a:ext>
            </a:extLst>
          </p:cNvPr>
          <p:cNvSpPr txBox="1"/>
          <p:nvPr/>
        </p:nvSpPr>
        <p:spPr>
          <a:xfrm>
            <a:off x="7373565" y="1643851"/>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9. </a:t>
            </a:r>
            <a:r>
              <a:rPr lang="en-US" sz="1400" dirty="0">
                <a:latin typeface="Arial" panose="020B0604020202020204" pitchFamily="34" charset="0"/>
                <a:cs typeface="Arial" panose="020B0604020202020204" pitchFamily="34" charset="0"/>
              </a:rPr>
              <a:t>Evaluation metrics comparison between models</a:t>
            </a:r>
          </a:p>
        </p:txBody>
      </p:sp>
      <p:sp>
        <p:nvSpPr>
          <p:cNvPr id="5" name="TextBox 4">
            <a:extLst>
              <a:ext uri="{FF2B5EF4-FFF2-40B4-BE49-F238E27FC236}">
                <a16:creationId xmlns:a16="http://schemas.microsoft.com/office/drawing/2014/main" id="{BFEFD9F2-A556-26F9-C7EC-CB3B246EF3E2}"/>
              </a:ext>
            </a:extLst>
          </p:cNvPr>
          <p:cNvSpPr txBox="1"/>
          <p:nvPr/>
        </p:nvSpPr>
        <p:spPr>
          <a:xfrm>
            <a:off x="3332416" y="4227163"/>
            <a:ext cx="1840717" cy="230832"/>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Cross validation</a:t>
            </a:r>
            <a:endParaRPr lang="en-US" sz="9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6AFE6A-C9D9-8C28-A942-C94DCE0DD446}"/>
              </a:ext>
            </a:extLst>
          </p:cNvPr>
          <p:cNvSpPr txBox="1"/>
          <p:nvPr/>
        </p:nvSpPr>
        <p:spPr>
          <a:xfrm>
            <a:off x="3996742" y="2240185"/>
            <a:ext cx="1840717" cy="215444"/>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Classification report</a:t>
            </a:r>
          </a:p>
        </p:txBody>
      </p:sp>
    </p:spTree>
    <p:extLst>
      <p:ext uri="{BB962C8B-B14F-4D97-AF65-F5344CB8AC3E}">
        <p14:creationId xmlns:p14="http://schemas.microsoft.com/office/powerpoint/2010/main" val="9802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Evaluating Models of Interests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885278"/>
            <a:ext cx="3860635" cy="4678183"/>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For this first pass of model evaluation, I decided to propose a handful of machine learning algorithms to look at:</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LogisticRegression</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err="1">
                <a:latin typeface="Arial" panose="020B0604020202020204" pitchFamily="34" charset="0"/>
                <a:cs typeface="Arial" panose="020B0604020202020204" pitchFamily="34" charset="0"/>
              </a:rPr>
              <a:t>RandomForestClassifier</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KNeighborsClassifier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SVC</a:t>
            </a:r>
          </a:p>
          <a:p>
            <a:pPr marL="457200" indent="-457200">
              <a:buFont typeface="+mj-lt"/>
              <a:buAutoNum type="arabicPeriod"/>
            </a:pPr>
            <a:r>
              <a:rPr lang="en-US" sz="2000" dirty="0" err="1">
                <a:latin typeface="Arial" panose="020B0604020202020204" pitchFamily="34" charset="0"/>
                <a:cs typeface="Arial" panose="020B0604020202020204" pitchFamily="34" charset="0"/>
              </a:rPr>
              <a:t>XGBoostClassifier</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err="1">
                <a:latin typeface="Arial" panose="020B0604020202020204" pitchFamily="34" charset="0"/>
                <a:cs typeface="Arial" panose="020B0604020202020204" pitchFamily="34" charset="0"/>
              </a:rPr>
              <a:t>DecisionTree</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Naive Bayes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pic>
        <p:nvPicPr>
          <p:cNvPr id="6" name="Picture 5">
            <a:extLst>
              <a:ext uri="{FF2B5EF4-FFF2-40B4-BE49-F238E27FC236}">
                <a16:creationId xmlns:a16="http://schemas.microsoft.com/office/drawing/2014/main" id="{75BB420D-D870-24B2-0359-891F1B294B69}"/>
              </a:ext>
            </a:extLst>
          </p:cNvPr>
          <p:cNvPicPr>
            <a:picLocks noChangeAspect="1"/>
          </p:cNvPicPr>
          <p:nvPr/>
        </p:nvPicPr>
        <p:blipFill>
          <a:blip r:embed="rId3"/>
          <a:stretch>
            <a:fillRect/>
          </a:stretch>
        </p:blipFill>
        <p:spPr>
          <a:xfrm>
            <a:off x="3367758" y="4224369"/>
            <a:ext cx="4655986" cy="1563629"/>
          </a:xfrm>
          <a:prstGeom prst="rect">
            <a:avLst/>
          </a:prstGeom>
        </p:spPr>
      </p:pic>
      <p:pic>
        <p:nvPicPr>
          <p:cNvPr id="7" name="Picture 6">
            <a:extLst>
              <a:ext uri="{FF2B5EF4-FFF2-40B4-BE49-F238E27FC236}">
                <a16:creationId xmlns:a16="http://schemas.microsoft.com/office/drawing/2014/main" id="{64816FB1-5D3E-1441-EA65-DDE0226A77F9}"/>
              </a:ext>
            </a:extLst>
          </p:cNvPr>
          <p:cNvPicPr>
            <a:picLocks noChangeAspect="1"/>
          </p:cNvPicPr>
          <p:nvPr/>
        </p:nvPicPr>
        <p:blipFill>
          <a:blip r:embed="rId4"/>
          <a:stretch>
            <a:fillRect/>
          </a:stretch>
        </p:blipFill>
        <p:spPr>
          <a:xfrm>
            <a:off x="4060660" y="2246876"/>
            <a:ext cx="3948315" cy="1816557"/>
          </a:xfrm>
          <a:prstGeom prst="rect">
            <a:avLst/>
          </a:prstGeom>
        </p:spPr>
      </p:pic>
      <p:pic>
        <p:nvPicPr>
          <p:cNvPr id="18434" name="Picture 2">
            <a:extLst>
              <a:ext uri="{FF2B5EF4-FFF2-40B4-BE49-F238E27FC236}">
                <a16:creationId xmlns:a16="http://schemas.microsoft.com/office/drawing/2014/main" id="{88DFADBD-771B-0FD5-BEBB-02641D0D4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513" y="1998047"/>
            <a:ext cx="4089569" cy="39523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CDA36E0-FA90-3785-547E-E9FAA1324939}"/>
              </a:ext>
            </a:extLst>
          </p:cNvPr>
          <p:cNvSpPr/>
          <p:nvPr/>
        </p:nvSpPr>
        <p:spPr>
          <a:xfrm>
            <a:off x="8550613" y="2246876"/>
            <a:ext cx="441258" cy="37035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C2E17-3C18-37CB-A10D-F43556003699}"/>
              </a:ext>
            </a:extLst>
          </p:cNvPr>
          <p:cNvSpPr/>
          <p:nvPr/>
        </p:nvSpPr>
        <p:spPr>
          <a:xfrm>
            <a:off x="9554488" y="2246876"/>
            <a:ext cx="441258" cy="37035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0163BEE-2353-8B3F-DA9E-FC20A672DCC1}"/>
              </a:ext>
            </a:extLst>
          </p:cNvPr>
          <p:cNvSpPr/>
          <p:nvPr/>
        </p:nvSpPr>
        <p:spPr>
          <a:xfrm>
            <a:off x="10055459" y="2246876"/>
            <a:ext cx="441258" cy="37035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F84A210D-2DC8-030F-0929-180B7737D249}"/>
              </a:ext>
            </a:extLst>
          </p:cNvPr>
          <p:cNvSpPr txBox="1"/>
          <p:nvPr/>
        </p:nvSpPr>
        <p:spPr>
          <a:xfrm>
            <a:off x="2418149" y="6142581"/>
            <a:ext cx="7355697"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I decided to focus on these three models (in bold) for now due to their metrics score such as: recall score (as previously mentioned) and F1 score</a:t>
            </a:r>
          </a:p>
        </p:txBody>
      </p:sp>
      <p:sp>
        <p:nvSpPr>
          <p:cNvPr id="14" name="TextBox 13">
            <a:extLst>
              <a:ext uri="{FF2B5EF4-FFF2-40B4-BE49-F238E27FC236}">
                <a16:creationId xmlns:a16="http://schemas.microsoft.com/office/drawing/2014/main" id="{9514D76C-1CAC-8FB0-4A5E-D8F387E1B8C2}"/>
              </a:ext>
            </a:extLst>
          </p:cNvPr>
          <p:cNvSpPr txBox="1"/>
          <p:nvPr/>
        </p:nvSpPr>
        <p:spPr>
          <a:xfrm>
            <a:off x="7373565" y="1643851"/>
            <a:ext cx="735666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9. </a:t>
            </a:r>
            <a:r>
              <a:rPr lang="en-US" sz="1400" dirty="0">
                <a:latin typeface="Arial" panose="020B0604020202020204" pitchFamily="34" charset="0"/>
                <a:cs typeface="Arial" panose="020B0604020202020204" pitchFamily="34" charset="0"/>
              </a:rPr>
              <a:t>Evaluation metrics comparison between models</a:t>
            </a:r>
          </a:p>
        </p:txBody>
      </p:sp>
      <p:sp>
        <p:nvSpPr>
          <p:cNvPr id="16" name="TextBox 15">
            <a:extLst>
              <a:ext uri="{FF2B5EF4-FFF2-40B4-BE49-F238E27FC236}">
                <a16:creationId xmlns:a16="http://schemas.microsoft.com/office/drawing/2014/main" id="{35EC453C-4A87-BA23-D01B-A3899BC39FB5}"/>
              </a:ext>
            </a:extLst>
          </p:cNvPr>
          <p:cNvSpPr txBox="1"/>
          <p:nvPr/>
        </p:nvSpPr>
        <p:spPr>
          <a:xfrm>
            <a:off x="3332416" y="4227163"/>
            <a:ext cx="1840717" cy="230832"/>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Cross validation</a:t>
            </a:r>
            <a:endParaRPr lang="en-US" sz="9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04C2109-013B-E2DB-D655-4FA63D41BDCB}"/>
              </a:ext>
            </a:extLst>
          </p:cNvPr>
          <p:cNvSpPr txBox="1"/>
          <p:nvPr/>
        </p:nvSpPr>
        <p:spPr>
          <a:xfrm>
            <a:off x="3996742" y="2240185"/>
            <a:ext cx="1840717" cy="215444"/>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Classification report</a:t>
            </a:r>
          </a:p>
        </p:txBody>
      </p:sp>
    </p:spTree>
    <p:extLst>
      <p:ext uri="{BB962C8B-B14F-4D97-AF65-F5344CB8AC3E}">
        <p14:creationId xmlns:p14="http://schemas.microsoft.com/office/powerpoint/2010/main" val="52652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Quick Overview of the Selected Models</a:t>
            </a:r>
          </a:p>
        </p:txBody>
      </p:sp>
      <p:grpSp>
        <p:nvGrpSpPr>
          <p:cNvPr id="25" name="Group 24">
            <a:extLst>
              <a:ext uri="{FF2B5EF4-FFF2-40B4-BE49-F238E27FC236}">
                <a16:creationId xmlns:a16="http://schemas.microsoft.com/office/drawing/2014/main" id="{3D06136C-E46E-42BA-57F2-FCC1B261D984}"/>
              </a:ext>
            </a:extLst>
          </p:cNvPr>
          <p:cNvGrpSpPr/>
          <p:nvPr/>
        </p:nvGrpSpPr>
        <p:grpSpPr>
          <a:xfrm>
            <a:off x="-38901" y="1718361"/>
            <a:ext cx="12230901" cy="4168930"/>
            <a:chOff x="-38901" y="1786457"/>
            <a:chExt cx="12230901" cy="4168930"/>
          </a:xfrm>
          <a:solidFill>
            <a:schemeClr val="bg1"/>
          </a:solidFill>
        </p:grpSpPr>
        <p:sp>
          <p:nvSpPr>
            <p:cNvPr id="22" name="Rectangle 21">
              <a:extLst>
                <a:ext uri="{FF2B5EF4-FFF2-40B4-BE49-F238E27FC236}">
                  <a16:creationId xmlns:a16="http://schemas.microsoft.com/office/drawing/2014/main" id="{E91248FB-6B27-BEDE-8161-43286AF9015F}"/>
                </a:ext>
              </a:extLst>
            </p:cNvPr>
            <p:cNvSpPr/>
            <p:nvPr/>
          </p:nvSpPr>
          <p:spPr>
            <a:xfrm>
              <a:off x="-38901" y="1786457"/>
              <a:ext cx="4076969" cy="4168930"/>
            </a:xfrm>
            <a:prstGeom prst="rect">
              <a:avLst/>
            </a:prstGeom>
            <a:grp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10B0527-A0CD-A627-F7F5-A91598E2186C}"/>
                </a:ext>
              </a:extLst>
            </p:cNvPr>
            <p:cNvSpPr/>
            <p:nvPr/>
          </p:nvSpPr>
          <p:spPr>
            <a:xfrm>
              <a:off x="4038065" y="1786457"/>
              <a:ext cx="4076969" cy="4168930"/>
            </a:xfrm>
            <a:prstGeom prst="rect">
              <a:avLst/>
            </a:prstGeom>
            <a:grp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0679D14-FE41-3BA5-EC4F-DFC9FAFC0B79}"/>
                </a:ext>
              </a:extLst>
            </p:cNvPr>
            <p:cNvSpPr/>
            <p:nvPr/>
          </p:nvSpPr>
          <p:spPr>
            <a:xfrm>
              <a:off x="8115031" y="1786457"/>
              <a:ext cx="4076969" cy="4168930"/>
            </a:xfrm>
            <a:prstGeom prst="rect">
              <a:avLst/>
            </a:prstGeom>
            <a:grp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69265" y="1753097"/>
            <a:ext cx="3860635" cy="404739"/>
          </a:xfrm>
        </p:spPr>
        <p:txBody>
          <a:bodyPr anchor="t">
            <a:normAutofit/>
          </a:bodyPr>
          <a:lstStyle/>
          <a:p>
            <a:pPr marL="0" indent="0" algn="ctr">
              <a:buNone/>
            </a:pPr>
            <a:r>
              <a:rPr lang="en-US" sz="2000" b="1" dirty="0">
                <a:latin typeface="Arial" panose="020B0604020202020204" pitchFamily="34" charset="0"/>
                <a:cs typeface="Arial" panose="020B0604020202020204" pitchFamily="34" charset="0"/>
              </a:rPr>
              <a:t>SVC</a:t>
            </a: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sp>
        <p:nvSpPr>
          <p:cNvPr id="16" name="Content Placeholder 2">
            <a:extLst>
              <a:ext uri="{FF2B5EF4-FFF2-40B4-BE49-F238E27FC236}">
                <a16:creationId xmlns:a16="http://schemas.microsoft.com/office/drawing/2014/main" id="{A4FCCA07-5460-3FEC-613B-DA5B4E5B19DF}"/>
              </a:ext>
            </a:extLst>
          </p:cNvPr>
          <p:cNvSpPr txBox="1">
            <a:spLocks/>
          </p:cNvSpPr>
          <p:nvPr/>
        </p:nvSpPr>
        <p:spPr>
          <a:xfrm>
            <a:off x="4146232" y="1779922"/>
            <a:ext cx="3860635" cy="4200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latin typeface="Arial" panose="020B0604020202020204" pitchFamily="34" charset="0"/>
                <a:cs typeface="Arial" panose="020B0604020202020204" pitchFamily="34" charset="0"/>
              </a:rPr>
              <a:t>Logistic Regression</a:t>
            </a:r>
            <a:endParaRPr lang="en-US" sz="2000" dirty="0">
              <a:latin typeface="Arial" panose="020B0604020202020204" pitchFamily="34" charset="0"/>
              <a:cs typeface="Arial" panose="020B0604020202020204" pitchFamily="34" charset="0"/>
            </a:endParaRPr>
          </a:p>
        </p:txBody>
      </p:sp>
      <p:sp>
        <p:nvSpPr>
          <p:cNvPr id="18" name="Content Placeholder 2">
            <a:extLst>
              <a:ext uri="{FF2B5EF4-FFF2-40B4-BE49-F238E27FC236}">
                <a16:creationId xmlns:a16="http://schemas.microsoft.com/office/drawing/2014/main" id="{48268922-1ACC-ABE3-3E4C-D8F54E1BD12D}"/>
              </a:ext>
            </a:extLst>
          </p:cNvPr>
          <p:cNvSpPr txBox="1">
            <a:spLocks/>
          </p:cNvSpPr>
          <p:nvPr/>
        </p:nvSpPr>
        <p:spPr>
          <a:xfrm>
            <a:off x="8539245" y="1763355"/>
            <a:ext cx="3860635" cy="34305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latin typeface="Arial" panose="020B0604020202020204" pitchFamily="34" charset="0"/>
                <a:cs typeface="Arial" panose="020B0604020202020204" pitchFamily="34" charset="0"/>
              </a:rPr>
              <a:t>Random Forest</a:t>
            </a:r>
            <a:endParaRPr lang="en-US" sz="2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F375F126-39DE-770F-03E3-05EDAD4AD475}"/>
              </a:ext>
            </a:extLst>
          </p:cNvPr>
          <p:cNvSpPr txBox="1"/>
          <p:nvPr/>
        </p:nvSpPr>
        <p:spPr>
          <a:xfrm>
            <a:off x="7118453" y="6489876"/>
            <a:ext cx="3466013" cy="307777"/>
          </a:xfrm>
          <a:prstGeom prst="rect">
            <a:avLst/>
          </a:prstGeom>
          <a:noFill/>
        </p:spPr>
        <p:txBody>
          <a:bodyPr wrap="none" rtlCol="0">
            <a:spAutoFit/>
          </a:bodyPr>
          <a:lstStyle/>
          <a:p>
            <a:r>
              <a:rPr lang="en-US" sz="1400" i="1" dirty="0">
                <a:latin typeface="Arial" panose="020B0604020202020204" pitchFamily="34" charset="0"/>
                <a:cs typeface="Arial" panose="020B0604020202020204" pitchFamily="34" charset="0"/>
              </a:rPr>
              <a:t>Information compiled from scikit-</a:t>
            </a:r>
            <a:r>
              <a:rPr lang="en-US" sz="1400" i="1" dirty="0" err="1">
                <a:latin typeface="Arial" panose="020B0604020202020204" pitchFamily="34" charset="0"/>
                <a:cs typeface="Arial" panose="020B0604020202020204" pitchFamily="34" charset="0"/>
              </a:rPr>
              <a:t>learn.org</a:t>
            </a:r>
            <a:endParaRPr lang="en-US" sz="1400" i="1" dirty="0">
              <a:latin typeface="Arial" panose="020B0604020202020204" pitchFamily="34" charset="0"/>
              <a:cs typeface="Arial" panose="020B0604020202020204" pitchFamily="34" charset="0"/>
            </a:endParaRPr>
          </a:p>
        </p:txBody>
      </p:sp>
      <p:sp>
        <p:nvSpPr>
          <p:cNvPr id="28" name="Content Placeholder 2">
            <a:extLst>
              <a:ext uri="{FF2B5EF4-FFF2-40B4-BE49-F238E27FC236}">
                <a16:creationId xmlns:a16="http://schemas.microsoft.com/office/drawing/2014/main" id="{66072B16-5715-B8F0-3221-9495B725FB55}"/>
              </a:ext>
            </a:extLst>
          </p:cNvPr>
          <p:cNvSpPr txBox="1">
            <a:spLocks/>
          </p:cNvSpPr>
          <p:nvPr/>
        </p:nvSpPr>
        <p:spPr>
          <a:xfrm>
            <a:off x="84394" y="2154518"/>
            <a:ext cx="3860635" cy="34583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Abbreviated from ‘Support Vector Classifier’ which is a type of SVM or ‘Support Vector Machines’</a:t>
            </a:r>
          </a:p>
          <a:p>
            <a:r>
              <a:rPr lang="en-US" sz="1400" dirty="0">
                <a:latin typeface="Arial" panose="020B0604020202020204" pitchFamily="34" charset="0"/>
                <a:cs typeface="Arial" panose="020B0604020202020204" pitchFamily="34" charset="0"/>
              </a:rPr>
              <a:t>It fits the data based on </a:t>
            </a:r>
            <a:r>
              <a:rPr lang="en-US" sz="1400" dirty="0" err="1">
                <a:latin typeface="Arial" panose="020B0604020202020204" pitchFamily="34" charset="0"/>
                <a:cs typeface="Arial" panose="020B0604020202020204" pitchFamily="34" charset="0"/>
              </a:rPr>
              <a:t>libsvm</a:t>
            </a:r>
            <a:r>
              <a:rPr lang="en-US" sz="1400" dirty="0">
                <a:latin typeface="Arial" panose="020B0604020202020204" pitchFamily="34" charset="0"/>
                <a:cs typeface="Arial" panose="020B0604020202020204" pitchFamily="34" charset="0"/>
              </a:rPr>
              <a:t> by providing a ‘best fit’ hyperplane, called the maximum marginal hyperplane, that divides and categorizes the data. </a:t>
            </a:r>
          </a:p>
          <a:p>
            <a:endParaRPr lang="en-US" sz="1400" dirty="0">
              <a:latin typeface="Arial" panose="020B0604020202020204" pitchFamily="34" charset="0"/>
              <a:cs typeface="Arial" panose="020B0604020202020204" pitchFamily="34" charset="0"/>
            </a:endParaRPr>
          </a:p>
        </p:txBody>
      </p:sp>
      <p:sp>
        <p:nvSpPr>
          <p:cNvPr id="29" name="Content Placeholder 2">
            <a:extLst>
              <a:ext uri="{FF2B5EF4-FFF2-40B4-BE49-F238E27FC236}">
                <a16:creationId xmlns:a16="http://schemas.microsoft.com/office/drawing/2014/main" id="{304715A2-A74E-E3AD-1484-A2D21E8D9287}"/>
              </a:ext>
            </a:extLst>
          </p:cNvPr>
          <p:cNvSpPr txBox="1">
            <a:spLocks/>
          </p:cNvSpPr>
          <p:nvPr/>
        </p:nvSpPr>
        <p:spPr>
          <a:xfrm>
            <a:off x="4138310" y="2164246"/>
            <a:ext cx="3860635" cy="34583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A supervised algorithm that is part of the </a:t>
            </a:r>
            <a:r>
              <a:rPr lang="en-US" sz="1400" dirty="0" err="1">
                <a:latin typeface="Arial" panose="020B0604020202020204" pitchFamily="34" charset="0"/>
                <a:cs typeface="Arial" panose="020B0604020202020204" pitchFamily="34" charset="0"/>
              </a:rPr>
              <a:t>sklearn.linear_model</a:t>
            </a:r>
            <a:r>
              <a:rPr lang="en-US" sz="1400" dirty="0">
                <a:latin typeface="Arial" panose="020B0604020202020204" pitchFamily="34" charset="0"/>
                <a:cs typeface="Arial" panose="020B0604020202020204" pitchFamily="34" charset="0"/>
              </a:rPr>
              <a:t> package </a:t>
            </a:r>
          </a:p>
          <a:p>
            <a:r>
              <a:rPr lang="en-US" sz="1400" dirty="0">
                <a:latin typeface="Arial" panose="020B0604020202020204" pitchFamily="34" charset="0"/>
                <a:cs typeface="Arial" panose="020B0604020202020204" pitchFamily="34" charset="0"/>
              </a:rPr>
              <a:t>This model is most commonly known for its sigmoidal shape and widely used for classification problems.</a:t>
            </a:r>
          </a:p>
        </p:txBody>
      </p:sp>
      <p:sp>
        <p:nvSpPr>
          <p:cNvPr id="30" name="Content Placeholder 2">
            <a:extLst>
              <a:ext uri="{FF2B5EF4-FFF2-40B4-BE49-F238E27FC236}">
                <a16:creationId xmlns:a16="http://schemas.microsoft.com/office/drawing/2014/main" id="{AF37A7BA-6361-23EF-F939-F2E98C06EF6F}"/>
              </a:ext>
            </a:extLst>
          </p:cNvPr>
          <p:cNvSpPr txBox="1">
            <a:spLocks/>
          </p:cNvSpPr>
          <p:nvPr/>
        </p:nvSpPr>
        <p:spPr>
          <a:xfrm>
            <a:off x="8249891" y="2096152"/>
            <a:ext cx="3860635" cy="34583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Another popular choice for classification problems, the Random Forest uses decision trees, *many decision trees, to consolidate its results</a:t>
            </a:r>
          </a:p>
          <a:p>
            <a:r>
              <a:rPr lang="en-US" sz="1400" dirty="0">
                <a:latin typeface="Arial" panose="020B0604020202020204" pitchFamily="34" charset="0"/>
                <a:cs typeface="Arial" panose="020B0604020202020204" pitchFamily="34" charset="0"/>
              </a:rPr>
              <a:t>It has great ability to mitigate overfitting and can handle complex datasets, making it a must option to test in predictive analytics.</a:t>
            </a:r>
          </a:p>
        </p:txBody>
      </p:sp>
      <p:pic>
        <p:nvPicPr>
          <p:cNvPr id="31746" name="Picture 2" descr="Scikit Learn - Support Vector Machines">
            <a:hlinkClick r:id="rId4"/>
            <a:extLst>
              <a:ext uri="{FF2B5EF4-FFF2-40B4-BE49-F238E27FC236}">
                <a16:creationId xmlns:a16="http://schemas.microsoft.com/office/drawing/2014/main" id="{ABB92044-FF70-6D04-C7EF-B177B8EAED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571" y="3770177"/>
            <a:ext cx="2779532" cy="1970301"/>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Logistic Regression Explained with Examples - Spark By {Examples}">
            <a:extLst>
              <a:ext uri="{FF2B5EF4-FFF2-40B4-BE49-F238E27FC236}">
                <a16:creationId xmlns:a16="http://schemas.microsoft.com/office/drawing/2014/main" id="{C0066949-1B29-B0A4-4736-B6F50BF9E7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5702" y="3552522"/>
            <a:ext cx="2500596" cy="2210924"/>
          </a:xfrm>
          <a:prstGeom prst="rect">
            <a:avLst/>
          </a:prstGeom>
          <a:noFill/>
          <a:extLst>
            <a:ext uri="{909E8E84-426E-40DD-AFC4-6F175D3DCCD1}">
              <a14:hiddenFill xmlns:a14="http://schemas.microsoft.com/office/drawing/2010/main">
                <a:solidFill>
                  <a:srgbClr val="FFFFFF"/>
                </a:solidFill>
              </a14:hiddenFill>
            </a:ext>
          </a:extLst>
        </p:spPr>
      </p:pic>
      <p:pic>
        <p:nvPicPr>
          <p:cNvPr id="31750" name="Picture 6" descr="Utilizing Models to Predict Bacteria Species | by David Orshansky | CUNY  CSI MTH513 | Medium">
            <a:extLst>
              <a:ext uri="{FF2B5EF4-FFF2-40B4-BE49-F238E27FC236}">
                <a16:creationId xmlns:a16="http://schemas.microsoft.com/office/drawing/2014/main" id="{04B82D5D-8B47-13F2-3CD2-050FC98F93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5906" y="3861069"/>
            <a:ext cx="2579586" cy="185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0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SVC: Hyperparameter Tuning</a:t>
            </a:r>
          </a:p>
        </p:txBody>
      </p:sp>
      <p:sp>
        <p:nvSpPr>
          <p:cNvPr id="8" name="Rectangle 7">
            <a:extLst>
              <a:ext uri="{FF2B5EF4-FFF2-40B4-BE49-F238E27FC236}">
                <a16:creationId xmlns:a16="http://schemas.microsoft.com/office/drawing/2014/main" id="{D13ACB8D-96EF-5DB9-D831-AB953DB43963}"/>
              </a:ext>
            </a:extLst>
          </p:cNvPr>
          <p:cNvSpPr/>
          <p:nvPr/>
        </p:nvSpPr>
        <p:spPr>
          <a:xfrm>
            <a:off x="126461" y="1802652"/>
            <a:ext cx="4667454"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E1A311A7-7F19-CDD1-B1CE-D1AFE6A67ABE}"/>
              </a:ext>
            </a:extLst>
          </p:cNvPr>
          <p:cNvSpPr/>
          <p:nvPr/>
        </p:nvSpPr>
        <p:spPr>
          <a:xfrm>
            <a:off x="4916129" y="5074300"/>
            <a:ext cx="2481959" cy="218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9108EB-F72A-163B-72E8-54A714513E07}"/>
              </a:ext>
            </a:extLst>
          </p:cNvPr>
          <p:cNvSpPr txBox="1"/>
          <p:nvPr/>
        </p:nvSpPr>
        <p:spPr>
          <a:xfrm>
            <a:off x="365061" y="1809341"/>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SVC Model: Pre-Grid Search Parameter Tuning</a:t>
            </a:r>
          </a:p>
        </p:txBody>
      </p:sp>
      <p:pic>
        <p:nvPicPr>
          <p:cNvPr id="19" name="Picture 18">
            <a:extLst>
              <a:ext uri="{FF2B5EF4-FFF2-40B4-BE49-F238E27FC236}">
                <a16:creationId xmlns:a16="http://schemas.microsoft.com/office/drawing/2014/main" id="{DF2FA63D-95A3-6F6F-C12F-EB0E1EC97D52}"/>
              </a:ext>
            </a:extLst>
          </p:cNvPr>
          <p:cNvPicPr>
            <a:picLocks noChangeAspect="1"/>
          </p:cNvPicPr>
          <p:nvPr/>
        </p:nvPicPr>
        <p:blipFill>
          <a:blip r:embed="rId3"/>
          <a:stretch>
            <a:fillRect/>
          </a:stretch>
        </p:blipFill>
        <p:spPr>
          <a:xfrm>
            <a:off x="5281439" y="1634738"/>
            <a:ext cx="1629118" cy="3388873"/>
          </a:xfrm>
          <a:prstGeom prst="rect">
            <a:avLst/>
          </a:prstGeom>
        </p:spPr>
      </p:pic>
      <p:grpSp>
        <p:nvGrpSpPr>
          <p:cNvPr id="21" name="Group 20">
            <a:extLst>
              <a:ext uri="{FF2B5EF4-FFF2-40B4-BE49-F238E27FC236}">
                <a16:creationId xmlns:a16="http://schemas.microsoft.com/office/drawing/2014/main" id="{999D650A-DB02-31F9-E02F-61B28D9FD7CA}"/>
              </a:ext>
            </a:extLst>
          </p:cNvPr>
          <p:cNvGrpSpPr/>
          <p:nvPr/>
        </p:nvGrpSpPr>
        <p:grpSpPr>
          <a:xfrm>
            <a:off x="7462616" y="1809343"/>
            <a:ext cx="4602923" cy="4438157"/>
            <a:chOff x="7462616" y="1809343"/>
            <a:chExt cx="4602923" cy="4438157"/>
          </a:xfrm>
        </p:grpSpPr>
        <p:sp>
          <p:nvSpPr>
            <p:cNvPr id="10" name="Rectangle 9">
              <a:extLst>
                <a:ext uri="{FF2B5EF4-FFF2-40B4-BE49-F238E27FC236}">
                  <a16:creationId xmlns:a16="http://schemas.microsoft.com/office/drawing/2014/main" id="{7FBD39DB-CA9A-7879-9EA1-F76D7DF0DBED}"/>
                </a:ext>
              </a:extLst>
            </p:cNvPr>
            <p:cNvSpPr/>
            <p:nvPr/>
          </p:nvSpPr>
          <p:spPr>
            <a:xfrm>
              <a:off x="7462616" y="1809343"/>
              <a:ext cx="4602923"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3F81779-E54A-123A-DE27-EE71151649EA}"/>
                </a:ext>
              </a:extLst>
            </p:cNvPr>
            <p:cNvSpPr txBox="1"/>
            <p:nvPr/>
          </p:nvSpPr>
          <p:spPr>
            <a:xfrm>
              <a:off x="7538433" y="1815659"/>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SVC Model: Grid Search Parameter Tuning</a:t>
              </a:r>
            </a:p>
          </p:txBody>
        </p:sp>
      </p:grpSp>
      <p:pic>
        <p:nvPicPr>
          <p:cNvPr id="6" name="Picture 2">
            <a:extLst>
              <a:ext uri="{FF2B5EF4-FFF2-40B4-BE49-F238E27FC236}">
                <a16:creationId xmlns:a16="http://schemas.microsoft.com/office/drawing/2014/main" id="{313AD75A-B286-93E5-8263-C490A1995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02"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E4049F9-B252-D003-33EF-C5CF9BA35FFB}"/>
              </a:ext>
            </a:extLst>
          </p:cNvPr>
          <p:cNvPicPr>
            <a:picLocks noChangeAspect="1"/>
          </p:cNvPicPr>
          <p:nvPr/>
        </p:nvPicPr>
        <p:blipFill>
          <a:blip r:embed="rId5"/>
          <a:stretch>
            <a:fillRect/>
          </a:stretch>
        </p:blipFill>
        <p:spPr>
          <a:xfrm>
            <a:off x="244124" y="4552983"/>
            <a:ext cx="4485256" cy="1415389"/>
          </a:xfrm>
          <a:prstGeom prst="rect">
            <a:avLst/>
          </a:prstGeom>
        </p:spPr>
      </p:pic>
      <p:pic>
        <p:nvPicPr>
          <p:cNvPr id="18" name="Picture 4">
            <a:extLst>
              <a:ext uri="{FF2B5EF4-FFF2-40B4-BE49-F238E27FC236}">
                <a16:creationId xmlns:a16="http://schemas.microsoft.com/office/drawing/2014/main" id="{807B1017-BA05-6937-AA15-494DACDEE444}"/>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7525238" y="2284003"/>
            <a:ext cx="2494550" cy="212549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BD0F8EE-D14F-FA9E-194D-CC0B81EB2CCE}"/>
              </a:ext>
            </a:extLst>
          </p:cNvPr>
          <p:cNvPicPr>
            <a:picLocks noChangeAspect="1"/>
          </p:cNvPicPr>
          <p:nvPr/>
        </p:nvPicPr>
        <p:blipFill>
          <a:blip r:embed="rId7"/>
          <a:stretch>
            <a:fillRect/>
          </a:stretch>
        </p:blipFill>
        <p:spPr>
          <a:xfrm>
            <a:off x="7519337" y="4552983"/>
            <a:ext cx="4473283" cy="1487894"/>
          </a:xfrm>
          <a:prstGeom prst="rect">
            <a:avLst/>
          </a:prstGeom>
        </p:spPr>
      </p:pic>
      <p:pic>
        <p:nvPicPr>
          <p:cNvPr id="33794" name="Picture 2">
            <a:extLst>
              <a:ext uri="{FF2B5EF4-FFF2-40B4-BE49-F238E27FC236}">
                <a16:creationId xmlns:a16="http://schemas.microsoft.com/office/drawing/2014/main" id="{EB736702-DF10-27DE-1DBA-76232F113B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8944"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a:extLst>
              <a:ext uri="{FF2B5EF4-FFF2-40B4-BE49-F238E27FC236}">
                <a16:creationId xmlns:a16="http://schemas.microsoft.com/office/drawing/2014/main" id="{666567B9-84E9-0E73-F983-DAF08E9488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4248"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E922C2F-2018-33A2-B403-35FC8DA5506E}"/>
              </a:ext>
            </a:extLst>
          </p:cNvPr>
          <p:cNvSpPr txBox="1"/>
          <p:nvPr/>
        </p:nvSpPr>
        <p:spPr>
          <a:xfrm>
            <a:off x="3355880" y="5945971"/>
            <a:ext cx="1370888" cy="261610"/>
          </a:xfrm>
          <a:prstGeom prst="rect">
            <a:avLst/>
          </a:prstGeom>
          <a:solidFill>
            <a:schemeClr val="bg1"/>
          </a:solidFill>
        </p:spPr>
        <p:txBody>
          <a:bodyPr wrap="none" rtlCol="0">
            <a:spAutoFit/>
          </a:bodyPr>
          <a:lstStyle/>
          <a:p>
            <a:r>
              <a:rPr lang="en-US" sz="1100" dirty="0"/>
              <a:t>ROC AUC score: 0.88</a:t>
            </a:r>
          </a:p>
        </p:txBody>
      </p:sp>
      <p:sp>
        <p:nvSpPr>
          <p:cNvPr id="24" name="TextBox 23">
            <a:extLst>
              <a:ext uri="{FF2B5EF4-FFF2-40B4-BE49-F238E27FC236}">
                <a16:creationId xmlns:a16="http://schemas.microsoft.com/office/drawing/2014/main" id="{F3710D5C-CD95-684C-8E07-00FA580A76FF}"/>
              </a:ext>
            </a:extLst>
          </p:cNvPr>
          <p:cNvSpPr txBox="1"/>
          <p:nvPr/>
        </p:nvSpPr>
        <p:spPr>
          <a:xfrm>
            <a:off x="7519337" y="5935369"/>
            <a:ext cx="1370888" cy="261610"/>
          </a:xfrm>
          <a:prstGeom prst="rect">
            <a:avLst/>
          </a:prstGeom>
          <a:solidFill>
            <a:schemeClr val="bg1"/>
          </a:solidFill>
        </p:spPr>
        <p:txBody>
          <a:bodyPr wrap="none" rtlCol="0">
            <a:spAutoFit/>
          </a:bodyPr>
          <a:lstStyle/>
          <a:p>
            <a:r>
              <a:rPr lang="en-US" sz="1100" dirty="0"/>
              <a:t>ROC AUC score: 0.87</a:t>
            </a:r>
          </a:p>
        </p:txBody>
      </p:sp>
    </p:spTree>
    <p:extLst>
      <p:ext uri="{BB962C8B-B14F-4D97-AF65-F5344CB8AC3E}">
        <p14:creationId xmlns:p14="http://schemas.microsoft.com/office/powerpoint/2010/main" val="278018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5596501" y="489508"/>
            <a:ext cx="5754896" cy="1667569"/>
          </a:xfrm>
        </p:spPr>
        <p:txBody>
          <a:bodyPr anchor="b">
            <a:normAutofit/>
          </a:bodyPr>
          <a:lstStyle/>
          <a:p>
            <a:r>
              <a:rPr lang="en-US" sz="4000" dirty="0">
                <a:latin typeface="Arial" panose="020B0604020202020204" pitchFamily="34" charset="0"/>
                <a:cs typeface="Arial" panose="020B0604020202020204" pitchFamily="34" charset="0"/>
              </a:rPr>
              <a:t>Project Overview</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68130" y="2207731"/>
            <a:ext cx="3876165" cy="2010843"/>
          </a:xfrm>
          <a:prstGeom prst="rect">
            <a:avLst/>
          </a:prstGeom>
        </p:spPr>
      </p:pic>
      <p:sp>
        <p:nvSpPr>
          <p:cNvPr id="84" name="Content Placeholder 2">
            <a:extLst>
              <a:ext uri="{FF2B5EF4-FFF2-40B4-BE49-F238E27FC236}">
                <a16:creationId xmlns:a16="http://schemas.microsoft.com/office/drawing/2014/main" id="{88235CDE-7A21-4B75-C951-3F008AFBAE11}"/>
              </a:ext>
            </a:extLst>
          </p:cNvPr>
          <p:cNvSpPr>
            <a:spLocks noGrp="1"/>
          </p:cNvSpPr>
          <p:nvPr>
            <p:ph idx="1"/>
          </p:nvPr>
        </p:nvSpPr>
        <p:spPr>
          <a:xfrm>
            <a:off x="5596502" y="2405894"/>
            <a:ext cx="5754896" cy="3197464"/>
          </a:xfrm>
        </p:spPr>
        <p:txBody>
          <a:bodyPr anchor="t">
            <a:normAutofit/>
          </a:bodyPr>
          <a:lstStyle/>
          <a:p>
            <a:pPr marL="342900" indent="-342900">
              <a:buAutoNum type="arabicPeriod"/>
            </a:pPr>
            <a:r>
              <a:rPr lang="en-US" sz="2000" dirty="0">
                <a:latin typeface="Arial" panose="020B0604020202020204" pitchFamily="34" charset="0"/>
                <a:cs typeface="Arial" panose="020B0604020202020204" pitchFamily="34" charset="0"/>
              </a:rPr>
              <a:t>Data Cleaning and Wrangling</a:t>
            </a:r>
          </a:p>
          <a:p>
            <a:pPr marL="342900" indent="-342900">
              <a:buAutoNum type="arabicPeriod"/>
            </a:pPr>
            <a:r>
              <a:rPr lang="en-US" sz="2000" dirty="0">
                <a:latin typeface="Arial" panose="020B0604020202020204" pitchFamily="34" charset="0"/>
                <a:cs typeface="Arial" panose="020B0604020202020204" pitchFamily="34" charset="0"/>
              </a:rPr>
              <a:t>Feature Engineering</a:t>
            </a:r>
          </a:p>
          <a:p>
            <a:pPr marL="342900" indent="-342900">
              <a:buAutoNum type="arabicPeriod"/>
            </a:pPr>
            <a:r>
              <a:rPr lang="en-US" sz="2000" dirty="0">
                <a:latin typeface="Arial" panose="020B0604020202020204" pitchFamily="34" charset="0"/>
                <a:cs typeface="Arial" panose="020B0604020202020204" pitchFamily="34" charset="0"/>
              </a:rPr>
              <a:t>Exploratory Data and Statistical Analysis</a:t>
            </a:r>
          </a:p>
          <a:p>
            <a:pPr marL="342900" indent="-342900">
              <a:buAutoNum type="arabicPeriod"/>
            </a:pPr>
            <a:r>
              <a:rPr lang="en-US" sz="2000" dirty="0">
                <a:latin typeface="Arial" panose="020B0604020202020204" pitchFamily="34" charset="0"/>
                <a:cs typeface="Arial" panose="020B0604020202020204" pitchFamily="34" charset="0"/>
              </a:rPr>
              <a:t>Model Evaluation</a:t>
            </a:r>
          </a:p>
          <a:p>
            <a:pPr marL="342900" indent="-342900">
              <a:buAutoNum type="arabicPeriod"/>
            </a:pPr>
            <a:r>
              <a:rPr lang="en-US" sz="2000" dirty="0">
                <a:latin typeface="Arial" panose="020B0604020202020204" pitchFamily="34" charset="0"/>
                <a:cs typeface="Arial" panose="020B0604020202020204" pitchFamily="34" charset="0"/>
              </a:rPr>
              <a:t>Hyperparameter Tuning</a:t>
            </a:r>
          </a:p>
          <a:p>
            <a:pPr marL="342900" indent="-342900">
              <a:buAutoNum type="arabicPeriod"/>
            </a:pPr>
            <a:r>
              <a:rPr lang="en-US" sz="2000" dirty="0">
                <a:latin typeface="Arial" panose="020B0604020202020204" pitchFamily="34" charset="0"/>
                <a:cs typeface="Arial" panose="020B0604020202020204" pitchFamily="34" charset="0"/>
              </a:rPr>
              <a:t>Feature Importance</a:t>
            </a:r>
          </a:p>
          <a:p>
            <a:pPr marL="342900" indent="-342900">
              <a:buAutoNum type="arabicPeriod"/>
            </a:pPr>
            <a:r>
              <a:rPr lang="en-US" sz="2000" dirty="0">
                <a:latin typeface="Arial" panose="020B0604020202020204" pitchFamily="34" charset="0"/>
                <a:cs typeface="Arial" panose="020B0604020202020204" pitchFamily="34" charset="0"/>
              </a:rPr>
              <a:t>Project Summary and Next Steps</a:t>
            </a:r>
          </a:p>
          <a:p>
            <a:pPr marL="0" indent="0">
              <a:buNone/>
            </a:pPr>
            <a:endParaRPr lang="en-US" sz="2000" b="1"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155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Logistic Regression: Hyperparameter Tuning</a:t>
            </a:r>
          </a:p>
        </p:txBody>
      </p:sp>
      <p:sp>
        <p:nvSpPr>
          <p:cNvPr id="8" name="Rectangle 7">
            <a:extLst>
              <a:ext uri="{FF2B5EF4-FFF2-40B4-BE49-F238E27FC236}">
                <a16:creationId xmlns:a16="http://schemas.microsoft.com/office/drawing/2014/main" id="{D13ACB8D-96EF-5DB9-D831-AB953DB43963}"/>
              </a:ext>
            </a:extLst>
          </p:cNvPr>
          <p:cNvSpPr/>
          <p:nvPr/>
        </p:nvSpPr>
        <p:spPr>
          <a:xfrm>
            <a:off x="126461" y="1802652"/>
            <a:ext cx="4667454"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E1A311A7-7F19-CDD1-B1CE-D1AFE6A67ABE}"/>
              </a:ext>
            </a:extLst>
          </p:cNvPr>
          <p:cNvSpPr/>
          <p:nvPr/>
        </p:nvSpPr>
        <p:spPr>
          <a:xfrm>
            <a:off x="4916129" y="5074300"/>
            <a:ext cx="2481959" cy="218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78" name="Picture 2">
            <a:extLst>
              <a:ext uri="{FF2B5EF4-FFF2-40B4-BE49-F238E27FC236}">
                <a16:creationId xmlns:a16="http://schemas.microsoft.com/office/drawing/2014/main" id="{DDD53E6A-087E-16EC-B60E-A5850C265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819"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43354992-C149-05CB-1379-52B52BA7F0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55"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5A009D-F4D0-E200-B0C4-473872980B2D}"/>
              </a:ext>
            </a:extLst>
          </p:cNvPr>
          <p:cNvPicPr>
            <a:picLocks noChangeAspect="1"/>
          </p:cNvPicPr>
          <p:nvPr/>
        </p:nvPicPr>
        <p:blipFill>
          <a:blip r:embed="rId6"/>
          <a:stretch>
            <a:fillRect/>
          </a:stretch>
        </p:blipFill>
        <p:spPr>
          <a:xfrm>
            <a:off x="251495" y="4497604"/>
            <a:ext cx="4449027" cy="1410436"/>
          </a:xfrm>
          <a:prstGeom prst="rect">
            <a:avLst/>
          </a:prstGeom>
        </p:spPr>
      </p:pic>
      <p:sp>
        <p:nvSpPr>
          <p:cNvPr id="14" name="TextBox 13">
            <a:extLst>
              <a:ext uri="{FF2B5EF4-FFF2-40B4-BE49-F238E27FC236}">
                <a16:creationId xmlns:a16="http://schemas.microsoft.com/office/drawing/2014/main" id="{7F9108EB-F72A-163B-72E8-54A714513E07}"/>
              </a:ext>
            </a:extLst>
          </p:cNvPr>
          <p:cNvSpPr txBox="1"/>
          <p:nvPr/>
        </p:nvSpPr>
        <p:spPr>
          <a:xfrm>
            <a:off x="365061" y="1809341"/>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Log Model: Pre-Grid Search Parameter Tuning</a:t>
            </a:r>
          </a:p>
        </p:txBody>
      </p:sp>
      <p:pic>
        <p:nvPicPr>
          <p:cNvPr id="19" name="Picture 18">
            <a:extLst>
              <a:ext uri="{FF2B5EF4-FFF2-40B4-BE49-F238E27FC236}">
                <a16:creationId xmlns:a16="http://schemas.microsoft.com/office/drawing/2014/main" id="{DF2FA63D-95A3-6F6F-C12F-EB0E1EC97D52}"/>
              </a:ext>
            </a:extLst>
          </p:cNvPr>
          <p:cNvPicPr>
            <a:picLocks noChangeAspect="1"/>
          </p:cNvPicPr>
          <p:nvPr/>
        </p:nvPicPr>
        <p:blipFill>
          <a:blip r:embed="rId7"/>
          <a:stretch>
            <a:fillRect/>
          </a:stretch>
        </p:blipFill>
        <p:spPr>
          <a:xfrm>
            <a:off x="5281439" y="1634738"/>
            <a:ext cx="1629118" cy="3388873"/>
          </a:xfrm>
          <a:prstGeom prst="rect">
            <a:avLst/>
          </a:prstGeom>
        </p:spPr>
      </p:pic>
      <p:grpSp>
        <p:nvGrpSpPr>
          <p:cNvPr id="21" name="Group 20">
            <a:extLst>
              <a:ext uri="{FF2B5EF4-FFF2-40B4-BE49-F238E27FC236}">
                <a16:creationId xmlns:a16="http://schemas.microsoft.com/office/drawing/2014/main" id="{999D650A-DB02-31F9-E02F-61B28D9FD7CA}"/>
              </a:ext>
            </a:extLst>
          </p:cNvPr>
          <p:cNvGrpSpPr/>
          <p:nvPr/>
        </p:nvGrpSpPr>
        <p:grpSpPr>
          <a:xfrm>
            <a:off x="7462616" y="1809343"/>
            <a:ext cx="4602923" cy="4438157"/>
            <a:chOff x="7462616" y="1809343"/>
            <a:chExt cx="4602923" cy="4438157"/>
          </a:xfrm>
        </p:grpSpPr>
        <p:sp>
          <p:nvSpPr>
            <p:cNvPr id="10" name="Rectangle 9">
              <a:extLst>
                <a:ext uri="{FF2B5EF4-FFF2-40B4-BE49-F238E27FC236}">
                  <a16:creationId xmlns:a16="http://schemas.microsoft.com/office/drawing/2014/main" id="{7FBD39DB-CA9A-7879-9EA1-F76D7DF0DBED}"/>
                </a:ext>
              </a:extLst>
            </p:cNvPr>
            <p:cNvSpPr/>
            <p:nvPr/>
          </p:nvSpPr>
          <p:spPr>
            <a:xfrm>
              <a:off x="7462616" y="1809343"/>
              <a:ext cx="4602923"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3F81779-E54A-123A-DE27-EE71151649EA}"/>
                </a:ext>
              </a:extLst>
            </p:cNvPr>
            <p:cNvSpPr txBox="1"/>
            <p:nvPr/>
          </p:nvSpPr>
          <p:spPr>
            <a:xfrm>
              <a:off x="7538433" y="1815659"/>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Log Model: Grid Search Parameter Tuning</a:t>
              </a:r>
            </a:p>
          </p:txBody>
        </p:sp>
        <p:pic>
          <p:nvPicPr>
            <p:cNvPr id="20" name="Picture 19">
              <a:extLst>
                <a:ext uri="{FF2B5EF4-FFF2-40B4-BE49-F238E27FC236}">
                  <a16:creationId xmlns:a16="http://schemas.microsoft.com/office/drawing/2014/main" id="{FBBB4239-9E67-6FA6-6D21-4902E1E6BA78}"/>
                </a:ext>
              </a:extLst>
            </p:cNvPr>
            <p:cNvPicPr>
              <a:picLocks noChangeAspect="1"/>
            </p:cNvPicPr>
            <p:nvPr/>
          </p:nvPicPr>
          <p:blipFill>
            <a:blip r:embed="rId8"/>
            <a:stretch>
              <a:fillRect/>
            </a:stretch>
          </p:blipFill>
          <p:spPr>
            <a:xfrm>
              <a:off x="7559214" y="4497604"/>
              <a:ext cx="4431874" cy="1338992"/>
            </a:xfrm>
            <a:prstGeom prst="rect">
              <a:avLst/>
            </a:prstGeom>
          </p:spPr>
        </p:pic>
        <p:pic>
          <p:nvPicPr>
            <p:cNvPr id="24582" name="Picture 6">
              <a:extLst>
                <a:ext uri="{FF2B5EF4-FFF2-40B4-BE49-F238E27FC236}">
                  <a16:creationId xmlns:a16="http://schemas.microsoft.com/office/drawing/2014/main" id="{A83DBB1E-3C2D-2C2C-82BC-E36EB09F9C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7108"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24584" name="Picture 8">
              <a:extLst>
                <a:ext uri="{FF2B5EF4-FFF2-40B4-BE49-F238E27FC236}">
                  <a16:creationId xmlns:a16="http://schemas.microsoft.com/office/drawing/2014/main" id="{AB825AAC-05C8-25C5-B22F-BD2A723EFE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2409"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a:extLst>
              <a:ext uri="{FF2B5EF4-FFF2-40B4-BE49-F238E27FC236}">
                <a16:creationId xmlns:a16="http://schemas.microsoft.com/office/drawing/2014/main" id="{DA79171B-C618-540F-4577-7E467DB43810}"/>
              </a:ext>
            </a:extLst>
          </p:cNvPr>
          <p:cNvSpPr txBox="1"/>
          <p:nvPr/>
        </p:nvSpPr>
        <p:spPr>
          <a:xfrm>
            <a:off x="3329634" y="5908040"/>
            <a:ext cx="1370888" cy="261610"/>
          </a:xfrm>
          <a:prstGeom prst="rect">
            <a:avLst/>
          </a:prstGeom>
          <a:solidFill>
            <a:schemeClr val="bg1"/>
          </a:solidFill>
        </p:spPr>
        <p:txBody>
          <a:bodyPr wrap="none" rtlCol="0">
            <a:spAutoFit/>
          </a:bodyPr>
          <a:lstStyle/>
          <a:p>
            <a:r>
              <a:rPr lang="en-US" sz="1100" dirty="0"/>
              <a:t>ROC AUC score: 0.87</a:t>
            </a:r>
          </a:p>
        </p:txBody>
      </p:sp>
      <p:sp>
        <p:nvSpPr>
          <p:cNvPr id="23" name="TextBox 22">
            <a:extLst>
              <a:ext uri="{FF2B5EF4-FFF2-40B4-BE49-F238E27FC236}">
                <a16:creationId xmlns:a16="http://schemas.microsoft.com/office/drawing/2014/main" id="{CE28BDC6-C33A-D0F2-54DB-82A5B9D32B5B}"/>
              </a:ext>
            </a:extLst>
          </p:cNvPr>
          <p:cNvSpPr txBox="1"/>
          <p:nvPr/>
        </p:nvSpPr>
        <p:spPr>
          <a:xfrm>
            <a:off x="7559214" y="5836596"/>
            <a:ext cx="1370888" cy="261610"/>
          </a:xfrm>
          <a:prstGeom prst="rect">
            <a:avLst/>
          </a:prstGeom>
          <a:solidFill>
            <a:schemeClr val="bg1"/>
          </a:solidFill>
        </p:spPr>
        <p:txBody>
          <a:bodyPr wrap="none" rtlCol="0">
            <a:spAutoFit/>
          </a:bodyPr>
          <a:lstStyle/>
          <a:p>
            <a:r>
              <a:rPr lang="en-US" sz="1100" dirty="0"/>
              <a:t>ROC AUC score: 0.87</a:t>
            </a:r>
          </a:p>
        </p:txBody>
      </p:sp>
    </p:spTree>
    <p:extLst>
      <p:ext uri="{BB962C8B-B14F-4D97-AF65-F5344CB8AC3E}">
        <p14:creationId xmlns:p14="http://schemas.microsoft.com/office/powerpoint/2010/main" val="3321111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Random Forest: Hyperparameter Tuning</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8" name="Rectangle 7">
            <a:extLst>
              <a:ext uri="{FF2B5EF4-FFF2-40B4-BE49-F238E27FC236}">
                <a16:creationId xmlns:a16="http://schemas.microsoft.com/office/drawing/2014/main" id="{D13ACB8D-96EF-5DB9-D831-AB953DB43963}"/>
              </a:ext>
            </a:extLst>
          </p:cNvPr>
          <p:cNvSpPr/>
          <p:nvPr/>
        </p:nvSpPr>
        <p:spPr>
          <a:xfrm>
            <a:off x="126461" y="1802652"/>
            <a:ext cx="4667454"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E1A311A7-7F19-CDD1-B1CE-D1AFE6A67ABE}"/>
              </a:ext>
            </a:extLst>
          </p:cNvPr>
          <p:cNvSpPr/>
          <p:nvPr/>
        </p:nvSpPr>
        <p:spPr>
          <a:xfrm>
            <a:off x="4916129" y="5074300"/>
            <a:ext cx="2481959" cy="218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9108EB-F72A-163B-72E8-54A714513E07}"/>
              </a:ext>
            </a:extLst>
          </p:cNvPr>
          <p:cNvSpPr txBox="1"/>
          <p:nvPr/>
        </p:nvSpPr>
        <p:spPr>
          <a:xfrm>
            <a:off x="302599" y="1816511"/>
            <a:ext cx="4315177"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Forest Model: Pre-Grid Search Parameter Tuning</a:t>
            </a:r>
          </a:p>
        </p:txBody>
      </p:sp>
      <p:pic>
        <p:nvPicPr>
          <p:cNvPr id="5" name="Picture 4">
            <a:extLst>
              <a:ext uri="{FF2B5EF4-FFF2-40B4-BE49-F238E27FC236}">
                <a16:creationId xmlns:a16="http://schemas.microsoft.com/office/drawing/2014/main" id="{9CDCD620-30BD-3CE3-DABC-B26A8FD4757D}"/>
              </a:ext>
            </a:extLst>
          </p:cNvPr>
          <p:cNvPicPr>
            <a:picLocks noChangeAspect="1"/>
          </p:cNvPicPr>
          <p:nvPr/>
        </p:nvPicPr>
        <p:blipFill>
          <a:blip r:embed="rId3"/>
          <a:stretch>
            <a:fillRect/>
          </a:stretch>
        </p:blipFill>
        <p:spPr>
          <a:xfrm>
            <a:off x="200912" y="4473350"/>
            <a:ext cx="4528468" cy="1376578"/>
          </a:xfrm>
          <a:prstGeom prst="rect">
            <a:avLst/>
          </a:prstGeom>
        </p:spPr>
      </p:pic>
      <p:pic>
        <p:nvPicPr>
          <p:cNvPr id="27650" name="Picture 2">
            <a:extLst>
              <a:ext uri="{FF2B5EF4-FFF2-40B4-BE49-F238E27FC236}">
                <a16:creationId xmlns:a16="http://schemas.microsoft.com/office/drawing/2014/main" id="{F2EF0EEA-05F8-1C3E-86C1-2C77F4AB8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17"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8132F429-EBD1-256A-D4AF-E0D015BB95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4980" y="2417024"/>
            <a:ext cx="1954400" cy="1992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6FCF8B-CA48-9142-546C-D40503FFB8B4}"/>
              </a:ext>
            </a:extLst>
          </p:cNvPr>
          <p:cNvPicPr>
            <a:picLocks noChangeAspect="1"/>
          </p:cNvPicPr>
          <p:nvPr/>
        </p:nvPicPr>
        <p:blipFill>
          <a:blip r:embed="rId6"/>
          <a:stretch>
            <a:fillRect/>
          </a:stretch>
        </p:blipFill>
        <p:spPr>
          <a:xfrm>
            <a:off x="5269073" y="1783700"/>
            <a:ext cx="1653853" cy="3206708"/>
          </a:xfrm>
          <a:prstGeom prst="rect">
            <a:avLst/>
          </a:prstGeom>
        </p:spPr>
      </p:pic>
      <p:grpSp>
        <p:nvGrpSpPr>
          <p:cNvPr id="18" name="Group 17">
            <a:extLst>
              <a:ext uri="{FF2B5EF4-FFF2-40B4-BE49-F238E27FC236}">
                <a16:creationId xmlns:a16="http://schemas.microsoft.com/office/drawing/2014/main" id="{DAE4BB3F-7505-8B80-BA94-9174CA1CBC32}"/>
              </a:ext>
            </a:extLst>
          </p:cNvPr>
          <p:cNvGrpSpPr/>
          <p:nvPr/>
        </p:nvGrpSpPr>
        <p:grpSpPr>
          <a:xfrm>
            <a:off x="7462616" y="1809343"/>
            <a:ext cx="4602923" cy="4438157"/>
            <a:chOff x="7462616" y="1809343"/>
            <a:chExt cx="4602923" cy="4438157"/>
          </a:xfrm>
        </p:grpSpPr>
        <p:sp>
          <p:nvSpPr>
            <p:cNvPr id="10" name="Rectangle 9">
              <a:extLst>
                <a:ext uri="{FF2B5EF4-FFF2-40B4-BE49-F238E27FC236}">
                  <a16:creationId xmlns:a16="http://schemas.microsoft.com/office/drawing/2014/main" id="{7FBD39DB-CA9A-7879-9EA1-F76D7DF0DBED}"/>
                </a:ext>
              </a:extLst>
            </p:cNvPr>
            <p:cNvSpPr/>
            <p:nvPr/>
          </p:nvSpPr>
          <p:spPr>
            <a:xfrm>
              <a:off x="7462616" y="1809343"/>
              <a:ext cx="4602923" cy="4438157"/>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3F81779-E54A-123A-DE27-EE71151649EA}"/>
                </a:ext>
              </a:extLst>
            </p:cNvPr>
            <p:cNvSpPr txBox="1"/>
            <p:nvPr/>
          </p:nvSpPr>
          <p:spPr>
            <a:xfrm>
              <a:off x="7681010" y="1817011"/>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Forest Model: Grid Search Parameter Tuning</a:t>
              </a:r>
            </a:p>
          </p:txBody>
        </p:sp>
        <p:pic>
          <p:nvPicPr>
            <p:cNvPr id="27654" name="Picture 6">
              <a:extLst>
                <a:ext uri="{FF2B5EF4-FFF2-40B4-BE49-F238E27FC236}">
                  <a16:creationId xmlns:a16="http://schemas.microsoft.com/office/drawing/2014/main" id="{3D7D11CE-476D-C081-48EE-B02367C8F1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8433" y="2265200"/>
              <a:ext cx="2516571" cy="2144297"/>
            </a:xfrm>
            <a:prstGeom prst="rect">
              <a:avLst/>
            </a:prstGeom>
            <a:noFill/>
            <a:extLst>
              <a:ext uri="{909E8E84-426E-40DD-AFC4-6F175D3DCCD1}">
                <a14:hiddenFill xmlns:a14="http://schemas.microsoft.com/office/drawing/2010/main">
                  <a:solidFill>
                    <a:srgbClr val="FFFFFF"/>
                  </a:solidFill>
                </a14:hiddenFill>
              </a:ext>
            </a:extLst>
          </p:spPr>
        </p:pic>
        <p:pic>
          <p:nvPicPr>
            <p:cNvPr id="27656" name="Picture 8">
              <a:extLst>
                <a:ext uri="{FF2B5EF4-FFF2-40B4-BE49-F238E27FC236}">
                  <a16:creationId xmlns:a16="http://schemas.microsoft.com/office/drawing/2014/main" id="{A1160852-BAB3-E35D-77AF-CD7EE473A8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0090" y="2431336"/>
              <a:ext cx="1940362" cy="19781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7BDE2C0-E735-AA8C-07F9-1908E95AB790}"/>
                </a:ext>
              </a:extLst>
            </p:cNvPr>
            <p:cNvPicPr>
              <a:picLocks noChangeAspect="1"/>
            </p:cNvPicPr>
            <p:nvPr/>
          </p:nvPicPr>
          <p:blipFill>
            <a:blip r:embed="rId9"/>
            <a:stretch>
              <a:fillRect/>
            </a:stretch>
          </p:blipFill>
          <p:spPr>
            <a:xfrm>
              <a:off x="7501984" y="4473350"/>
              <a:ext cx="4528468" cy="1463944"/>
            </a:xfrm>
            <a:prstGeom prst="rect">
              <a:avLst/>
            </a:prstGeom>
          </p:spPr>
        </p:pic>
      </p:grpSp>
      <p:sp>
        <p:nvSpPr>
          <p:cNvPr id="21" name="TextBox 20">
            <a:extLst>
              <a:ext uri="{FF2B5EF4-FFF2-40B4-BE49-F238E27FC236}">
                <a16:creationId xmlns:a16="http://schemas.microsoft.com/office/drawing/2014/main" id="{0043F798-69B3-069C-C29A-8B7411465187}"/>
              </a:ext>
            </a:extLst>
          </p:cNvPr>
          <p:cNvSpPr txBox="1"/>
          <p:nvPr/>
        </p:nvSpPr>
        <p:spPr>
          <a:xfrm>
            <a:off x="3358492" y="5849928"/>
            <a:ext cx="1370888" cy="261610"/>
          </a:xfrm>
          <a:prstGeom prst="rect">
            <a:avLst/>
          </a:prstGeom>
          <a:solidFill>
            <a:schemeClr val="bg1"/>
          </a:solidFill>
        </p:spPr>
        <p:txBody>
          <a:bodyPr wrap="none" rtlCol="0">
            <a:spAutoFit/>
          </a:bodyPr>
          <a:lstStyle/>
          <a:p>
            <a:r>
              <a:rPr lang="en-US" sz="1100" dirty="0"/>
              <a:t>ROC AUC score: 0.86</a:t>
            </a:r>
          </a:p>
        </p:txBody>
      </p:sp>
      <p:sp>
        <p:nvSpPr>
          <p:cNvPr id="22" name="TextBox 21">
            <a:extLst>
              <a:ext uri="{FF2B5EF4-FFF2-40B4-BE49-F238E27FC236}">
                <a16:creationId xmlns:a16="http://schemas.microsoft.com/office/drawing/2014/main" id="{0295CAE8-B6F3-C5D4-299E-955795F92A4E}"/>
              </a:ext>
            </a:extLst>
          </p:cNvPr>
          <p:cNvSpPr txBox="1"/>
          <p:nvPr/>
        </p:nvSpPr>
        <p:spPr>
          <a:xfrm>
            <a:off x="7501984" y="5919661"/>
            <a:ext cx="1370888" cy="261610"/>
          </a:xfrm>
          <a:prstGeom prst="rect">
            <a:avLst/>
          </a:prstGeom>
          <a:solidFill>
            <a:schemeClr val="bg1"/>
          </a:solidFill>
        </p:spPr>
        <p:txBody>
          <a:bodyPr wrap="none" rtlCol="0">
            <a:spAutoFit/>
          </a:bodyPr>
          <a:lstStyle/>
          <a:p>
            <a:r>
              <a:rPr lang="en-US" sz="1100" dirty="0"/>
              <a:t>ROC AUC score: 0.86</a:t>
            </a:r>
          </a:p>
        </p:txBody>
      </p:sp>
      <p:sp>
        <p:nvSpPr>
          <p:cNvPr id="23" name="TextBox 22">
            <a:extLst>
              <a:ext uri="{FF2B5EF4-FFF2-40B4-BE49-F238E27FC236}">
                <a16:creationId xmlns:a16="http://schemas.microsoft.com/office/drawing/2014/main" id="{E4CE0A46-F884-B090-3115-E5AF587589AD}"/>
              </a:ext>
            </a:extLst>
          </p:cNvPr>
          <p:cNvSpPr txBox="1"/>
          <p:nvPr/>
        </p:nvSpPr>
        <p:spPr>
          <a:xfrm>
            <a:off x="3949166" y="6387049"/>
            <a:ext cx="4166133"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Recall score increased from 0.86 – 0.90!</a:t>
            </a:r>
          </a:p>
        </p:txBody>
      </p:sp>
    </p:spTree>
    <p:extLst>
      <p:ext uri="{BB962C8B-B14F-4D97-AF65-F5344CB8AC3E}">
        <p14:creationId xmlns:p14="http://schemas.microsoft.com/office/powerpoint/2010/main" val="2542044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Model Evaluation: Feature Importance</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pic>
        <p:nvPicPr>
          <p:cNvPr id="30722" name="Picture 2">
            <a:extLst>
              <a:ext uri="{FF2B5EF4-FFF2-40B4-BE49-F238E27FC236}">
                <a16:creationId xmlns:a16="http://schemas.microsoft.com/office/drawing/2014/main" id="{CD460D7F-8B44-AAF7-EAC3-918B9F4F0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8114" y="1797189"/>
            <a:ext cx="3438159" cy="2466841"/>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a:extLst>
              <a:ext uri="{FF2B5EF4-FFF2-40B4-BE49-F238E27FC236}">
                <a16:creationId xmlns:a16="http://schemas.microsoft.com/office/drawing/2014/main" id="{05D12B52-4E54-8B1A-5E04-BDAB9DCD0B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140" y="1817352"/>
            <a:ext cx="3438159" cy="2515726"/>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a:extLst>
              <a:ext uri="{FF2B5EF4-FFF2-40B4-BE49-F238E27FC236}">
                <a16:creationId xmlns:a16="http://schemas.microsoft.com/office/drawing/2014/main" id="{E15666E2-657D-C0A3-92F4-FC5DF94D40CB}"/>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6671914" y="4343490"/>
            <a:ext cx="3236963" cy="236600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99A42EC-5F78-57CD-6FCB-D0B13B7ED21A}"/>
              </a:ext>
            </a:extLst>
          </p:cNvPr>
          <p:cNvSpPr txBox="1">
            <a:spLocks/>
          </p:cNvSpPr>
          <p:nvPr/>
        </p:nvSpPr>
        <p:spPr>
          <a:xfrm>
            <a:off x="136785" y="1823166"/>
            <a:ext cx="4480125" cy="50406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600" dirty="0">
                <a:latin typeface="Arial" panose="020B0604020202020204" pitchFamily="34" charset="0"/>
                <a:cs typeface="Arial" panose="020B0604020202020204" pitchFamily="34" charset="0"/>
              </a:rPr>
              <a:t>Analyzing the feature </a:t>
            </a:r>
            <a:r>
              <a:rPr lang="en-US" sz="1600" dirty="0" err="1">
                <a:latin typeface="Arial" panose="020B0604020202020204" pitchFamily="34" charset="0"/>
                <a:cs typeface="Arial" panose="020B0604020202020204" pitchFamily="34" charset="0"/>
              </a:rPr>
              <a:t>importances</a:t>
            </a:r>
            <a:r>
              <a:rPr lang="en-US" sz="1600" dirty="0">
                <a:latin typeface="Arial" panose="020B0604020202020204" pitchFamily="34" charset="0"/>
                <a:cs typeface="Arial" panose="020B0604020202020204" pitchFamily="34" charset="0"/>
              </a:rPr>
              <a:t> of all three of the models evaluated so far using the permutation importance function yielded interesting results. </a:t>
            </a:r>
          </a:p>
          <a:p>
            <a:pPr marL="457200" indent="-457200">
              <a:lnSpc>
                <a:spcPct val="110000"/>
              </a:lnSpc>
              <a:buFont typeface="+mj-lt"/>
              <a:buAutoNum type="arabicPeriod"/>
            </a:pPr>
            <a:r>
              <a:rPr lang="en-US" sz="1600" dirty="0">
                <a:latin typeface="Arial" panose="020B0604020202020204" pitchFamily="34" charset="0"/>
                <a:cs typeface="Arial" panose="020B0604020202020204" pitchFamily="34" charset="0"/>
              </a:rPr>
              <a:t>The feature with the most relevant and consistently high importance value is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This isn’t surprising, considering that the hypothesis testing produced a significant difference in patients’ age with stroke.</a:t>
            </a:r>
          </a:p>
          <a:p>
            <a:pPr marL="457200" indent="-457200">
              <a:lnSpc>
                <a:spcPct val="110000"/>
              </a:lnSpc>
              <a:buFont typeface="+mj-lt"/>
              <a:buAutoNum type="arabicPeriod"/>
            </a:pPr>
            <a:r>
              <a:rPr lang="en-US" sz="1600" dirty="0">
                <a:latin typeface="Arial" panose="020B0604020202020204" pitchFamily="34" charset="0"/>
                <a:cs typeface="Arial" panose="020B0604020202020204" pitchFamily="34" charset="0"/>
              </a:rPr>
              <a:t>The Logistic Regression and SVC classifiers produced similar importance values, however the </a:t>
            </a:r>
            <a:r>
              <a:rPr lang="en-US" sz="1600" dirty="0" err="1">
                <a:latin typeface="Arial" panose="020B0604020202020204" pitchFamily="34" charset="0"/>
                <a:cs typeface="Arial" panose="020B0604020202020204" pitchFamily="34" charset="0"/>
              </a:rPr>
              <a:t>RandomForestClassifier</a:t>
            </a:r>
            <a:r>
              <a:rPr lang="en-US" sz="1600" dirty="0">
                <a:latin typeface="Arial" panose="020B0604020202020204" pitchFamily="34" charset="0"/>
                <a:cs typeface="Arial" panose="020B0604020202020204" pitchFamily="34" charset="0"/>
              </a:rPr>
              <a:t>, which had the greatest improvement with Grid Search showed a different set of importance values.</a:t>
            </a:r>
          </a:p>
        </p:txBody>
      </p:sp>
    </p:spTree>
    <p:extLst>
      <p:ext uri="{BB962C8B-B14F-4D97-AF65-F5344CB8AC3E}">
        <p14:creationId xmlns:p14="http://schemas.microsoft.com/office/powerpoint/2010/main" val="240452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Model Evaluation: Recommendations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3" name="Content Placeholder 2">
            <a:extLst>
              <a:ext uri="{FF2B5EF4-FFF2-40B4-BE49-F238E27FC236}">
                <a16:creationId xmlns:a16="http://schemas.microsoft.com/office/drawing/2014/main" id="{72ECE2D8-EDD8-D6BD-8C6E-CF9FC5279910}"/>
              </a:ext>
            </a:extLst>
          </p:cNvPr>
          <p:cNvSpPr>
            <a:spLocks noGrp="1"/>
          </p:cNvSpPr>
          <p:nvPr>
            <p:ph idx="1"/>
          </p:nvPr>
        </p:nvSpPr>
        <p:spPr>
          <a:xfrm>
            <a:off x="1107249" y="2052808"/>
            <a:ext cx="10424649" cy="4066162"/>
          </a:xfrm>
        </p:spPr>
        <p:txBody>
          <a:bodyPr>
            <a:normAutofit/>
          </a:bodyPr>
          <a:lstStyle/>
          <a:p>
            <a:pPr marL="0" indent="0">
              <a:buNone/>
            </a:pPr>
            <a:r>
              <a:rPr lang="en-US" sz="1800" b="1" dirty="0">
                <a:latin typeface="Arial" panose="020B0604020202020204" pitchFamily="34" charset="0"/>
                <a:cs typeface="Arial" panose="020B0604020202020204" pitchFamily="34" charset="0"/>
              </a:rPr>
              <a:t>Model Recommendation 1</a:t>
            </a:r>
            <a:r>
              <a:rPr lang="en-US" sz="1800" dirty="0">
                <a:latin typeface="Arial" panose="020B0604020202020204" pitchFamily="34" charset="0"/>
                <a:cs typeface="Arial" panose="020B0604020202020204" pitchFamily="34" charset="0"/>
              </a:rPr>
              <a:t>: Because the SVC model had the highest starting metrics (in recall particularly because this measures the ability to find all relevant instances of a class) it might be worthwhile to experiment with this model further and tune its hyperparameters.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Model Recommendation 2</a:t>
            </a:r>
            <a:r>
              <a:rPr lang="en-US" sz="1800" dirty="0">
                <a:latin typeface="Arial" panose="020B0604020202020204" pitchFamily="34" charset="0"/>
                <a:cs typeface="Arial" panose="020B0604020202020204" pitchFamily="34" charset="0"/>
              </a:rPr>
              <a:t>: However, if no improvement is seen with SVC, it might also be worthwhile to look at the </a:t>
            </a:r>
            <a:r>
              <a:rPr lang="en-US" sz="1800" dirty="0" err="1">
                <a:latin typeface="Arial" panose="020B0604020202020204" pitchFamily="34" charset="0"/>
                <a:cs typeface="Arial" panose="020B0604020202020204" pitchFamily="34" charset="0"/>
              </a:rPr>
              <a:t>RandomForestClassifier</a:t>
            </a:r>
            <a:r>
              <a:rPr lang="en-US" sz="1800" dirty="0">
                <a:latin typeface="Arial" panose="020B0604020202020204" pitchFamily="34" charset="0"/>
                <a:cs typeface="Arial" panose="020B0604020202020204" pitchFamily="34" charset="0"/>
              </a:rPr>
              <a:t>, because this model had the greatest change during the first phase of hyperparameter tuning (4% increase in recall)</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Note to Director </a:t>
            </a:r>
            <a:r>
              <a:rPr lang="en-US" sz="1800" b="1" dirty="0" err="1">
                <a:latin typeface="Arial" panose="020B0604020202020204" pitchFamily="34" charset="0"/>
                <a:cs typeface="Arial" panose="020B0604020202020204" pitchFamily="34" charset="0"/>
              </a:rPr>
              <a:t>Jurian</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Kuyvenhoven</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Although the proposed models that were used in this preliminary investigation produce a ~90% outcome, further testing is necessary to increase their predictive capabilities. Perhaps one way to expedite this project is to improve the dataset by providing more ‘physiologically-relevant’ readouts such as plasma protein biomarkers from annual blood tests or cognitive testing and survey results during patient clinic visits. </a:t>
            </a:r>
          </a:p>
        </p:txBody>
      </p:sp>
    </p:spTree>
    <p:extLst>
      <p:ext uri="{BB962C8B-B14F-4D97-AF65-F5344CB8AC3E}">
        <p14:creationId xmlns:p14="http://schemas.microsoft.com/office/powerpoint/2010/main" val="200145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If I had more time, what next?</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622746"/>
            <a:ext cx="11732646" cy="4846148"/>
          </a:xfrm>
        </p:spPr>
        <p:txBody>
          <a:bodyPr anchor="t">
            <a:normAutofit fontScale="85000" lnSpcReduction="20000"/>
          </a:bodyPr>
          <a:lstStyle/>
          <a:p>
            <a:pPr marL="0" indent="0" algn="ctr">
              <a:lnSpc>
                <a:spcPct val="110000"/>
              </a:lnSpc>
              <a:buNone/>
            </a:pPr>
            <a:r>
              <a:rPr lang="en-US" sz="2000" dirty="0">
                <a:latin typeface="Arial" panose="020B0604020202020204" pitchFamily="34" charset="0"/>
                <a:cs typeface="Arial" panose="020B0604020202020204" pitchFamily="34" charset="0"/>
              </a:rPr>
              <a:t>Because the experimentation and machine learning optimization for classification problems portions of this assignment can be a cyclic process of repeated improving and tweaking, there are many steps that I have yet to explore due to the project time constraint.</a:t>
            </a: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r>
              <a:rPr lang="en-US" sz="2000" dirty="0">
                <a:latin typeface="Arial" panose="020B0604020202020204" pitchFamily="34" charset="0"/>
                <a:cs typeface="Arial" panose="020B0604020202020204" pitchFamily="34" charset="0"/>
              </a:rPr>
              <a:t>Optimize the model further with a broader range of values for Grid Search to optimize these three models first, then potentially include the other models, as well as models that were not included in the list. </a:t>
            </a:r>
          </a:p>
          <a:p>
            <a:pPr marL="914400" lvl="1" indent="-457200">
              <a:lnSpc>
                <a:spcPct val="110000"/>
              </a:lnSpc>
              <a:buFont typeface="+mj-lt"/>
              <a:buAutoNum type="romanUcPeriod"/>
            </a:pPr>
            <a:r>
              <a:rPr lang="en-US" sz="1600" dirty="0">
                <a:latin typeface="Arial" panose="020B0604020202020204" pitchFamily="34" charset="0"/>
                <a:cs typeface="Arial" panose="020B0604020202020204" pitchFamily="34" charset="0"/>
              </a:rPr>
              <a:t>With the way this notebook is structured, it will be simple to go back and experiment with other choices (changing the way the unbalanced classes are handled and/or removing columns that are deemed irrelevant).</a:t>
            </a:r>
          </a:p>
          <a:p>
            <a:pPr marL="914400" lvl="1" indent="-457200">
              <a:lnSpc>
                <a:spcPct val="110000"/>
              </a:lnSpc>
              <a:buFont typeface="+mj-lt"/>
              <a:buAutoNum type="romanUcPeriod"/>
            </a:pPr>
            <a:r>
              <a:rPr lang="en-US" sz="1600" dirty="0">
                <a:latin typeface="Arial" panose="020B0604020202020204" pitchFamily="34" charset="0"/>
                <a:cs typeface="Arial" panose="020B0604020202020204" pitchFamily="34" charset="0"/>
              </a:rPr>
              <a:t>Consider even including new features (such as Race/Ethnicity or Family history) either through changing collection methods or feature engineering: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Considering that </a:t>
            </a:r>
            <a:r>
              <a:rPr lang="en-US" sz="1600" dirty="0" err="1">
                <a:latin typeface="Arial" panose="020B0604020202020204" pitchFamily="34" charset="0"/>
                <a:cs typeface="Arial" panose="020B0604020202020204" pitchFamily="34" charset="0"/>
              </a:rPr>
              <a:t>Type_Of_Work</a:t>
            </a:r>
            <a:r>
              <a:rPr lang="en-US" sz="1600" dirty="0">
                <a:latin typeface="Arial" panose="020B0604020202020204" pitchFamily="34" charset="0"/>
                <a:cs typeface="Arial" panose="020B0604020202020204" pitchFamily="34" charset="0"/>
              </a:rPr>
              <a:t> might be a variable that measure one modality of stress and use that information to either create a new feature or design a feature through merging multiple correlated columns.</a:t>
            </a:r>
          </a:p>
          <a:p>
            <a:pPr marL="914400" lvl="1" indent="-457200">
              <a:lnSpc>
                <a:spcPct val="110000"/>
              </a:lnSpc>
              <a:buFont typeface="+mj-lt"/>
              <a:buAutoNum type="romanUcPeriod"/>
            </a:pPr>
            <a:r>
              <a:rPr lang="en-US" sz="1600" dirty="0">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n order to more accurately capture the distribution of class data it might be also important to optimize the model on the imbalanced class data (original) and emphasize the </a:t>
            </a:r>
            <a:r>
              <a:rPr lang="en-US" sz="1800" dirty="0" err="1">
                <a:latin typeface="Arial" panose="020B0604020202020204" pitchFamily="34" charset="0"/>
                <a:cs typeface="Arial" panose="020B0604020202020204" pitchFamily="34" charset="0"/>
              </a:rPr>
              <a:t>class_weights</a:t>
            </a:r>
            <a:r>
              <a:rPr lang="en-US" sz="1800" dirty="0">
                <a:latin typeface="Arial" panose="020B0604020202020204" pitchFamily="34" charset="0"/>
                <a:cs typeface="Arial" panose="020B0604020202020204" pitchFamily="34" charset="0"/>
              </a:rPr>
              <a:t> parameter for each model, since this more accurately resembles the real-world situation.</a:t>
            </a:r>
            <a:endParaRPr lang="en-US" sz="1800" b="1" dirty="0"/>
          </a:p>
          <a:p>
            <a:pPr marL="914400" lvl="1" indent="-457200">
              <a:lnSpc>
                <a:spcPct val="110000"/>
              </a:lnSpc>
              <a:buFont typeface="+mj-lt"/>
              <a:buAutoNum type="romanUcPeriod"/>
            </a:pPr>
            <a:endParaRPr lang="en-US" sz="16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r>
              <a:rPr lang="en-US" sz="2000" dirty="0">
                <a:latin typeface="Arial" panose="020B0604020202020204" pitchFamily="34" charset="0"/>
                <a:cs typeface="Arial" panose="020B0604020202020204" pitchFamily="34" charset="0"/>
              </a:rPr>
              <a:t>After optimizing the model further using the proposed methods, and perhaps after discussion with experts / client, it would be great to deploy this model using a web application framework such as Flask or Django or even in Shiny to make this model more accessible for hospital use during stroke treatment recommendation for patients.</a:t>
            </a: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a:p>
            <a:pPr marL="0" indent="0">
              <a:lnSpc>
                <a:spcPct val="110000"/>
              </a:lnSpc>
              <a:buNone/>
            </a:pPr>
            <a:endParaRPr lang="en-US" sz="20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a:p>
            <a:pPr marL="457200" indent="-457200">
              <a:lnSpc>
                <a:spcPct val="110000"/>
              </a:lnSpc>
              <a:buFont typeface="+mj-lt"/>
              <a:buAutoNum type="arabicPeriod"/>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Tree>
    <p:extLst>
      <p:ext uri="{BB962C8B-B14F-4D97-AF65-F5344CB8AC3E}">
        <p14:creationId xmlns:p14="http://schemas.microsoft.com/office/powerpoint/2010/main" val="1188377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Project Summary</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893745"/>
            <a:ext cx="11732646" cy="4678183"/>
          </a:xfrm>
        </p:spPr>
        <p:txBody>
          <a:bodyPr anchor="t">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
        <p:nvSpPr>
          <p:cNvPr id="5" name="Content Placeholder 2">
            <a:extLst>
              <a:ext uri="{FF2B5EF4-FFF2-40B4-BE49-F238E27FC236}">
                <a16:creationId xmlns:a16="http://schemas.microsoft.com/office/drawing/2014/main" id="{027CAE48-BC77-DA29-4147-1452D9D0B2E6}"/>
              </a:ext>
            </a:extLst>
          </p:cNvPr>
          <p:cNvSpPr txBox="1">
            <a:spLocks/>
          </p:cNvSpPr>
          <p:nvPr/>
        </p:nvSpPr>
        <p:spPr>
          <a:xfrm>
            <a:off x="352425" y="1702341"/>
            <a:ext cx="11732646" cy="46781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Steps that I have completed for this project includes:</a:t>
            </a:r>
          </a:p>
          <a:p>
            <a:pPr marL="0" indent="0">
              <a:buNone/>
            </a:pPr>
            <a:r>
              <a:rPr lang="en-US" sz="2000" dirty="0">
                <a:latin typeface="Arial" panose="020B0604020202020204" pitchFamily="34" charset="0"/>
                <a:cs typeface="Arial" panose="020B0604020202020204" pitchFamily="34" charset="0"/>
              </a:rPr>
              <a:t>1. Data Cleaning and Wrangling ✓</a:t>
            </a:r>
          </a:p>
          <a:p>
            <a:pPr marL="0" indent="0">
              <a:buNone/>
            </a:pPr>
            <a:r>
              <a:rPr lang="en-US" sz="2000" dirty="0">
                <a:latin typeface="Arial" panose="020B0604020202020204" pitchFamily="34" charset="0"/>
                <a:cs typeface="Arial" panose="020B0604020202020204" pitchFamily="34" charset="0"/>
              </a:rPr>
              <a:t>2. Feature Engineering ✓</a:t>
            </a:r>
          </a:p>
          <a:p>
            <a:pPr marL="0" indent="0">
              <a:buNone/>
            </a:pPr>
            <a:r>
              <a:rPr lang="en-US" sz="2000" dirty="0">
                <a:latin typeface="Arial" panose="020B0604020202020204" pitchFamily="34" charset="0"/>
                <a:cs typeface="Arial" panose="020B0604020202020204" pitchFamily="34" charset="0"/>
              </a:rPr>
              <a:t>3. Exploratory Data and Statistical Analysis ✓</a:t>
            </a:r>
          </a:p>
          <a:p>
            <a:pPr marL="0" indent="0">
              <a:buNone/>
            </a:pPr>
            <a:r>
              <a:rPr lang="en-US" sz="2000" dirty="0">
                <a:latin typeface="Arial" panose="020B0604020202020204" pitchFamily="34" charset="0"/>
                <a:cs typeface="Arial" panose="020B0604020202020204" pitchFamily="34" charset="0"/>
              </a:rPr>
              <a:t>4. Model Evaluation ✓</a:t>
            </a:r>
          </a:p>
          <a:p>
            <a:pPr marL="0" indent="0">
              <a:buNone/>
            </a:pPr>
            <a:r>
              <a:rPr lang="en-US" sz="2000" dirty="0">
                <a:latin typeface="Arial" panose="020B0604020202020204" pitchFamily="34" charset="0"/>
                <a:cs typeface="Arial" panose="020B0604020202020204" pitchFamily="34" charset="0"/>
              </a:rPr>
              <a:t>5. Hyperparameter Tuning ✓</a:t>
            </a:r>
          </a:p>
          <a:p>
            <a:pPr marL="0" indent="0">
              <a:buNone/>
            </a:pPr>
            <a:r>
              <a:rPr lang="en-US" sz="2000" dirty="0">
                <a:latin typeface="Arial" panose="020B0604020202020204" pitchFamily="34" charset="0"/>
                <a:cs typeface="Arial" panose="020B0604020202020204" pitchFamily="34" charset="0"/>
              </a:rPr>
              <a:t>6. Feature Importance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p:txBody>
      </p:sp>
      <p:pic>
        <p:nvPicPr>
          <p:cNvPr id="34818" name="Picture 2" descr="person in blue shirt and white and black pants">
            <a:extLst>
              <a:ext uri="{FF2B5EF4-FFF2-40B4-BE49-F238E27FC236}">
                <a16:creationId xmlns:a16="http://schemas.microsoft.com/office/drawing/2014/main" id="{033464AB-C574-491A-2DFD-044B7F805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083" y="1824359"/>
            <a:ext cx="4848097" cy="32092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A6F0340-D76B-AE52-E3BE-AB91213D4CF1}"/>
              </a:ext>
            </a:extLst>
          </p:cNvPr>
          <p:cNvSpPr txBox="1"/>
          <p:nvPr/>
        </p:nvSpPr>
        <p:spPr>
          <a:xfrm>
            <a:off x="3271574" y="5302214"/>
            <a:ext cx="6096000" cy="1200329"/>
          </a:xfrm>
          <a:prstGeom prst="rect">
            <a:avLst/>
          </a:prstGeom>
          <a:noFill/>
        </p:spPr>
        <p:txBody>
          <a:bodyPr wrap="square">
            <a:spAutoFit/>
          </a:bodyPr>
          <a:lstStyle/>
          <a:p>
            <a:pPr marL="0" indent="0" algn="ctr">
              <a:buNone/>
            </a:pPr>
            <a:r>
              <a:rPr lang="en-US" sz="1800" dirty="0">
                <a:latin typeface="Arial" panose="020B0604020202020204" pitchFamily="34" charset="0"/>
                <a:cs typeface="Arial" panose="020B0604020202020204" pitchFamily="34" charset="0"/>
              </a:rPr>
              <a:t>The modeling portion of this project was very exciting and fruitful. Having the opportunity to work with data for the proposed goal of stroke diagnosis and potentially improving health care was a rewarding experience.</a:t>
            </a:r>
          </a:p>
        </p:txBody>
      </p:sp>
    </p:spTree>
    <p:extLst>
      <p:ext uri="{BB962C8B-B14F-4D97-AF65-F5344CB8AC3E}">
        <p14:creationId xmlns:p14="http://schemas.microsoft.com/office/powerpoint/2010/main" val="1503378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Thank you</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Tree>
    <p:extLst>
      <p:ext uri="{BB962C8B-B14F-4D97-AF65-F5344CB8AC3E}">
        <p14:creationId xmlns:p14="http://schemas.microsoft.com/office/powerpoint/2010/main" val="2391842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Supplementary Information</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spTree>
    <p:extLst>
      <p:ext uri="{BB962C8B-B14F-4D97-AF65-F5344CB8AC3E}">
        <p14:creationId xmlns:p14="http://schemas.microsoft.com/office/powerpoint/2010/main" val="4178426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First look into: Using </a:t>
            </a:r>
            <a:r>
              <a:rPr lang="en-US" sz="4000" dirty="0" err="1">
                <a:solidFill>
                  <a:srgbClr val="FFFFFF"/>
                </a:solidFill>
                <a:latin typeface="Arial" panose="020B0604020202020204" pitchFamily="34" charset="0"/>
                <a:cs typeface="Arial" panose="020B0604020202020204" pitchFamily="34" charset="0"/>
              </a:rPr>
              <a:t>Class_weights</a:t>
            </a:r>
            <a:r>
              <a:rPr lang="en-US" sz="4000" dirty="0">
                <a:solidFill>
                  <a:srgbClr val="FFFFFF"/>
                </a:solidFill>
                <a:latin typeface="Arial" panose="020B0604020202020204" pitchFamily="34" charset="0"/>
                <a:cs typeface="Arial" panose="020B0604020202020204" pitchFamily="34" charset="0"/>
              </a:rPr>
              <a:t> parameter</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4" y="1622746"/>
            <a:ext cx="8615364" cy="5197768"/>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Randomly resampling data manually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Using full dataset and the weighted model parameter</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pic>
        <p:nvPicPr>
          <p:cNvPr id="10" name="Picture 9">
            <a:extLst>
              <a:ext uri="{FF2B5EF4-FFF2-40B4-BE49-F238E27FC236}">
                <a16:creationId xmlns:a16="http://schemas.microsoft.com/office/drawing/2014/main" id="{2D890FE2-1987-F480-0E15-7BFB135AF77B}"/>
              </a:ext>
            </a:extLst>
          </p:cNvPr>
          <p:cNvPicPr>
            <a:picLocks noChangeAspect="1"/>
          </p:cNvPicPr>
          <p:nvPr/>
        </p:nvPicPr>
        <p:blipFill>
          <a:blip r:embed="rId3"/>
          <a:stretch>
            <a:fillRect/>
          </a:stretch>
        </p:blipFill>
        <p:spPr>
          <a:xfrm>
            <a:off x="495775" y="2121768"/>
            <a:ext cx="4722849" cy="1818001"/>
          </a:xfrm>
          <a:prstGeom prst="rect">
            <a:avLst/>
          </a:prstGeom>
        </p:spPr>
      </p:pic>
      <p:pic>
        <p:nvPicPr>
          <p:cNvPr id="5" name="Picture 4">
            <a:extLst>
              <a:ext uri="{FF2B5EF4-FFF2-40B4-BE49-F238E27FC236}">
                <a16:creationId xmlns:a16="http://schemas.microsoft.com/office/drawing/2014/main" id="{91208AD4-53C8-1DE4-1800-3881A627CA92}"/>
              </a:ext>
            </a:extLst>
          </p:cNvPr>
          <p:cNvPicPr>
            <a:picLocks noChangeAspect="1"/>
          </p:cNvPicPr>
          <p:nvPr/>
        </p:nvPicPr>
        <p:blipFill>
          <a:blip r:embed="rId4"/>
          <a:stretch>
            <a:fillRect/>
          </a:stretch>
        </p:blipFill>
        <p:spPr>
          <a:xfrm>
            <a:off x="323815" y="4948312"/>
            <a:ext cx="5066768" cy="1441591"/>
          </a:xfrm>
          <a:prstGeom prst="rect">
            <a:avLst/>
          </a:prstGeom>
        </p:spPr>
      </p:pic>
      <p:pic>
        <p:nvPicPr>
          <p:cNvPr id="14" name="Picture 13">
            <a:extLst>
              <a:ext uri="{FF2B5EF4-FFF2-40B4-BE49-F238E27FC236}">
                <a16:creationId xmlns:a16="http://schemas.microsoft.com/office/drawing/2014/main" id="{24A5F0D3-9E22-0EB2-EFD0-78D9F3CA0ACC}"/>
              </a:ext>
            </a:extLst>
          </p:cNvPr>
          <p:cNvPicPr>
            <a:picLocks noChangeAspect="1"/>
          </p:cNvPicPr>
          <p:nvPr/>
        </p:nvPicPr>
        <p:blipFill>
          <a:blip r:embed="rId5"/>
          <a:stretch>
            <a:fillRect/>
          </a:stretch>
        </p:blipFill>
        <p:spPr>
          <a:xfrm>
            <a:off x="7363046" y="1911769"/>
            <a:ext cx="3496185" cy="3384999"/>
          </a:xfrm>
          <a:prstGeom prst="rect">
            <a:avLst/>
          </a:prstGeom>
        </p:spPr>
      </p:pic>
    </p:spTree>
    <p:extLst>
      <p:ext uri="{BB962C8B-B14F-4D97-AF65-F5344CB8AC3E}">
        <p14:creationId xmlns:p14="http://schemas.microsoft.com/office/powerpoint/2010/main" val="302404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latin typeface="Arial" panose="020B0604020202020204" pitchFamily="34" charset="0"/>
                <a:cs typeface="Arial" panose="020B0604020202020204" pitchFamily="34" charset="0"/>
              </a:rPr>
              <a:t>First look into: Filtering Out Selected Categorical Variables</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200025" y="1622746"/>
            <a:ext cx="5600700" cy="5197768"/>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Choice 1 scores: (manually random class-balancing)</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Removing the ‘</a:t>
            </a:r>
            <a:r>
              <a:rPr lang="en-US" sz="2000" dirty="0" err="1">
                <a:latin typeface="Arial" panose="020B0604020202020204" pitchFamily="34" charset="0"/>
                <a:cs typeface="Arial" panose="020B0604020202020204" pitchFamily="34" charset="0"/>
              </a:rPr>
              <a:t>Type_Of_Work</a:t>
            </a:r>
            <a:r>
              <a:rPr lang="en-US" sz="2000" dirty="0">
                <a:latin typeface="Arial" panose="020B0604020202020204" pitchFamily="34" charset="0"/>
                <a:cs typeface="Arial" panose="020B0604020202020204" pitchFamily="34" charset="0"/>
              </a:rPr>
              <a:t>’ Column </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pic>
        <p:nvPicPr>
          <p:cNvPr id="6" name="Picture 5">
            <a:extLst>
              <a:ext uri="{FF2B5EF4-FFF2-40B4-BE49-F238E27FC236}">
                <a16:creationId xmlns:a16="http://schemas.microsoft.com/office/drawing/2014/main" id="{684570EF-A9F0-C29B-1E82-F73C67FB4D5A}"/>
              </a:ext>
            </a:extLst>
          </p:cNvPr>
          <p:cNvPicPr>
            <a:picLocks noChangeAspect="1"/>
          </p:cNvPicPr>
          <p:nvPr/>
        </p:nvPicPr>
        <p:blipFill>
          <a:blip r:embed="rId3"/>
          <a:stretch>
            <a:fillRect/>
          </a:stretch>
        </p:blipFill>
        <p:spPr>
          <a:xfrm>
            <a:off x="1070816" y="4918859"/>
            <a:ext cx="3859118" cy="1644604"/>
          </a:xfrm>
          <a:prstGeom prst="rect">
            <a:avLst/>
          </a:prstGeom>
        </p:spPr>
      </p:pic>
      <p:sp>
        <p:nvSpPr>
          <p:cNvPr id="12" name="Content Placeholder 2">
            <a:extLst>
              <a:ext uri="{FF2B5EF4-FFF2-40B4-BE49-F238E27FC236}">
                <a16:creationId xmlns:a16="http://schemas.microsoft.com/office/drawing/2014/main" id="{B74ADF67-64C6-249C-17DC-B007806ECFEA}"/>
              </a:ext>
            </a:extLst>
          </p:cNvPr>
          <p:cNvSpPr txBox="1">
            <a:spLocks/>
          </p:cNvSpPr>
          <p:nvPr/>
        </p:nvSpPr>
        <p:spPr>
          <a:xfrm>
            <a:off x="6000750" y="1660232"/>
            <a:ext cx="5600700" cy="519776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2.    Removing the ‘</a:t>
            </a:r>
            <a:r>
              <a:rPr lang="en-US" sz="2000" dirty="0" err="1">
                <a:latin typeface="Arial" panose="020B0604020202020204" pitchFamily="34" charset="0"/>
                <a:cs typeface="Arial" panose="020B0604020202020204" pitchFamily="34" charset="0"/>
              </a:rPr>
              <a:t>Ever_Married</a:t>
            </a:r>
            <a:r>
              <a:rPr lang="en-US" sz="2000" dirty="0">
                <a:latin typeface="Arial" panose="020B0604020202020204" pitchFamily="34" charset="0"/>
                <a:cs typeface="Arial" panose="020B0604020202020204" pitchFamily="34" charset="0"/>
              </a:rPr>
              <a:t>’ Column</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3.     Removing the ‘Residence’ Column</a:t>
            </a:r>
          </a:p>
        </p:txBody>
      </p:sp>
      <p:pic>
        <p:nvPicPr>
          <p:cNvPr id="10" name="Picture 9">
            <a:extLst>
              <a:ext uri="{FF2B5EF4-FFF2-40B4-BE49-F238E27FC236}">
                <a16:creationId xmlns:a16="http://schemas.microsoft.com/office/drawing/2014/main" id="{2D890FE2-1987-F480-0E15-7BFB135AF77B}"/>
              </a:ext>
            </a:extLst>
          </p:cNvPr>
          <p:cNvPicPr>
            <a:picLocks noChangeAspect="1"/>
          </p:cNvPicPr>
          <p:nvPr/>
        </p:nvPicPr>
        <p:blipFill>
          <a:blip r:embed="rId4"/>
          <a:stretch>
            <a:fillRect/>
          </a:stretch>
        </p:blipFill>
        <p:spPr>
          <a:xfrm>
            <a:off x="495773" y="2361802"/>
            <a:ext cx="4722849" cy="1818001"/>
          </a:xfrm>
          <a:prstGeom prst="rect">
            <a:avLst/>
          </a:prstGeom>
        </p:spPr>
      </p:pic>
      <p:pic>
        <p:nvPicPr>
          <p:cNvPr id="7" name="Picture 6">
            <a:extLst>
              <a:ext uri="{FF2B5EF4-FFF2-40B4-BE49-F238E27FC236}">
                <a16:creationId xmlns:a16="http://schemas.microsoft.com/office/drawing/2014/main" id="{28E0E392-2D19-57BD-D57B-93D103D62D2F}"/>
              </a:ext>
            </a:extLst>
          </p:cNvPr>
          <p:cNvPicPr>
            <a:picLocks noChangeAspect="1"/>
          </p:cNvPicPr>
          <p:nvPr/>
        </p:nvPicPr>
        <p:blipFill>
          <a:blip r:embed="rId5"/>
          <a:stretch>
            <a:fillRect/>
          </a:stretch>
        </p:blipFill>
        <p:spPr>
          <a:xfrm>
            <a:off x="6651025" y="2121768"/>
            <a:ext cx="4168297" cy="1684687"/>
          </a:xfrm>
          <a:prstGeom prst="rect">
            <a:avLst/>
          </a:prstGeom>
        </p:spPr>
      </p:pic>
      <p:pic>
        <p:nvPicPr>
          <p:cNvPr id="8" name="Picture 7">
            <a:extLst>
              <a:ext uri="{FF2B5EF4-FFF2-40B4-BE49-F238E27FC236}">
                <a16:creationId xmlns:a16="http://schemas.microsoft.com/office/drawing/2014/main" id="{BFE23B3C-0F75-5C8F-9A41-1A448771153D}"/>
              </a:ext>
            </a:extLst>
          </p:cNvPr>
          <p:cNvPicPr>
            <a:picLocks noChangeAspect="1"/>
          </p:cNvPicPr>
          <p:nvPr/>
        </p:nvPicPr>
        <p:blipFill>
          <a:blip r:embed="rId6"/>
          <a:stretch>
            <a:fillRect/>
          </a:stretch>
        </p:blipFill>
        <p:spPr>
          <a:xfrm>
            <a:off x="6883608" y="4776013"/>
            <a:ext cx="3703133" cy="1684687"/>
          </a:xfrm>
          <a:prstGeom prst="rect">
            <a:avLst/>
          </a:prstGeom>
        </p:spPr>
      </p:pic>
    </p:spTree>
    <p:extLst>
      <p:ext uri="{BB962C8B-B14F-4D97-AF65-F5344CB8AC3E}">
        <p14:creationId xmlns:p14="http://schemas.microsoft.com/office/powerpoint/2010/main" val="38217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228198" y="962167"/>
            <a:ext cx="3103808" cy="4421876"/>
          </a:xfrm>
        </p:spPr>
        <p:txBody>
          <a:bodyPr anchor="t">
            <a:normAutofit/>
          </a:bodyPr>
          <a:lstStyle/>
          <a:p>
            <a:pPr algn="r"/>
            <a:r>
              <a:rPr lang="en-US" sz="4000" dirty="0">
                <a:latin typeface="Arial" panose="020B0604020202020204" pitchFamily="34" charset="0"/>
                <a:cs typeface="Arial" panose="020B0604020202020204" pitchFamily="34" charset="0"/>
              </a:rPr>
              <a:t>About the Case Study</a:t>
            </a:r>
          </a:p>
        </p:txBody>
      </p:sp>
      <p:sp>
        <p:nvSpPr>
          <p:cNvPr id="38" name="Content Placeholder 2">
            <a:extLst>
              <a:ext uri="{FF2B5EF4-FFF2-40B4-BE49-F238E27FC236}">
                <a16:creationId xmlns:a16="http://schemas.microsoft.com/office/drawing/2014/main" id="{88235CDE-7A21-4B75-C951-3F008AFBAE11}"/>
              </a:ext>
            </a:extLst>
          </p:cNvPr>
          <p:cNvSpPr>
            <a:spLocks noGrp="1"/>
          </p:cNvSpPr>
          <p:nvPr>
            <p:ph idx="1"/>
          </p:nvPr>
        </p:nvSpPr>
        <p:spPr>
          <a:xfrm>
            <a:off x="3640022" y="962167"/>
            <a:ext cx="7904278" cy="4743174"/>
          </a:xfrm>
        </p:spPr>
        <p:txBody>
          <a:bodyPr anchor="t">
            <a:normAutofit/>
          </a:bodyPr>
          <a:lstStyle/>
          <a:p>
            <a:pPr marL="0" indent="0">
              <a:buNone/>
            </a:pPr>
            <a:r>
              <a:rPr lang="en-US" sz="1700" b="1" dirty="0">
                <a:latin typeface="Arial" panose="020B0604020202020204" pitchFamily="34" charset="0"/>
                <a:cs typeface="Arial" panose="020B0604020202020204" pitchFamily="34" charset="0"/>
              </a:rPr>
              <a:t>Client</a:t>
            </a:r>
            <a:r>
              <a:rPr lang="en-US" sz="1700" dirty="0">
                <a:latin typeface="Arial" panose="020B0604020202020204" pitchFamily="34" charset="0"/>
                <a:cs typeface="Arial" panose="020B0604020202020204" pitchFamily="34" charset="0"/>
              </a:rPr>
              <a:t>: Digital Transformation Managing Partner – </a:t>
            </a:r>
            <a:r>
              <a:rPr lang="en-US" sz="1700" u="sng" dirty="0">
                <a:latin typeface="Arial" panose="020B0604020202020204" pitchFamily="34" charset="0"/>
                <a:cs typeface="Arial" panose="020B0604020202020204" pitchFamily="34" charset="0"/>
              </a:rPr>
              <a:t>Simon</a:t>
            </a:r>
          </a:p>
          <a:p>
            <a:pPr marL="0" indent="0">
              <a:buNone/>
            </a:pPr>
            <a:r>
              <a:rPr lang="en-US" sz="1700" b="1" dirty="0">
                <a:latin typeface="Arial" panose="020B0604020202020204" pitchFamily="34" charset="0"/>
                <a:cs typeface="Arial" panose="020B0604020202020204" pitchFamily="34" charset="0"/>
              </a:rPr>
              <a:t>Stakeholder</a:t>
            </a:r>
            <a:r>
              <a:rPr lang="en-US" sz="1700" dirty="0">
                <a:latin typeface="Arial" panose="020B0604020202020204" pitchFamily="34" charset="0"/>
                <a:cs typeface="Arial" panose="020B0604020202020204" pitchFamily="34" charset="0"/>
              </a:rPr>
              <a:t>: Director of VU University Medical Center – </a:t>
            </a:r>
            <a:r>
              <a:rPr lang="en-US" sz="1700" u="sng" dirty="0" err="1">
                <a:latin typeface="Arial" panose="020B0604020202020204" pitchFamily="34" charset="0"/>
                <a:cs typeface="Arial" panose="020B0604020202020204" pitchFamily="34" charset="0"/>
              </a:rPr>
              <a:t>Jurian</a:t>
            </a:r>
            <a:r>
              <a:rPr lang="en-US" sz="1700" u="sng" dirty="0">
                <a:latin typeface="Arial" panose="020B0604020202020204" pitchFamily="34" charset="0"/>
                <a:cs typeface="Arial" panose="020B0604020202020204" pitchFamily="34" charset="0"/>
              </a:rPr>
              <a:t> </a:t>
            </a:r>
            <a:r>
              <a:rPr lang="en-US" sz="1700" u="sng" dirty="0" err="1">
                <a:latin typeface="Arial" panose="020B0604020202020204" pitchFamily="34" charset="0"/>
                <a:cs typeface="Arial" panose="020B0604020202020204" pitchFamily="34" charset="0"/>
              </a:rPr>
              <a:t>Kuyvenhoven</a:t>
            </a:r>
            <a:endParaRPr lang="en-US" sz="1700" u="sng"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Task: </a:t>
            </a:r>
            <a:r>
              <a:rPr lang="en-US" sz="1700" dirty="0">
                <a:latin typeface="Arial" panose="020B0604020202020204" pitchFamily="34" charset="0"/>
                <a:cs typeface="Arial" panose="020B0604020202020204" pitchFamily="34" charset="0"/>
              </a:rPr>
              <a:t>Build an estimator that will predict the the positivity of stroke diagnosis in patients with various biometrics data recorded. Advancing technologies into more targeted treatments for stroke patients.</a:t>
            </a:r>
          </a:p>
          <a:p>
            <a:pPr>
              <a:buNone/>
            </a:pPr>
            <a:r>
              <a:rPr lang="en-US" sz="1700" b="1" dirty="0">
                <a:latin typeface="Arial" panose="020B0604020202020204" pitchFamily="34" charset="0"/>
                <a:cs typeface="Arial" panose="020B0604020202020204" pitchFamily="34" charset="0"/>
              </a:rPr>
              <a:t>Subtask 1: </a:t>
            </a:r>
            <a:r>
              <a:rPr lang="en-US" sz="1700" dirty="0">
                <a:latin typeface="Arial" panose="020B0604020202020204" pitchFamily="34" charset="0"/>
                <a:cs typeface="Arial" panose="020B0604020202020204" pitchFamily="34" charset="0"/>
              </a:rPr>
              <a:t>Test out a couple different classification algorithms, evaluate them, and choose the best model. </a:t>
            </a:r>
          </a:p>
          <a:p>
            <a:pPr>
              <a:buNone/>
            </a:pPr>
            <a:r>
              <a:rPr lang="en-US" sz="1700" b="1" dirty="0">
                <a:latin typeface="Arial" panose="020B0604020202020204" pitchFamily="34" charset="0"/>
                <a:cs typeface="Arial" panose="020B0604020202020204" pitchFamily="34" charset="0"/>
              </a:rPr>
              <a:t>Subtask 2: </a:t>
            </a:r>
            <a:r>
              <a:rPr lang="en-US" sz="1700" dirty="0">
                <a:latin typeface="Arial" panose="020B0604020202020204" pitchFamily="34" charset="0"/>
                <a:cs typeface="Arial" panose="020B0604020202020204" pitchFamily="34" charset="0"/>
              </a:rPr>
              <a:t>Summarize findings in a presentation for stakeholder.</a:t>
            </a:r>
            <a:endParaRPr lang="en-US" sz="17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Resources and Tool:</a:t>
            </a:r>
          </a:p>
          <a:p>
            <a:pPr marL="457200" indent="-457200">
              <a:buFont typeface="+mj-lt"/>
              <a:buAutoNum type="arabicPeriod"/>
            </a:pPr>
            <a:r>
              <a:rPr lang="en-US" sz="1700" b="1" dirty="0">
                <a:latin typeface="Arial" panose="020B0604020202020204" pitchFamily="34" charset="0"/>
                <a:cs typeface="Arial" panose="020B0604020202020204" pitchFamily="34" charset="0"/>
              </a:rPr>
              <a:t>Programming Language: </a:t>
            </a:r>
            <a:r>
              <a:rPr lang="en-US" sz="1700" dirty="0">
                <a:latin typeface="Arial" panose="020B0604020202020204" pitchFamily="34" charset="0"/>
                <a:cs typeface="Arial" panose="020B0604020202020204" pitchFamily="34" charset="0"/>
              </a:rPr>
              <a:t>Python</a:t>
            </a:r>
          </a:p>
          <a:p>
            <a:pPr marL="457200" indent="-457200">
              <a:buFont typeface="+mj-lt"/>
              <a:buAutoNum type="arabicPeriod"/>
            </a:pPr>
            <a:r>
              <a:rPr lang="en-US" sz="1700" b="1" dirty="0">
                <a:latin typeface="Arial" panose="020B0604020202020204" pitchFamily="34" charset="0"/>
                <a:cs typeface="Arial" panose="020B0604020202020204" pitchFamily="34" charset="0"/>
              </a:rPr>
              <a:t>IDE: </a:t>
            </a:r>
            <a:r>
              <a:rPr lang="en-US" sz="1700" dirty="0" err="1">
                <a:latin typeface="Arial" panose="020B0604020202020204" pitchFamily="34" charset="0"/>
                <a:cs typeface="Arial" panose="020B0604020202020204" pitchFamily="34" charset="0"/>
              </a:rPr>
              <a:t>Jupyter</a:t>
            </a:r>
            <a:r>
              <a:rPr lang="en-US" sz="1700" dirty="0">
                <a:latin typeface="Arial" panose="020B0604020202020204" pitchFamily="34" charset="0"/>
                <a:cs typeface="Arial" panose="020B0604020202020204" pitchFamily="34" charset="0"/>
              </a:rPr>
              <a:t> Notebook</a:t>
            </a:r>
          </a:p>
          <a:p>
            <a:pPr marL="457200" indent="-457200">
              <a:buFont typeface="+mj-lt"/>
              <a:buAutoNum type="arabicPeriod"/>
            </a:pPr>
            <a:r>
              <a:rPr lang="en-US" sz="1700" b="1" dirty="0">
                <a:latin typeface="Arial" panose="020B0604020202020204" pitchFamily="34" charset="0"/>
                <a:cs typeface="Arial" panose="020B0604020202020204" pitchFamily="34" charset="0"/>
              </a:rPr>
              <a:t>Version Control: Git/ </a:t>
            </a:r>
            <a:r>
              <a:rPr lang="en-US" sz="1700" b="1" dirty="0" err="1">
                <a:latin typeface="Arial" panose="020B0604020202020204" pitchFamily="34" charset="0"/>
                <a:cs typeface="Arial" panose="020B0604020202020204" pitchFamily="34" charset="0"/>
              </a:rPr>
              <a:t>Github</a:t>
            </a:r>
            <a:r>
              <a:rPr lang="en-US"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hlinkClick r:id="rId2"/>
              </a:rPr>
              <a:t>link</a:t>
            </a:r>
            <a:r>
              <a:rPr lang="en-US" sz="1700" b="1" dirty="0">
                <a:latin typeface="Arial" panose="020B0604020202020204" pitchFamily="34" charset="0"/>
                <a:cs typeface="Arial" panose="020B0604020202020204" pitchFamily="34" charset="0"/>
              </a:rPr>
              <a:t>)</a:t>
            </a:r>
          </a:p>
          <a:p>
            <a:pPr marL="0" indent="0">
              <a:buNone/>
            </a:pPr>
            <a:endParaRPr lang="en-US" sz="1700" b="1"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98137" y="5452900"/>
            <a:ext cx="1693861" cy="879042"/>
          </a:xfrm>
          <a:prstGeom prst="rect">
            <a:avLst/>
          </a:prstGeom>
        </p:spPr>
      </p:pic>
    </p:spTree>
    <p:extLst>
      <p:ext uri="{BB962C8B-B14F-4D97-AF65-F5344CB8AC3E}">
        <p14:creationId xmlns:p14="http://schemas.microsoft.com/office/powerpoint/2010/main" val="26493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Overview of Stroke</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pic>
        <p:nvPicPr>
          <p:cNvPr id="38914" name="Picture 2" descr="Stroke Signs and Symptoms | cdc.gov">
            <a:extLst>
              <a:ext uri="{FF2B5EF4-FFF2-40B4-BE49-F238E27FC236}">
                <a16:creationId xmlns:a16="http://schemas.microsoft.com/office/drawing/2014/main" id="{729EEB0A-3F61-428D-3585-5EDED50B9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578" y="1661363"/>
            <a:ext cx="4031958" cy="2019154"/>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Stroke - Symptoms and causes - Mayo Clinic">
            <a:extLst>
              <a:ext uri="{FF2B5EF4-FFF2-40B4-BE49-F238E27FC236}">
                <a16:creationId xmlns:a16="http://schemas.microsoft.com/office/drawing/2014/main" id="{A2789A38-8740-659F-6F4B-7643E15D01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8295" y="3744448"/>
            <a:ext cx="3514517" cy="29862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DB87F9E-583A-EBBE-6727-430BAC447A45}"/>
              </a:ext>
            </a:extLst>
          </p:cNvPr>
          <p:cNvSpPr>
            <a:spLocks noGrp="1"/>
          </p:cNvSpPr>
          <p:nvPr>
            <p:ph idx="1"/>
          </p:nvPr>
        </p:nvSpPr>
        <p:spPr>
          <a:xfrm>
            <a:off x="231567" y="2087168"/>
            <a:ext cx="7625011" cy="4902099"/>
          </a:xfrm>
        </p:spPr>
        <p:txBody>
          <a:bodyPr anchor="t">
            <a:normAutofit/>
          </a:bodyPr>
          <a:lstStyle/>
          <a:p>
            <a:pPr marL="0" indent="0">
              <a:buNone/>
            </a:pPr>
            <a:r>
              <a:rPr lang="en-US" sz="1700" b="1" dirty="0">
                <a:latin typeface="Arial" panose="020B0604020202020204" pitchFamily="34" charset="0"/>
                <a:cs typeface="Arial" panose="020B0604020202020204" pitchFamily="34" charset="0"/>
              </a:rPr>
              <a:t>What Is Stroke? – </a:t>
            </a:r>
            <a:r>
              <a:rPr lang="en-US" sz="1700" dirty="0">
                <a:latin typeface="Arial" panose="020B0604020202020204" pitchFamily="34" charset="0"/>
                <a:cs typeface="Arial" panose="020B0604020202020204" pitchFamily="34" charset="0"/>
              </a:rPr>
              <a:t>A medical condition that occurs when the blood supply to the brain is interrupted or even reduced leading to less oxygen and nutrient circulation in the brain.</a:t>
            </a:r>
            <a:endParaRPr lang="en-US" sz="1700" b="1"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Symptoms of Stroke? – </a:t>
            </a:r>
            <a:r>
              <a:rPr lang="en-US" sz="1700" dirty="0">
                <a:latin typeface="Arial" panose="020B0604020202020204" pitchFamily="34" charset="0"/>
                <a:cs typeface="Arial" panose="020B0604020202020204" pitchFamily="34" charset="0"/>
              </a:rPr>
              <a:t>There are very noticeable signs. Commonly the patient will have trouble speaking, show paralysis or numbness, and blurred vision. Although other signs are more subtle and often overlooked.</a:t>
            </a:r>
          </a:p>
          <a:p>
            <a:pPr marL="0" indent="0">
              <a:buNone/>
            </a:pPr>
            <a:r>
              <a:rPr lang="en-US" sz="1700" b="1" dirty="0">
                <a:latin typeface="Arial" panose="020B0604020202020204" pitchFamily="34" charset="0"/>
                <a:cs typeface="Arial" panose="020B0604020202020204" pitchFamily="34" charset="0"/>
              </a:rPr>
              <a:t>Risk factors for Stroke? </a:t>
            </a:r>
            <a:r>
              <a:rPr lang="en-US" sz="1700" dirty="0">
                <a:latin typeface="Arial" panose="020B0604020202020204" pitchFamily="34" charset="0"/>
                <a:cs typeface="Arial" panose="020B0604020202020204" pitchFamily="34" charset="0"/>
              </a:rPr>
              <a:t>– Hypertension, Diabetes, Heart/blood vessel diseases, smoking, age, sex, brain aneurysms, race and ethnicities, familial susceptibilities | anxiety, depression, stress, living / working conditions.</a:t>
            </a:r>
          </a:p>
          <a:p>
            <a:pPr marL="0" indent="0">
              <a:buNone/>
            </a:pPr>
            <a:endParaRPr lang="en-US" sz="17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Why is this project important? </a:t>
            </a:r>
            <a:r>
              <a:rPr lang="en-US" sz="1800" dirty="0">
                <a:latin typeface="Arial" panose="020B0604020202020204" pitchFamily="34" charset="0"/>
                <a:cs typeface="Arial" panose="020B0604020202020204" pitchFamily="34" charset="0"/>
              </a:rPr>
              <a:t>– Every year around 800,000 people experience a stroke in the U.S. Therefore, an early diagnosis of stroke, or even a preventative treatment, for patients that might be at higher risk for stroke, is an unparalleled countermeasure, since the cognitive and systemic effects due to stroke might have long-lasting consequences</a:t>
            </a:r>
            <a:endParaRPr lang="en-US" sz="18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67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2">
            <a:extLst>
              <a:ext uri="{FF2B5EF4-FFF2-40B4-BE49-F238E27FC236}">
                <a16:creationId xmlns:a16="http://schemas.microsoft.com/office/drawing/2014/main" id="{A20593E2-065A-4B92-705D-A2E836E13C73}"/>
              </a:ext>
            </a:extLst>
          </p:cNvPr>
          <p:cNvGraphicFramePr>
            <a:graphicFrameLocks noGrp="1"/>
          </p:cNvGraphicFramePr>
          <p:nvPr>
            <p:ph idx="1"/>
            <p:extLst>
              <p:ext uri="{D42A27DB-BD31-4B8C-83A1-F6EECF244321}">
                <p14:modId xmlns:p14="http://schemas.microsoft.com/office/powerpoint/2010/main" val="2691161367"/>
              </p:ext>
            </p:extLst>
          </p:nvPr>
        </p:nvGraphicFramePr>
        <p:xfrm>
          <a:off x="223838" y="489597"/>
          <a:ext cx="11744324" cy="587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7"/>
          <a:stretch>
            <a:fillRect/>
          </a:stretch>
        </p:blipFill>
        <p:spPr>
          <a:xfrm>
            <a:off x="10498137" y="5452900"/>
            <a:ext cx="1693861" cy="879042"/>
          </a:xfrm>
          <a:prstGeom prst="rect">
            <a:avLst/>
          </a:prstGeom>
        </p:spPr>
      </p:pic>
      <p:sp>
        <p:nvSpPr>
          <p:cNvPr id="5" name="Title 4">
            <a:extLst>
              <a:ext uri="{FF2B5EF4-FFF2-40B4-BE49-F238E27FC236}">
                <a16:creationId xmlns:a16="http://schemas.microsoft.com/office/drawing/2014/main" id="{CF8E7812-0E6A-7261-7A96-7125D35269F2}"/>
              </a:ext>
            </a:extLst>
          </p:cNvPr>
          <p:cNvSpPr>
            <a:spLocks noGrp="1"/>
          </p:cNvSpPr>
          <p:nvPr>
            <p:ph type="title"/>
          </p:nvPr>
        </p:nvSpPr>
        <p:spPr>
          <a:xfrm>
            <a:off x="197645" y="-406366"/>
            <a:ext cx="10515600" cy="1325563"/>
          </a:xfrm>
        </p:spPr>
        <p:txBody>
          <a:bodyPr>
            <a:normAutofit/>
          </a:bodyPr>
          <a:lstStyle/>
          <a:p>
            <a:r>
              <a:rPr lang="en-US" sz="2400" dirty="0">
                <a:latin typeface="Arial" panose="020B0604020202020204" pitchFamily="34" charset="0"/>
                <a:cs typeface="Arial" panose="020B0604020202020204" pitchFamily="34" charset="0"/>
              </a:rPr>
              <a:t>ML Workflow</a:t>
            </a:r>
          </a:p>
        </p:txBody>
      </p:sp>
      <p:sp>
        <p:nvSpPr>
          <p:cNvPr id="9" name="Title 4">
            <a:extLst>
              <a:ext uri="{FF2B5EF4-FFF2-40B4-BE49-F238E27FC236}">
                <a16:creationId xmlns:a16="http://schemas.microsoft.com/office/drawing/2014/main" id="{224E5087-C651-938E-D4C8-302978181792}"/>
              </a:ext>
            </a:extLst>
          </p:cNvPr>
          <p:cNvSpPr txBox="1">
            <a:spLocks/>
          </p:cNvSpPr>
          <p:nvPr/>
        </p:nvSpPr>
        <p:spPr>
          <a:xfrm>
            <a:off x="307777" y="323486"/>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1: Project planning and requirements</a:t>
            </a:r>
          </a:p>
        </p:txBody>
      </p:sp>
      <p:sp>
        <p:nvSpPr>
          <p:cNvPr id="10" name="Title 4">
            <a:extLst>
              <a:ext uri="{FF2B5EF4-FFF2-40B4-BE49-F238E27FC236}">
                <a16:creationId xmlns:a16="http://schemas.microsoft.com/office/drawing/2014/main" id="{FCE5791B-B14A-A007-1CC9-607A8D5DB0DE}"/>
              </a:ext>
            </a:extLst>
          </p:cNvPr>
          <p:cNvSpPr txBox="1">
            <a:spLocks/>
          </p:cNvSpPr>
          <p:nvPr/>
        </p:nvSpPr>
        <p:spPr>
          <a:xfrm>
            <a:off x="5020268" y="302797"/>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2: Data exploration and processing</a:t>
            </a:r>
          </a:p>
        </p:txBody>
      </p:sp>
      <p:sp>
        <p:nvSpPr>
          <p:cNvPr id="11" name="Title 4">
            <a:extLst>
              <a:ext uri="{FF2B5EF4-FFF2-40B4-BE49-F238E27FC236}">
                <a16:creationId xmlns:a16="http://schemas.microsoft.com/office/drawing/2014/main" id="{82AB4E00-866F-BE25-A8D7-AAA740A97D2C}"/>
              </a:ext>
            </a:extLst>
          </p:cNvPr>
          <p:cNvSpPr txBox="1">
            <a:spLocks/>
          </p:cNvSpPr>
          <p:nvPr/>
        </p:nvSpPr>
        <p:spPr>
          <a:xfrm>
            <a:off x="9749431" y="171023"/>
            <a:ext cx="23240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3: Modeling </a:t>
            </a:r>
          </a:p>
        </p:txBody>
      </p:sp>
      <p:sp>
        <p:nvSpPr>
          <p:cNvPr id="12" name="TextBox 11">
            <a:extLst>
              <a:ext uri="{FF2B5EF4-FFF2-40B4-BE49-F238E27FC236}">
                <a16:creationId xmlns:a16="http://schemas.microsoft.com/office/drawing/2014/main" id="{98EFA1F9-A8E4-8A0E-BB03-E03F7AA1BD5D}"/>
              </a:ext>
            </a:extLst>
          </p:cNvPr>
          <p:cNvSpPr txBox="1"/>
          <p:nvPr/>
        </p:nvSpPr>
        <p:spPr>
          <a:xfrm>
            <a:off x="9797052" y="3001274"/>
            <a:ext cx="227647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Includes: </a:t>
            </a:r>
          </a:p>
          <a:p>
            <a:pPr marL="342900" indent="-342900">
              <a:buAutoNum type="arabicPeriod"/>
            </a:pPr>
            <a:r>
              <a:rPr lang="en-US" dirty="0">
                <a:latin typeface="Arial" panose="020B0604020202020204" pitchFamily="34" charset="0"/>
                <a:cs typeface="Arial" panose="020B0604020202020204" pitchFamily="34" charset="0"/>
              </a:rPr>
              <a:t>Hyperparameter Tuning</a:t>
            </a:r>
          </a:p>
          <a:p>
            <a:pPr marL="342900" indent="-342900">
              <a:buAutoNum type="arabicPeriod"/>
            </a:pPr>
            <a:r>
              <a:rPr lang="en-US" dirty="0">
                <a:latin typeface="Arial" panose="020B0604020202020204" pitchFamily="34" charset="0"/>
                <a:cs typeface="Arial" panose="020B0604020202020204" pitchFamily="34" charset="0"/>
              </a:rPr>
              <a:t>Model Evaluation</a:t>
            </a:r>
          </a:p>
          <a:p>
            <a:pPr marL="342900" indent="-342900">
              <a:buAutoNum type="arabicPeriod"/>
            </a:pPr>
            <a:r>
              <a:rPr lang="en-US" dirty="0">
                <a:latin typeface="Arial" panose="020B0604020202020204" pitchFamily="34" charset="0"/>
                <a:cs typeface="Arial" panose="020B0604020202020204" pitchFamily="34" charset="0"/>
              </a:rPr>
              <a:t>Going back to Phase 2 for optimization</a:t>
            </a:r>
          </a:p>
        </p:txBody>
      </p:sp>
      <p:sp>
        <p:nvSpPr>
          <p:cNvPr id="2" name="Rectangle 1">
            <a:extLst>
              <a:ext uri="{FF2B5EF4-FFF2-40B4-BE49-F238E27FC236}">
                <a16:creationId xmlns:a16="http://schemas.microsoft.com/office/drawing/2014/main" id="{2ABE1971-7A61-3DB6-0751-33153D0BEFA5}"/>
              </a:ext>
            </a:extLst>
          </p:cNvPr>
          <p:cNvSpPr/>
          <p:nvPr/>
        </p:nvSpPr>
        <p:spPr>
          <a:xfrm>
            <a:off x="118470" y="489597"/>
            <a:ext cx="4796430" cy="5874313"/>
          </a:xfrm>
          <a:prstGeom prst="rect">
            <a:avLst/>
          </a:prstGeom>
          <a:noFill/>
          <a:ln w="222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19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Information about the Dataset</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graphicFrame>
        <p:nvGraphicFramePr>
          <p:cNvPr id="6" name="Table 6">
            <a:extLst>
              <a:ext uri="{FF2B5EF4-FFF2-40B4-BE49-F238E27FC236}">
                <a16:creationId xmlns:a16="http://schemas.microsoft.com/office/drawing/2014/main" id="{2BAE933D-8D8D-C489-C570-BB39F3C7FEC0}"/>
              </a:ext>
            </a:extLst>
          </p:cNvPr>
          <p:cNvGraphicFramePr>
            <a:graphicFrameLocks noGrp="1"/>
          </p:cNvGraphicFramePr>
          <p:nvPr>
            <p:extLst>
              <p:ext uri="{D42A27DB-BD31-4B8C-83A1-F6EECF244321}">
                <p14:modId xmlns:p14="http://schemas.microsoft.com/office/powerpoint/2010/main" val="772962337"/>
              </p:ext>
            </p:extLst>
          </p:nvPr>
        </p:nvGraphicFramePr>
        <p:xfrm>
          <a:off x="292290" y="1722404"/>
          <a:ext cx="5331844" cy="4817883"/>
        </p:xfrm>
        <a:graphic>
          <a:graphicData uri="http://schemas.openxmlformats.org/drawingml/2006/table">
            <a:tbl>
              <a:tblPr firstRow="1" bandRow="1">
                <a:tableStyleId>{793D81CF-94F2-401A-BA57-92F5A7B2D0C5}</a:tableStyleId>
              </a:tblPr>
              <a:tblGrid>
                <a:gridCol w="1386114">
                  <a:extLst>
                    <a:ext uri="{9D8B030D-6E8A-4147-A177-3AD203B41FA5}">
                      <a16:colId xmlns:a16="http://schemas.microsoft.com/office/drawing/2014/main" val="2033782876"/>
                    </a:ext>
                  </a:extLst>
                </a:gridCol>
                <a:gridCol w="2831839">
                  <a:extLst>
                    <a:ext uri="{9D8B030D-6E8A-4147-A177-3AD203B41FA5}">
                      <a16:colId xmlns:a16="http://schemas.microsoft.com/office/drawing/2014/main" val="3289265663"/>
                    </a:ext>
                  </a:extLst>
                </a:gridCol>
                <a:gridCol w="1113891">
                  <a:extLst>
                    <a:ext uri="{9D8B030D-6E8A-4147-A177-3AD203B41FA5}">
                      <a16:colId xmlns:a16="http://schemas.microsoft.com/office/drawing/2014/main" val="1893978401"/>
                    </a:ext>
                  </a:extLst>
                </a:gridCol>
              </a:tblGrid>
              <a:tr h="327384">
                <a:tc>
                  <a:txBody>
                    <a:bodyPr/>
                    <a:lstStyle/>
                    <a:p>
                      <a:pPr algn="ctr"/>
                      <a:r>
                        <a:rPr lang="en-US" sz="1600" dirty="0"/>
                        <a:t>Feature Name</a:t>
                      </a:r>
                    </a:p>
                  </a:txBody>
                  <a:tcPr marL="89287" marR="89287" marT="44643" marB="44643"/>
                </a:tc>
                <a:tc>
                  <a:txBody>
                    <a:bodyPr/>
                    <a:lstStyle/>
                    <a:p>
                      <a:pPr algn="ctr"/>
                      <a:r>
                        <a:rPr lang="en-US" sz="1600" dirty="0"/>
                        <a:t>Description</a:t>
                      </a:r>
                    </a:p>
                  </a:txBody>
                  <a:tcPr marL="89287" marR="89287" marT="44643" marB="44643"/>
                </a:tc>
                <a:tc>
                  <a:txBody>
                    <a:bodyPr/>
                    <a:lstStyle/>
                    <a:p>
                      <a:pPr algn="ctr"/>
                      <a:r>
                        <a:rPr lang="en-US" sz="1600" dirty="0"/>
                        <a:t>Type</a:t>
                      </a:r>
                    </a:p>
                  </a:txBody>
                  <a:tcPr marL="89287" marR="89287" marT="44643" marB="44643"/>
                </a:tc>
                <a:extLst>
                  <a:ext uri="{0D108BD9-81ED-4DB2-BD59-A6C34878D82A}">
                    <a16:rowId xmlns:a16="http://schemas.microsoft.com/office/drawing/2014/main" val="1401620522"/>
                  </a:ext>
                </a:extLst>
              </a:tr>
              <a:tr h="366820">
                <a:tc>
                  <a:txBody>
                    <a:bodyPr/>
                    <a:lstStyle/>
                    <a:p>
                      <a:pPr algn="ctr"/>
                      <a:r>
                        <a:rPr lang="en-US" sz="1200" b="1" dirty="0">
                          <a:latin typeface="Arial" panose="020B0604020202020204" pitchFamily="34" charset="0"/>
                          <a:cs typeface="Arial" panose="020B0604020202020204" pitchFamily="34" charset="0"/>
                        </a:rPr>
                        <a:t>ID</a:t>
                      </a: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Unique Identification Number</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ID</a:t>
                      </a:r>
                    </a:p>
                  </a:txBody>
                  <a:tcPr marL="89287" marR="89287" marT="44643" marB="44643"/>
                </a:tc>
                <a:extLst>
                  <a:ext uri="{0D108BD9-81ED-4DB2-BD59-A6C34878D82A}">
                    <a16:rowId xmlns:a16="http://schemas.microsoft.com/office/drawing/2014/main" val="2449353466"/>
                  </a:ext>
                </a:extLst>
              </a:tr>
              <a:tr h="267860">
                <a:tc>
                  <a:txBody>
                    <a:bodyPr/>
                    <a:lstStyle/>
                    <a:p>
                      <a:pPr algn="ctr"/>
                      <a:r>
                        <a:rPr lang="en-US" sz="1200" b="1" dirty="0">
                          <a:latin typeface="Arial" panose="020B0604020202020204" pitchFamily="34" charset="0"/>
                          <a:cs typeface="Arial" panose="020B0604020202020204" pitchFamily="34" charset="0"/>
                        </a:rPr>
                        <a:t>Gender</a:t>
                      </a: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Male / Female / Other</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Categorical</a:t>
                      </a:r>
                    </a:p>
                  </a:txBody>
                  <a:tcPr marL="89287" marR="89287" marT="44643" marB="44643"/>
                </a:tc>
                <a:extLst>
                  <a:ext uri="{0D108BD9-81ED-4DB2-BD59-A6C34878D82A}">
                    <a16:rowId xmlns:a16="http://schemas.microsoft.com/office/drawing/2014/main" val="2541545928"/>
                  </a:ext>
                </a:extLst>
              </a:tr>
              <a:tr h="366820">
                <a:tc>
                  <a:txBody>
                    <a:bodyPr/>
                    <a:lstStyle/>
                    <a:p>
                      <a:pPr algn="ctr"/>
                      <a:r>
                        <a:rPr lang="en-US" sz="1200" b="1" dirty="0" err="1">
                          <a:latin typeface="Arial" panose="020B0604020202020204" pitchFamily="34" charset="0"/>
                          <a:cs typeface="Arial" panose="020B0604020202020204" pitchFamily="34" charset="0"/>
                        </a:rPr>
                        <a:t>Age_In_Days</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Indicates patient's age in days </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Numerical</a:t>
                      </a:r>
                    </a:p>
                  </a:txBody>
                  <a:tcPr marL="89287" marR="89287" marT="44643" marB="44643"/>
                </a:tc>
                <a:extLst>
                  <a:ext uri="{0D108BD9-81ED-4DB2-BD59-A6C34878D82A}">
                    <a16:rowId xmlns:a16="http://schemas.microsoft.com/office/drawing/2014/main" val="1818262300"/>
                  </a:ext>
                </a:extLst>
              </a:tr>
              <a:tr h="366820">
                <a:tc>
                  <a:txBody>
                    <a:bodyPr/>
                    <a:lstStyle/>
                    <a:p>
                      <a:pPr algn="ctr"/>
                      <a:r>
                        <a:rPr lang="en-US" sz="1200" b="1" dirty="0">
                          <a:latin typeface="Arial" panose="020B0604020202020204" pitchFamily="34" charset="0"/>
                          <a:cs typeface="Arial" panose="020B0604020202020204" pitchFamily="34" charset="0"/>
                        </a:rPr>
                        <a:t>Hypertension</a:t>
                      </a: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1 - has hypertension | 0 - no hypertension</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1351772471"/>
                  </a:ext>
                </a:extLst>
              </a:tr>
              <a:tr h="366820">
                <a:tc>
                  <a:txBody>
                    <a:bodyPr/>
                    <a:lstStyle/>
                    <a:p>
                      <a:pPr algn="ctr"/>
                      <a:r>
                        <a:rPr lang="en-US" sz="1200" b="1" dirty="0" err="1">
                          <a:latin typeface="Arial" panose="020B0604020202020204" pitchFamily="34" charset="0"/>
                          <a:cs typeface="Arial" panose="020B0604020202020204" pitchFamily="34" charset="0"/>
                        </a:rPr>
                        <a:t>Heart_Disease</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1 - has heart disease | 0 - no heart disease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3535547989"/>
                  </a:ext>
                </a:extLst>
              </a:tr>
              <a:tr h="416671">
                <a:tc>
                  <a:txBody>
                    <a:bodyPr/>
                    <a:lstStyle/>
                    <a:p>
                      <a:pPr algn="ctr"/>
                      <a:r>
                        <a:rPr lang="en-US" sz="1200" b="1" dirty="0" err="1">
                          <a:latin typeface="Arial" panose="020B0604020202020204" pitchFamily="34" charset="0"/>
                          <a:cs typeface="Arial" panose="020B0604020202020204" pitchFamily="34" charset="0"/>
                        </a:rPr>
                        <a:t>Ever_Married</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Yes - patient is / was ever married | No - patient has never been married</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32996702"/>
                  </a:ext>
                </a:extLst>
              </a:tr>
              <a:tr h="474949">
                <a:tc>
                  <a:txBody>
                    <a:bodyPr/>
                    <a:lstStyle/>
                    <a:p>
                      <a:pPr algn="ctr"/>
                      <a:r>
                        <a:rPr lang="en-US" sz="1200" b="1" dirty="0" err="1">
                          <a:latin typeface="Arial" panose="020B0604020202020204" pitchFamily="34" charset="0"/>
                          <a:cs typeface="Arial" panose="020B0604020202020204" pitchFamily="34" charset="0"/>
                        </a:rPr>
                        <a:t>Type_Of_Work</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working status, 'self-employed', 'works in private firm', 'government job’, ‘children’</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Categorical</a:t>
                      </a:r>
                    </a:p>
                  </a:txBody>
                  <a:tcPr marL="89287" marR="89287" marT="44643" marB="44643"/>
                </a:tc>
                <a:extLst>
                  <a:ext uri="{0D108BD9-81ED-4DB2-BD59-A6C34878D82A}">
                    <a16:rowId xmlns:a16="http://schemas.microsoft.com/office/drawing/2014/main" val="494245217"/>
                  </a:ext>
                </a:extLst>
              </a:tr>
              <a:tr h="452332">
                <a:tc>
                  <a:txBody>
                    <a:bodyPr/>
                    <a:lstStyle/>
                    <a:p>
                      <a:pPr algn="ctr"/>
                      <a:r>
                        <a:rPr lang="en-US" sz="1200" b="1" dirty="0">
                          <a:latin typeface="Arial" panose="020B0604020202020204" pitchFamily="34" charset="0"/>
                          <a:cs typeface="Arial" panose="020B0604020202020204" pitchFamily="34" charset="0"/>
                        </a:rPr>
                        <a:t>Residence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Urban - patient currently lives in urban | Rural - patient lives in rural area</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Binomial</a:t>
                      </a:r>
                    </a:p>
                  </a:txBody>
                  <a:tcPr marL="89287" marR="89287" marT="44643" marB="44643"/>
                </a:tc>
                <a:extLst>
                  <a:ext uri="{0D108BD9-81ED-4DB2-BD59-A6C34878D82A}">
                    <a16:rowId xmlns:a16="http://schemas.microsoft.com/office/drawing/2014/main" val="22407417"/>
                  </a:ext>
                </a:extLst>
              </a:tr>
              <a:tr h="416671">
                <a:tc>
                  <a:txBody>
                    <a:bodyPr/>
                    <a:lstStyle/>
                    <a:p>
                      <a:pPr algn="ctr"/>
                      <a:r>
                        <a:rPr lang="en-US" sz="1200" b="1" dirty="0" err="1">
                          <a:latin typeface="Arial" panose="020B0604020202020204" pitchFamily="34" charset="0"/>
                          <a:cs typeface="Arial" panose="020B0604020202020204" pitchFamily="34" charset="0"/>
                        </a:rPr>
                        <a:t>Avg_Glucose</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patient's average glucose level for the past 3 months</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Numerical</a:t>
                      </a:r>
                    </a:p>
                  </a:txBody>
                  <a:tcPr marL="89287" marR="89287" marT="44643" marB="44643"/>
                </a:tc>
                <a:extLst>
                  <a:ext uri="{0D108BD9-81ED-4DB2-BD59-A6C34878D82A}">
                    <a16:rowId xmlns:a16="http://schemas.microsoft.com/office/drawing/2014/main" val="2208948259"/>
                  </a:ext>
                </a:extLst>
              </a:tr>
              <a:tr h="267860">
                <a:tc>
                  <a:txBody>
                    <a:bodyPr/>
                    <a:lstStyle/>
                    <a:p>
                      <a:pPr algn="ctr"/>
                      <a:r>
                        <a:rPr lang="en-US" sz="1200" b="1" dirty="0">
                          <a:latin typeface="Arial" panose="020B0604020202020204" pitchFamily="34" charset="0"/>
                          <a:cs typeface="Arial" panose="020B0604020202020204" pitchFamily="34" charset="0"/>
                        </a:rPr>
                        <a:t>BMI</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patient's current BMI score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Numerical</a:t>
                      </a:r>
                    </a:p>
                  </a:txBody>
                  <a:tcPr marL="89287" marR="89287" marT="44643" marB="44643"/>
                </a:tc>
                <a:extLst>
                  <a:ext uri="{0D108BD9-81ED-4DB2-BD59-A6C34878D82A}">
                    <a16:rowId xmlns:a16="http://schemas.microsoft.com/office/drawing/2014/main" val="1656004776"/>
                  </a:ext>
                </a:extLst>
              </a:tr>
              <a:tr h="267860">
                <a:tc>
                  <a:txBody>
                    <a:bodyPr/>
                    <a:lstStyle/>
                    <a:p>
                      <a:pPr algn="ctr"/>
                      <a:r>
                        <a:rPr lang="en-US" sz="1200" b="1" dirty="0" err="1">
                          <a:latin typeface="Arial" panose="020B0604020202020204" pitchFamily="34" charset="0"/>
                          <a:cs typeface="Arial" panose="020B0604020202020204" pitchFamily="34" charset="0"/>
                        </a:rPr>
                        <a:t>Smoking_Status</a:t>
                      </a:r>
                      <a:endParaRPr lang="en-US" sz="1200" b="1" dirty="0">
                        <a:latin typeface="Arial" panose="020B0604020202020204" pitchFamily="34" charset="0"/>
                        <a:cs typeface="Arial" panose="020B0604020202020204" pitchFamily="34" charset="0"/>
                      </a:endParaRP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indication of smoking habits </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Categorical</a:t>
                      </a:r>
                    </a:p>
                  </a:txBody>
                  <a:tcPr marL="89287" marR="89287" marT="44643" marB="44643"/>
                </a:tc>
                <a:extLst>
                  <a:ext uri="{0D108BD9-81ED-4DB2-BD59-A6C34878D82A}">
                    <a16:rowId xmlns:a16="http://schemas.microsoft.com/office/drawing/2014/main" val="1926912446"/>
                  </a:ext>
                </a:extLst>
              </a:tr>
              <a:tr h="416671">
                <a:tc>
                  <a:txBody>
                    <a:bodyPr/>
                    <a:lstStyle/>
                    <a:p>
                      <a:pPr algn="ctr"/>
                      <a:r>
                        <a:rPr lang="en-US" sz="1200" b="1" dirty="0">
                          <a:latin typeface="Arial" panose="020B0604020202020204" pitchFamily="34" charset="0"/>
                          <a:cs typeface="Arial" panose="020B0604020202020204" pitchFamily="34" charset="0"/>
                        </a:rPr>
                        <a:t>Stroke</a:t>
                      </a:r>
                    </a:p>
                  </a:txBody>
                  <a:tcPr marL="89287" marR="89287" marT="44643" marB="44643"/>
                </a:tc>
                <a:tc>
                  <a:txBody>
                    <a:bodyPr/>
                    <a:lstStyle/>
                    <a:p>
                      <a:pPr algn="ctr"/>
                      <a:r>
                        <a:rPr lang="en-US" sz="1100" dirty="0">
                          <a:latin typeface="Arial" panose="020B0604020202020204" pitchFamily="34" charset="0"/>
                          <a:cs typeface="Arial" panose="020B0604020202020204" pitchFamily="34" charset="0"/>
                        </a:rPr>
                        <a:t>1 - patient after stroke | 0 - no stroke (binomial variable)</a:t>
                      </a:r>
                    </a:p>
                  </a:txBody>
                  <a:tcPr marL="89287" marR="89287" marT="44643" marB="44643"/>
                </a:tc>
                <a:tc>
                  <a:txBody>
                    <a:bodyPr/>
                    <a:lstStyle/>
                    <a:p>
                      <a:pPr algn="ctr"/>
                      <a:r>
                        <a:rPr lang="en-US" sz="1100" b="1" dirty="0">
                          <a:latin typeface="Arial" panose="020B0604020202020204" pitchFamily="34" charset="0"/>
                          <a:cs typeface="Arial" panose="020B0604020202020204" pitchFamily="34" charset="0"/>
                        </a:rPr>
                        <a:t>TARGET</a:t>
                      </a:r>
                    </a:p>
                  </a:txBody>
                  <a:tcPr marL="89287" marR="89287" marT="44643" marB="44643"/>
                </a:tc>
                <a:extLst>
                  <a:ext uri="{0D108BD9-81ED-4DB2-BD59-A6C34878D82A}">
                    <a16:rowId xmlns:a16="http://schemas.microsoft.com/office/drawing/2014/main" val="3113220298"/>
                  </a:ext>
                </a:extLst>
              </a:tr>
            </a:tbl>
          </a:graphicData>
        </a:graphic>
      </p:graphicFrame>
      <p:sp>
        <p:nvSpPr>
          <p:cNvPr id="12" name="TextBox 11">
            <a:extLst>
              <a:ext uri="{FF2B5EF4-FFF2-40B4-BE49-F238E27FC236}">
                <a16:creationId xmlns:a16="http://schemas.microsoft.com/office/drawing/2014/main" id="{56499206-D126-DB9C-42D8-7F218E0756C5}"/>
              </a:ext>
            </a:extLst>
          </p:cNvPr>
          <p:cNvSpPr txBox="1"/>
          <p:nvPr/>
        </p:nvSpPr>
        <p:spPr>
          <a:xfrm>
            <a:off x="6028266" y="5610119"/>
            <a:ext cx="4441296" cy="1061829"/>
          </a:xfrm>
          <a:prstGeom prst="rect">
            <a:avLst/>
          </a:prstGeom>
          <a:noFill/>
        </p:spPr>
        <p:txBody>
          <a:bodyPr wrap="square">
            <a:spAutoFit/>
          </a:bodyPr>
          <a:lstStyle/>
          <a:p>
            <a:pPr marL="0" indent="0">
              <a:buNone/>
            </a:pPr>
            <a:r>
              <a:rPr lang="en-US" sz="1050" i="1" dirty="0">
                <a:latin typeface="Arial" panose="020B0604020202020204" pitchFamily="34" charset="0"/>
                <a:cs typeface="Arial" panose="020B0604020202020204" pitchFamily="34" charset="0"/>
              </a:rPr>
              <a:t>Note</a:t>
            </a:r>
          </a:p>
          <a:p>
            <a:pPr marL="0" indent="0">
              <a:buNone/>
            </a:pPr>
            <a:r>
              <a:rPr lang="en-US" sz="1050" i="1" dirty="0">
                <a:latin typeface="Arial" panose="020B0604020202020204" pitchFamily="34" charset="0"/>
                <a:cs typeface="Arial" panose="020B0604020202020204" pitchFamily="34" charset="0"/>
              </a:rPr>
              <a:t>There are two data files that were part of the case study. </a:t>
            </a:r>
          </a:p>
          <a:p>
            <a:pPr marL="457200" indent="-457200">
              <a:buAutoNum type="arabicPeriod"/>
            </a:pPr>
            <a:r>
              <a:rPr lang="en-US" sz="1050" i="1" dirty="0" err="1">
                <a:latin typeface="Arial" panose="020B0604020202020204" pitchFamily="34" charset="0"/>
                <a:cs typeface="Arial" panose="020B0604020202020204" pitchFamily="34" charset="0"/>
              </a:rPr>
              <a:t>Stroke_Prediction.csv</a:t>
            </a:r>
            <a:endParaRPr lang="en-US" sz="1050" i="1" dirty="0">
              <a:latin typeface="Arial" panose="020B0604020202020204" pitchFamily="34" charset="0"/>
              <a:cs typeface="Arial" panose="020B0604020202020204" pitchFamily="34" charset="0"/>
            </a:endParaRPr>
          </a:p>
          <a:p>
            <a:pPr marL="457200" indent="-457200">
              <a:buAutoNum type="arabicPeriod"/>
            </a:pPr>
            <a:r>
              <a:rPr lang="en-US" sz="1050" i="1" dirty="0" err="1">
                <a:latin typeface="Arial" panose="020B0604020202020204" pitchFamily="34" charset="0"/>
                <a:cs typeface="Arial" panose="020B0604020202020204" pitchFamily="34" charset="0"/>
              </a:rPr>
              <a:t>Stroke_Prediction.xlsx</a:t>
            </a:r>
            <a:endParaRPr lang="en-US" sz="1050" i="1" dirty="0">
              <a:latin typeface="Arial" panose="020B0604020202020204" pitchFamily="34" charset="0"/>
              <a:cs typeface="Arial" panose="020B0604020202020204" pitchFamily="34" charset="0"/>
            </a:endParaRPr>
          </a:p>
          <a:p>
            <a:pPr marL="0" indent="0">
              <a:buNone/>
            </a:pPr>
            <a:r>
              <a:rPr lang="en-US" sz="1050" i="1" dirty="0">
                <a:latin typeface="Arial" panose="020B0604020202020204" pitchFamily="34" charset="0"/>
                <a:cs typeface="Arial" panose="020B0604020202020204" pitchFamily="34" charset="0"/>
              </a:rPr>
              <a:t>Because the two files are the exact same with a different format, from here on out, I will be only using the .csv file. </a:t>
            </a:r>
          </a:p>
        </p:txBody>
      </p:sp>
      <p:pic>
        <p:nvPicPr>
          <p:cNvPr id="14" name="Picture 13">
            <a:extLst>
              <a:ext uri="{FF2B5EF4-FFF2-40B4-BE49-F238E27FC236}">
                <a16:creationId xmlns:a16="http://schemas.microsoft.com/office/drawing/2014/main" id="{9E0BE811-5962-EF80-9DB4-1400902CECC2}"/>
              </a:ext>
            </a:extLst>
          </p:cNvPr>
          <p:cNvPicPr>
            <a:picLocks noChangeAspect="1"/>
          </p:cNvPicPr>
          <p:nvPr/>
        </p:nvPicPr>
        <p:blipFill>
          <a:blip r:embed="rId3"/>
          <a:stretch>
            <a:fillRect/>
          </a:stretch>
        </p:blipFill>
        <p:spPr>
          <a:xfrm>
            <a:off x="5765672" y="1978083"/>
            <a:ext cx="6397752" cy="2057637"/>
          </a:xfrm>
          <a:prstGeom prst="rect">
            <a:avLst/>
          </a:prstGeom>
        </p:spPr>
      </p:pic>
      <p:sp>
        <p:nvSpPr>
          <p:cNvPr id="16" name="TextBox 15">
            <a:extLst>
              <a:ext uri="{FF2B5EF4-FFF2-40B4-BE49-F238E27FC236}">
                <a16:creationId xmlns:a16="http://schemas.microsoft.com/office/drawing/2014/main" id="{DFBB92FC-8EAA-F14C-8A58-4B4B344AB217}"/>
              </a:ext>
            </a:extLst>
          </p:cNvPr>
          <p:cNvSpPr txBox="1"/>
          <p:nvPr/>
        </p:nvSpPr>
        <p:spPr>
          <a:xfrm>
            <a:off x="6842769" y="4055432"/>
            <a:ext cx="4325429" cy="253916"/>
          </a:xfrm>
          <a:prstGeom prst="rect">
            <a:avLst/>
          </a:prstGeom>
          <a:noFill/>
        </p:spPr>
        <p:txBody>
          <a:bodyPr wrap="square">
            <a:spAutoFit/>
          </a:bodyPr>
          <a:lstStyle/>
          <a:p>
            <a:pPr marL="0" indent="0">
              <a:buNone/>
            </a:pPr>
            <a:r>
              <a:rPr lang="en-US" sz="1050" b="1" dirty="0">
                <a:latin typeface="Arial" panose="020B0604020202020204" pitchFamily="34" charset="0"/>
                <a:cs typeface="Arial" panose="020B0604020202020204" pitchFamily="34" charset="0"/>
              </a:rPr>
              <a:t>Figure 2. </a:t>
            </a:r>
            <a:r>
              <a:rPr lang="en-US" sz="1050" dirty="0">
                <a:latin typeface="Arial" panose="020B0604020202020204" pitchFamily="34" charset="0"/>
                <a:cs typeface="Arial" panose="020B0604020202020204" pitchFamily="34" charset="0"/>
              </a:rPr>
              <a:t>Original Data visualized as </a:t>
            </a:r>
            <a:r>
              <a:rPr lang="en-US" sz="1050" dirty="0" err="1">
                <a:latin typeface="Arial" panose="020B0604020202020204" pitchFamily="34" charset="0"/>
                <a:cs typeface="Arial" panose="020B0604020202020204" pitchFamily="34" charset="0"/>
              </a:rPr>
              <a:t>dataframe</a:t>
            </a:r>
            <a:r>
              <a:rPr lang="en-US" sz="1050" dirty="0">
                <a:latin typeface="Arial" panose="020B0604020202020204" pitchFamily="34" charset="0"/>
                <a:cs typeface="Arial" panose="020B0604020202020204" pitchFamily="34" charset="0"/>
              </a:rPr>
              <a:t>.</a:t>
            </a:r>
            <a:endParaRPr lang="en-US" sz="105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770FB13C-AE09-5B8A-E2EA-3E01F2FB88A8}"/>
              </a:ext>
            </a:extLst>
          </p:cNvPr>
          <p:cNvSpPr txBox="1"/>
          <p:nvPr/>
        </p:nvSpPr>
        <p:spPr>
          <a:xfrm>
            <a:off x="3222798" y="6544990"/>
            <a:ext cx="2472105" cy="253916"/>
          </a:xfrm>
          <a:prstGeom prst="rect">
            <a:avLst/>
          </a:prstGeom>
          <a:noFill/>
        </p:spPr>
        <p:txBody>
          <a:bodyPr wrap="square">
            <a:spAutoFit/>
          </a:bodyPr>
          <a:lstStyle/>
          <a:p>
            <a:pPr marL="0" indent="0">
              <a:buNone/>
            </a:pPr>
            <a:r>
              <a:rPr lang="en-US" sz="1050" b="1" dirty="0">
                <a:latin typeface="Arial" panose="020B0604020202020204" pitchFamily="34" charset="0"/>
                <a:cs typeface="Arial" panose="020B0604020202020204" pitchFamily="34" charset="0"/>
              </a:rPr>
              <a:t>Figure 1. </a:t>
            </a:r>
            <a:r>
              <a:rPr lang="en-US" sz="1050" dirty="0">
                <a:latin typeface="Arial" panose="020B0604020202020204" pitchFamily="34" charset="0"/>
                <a:cs typeface="Arial" panose="020B0604020202020204" pitchFamily="34" charset="0"/>
              </a:rPr>
              <a:t>Table overview of features</a:t>
            </a:r>
            <a:endParaRPr lang="en-US" sz="10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59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Manually Encoding Data for Visualization</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146299" y="2764516"/>
            <a:ext cx="6383545" cy="4093484"/>
          </a:xfrm>
        </p:spPr>
        <p:txBody>
          <a:bodyPr anchor="t">
            <a:noAutofit/>
          </a:bodyPr>
          <a:lstStyle/>
          <a:p>
            <a:pPr marL="457200" indent="-457200">
              <a:buAutoNum type="arabicPeriod"/>
            </a:pPr>
            <a:r>
              <a:rPr lang="en-US" sz="1600" dirty="0">
                <a:latin typeface="Arial" panose="020B0604020202020204" pitchFamily="34" charset="0"/>
                <a:cs typeface="Arial" panose="020B0604020202020204" pitchFamily="34" charset="0"/>
              </a:rPr>
              <a:t>Data encoding</a:t>
            </a:r>
          </a:p>
          <a:p>
            <a:pPr marL="457200" indent="-457200">
              <a:buAutoNum type="arabicPeriod"/>
            </a:pPr>
            <a:r>
              <a:rPr lang="en-US" sz="1600" dirty="0">
                <a:latin typeface="Arial" panose="020B0604020202020204" pitchFamily="34" charset="0"/>
                <a:cs typeface="Arial" panose="020B0604020202020204" pitchFamily="34" charset="0"/>
              </a:rPr>
              <a:t>Missing Values:</a:t>
            </a:r>
          </a:p>
          <a:p>
            <a:pPr marL="914400" lvl="1" indent="-457200">
              <a:buAutoNum type="arabicPeriod"/>
            </a:pPr>
            <a:r>
              <a:rPr lang="en-US" sz="1600" dirty="0">
                <a:latin typeface="Arial" panose="020B0604020202020204" pitchFamily="34" charset="0"/>
                <a:cs typeface="Arial" panose="020B0604020202020204" pitchFamily="34" charset="0"/>
              </a:rPr>
              <a:t>Column ‘BMI’ has 3% null values, which can be simply removed</a:t>
            </a:r>
          </a:p>
          <a:p>
            <a:pPr marL="914400" lvl="1" indent="-457200">
              <a:buAutoNum type="arabicPeriod"/>
            </a:pPr>
            <a:r>
              <a:rPr lang="en-US" sz="1600" dirty="0">
                <a:latin typeface="Arial" panose="020B0604020202020204" pitchFamily="34" charset="0"/>
                <a:cs typeface="Arial" panose="020B0604020202020204" pitchFamily="34" charset="0"/>
              </a:rPr>
              <a:t>Column ‘</a:t>
            </a:r>
            <a:r>
              <a:rPr lang="en-US" sz="1600" dirty="0" err="1">
                <a:latin typeface="Arial" panose="020B0604020202020204" pitchFamily="34" charset="0"/>
                <a:cs typeface="Arial" panose="020B0604020202020204" pitchFamily="34" charset="0"/>
              </a:rPr>
              <a:t>Smoking_Status</a:t>
            </a:r>
            <a:r>
              <a:rPr lang="en-US" sz="1600" dirty="0">
                <a:latin typeface="Arial" panose="020B0604020202020204" pitchFamily="34" charset="0"/>
                <a:cs typeface="Arial" panose="020B0604020202020204" pitchFamily="34" charset="0"/>
              </a:rPr>
              <a:t>’ has 30%, so those missing values were placed under a new category</a:t>
            </a:r>
          </a:p>
          <a:p>
            <a:pPr marL="457200" indent="-457200">
              <a:buAutoNum type="arabicPeriod"/>
            </a:pPr>
            <a:r>
              <a:rPr lang="en-US" sz="1600" dirty="0">
                <a:latin typeface="Arial" panose="020B0604020202020204" pitchFamily="34" charset="0"/>
                <a:cs typeface="Arial" panose="020B0604020202020204" pitchFamily="34" charset="0"/>
              </a:rPr>
              <a:t>Feature Engineering:</a:t>
            </a:r>
          </a:p>
          <a:p>
            <a:pPr marL="914400" lvl="1" indent="-457200">
              <a:buAutoNum type="arabicPeriod"/>
            </a:pPr>
            <a:r>
              <a:rPr lang="en-US" sz="1600" dirty="0">
                <a:latin typeface="Arial" panose="020B0604020202020204" pitchFamily="34" charset="0"/>
                <a:cs typeface="Arial" panose="020B0604020202020204" pitchFamily="34" charset="0"/>
              </a:rPr>
              <a:t>I assumed the ID column is a random value given to individuals. Since this column is irrelevant to the model, I removed this </a:t>
            </a:r>
          </a:p>
          <a:p>
            <a:pPr marL="914400" lvl="1" indent="-457200">
              <a:buAutoNum type="arabicPeriod"/>
            </a:pPr>
            <a:r>
              <a:rPr lang="en-US" sz="1600" b="1" dirty="0">
                <a:latin typeface="Arial" panose="020B0604020202020204" pitchFamily="34" charset="0"/>
                <a:cs typeface="Arial" panose="020B0604020202020204" pitchFamily="34" charset="0"/>
              </a:rPr>
              <a:t>This part can be part of the experimentation process, removing features that might be negatively impacting the success of the modeling process</a:t>
            </a:r>
          </a:p>
          <a:p>
            <a:pPr marL="457200" indent="-457200">
              <a:buAutoNum type="arabicPeriod"/>
            </a:pPr>
            <a:r>
              <a:rPr lang="en-US" sz="1600" dirty="0">
                <a:latin typeface="Arial" panose="020B0604020202020204" pitchFamily="34" charset="0"/>
                <a:cs typeface="Arial" panose="020B0604020202020204" pitchFamily="34" charset="0"/>
              </a:rPr>
              <a:t>Standardization of numerical values</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3"/>
          <a:stretch>
            <a:fillRect/>
          </a:stretch>
        </p:blipFill>
        <p:spPr>
          <a:xfrm>
            <a:off x="10469563" y="5950382"/>
            <a:ext cx="1693861" cy="879042"/>
          </a:xfrm>
          <a:prstGeom prst="rect">
            <a:avLst/>
          </a:prstGeom>
        </p:spPr>
      </p:pic>
      <p:sp>
        <p:nvSpPr>
          <p:cNvPr id="14" name="Content Placeholder 2">
            <a:extLst>
              <a:ext uri="{FF2B5EF4-FFF2-40B4-BE49-F238E27FC236}">
                <a16:creationId xmlns:a16="http://schemas.microsoft.com/office/drawing/2014/main" id="{F48E64E3-803B-7A6E-A0A5-500F3DC9E642}"/>
              </a:ext>
            </a:extLst>
          </p:cNvPr>
          <p:cNvSpPr txBox="1">
            <a:spLocks/>
          </p:cNvSpPr>
          <p:nvPr/>
        </p:nvSpPr>
        <p:spPr>
          <a:xfrm>
            <a:off x="146299" y="1711720"/>
            <a:ext cx="6471284" cy="46781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The first step into making decisions about the data involves exploratory analysis and visualizations. In order to accomplish these tasks, the data needs to be imputed and encoded correctly into a numerical format.</a:t>
            </a:r>
          </a:p>
          <a:p>
            <a:pPr marL="914400" lvl="1" indent="-457200">
              <a:buFont typeface="Arial" panose="020B0604020202020204" pitchFamily="34" charset="0"/>
              <a:buAutoNum type="arabicPeriod"/>
            </a:pPr>
            <a:endParaRPr lang="en-US" sz="14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1D1B559-0A5E-1987-BFDB-234C10229A1D}"/>
              </a:ext>
            </a:extLst>
          </p:cNvPr>
          <p:cNvSpPr/>
          <p:nvPr/>
        </p:nvSpPr>
        <p:spPr>
          <a:xfrm>
            <a:off x="6605081" y="1683145"/>
            <a:ext cx="5544055" cy="4562012"/>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D36BBDCC-2E49-90B3-F780-F74FBB6F5A6E}"/>
              </a:ext>
            </a:extLst>
          </p:cNvPr>
          <p:cNvPicPr>
            <a:picLocks noChangeAspect="1"/>
          </p:cNvPicPr>
          <p:nvPr/>
        </p:nvPicPr>
        <p:blipFill rotWithShape="1">
          <a:blip r:embed="rId4"/>
          <a:srcRect l="5545"/>
          <a:stretch/>
        </p:blipFill>
        <p:spPr>
          <a:xfrm>
            <a:off x="6664101" y="3423393"/>
            <a:ext cx="5429668" cy="1105723"/>
          </a:xfrm>
          <a:prstGeom prst="rect">
            <a:avLst/>
          </a:prstGeom>
        </p:spPr>
      </p:pic>
      <p:pic>
        <p:nvPicPr>
          <p:cNvPr id="18" name="Picture 17">
            <a:extLst>
              <a:ext uri="{FF2B5EF4-FFF2-40B4-BE49-F238E27FC236}">
                <a16:creationId xmlns:a16="http://schemas.microsoft.com/office/drawing/2014/main" id="{39099DA5-CB38-3499-948E-74540DE65573}"/>
              </a:ext>
            </a:extLst>
          </p:cNvPr>
          <p:cNvPicPr>
            <a:picLocks noChangeAspect="1"/>
          </p:cNvPicPr>
          <p:nvPr/>
        </p:nvPicPr>
        <p:blipFill rotWithShape="1">
          <a:blip r:embed="rId5"/>
          <a:srcRect l="2913"/>
          <a:stretch/>
        </p:blipFill>
        <p:spPr>
          <a:xfrm>
            <a:off x="6680315" y="1770119"/>
            <a:ext cx="5393585" cy="1220561"/>
          </a:xfrm>
          <a:prstGeom prst="rect">
            <a:avLst/>
          </a:prstGeom>
        </p:spPr>
      </p:pic>
      <p:sp>
        <p:nvSpPr>
          <p:cNvPr id="20" name="Down Arrow 19">
            <a:extLst>
              <a:ext uri="{FF2B5EF4-FFF2-40B4-BE49-F238E27FC236}">
                <a16:creationId xmlns:a16="http://schemas.microsoft.com/office/drawing/2014/main" id="{E67760A5-618F-A0B7-F7F9-A7D83945DAAB}"/>
              </a:ext>
            </a:extLst>
          </p:cNvPr>
          <p:cNvSpPr/>
          <p:nvPr/>
        </p:nvSpPr>
        <p:spPr>
          <a:xfrm>
            <a:off x="9289436" y="3020424"/>
            <a:ext cx="170985" cy="353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5A66312C-8073-8FF9-5B1B-505468AD4117}"/>
              </a:ext>
            </a:extLst>
          </p:cNvPr>
          <p:cNvSpPr txBox="1"/>
          <p:nvPr/>
        </p:nvSpPr>
        <p:spPr>
          <a:xfrm>
            <a:off x="6319574" y="6288009"/>
            <a:ext cx="4292906"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Figure 3. </a:t>
            </a:r>
            <a:r>
              <a:rPr lang="en-US" sz="1400" dirty="0">
                <a:latin typeface="Arial" panose="020B0604020202020204" pitchFamily="34" charset="0"/>
                <a:cs typeface="Arial" panose="020B0604020202020204" pitchFamily="34" charset="0"/>
              </a:rPr>
              <a:t>Transforming and preprocessing the data</a:t>
            </a:r>
            <a:r>
              <a:rPr lang="en-US" sz="1400" b="1" dirty="0">
                <a:latin typeface="Arial" panose="020B0604020202020204" pitchFamily="34" charset="0"/>
                <a:cs typeface="Arial" panose="020B0604020202020204" pitchFamily="34" charset="0"/>
              </a:rPr>
              <a:t> </a:t>
            </a:r>
          </a:p>
        </p:txBody>
      </p:sp>
      <p:pic>
        <p:nvPicPr>
          <p:cNvPr id="26" name="Picture 25">
            <a:extLst>
              <a:ext uri="{FF2B5EF4-FFF2-40B4-BE49-F238E27FC236}">
                <a16:creationId xmlns:a16="http://schemas.microsoft.com/office/drawing/2014/main" id="{E3596FB2-738E-A728-849A-16082A97EC5B}"/>
              </a:ext>
            </a:extLst>
          </p:cNvPr>
          <p:cNvPicPr>
            <a:picLocks noChangeAspect="1"/>
          </p:cNvPicPr>
          <p:nvPr/>
        </p:nvPicPr>
        <p:blipFill rotWithShape="1">
          <a:blip r:embed="rId6"/>
          <a:srcRect l="5733"/>
          <a:stretch/>
        </p:blipFill>
        <p:spPr>
          <a:xfrm>
            <a:off x="6660447" y="5049555"/>
            <a:ext cx="5433322" cy="1105723"/>
          </a:xfrm>
          <a:prstGeom prst="rect">
            <a:avLst/>
          </a:prstGeom>
        </p:spPr>
      </p:pic>
      <p:sp>
        <p:nvSpPr>
          <p:cNvPr id="27" name="Down Arrow 26">
            <a:extLst>
              <a:ext uri="{FF2B5EF4-FFF2-40B4-BE49-F238E27FC236}">
                <a16:creationId xmlns:a16="http://schemas.microsoft.com/office/drawing/2014/main" id="{685EAAF9-5996-36B6-9843-08383B5B3CC8}"/>
              </a:ext>
            </a:extLst>
          </p:cNvPr>
          <p:cNvSpPr/>
          <p:nvPr/>
        </p:nvSpPr>
        <p:spPr>
          <a:xfrm>
            <a:off x="9279502" y="4571968"/>
            <a:ext cx="170985" cy="353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534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2">
            <a:extLst>
              <a:ext uri="{FF2B5EF4-FFF2-40B4-BE49-F238E27FC236}">
                <a16:creationId xmlns:a16="http://schemas.microsoft.com/office/drawing/2014/main" id="{A20593E2-065A-4B92-705D-A2E836E13C73}"/>
              </a:ext>
            </a:extLst>
          </p:cNvPr>
          <p:cNvGraphicFramePr>
            <a:graphicFrameLocks noGrp="1"/>
          </p:cNvGraphicFramePr>
          <p:nvPr>
            <p:ph idx="1"/>
          </p:nvPr>
        </p:nvGraphicFramePr>
        <p:xfrm>
          <a:off x="223838" y="489597"/>
          <a:ext cx="11744324" cy="587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7"/>
          <a:stretch>
            <a:fillRect/>
          </a:stretch>
        </p:blipFill>
        <p:spPr>
          <a:xfrm>
            <a:off x="10498137" y="5452900"/>
            <a:ext cx="1693861" cy="879042"/>
          </a:xfrm>
          <a:prstGeom prst="rect">
            <a:avLst/>
          </a:prstGeom>
        </p:spPr>
      </p:pic>
      <p:sp>
        <p:nvSpPr>
          <p:cNvPr id="5" name="Title 4">
            <a:extLst>
              <a:ext uri="{FF2B5EF4-FFF2-40B4-BE49-F238E27FC236}">
                <a16:creationId xmlns:a16="http://schemas.microsoft.com/office/drawing/2014/main" id="{CF8E7812-0E6A-7261-7A96-7125D35269F2}"/>
              </a:ext>
            </a:extLst>
          </p:cNvPr>
          <p:cNvSpPr>
            <a:spLocks noGrp="1"/>
          </p:cNvSpPr>
          <p:nvPr>
            <p:ph type="title"/>
          </p:nvPr>
        </p:nvSpPr>
        <p:spPr>
          <a:xfrm>
            <a:off x="197645" y="-406366"/>
            <a:ext cx="10515600" cy="1325563"/>
          </a:xfrm>
        </p:spPr>
        <p:txBody>
          <a:bodyPr>
            <a:normAutofit/>
          </a:bodyPr>
          <a:lstStyle/>
          <a:p>
            <a:r>
              <a:rPr lang="en-US" sz="2400" dirty="0">
                <a:latin typeface="Arial" panose="020B0604020202020204" pitchFamily="34" charset="0"/>
                <a:cs typeface="Arial" panose="020B0604020202020204" pitchFamily="34" charset="0"/>
              </a:rPr>
              <a:t>ML Workflow</a:t>
            </a:r>
          </a:p>
        </p:txBody>
      </p:sp>
      <p:sp>
        <p:nvSpPr>
          <p:cNvPr id="9" name="Title 4">
            <a:extLst>
              <a:ext uri="{FF2B5EF4-FFF2-40B4-BE49-F238E27FC236}">
                <a16:creationId xmlns:a16="http://schemas.microsoft.com/office/drawing/2014/main" id="{224E5087-C651-938E-D4C8-302978181792}"/>
              </a:ext>
            </a:extLst>
          </p:cNvPr>
          <p:cNvSpPr txBox="1">
            <a:spLocks/>
          </p:cNvSpPr>
          <p:nvPr/>
        </p:nvSpPr>
        <p:spPr>
          <a:xfrm>
            <a:off x="307777" y="323486"/>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1: Project planning and requirements</a:t>
            </a:r>
          </a:p>
        </p:txBody>
      </p:sp>
      <p:sp>
        <p:nvSpPr>
          <p:cNvPr id="10" name="Title 4">
            <a:extLst>
              <a:ext uri="{FF2B5EF4-FFF2-40B4-BE49-F238E27FC236}">
                <a16:creationId xmlns:a16="http://schemas.microsoft.com/office/drawing/2014/main" id="{FCE5791B-B14A-A007-1CC9-607A8D5DB0DE}"/>
              </a:ext>
            </a:extLst>
          </p:cNvPr>
          <p:cNvSpPr txBox="1">
            <a:spLocks/>
          </p:cNvSpPr>
          <p:nvPr/>
        </p:nvSpPr>
        <p:spPr>
          <a:xfrm>
            <a:off x="5020268" y="302797"/>
            <a:ext cx="45660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2: Data exploration and processing</a:t>
            </a:r>
          </a:p>
        </p:txBody>
      </p:sp>
      <p:sp>
        <p:nvSpPr>
          <p:cNvPr id="11" name="Title 4">
            <a:extLst>
              <a:ext uri="{FF2B5EF4-FFF2-40B4-BE49-F238E27FC236}">
                <a16:creationId xmlns:a16="http://schemas.microsoft.com/office/drawing/2014/main" id="{82AB4E00-866F-BE25-A8D7-AAA740A97D2C}"/>
              </a:ext>
            </a:extLst>
          </p:cNvPr>
          <p:cNvSpPr txBox="1">
            <a:spLocks/>
          </p:cNvSpPr>
          <p:nvPr/>
        </p:nvSpPr>
        <p:spPr>
          <a:xfrm>
            <a:off x="9749431" y="171023"/>
            <a:ext cx="23240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rial" panose="020B0604020202020204" pitchFamily="34" charset="0"/>
                <a:cs typeface="Arial" panose="020B0604020202020204" pitchFamily="34" charset="0"/>
              </a:rPr>
              <a:t>Phase 3: Modeling </a:t>
            </a:r>
          </a:p>
        </p:txBody>
      </p:sp>
      <p:sp>
        <p:nvSpPr>
          <p:cNvPr id="12" name="TextBox 11">
            <a:extLst>
              <a:ext uri="{FF2B5EF4-FFF2-40B4-BE49-F238E27FC236}">
                <a16:creationId xmlns:a16="http://schemas.microsoft.com/office/drawing/2014/main" id="{98EFA1F9-A8E4-8A0E-BB03-E03F7AA1BD5D}"/>
              </a:ext>
            </a:extLst>
          </p:cNvPr>
          <p:cNvSpPr txBox="1"/>
          <p:nvPr/>
        </p:nvSpPr>
        <p:spPr>
          <a:xfrm>
            <a:off x="9797052" y="3001274"/>
            <a:ext cx="227647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Includes: </a:t>
            </a:r>
          </a:p>
          <a:p>
            <a:pPr marL="342900" indent="-342900">
              <a:buAutoNum type="arabicPeriod"/>
            </a:pPr>
            <a:r>
              <a:rPr lang="en-US" dirty="0">
                <a:latin typeface="Arial" panose="020B0604020202020204" pitchFamily="34" charset="0"/>
                <a:cs typeface="Arial" panose="020B0604020202020204" pitchFamily="34" charset="0"/>
              </a:rPr>
              <a:t>Hyperparameter Tuning</a:t>
            </a:r>
          </a:p>
          <a:p>
            <a:pPr marL="342900" indent="-342900">
              <a:buAutoNum type="arabicPeriod"/>
            </a:pPr>
            <a:r>
              <a:rPr lang="en-US" dirty="0">
                <a:latin typeface="Arial" panose="020B0604020202020204" pitchFamily="34" charset="0"/>
                <a:cs typeface="Arial" panose="020B0604020202020204" pitchFamily="34" charset="0"/>
              </a:rPr>
              <a:t>Model Evaluation</a:t>
            </a:r>
          </a:p>
          <a:p>
            <a:pPr marL="342900" indent="-342900">
              <a:buAutoNum type="arabicPeriod"/>
            </a:pPr>
            <a:r>
              <a:rPr lang="en-US" dirty="0">
                <a:latin typeface="Arial" panose="020B0604020202020204" pitchFamily="34" charset="0"/>
                <a:cs typeface="Arial" panose="020B0604020202020204" pitchFamily="34" charset="0"/>
              </a:rPr>
              <a:t>Going back to Phase 2 for optimization</a:t>
            </a:r>
          </a:p>
        </p:txBody>
      </p:sp>
      <p:sp>
        <p:nvSpPr>
          <p:cNvPr id="2" name="Rectangle 1">
            <a:extLst>
              <a:ext uri="{FF2B5EF4-FFF2-40B4-BE49-F238E27FC236}">
                <a16:creationId xmlns:a16="http://schemas.microsoft.com/office/drawing/2014/main" id="{2ABE1971-7A61-3DB6-0751-33153D0BEFA5}"/>
              </a:ext>
            </a:extLst>
          </p:cNvPr>
          <p:cNvSpPr/>
          <p:nvPr/>
        </p:nvSpPr>
        <p:spPr>
          <a:xfrm>
            <a:off x="4900017" y="489597"/>
            <a:ext cx="4743151" cy="5874313"/>
          </a:xfrm>
          <a:prstGeom prst="rect">
            <a:avLst/>
          </a:prstGeom>
          <a:noFill/>
          <a:ln w="2222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17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E6AF-E04E-D501-6DC9-CFC049B81EC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Statistical Analysis: Outlier Detection</a:t>
            </a:r>
          </a:p>
        </p:txBody>
      </p:sp>
      <p:sp>
        <p:nvSpPr>
          <p:cNvPr id="3" name="Content Placeholder 2">
            <a:extLst>
              <a:ext uri="{FF2B5EF4-FFF2-40B4-BE49-F238E27FC236}">
                <a16:creationId xmlns:a16="http://schemas.microsoft.com/office/drawing/2014/main" id="{88235CDE-7A21-4B75-C951-3F008AFBAE11}"/>
              </a:ext>
            </a:extLst>
          </p:cNvPr>
          <p:cNvSpPr>
            <a:spLocks noGrp="1"/>
          </p:cNvSpPr>
          <p:nvPr>
            <p:ph idx="1"/>
          </p:nvPr>
        </p:nvSpPr>
        <p:spPr>
          <a:xfrm>
            <a:off x="5564350" y="1885279"/>
            <a:ext cx="6059372" cy="2613049"/>
          </a:xfrm>
        </p:spPr>
        <p:txBody>
          <a:bodyPr anchor="t">
            <a:normAutofit lnSpcReduction="10000"/>
          </a:bodyPr>
          <a:lstStyle/>
          <a:p>
            <a:pPr marL="0" indent="0">
              <a:lnSpc>
                <a:spcPct val="110000"/>
              </a:lnSpc>
              <a:buNone/>
            </a:pPr>
            <a:r>
              <a:rPr lang="en-US" sz="1800" dirty="0">
                <a:latin typeface="Arial" panose="020B0604020202020204" pitchFamily="34" charset="0"/>
                <a:cs typeface="Arial" panose="020B0604020202020204" pitchFamily="34" charset="0"/>
              </a:rPr>
              <a:t>Looking at this count plot (</a:t>
            </a:r>
            <a:r>
              <a:rPr lang="en-US" sz="1800" b="1" dirty="0">
                <a:latin typeface="Arial" panose="020B0604020202020204" pitchFamily="34" charset="0"/>
                <a:cs typeface="Arial" panose="020B0604020202020204" pitchFamily="34" charset="0"/>
              </a:rPr>
              <a:t>Fig.</a:t>
            </a:r>
            <a:r>
              <a:rPr lang="en-US" sz="1800" dirty="0">
                <a:latin typeface="Arial" panose="020B0604020202020204" pitchFamily="34" charset="0"/>
                <a:cs typeface="Arial" panose="020B0604020202020204" pitchFamily="34" charset="0"/>
              </a:rPr>
              <a:t>4) of each of the features, I noticed something slightly off about the ‘</a:t>
            </a:r>
            <a:r>
              <a:rPr lang="en-US" sz="1800" dirty="0" err="1">
                <a:latin typeface="Arial" panose="020B0604020202020204" pitchFamily="34" charset="0"/>
                <a:cs typeface="Arial" panose="020B0604020202020204" pitchFamily="34" charset="0"/>
              </a:rPr>
              <a:t>Age_In_Days</a:t>
            </a:r>
            <a:r>
              <a:rPr lang="en-US" sz="1800" dirty="0">
                <a:latin typeface="Arial" panose="020B0604020202020204" pitchFamily="34" charset="0"/>
                <a:cs typeface="Arial" panose="020B0604020202020204" pitchFamily="34" charset="0"/>
              </a:rPr>
              <a:t>’ feature:</a:t>
            </a:r>
          </a:p>
          <a:p>
            <a:pPr marL="0" indent="0">
              <a:lnSpc>
                <a:spcPct val="110000"/>
              </a:lnSpc>
              <a:buNone/>
            </a:pPr>
            <a:r>
              <a:rPr lang="en-US" sz="1800" dirty="0">
                <a:latin typeface="Arial" panose="020B0604020202020204" pitchFamily="34" charset="0"/>
                <a:cs typeface="Arial" panose="020B0604020202020204" pitchFamily="34" charset="0"/>
              </a:rPr>
              <a:t>The average Age of the patients in this sample is 41.9 years, however the max age is </a:t>
            </a:r>
            <a:r>
              <a:rPr lang="en-US" sz="1800" b="1" dirty="0">
                <a:latin typeface="Arial" panose="020B0604020202020204" pitchFamily="34" charset="0"/>
                <a:cs typeface="Arial" panose="020B0604020202020204" pitchFamily="34" charset="0"/>
              </a:rPr>
              <a:t>724</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years</a:t>
            </a:r>
            <a:r>
              <a:rPr lang="en-US" sz="1800" dirty="0">
                <a:latin typeface="Arial" panose="020B0604020202020204" pitchFamily="34" charset="0"/>
                <a:cs typeface="Arial" panose="020B0604020202020204" pitchFamily="34" charset="0"/>
              </a:rPr>
              <a:t>. </a:t>
            </a:r>
          </a:p>
          <a:p>
            <a:pPr marL="0" indent="0">
              <a:lnSpc>
                <a:spcPct val="110000"/>
              </a:lnSpc>
              <a:buNone/>
            </a:pPr>
            <a:endParaRPr lang="en-US" sz="2000" dirty="0">
              <a:latin typeface="Arial" panose="020B0604020202020204" pitchFamily="34" charset="0"/>
              <a:cs typeface="Arial" panose="020B0604020202020204" pitchFamily="34" charset="0"/>
            </a:endParaRPr>
          </a:p>
          <a:p>
            <a:pPr marL="0" indent="0">
              <a:lnSpc>
                <a:spcPct val="110000"/>
              </a:lnSpc>
              <a:buNone/>
            </a:pPr>
            <a:r>
              <a:rPr lang="en-US" sz="2000"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DDB6B6CA-45BB-3708-5A1C-CD4ABC62C71B}"/>
              </a:ext>
            </a:extLst>
          </p:cNvPr>
          <p:cNvPicPr>
            <a:picLocks noChangeAspect="1"/>
          </p:cNvPicPr>
          <p:nvPr/>
        </p:nvPicPr>
        <p:blipFill>
          <a:blip r:embed="rId2"/>
          <a:stretch>
            <a:fillRect/>
          </a:stretch>
        </p:blipFill>
        <p:spPr>
          <a:xfrm>
            <a:off x="10469563" y="5950382"/>
            <a:ext cx="1693861" cy="879042"/>
          </a:xfrm>
          <a:prstGeom prst="rect">
            <a:avLst/>
          </a:prstGeom>
        </p:spPr>
      </p:pic>
      <p:grpSp>
        <p:nvGrpSpPr>
          <p:cNvPr id="12" name="Group 11">
            <a:extLst>
              <a:ext uri="{FF2B5EF4-FFF2-40B4-BE49-F238E27FC236}">
                <a16:creationId xmlns:a16="http://schemas.microsoft.com/office/drawing/2014/main" id="{A4EE8D79-BD77-8790-E170-8E8D3923FF76}"/>
              </a:ext>
            </a:extLst>
          </p:cNvPr>
          <p:cNvGrpSpPr/>
          <p:nvPr/>
        </p:nvGrpSpPr>
        <p:grpSpPr>
          <a:xfrm>
            <a:off x="478976" y="1758486"/>
            <a:ext cx="4536722" cy="2592413"/>
            <a:chOff x="6612580" y="1414455"/>
            <a:chExt cx="5379395" cy="3073940"/>
          </a:xfrm>
        </p:grpSpPr>
        <p:pic>
          <p:nvPicPr>
            <p:cNvPr id="6148" name="Picture 4">
              <a:extLst>
                <a:ext uri="{FF2B5EF4-FFF2-40B4-BE49-F238E27FC236}">
                  <a16:creationId xmlns:a16="http://schemas.microsoft.com/office/drawing/2014/main" id="{F002E0BA-5BEE-933B-A59D-2F8FF0458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2580" y="1414455"/>
              <a:ext cx="5379395" cy="30739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E6AD8BD-8E38-6423-6448-4C3E93062D33}"/>
                </a:ext>
              </a:extLst>
            </p:cNvPr>
            <p:cNvSpPr/>
            <p:nvPr/>
          </p:nvSpPr>
          <p:spPr>
            <a:xfrm>
              <a:off x="7687838" y="1622745"/>
              <a:ext cx="1206230" cy="14786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D69B410-D2AA-83E8-86DF-8B76EB98AE68}"/>
              </a:ext>
            </a:extLst>
          </p:cNvPr>
          <p:cNvGrpSpPr/>
          <p:nvPr/>
        </p:nvGrpSpPr>
        <p:grpSpPr>
          <a:xfrm>
            <a:off x="5363381" y="4143132"/>
            <a:ext cx="6569973" cy="1857983"/>
            <a:chOff x="5077838" y="4747198"/>
            <a:chExt cx="7085586" cy="2003798"/>
          </a:xfrm>
        </p:grpSpPr>
        <p:sp>
          <p:nvSpPr>
            <p:cNvPr id="8" name="Rectangle 7">
              <a:extLst>
                <a:ext uri="{FF2B5EF4-FFF2-40B4-BE49-F238E27FC236}">
                  <a16:creationId xmlns:a16="http://schemas.microsoft.com/office/drawing/2014/main" id="{EAB35357-FF97-3D2D-98C0-1DE493C71494}"/>
                </a:ext>
              </a:extLst>
            </p:cNvPr>
            <p:cNvSpPr/>
            <p:nvPr/>
          </p:nvSpPr>
          <p:spPr>
            <a:xfrm>
              <a:off x="5077838" y="4747198"/>
              <a:ext cx="7085586" cy="2003798"/>
            </a:xfrm>
            <a:prstGeom prst="rect">
              <a:avLst/>
            </a:prstGeom>
            <a:solidFill>
              <a:schemeClr val="accent1">
                <a:alpha val="4062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50" name="Picture 6">
              <a:extLst>
                <a:ext uri="{FF2B5EF4-FFF2-40B4-BE49-F238E27FC236}">
                  <a16:creationId xmlns:a16="http://schemas.microsoft.com/office/drawing/2014/main" id="{F6B81028-41DF-7630-834E-5E295147C7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3691" y="4801358"/>
              <a:ext cx="3377194" cy="185979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F806829E-C56C-78CB-56C2-885846B8B8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4068" y="4833446"/>
              <a:ext cx="3226851" cy="1795617"/>
            </a:xfrm>
            <a:prstGeom prst="rect">
              <a:avLst/>
            </a:prstGeom>
            <a:noFill/>
            <a:extLst>
              <a:ext uri="{909E8E84-426E-40DD-AFC4-6F175D3DCCD1}">
                <a14:hiddenFill xmlns:a14="http://schemas.microsoft.com/office/drawing/2010/main">
                  <a:solidFill>
                    <a:srgbClr val="FFFFFF"/>
                  </a:solidFill>
                </a14:hiddenFill>
              </a:ext>
            </a:extLst>
          </p:spPr>
        </p:pic>
        <p:sp>
          <p:nvSpPr>
            <p:cNvPr id="10" name="Down Arrow 9">
              <a:extLst>
                <a:ext uri="{FF2B5EF4-FFF2-40B4-BE49-F238E27FC236}">
                  <a16:creationId xmlns:a16="http://schemas.microsoft.com/office/drawing/2014/main" id="{60875D7F-8A44-7AF3-1FD7-E778DE6F48AD}"/>
                </a:ext>
              </a:extLst>
            </p:cNvPr>
            <p:cNvSpPr/>
            <p:nvPr/>
          </p:nvSpPr>
          <p:spPr>
            <a:xfrm rot="16200000">
              <a:off x="8648183" y="5487003"/>
              <a:ext cx="170985" cy="3532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22654CB8-3FB7-191B-9004-1210A7E4BD96}"/>
              </a:ext>
            </a:extLst>
          </p:cNvPr>
          <p:cNvSpPr txBox="1"/>
          <p:nvPr/>
        </p:nvSpPr>
        <p:spPr>
          <a:xfrm>
            <a:off x="644956" y="4417772"/>
            <a:ext cx="4294509"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Figure 4. </a:t>
            </a:r>
            <a:r>
              <a:rPr lang="en-US" sz="1400" dirty="0">
                <a:latin typeface="Arial" panose="020B0604020202020204" pitchFamily="34" charset="0"/>
                <a:cs typeface="Arial" panose="020B0604020202020204" pitchFamily="34" charset="0"/>
              </a:rPr>
              <a:t>Detecting outliers in </a:t>
            </a:r>
            <a:r>
              <a:rPr lang="en-US" sz="1400" dirty="0" err="1">
                <a:latin typeface="Arial" panose="020B0604020202020204" pitchFamily="34" charset="0"/>
                <a:cs typeface="Arial" panose="020B0604020202020204" pitchFamily="34" charset="0"/>
              </a:rPr>
              <a:t>Age_In_Days</a:t>
            </a:r>
            <a:r>
              <a:rPr lang="en-US" sz="1400" dirty="0">
                <a:latin typeface="Arial" panose="020B0604020202020204" pitchFamily="34" charset="0"/>
                <a:cs typeface="Arial" panose="020B0604020202020204" pitchFamily="34" charset="0"/>
              </a:rPr>
              <a:t> column</a:t>
            </a:r>
            <a:endParaRPr lang="en-US" sz="14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A6049B33-BA32-CAE0-11FA-67393548EFAE}"/>
              </a:ext>
            </a:extLst>
          </p:cNvPr>
          <p:cNvSpPr txBox="1"/>
          <p:nvPr/>
        </p:nvSpPr>
        <p:spPr>
          <a:xfrm>
            <a:off x="367719" y="5055578"/>
            <a:ext cx="4885142" cy="1077218"/>
          </a:xfrm>
          <a:prstGeom prst="rect">
            <a:avLst/>
          </a:prstGeom>
          <a:noFill/>
        </p:spPr>
        <p:txBody>
          <a:bodyPr wrap="square">
            <a:spAutoFit/>
          </a:bodyPr>
          <a:lstStyle/>
          <a:p>
            <a:pPr marL="0" indent="0">
              <a:buNone/>
            </a:pPr>
            <a:r>
              <a:rPr lang="en-US" sz="1600" dirty="0">
                <a:latin typeface="Arial" panose="020B0604020202020204" pitchFamily="34" charset="0"/>
                <a:cs typeface="Arial" panose="020B0604020202020204" pitchFamily="34" charset="0"/>
              </a:rPr>
              <a:t>Using the Tukey’s rule for outliers, I removed the outliers in this </a:t>
            </a:r>
            <a:r>
              <a:rPr lang="en-US" sz="1600" dirty="0" err="1">
                <a:latin typeface="Arial" panose="020B0604020202020204" pitchFamily="34" charset="0"/>
                <a:cs typeface="Arial" panose="020B0604020202020204" pitchFamily="34" charset="0"/>
              </a:rPr>
              <a:t>Age_In_Days</a:t>
            </a:r>
            <a:r>
              <a:rPr lang="en-US" sz="1600" dirty="0">
                <a:latin typeface="Arial" panose="020B0604020202020204" pitchFamily="34" charset="0"/>
                <a:cs typeface="Arial" panose="020B0604020202020204" pitchFamily="34" charset="0"/>
              </a:rPr>
              <a:t> column. Although converting this column into years might have been helpful, this column will be scaled later.</a:t>
            </a:r>
          </a:p>
        </p:txBody>
      </p:sp>
      <p:sp>
        <p:nvSpPr>
          <p:cNvPr id="21" name="TextBox 20">
            <a:extLst>
              <a:ext uri="{FF2B5EF4-FFF2-40B4-BE49-F238E27FC236}">
                <a16:creationId xmlns:a16="http://schemas.microsoft.com/office/drawing/2014/main" id="{64C67CC9-5322-C7C8-B6B1-1900C5186B7C}"/>
              </a:ext>
            </a:extLst>
          </p:cNvPr>
          <p:cNvSpPr txBox="1"/>
          <p:nvPr/>
        </p:nvSpPr>
        <p:spPr>
          <a:xfrm>
            <a:off x="5442987" y="6017994"/>
            <a:ext cx="4929298"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Figure 5. </a:t>
            </a:r>
            <a:r>
              <a:rPr lang="en-US" sz="1400" dirty="0">
                <a:latin typeface="Arial" panose="020B0604020202020204" pitchFamily="34" charset="0"/>
                <a:cs typeface="Arial" panose="020B0604020202020204" pitchFamily="34" charset="0"/>
              </a:rPr>
              <a:t>Change in histogram for the </a:t>
            </a:r>
            <a:r>
              <a:rPr lang="en-US" sz="1400" dirty="0" err="1">
                <a:latin typeface="Arial" panose="020B0604020202020204" pitchFamily="34" charset="0"/>
                <a:cs typeface="Arial" panose="020B0604020202020204" pitchFamily="34" charset="0"/>
              </a:rPr>
              <a:t>Age_In_Days</a:t>
            </a:r>
            <a:r>
              <a:rPr lang="en-US" sz="1400" dirty="0">
                <a:latin typeface="Arial" panose="020B0604020202020204" pitchFamily="34" charset="0"/>
                <a:cs typeface="Arial" panose="020B0604020202020204" pitchFamily="34" charset="0"/>
              </a:rPr>
              <a:t> column</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014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3742</TotalTime>
  <Words>3018</Words>
  <Application>Microsoft Macintosh PowerPoint</Application>
  <PresentationFormat>Widescreen</PresentationFormat>
  <Paragraphs>318</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Roche: Data Science Home Study Case</vt:lpstr>
      <vt:lpstr>Project Overview</vt:lpstr>
      <vt:lpstr>About the Case Study</vt:lpstr>
      <vt:lpstr>Overview of Stroke</vt:lpstr>
      <vt:lpstr>ML Workflow</vt:lpstr>
      <vt:lpstr>Information about the Dataset</vt:lpstr>
      <vt:lpstr>Manually Encoding Data for Visualization</vt:lpstr>
      <vt:lpstr>ML Workflow</vt:lpstr>
      <vt:lpstr>Statistical Analysis: Outlier Detection</vt:lpstr>
      <vt:lpstr>Statistical Analysis: Class Imbalance</vt:lpstr>
      <vt:lpstr>Statistical Analysis: Categorical Data</vt:lpstr>
      <vt:lpstr>Statistical Analysis: Numerical Features</vt:lpstr>
      <vt:lpstr>Statistical Analysis: Numerical Features – OLS</vt:lpstr>
      <vt:lpstr>Statistical Analysis: Numerical Features – Hypothesis Testing</vt:lpstr>
      <vt:lpstr>ML Workflow</vt:lpstr>
      <vt:lpstr>Evaluating Models of Interests</vt:lpstr>
      <vt:lpstr>Evaluating Models of Interests</vt:lpstr>
      <vt:lpstr>Quick Overview of the Selected Models</vt:lpstr>
      <vt:lpstr>SVC: Hyperparameter Tuning</vt:lpstr>
      <vt:lpstr>Logistic Regression: Hyperparameter Tuning</vt:lpstr>
      <vt:lpstr>Random Forest: Hyperparameter Tuning</vt:lpstr>
      <vt:lpstr>Model Evaluation: Feature Importance</vt:lpstr>
      <vt:lpstr>Model Evaluation: Recommendations</vt:lpstr>
      <vt:lpstr>If I had more time, what next?</vt:lpstr>
      <vt:lpstr>Project Summary</vt:lpstr>
      <vt:lpstr>Thank you</vt:lpstr>
      <vt:lpstr>Supplementary Information</vt:lpstr>
      <vt:lpstr>First look into: Using Class_weights parameter</vt:lpstr>
      <vt:lpstr>First look into: Filtering Out Selected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Roche: Data Science Home Study Case</dc:title>
  <dc:creator>Johnny Sin</dc:creator>
  <cp:lastModifiedBy>Johnny Sin</cp:lastModifiedBy>
  <cp:revision>6</cp:revision>
  <dcterms:created xsi:type="dcterms:W3CDTF">2023-07-07T16:27:22Z</dcterms:created>
  <dcterms:modified xsi:type="dcterms:W3CDTF">2023-07-10T06:55:53Z</dcterms:modified>
</cp:coreProperties>
</file>