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92" r:id="rId6"/>
    <p:sldId id="293" r:id="rId7"/>
    <p:sldId id="260" r:id="rId8"/>
    <p:sldId id="261" r:id="rId9"/>
    <p:sldId id="262" r:id="rId10"/>
    <p:sldId id="263" r:id="rId11"/>
    <p:sldId id="294" r:id="rId12"/>
    <p:sldId id="264" r:id="rId13"/>
    <p:sldId id="295" r:id="rId14"/>
    <p:sldId id="265" r:id="rId15"/>
    <p:sldId id="296" r:id="rId16"/>
    <p:sldId id="297" r:id="rId17"/>
    <p:sldId id="273" r:id="rId18"/>
    <p:sldId id="269" r:id="rId19"/>
    <p:sldId id="298" r:id="rId20"/>
    <p:sldId id="299" r:id="rId21"/>
    <p:sldId id="270" r:id="rId22"/>
    <p:sldId id="274" r:id="rId23"/>
    <p:sldId id="300" r:id="rId24"/>
    <p:sldId id="275" r:id="rId25"/>
    <p:sldId id="276" r:id="rId26"/>
    <p:sldId id="277" r:id="rId27"/>
    <p:sldId id="301" r:id="rId28"/>
    <p:sldId id="278" r:id="rId29"/>
    <p:sldId id="302" r:id="rId30"/>
    <p:sldId id="279" r:id="rId31"/>
    <p:sldId id="280" r:id="rId32"/>
    <p:sldId id="281" r:id="rId33"/>
    <p:sldId id="282" r:id="rId34"/>
    <p:sldId id="303" r:id="rId35"/>
    <p:sldId id="283" r:id="rId36"/>
    <p:sldId id="284" r:id="rId37"/>
    <p:sldId id="305" r:id="rId38"/>
    <p:sldId id="304" r:id="rId39"/>
    <p:sldId id="288" r:id="rId40"/>
    <p:sldId id="307" r:id="rId41"/>
    <p:sldId id="289" r:id="rId42"/>
    <p:sldId id="291" r:id="rId43"/>
    <p:sldId id="290" r:id="rId44"/>
    <p:sldId id="306" r:id="rId45"/>
    <p:sldId id="308" r:id="rId46"/>
    <p:sldId id="285" r:id="rId47"/>
    <p:sldId id="287" r:id="rId4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E4AD5-A3D0-46C5-AEE9-AEF020AD87FD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533E9-8D75-47B8-B3FB-832F4541423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L’agnece</a:t>
            </a:r>
            <a:r>
              <a:rPr lang="es-ES" dirty="0" smtClean="0"/>
              <a:t> “</a:t>
            </a:r>
            <a:r>
              <a:rPr lang="es-ES" dirty="0" err="1" smtClean="0"/>
              <a:t>Sante</a:t>
            </a:r>
            <a:r>
              <a:rPr lang="es-ES" dirty="0" smtClean="0"/>
              <a:t> Publique France” a </a:t>
            </a:r>
            <a:r>
              <a:rPr lang="es-ES" dirty="0" err="1" smtClean="0"/>
              <a:t>lanceá</a:t>
            </a:r>
            <a:r>
              <a:rPr lang="es-ES" dirty="0" smtClean="0"/>
              <a:t> un </a:t>
            </a:r>
            <a:r>
              <a:rPr lang="es-ES" dirty="0" err="1" smtClean="0"/>
              <a:t>appel</a:t>
            </a:r>
            <a:r>
              <a:rPr lang="es-ES" baseline="0" dirty="0" smtClean="0"/>
              <a:t> à </a:t>
            </a:r>
            <a:r>
              <a:rPr lang="es-ES" baseline="0" dirty="0" err="1" smtClean="0"/>
              <a:t>projets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pour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trouver</a:t>
            </a:r>
            <a:r>
              <a:rPr lang="es-ES" baseline="0" dirty="0" smtClean="0"/>
              <a:t> des </a:t>
            </a:r>
            <a:r>
              <a:rPr lang="es-ES" baseline="0" dirty="0" err="1" smtClean="0"/>
              <a:t>idées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innovantes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d’applications</a:t>
            </a:r>
            <a:r>
              <a:rPr lang="es-ES" baseline="0" dirty="0" smtClean="0"/>
              <a:t> en </a:t>
            </a:r>
            <a:r>
              <a:rPr lang="es-ES" baseline="0" dirty="0" err="1" smtClean="0"/>
              <a:t>lien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avec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l’alimentation</a:t>
            </a:r>
            <a:r>
              <a:rPr lang="es-ES" baseline="0" dirty="0" smtClean="0"/>
              <a:t>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533E9-8D75-47B8-B3FB-832F4541423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D875C7-F47F-4740-87CB-3ECB82EDF2C2}" type="datetimeFigureOut">
              <a:rPr lang="fr-FR" smtClean="0"/>
              <a:pPr/>
              <a:t>16/05/2020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FE4E7C-6C15-4225-B87B-B15A424F77A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extraction.text.CountVectorizer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de la </a:t>
            </a:r>
            <a:r>
              <a:rPr lang="es-ES" dirty="0" err="1" smtClean="0"/>
              <a:t>Santé</a:t>
            </a:r>
            <a:r>
              <a:rPr lang="es-ES" dirty="0" smtClean="0"/>
              <a:t> Publique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Formation</a:t>
            </a:r>
            <a:r>
              <a:rPr lang="es-ES" dirty="0" smtClean="0"/>
              <a:t> </a:t>
            </a:r>
            <a:r>
              <a:rPr lang="es-ES" i="1" dirty="0" smtClean="0"/>
              <a:t>Machine </a:t>
            </a:r>
            <a:r>
              <a:rPr lang="es-ES" i="1" dirty="0" err="1" smtClean="0"/>
              <a:t>Learning</a:t>
            </a:r>
            <a:r>
              <a:rPr lang="es-ES" i="1" dirty="0" smtClean="0"/>
              <a:t> </a:t>
            </a:r>
            <a:r>
              <a:rPr lang="es-ES" dirty="0" smtClean="0"/>
              <a:t>– </a:t>
            </a:r>
            <a:r>
              <a:rPr lang="es-ES" dirty="0" err="1" smtClean="0"/>
              <a:t>Projet</a:t>
            </a:r>
            <a:r>
              <a:rPr lang="es-ES" dirty="0" smtClean="0"/>
              <a:t> Nº 2</a:t>
            </a:r>
          </a:p>
          <a:p>
            <a:r>
              <a:rPr lang="es-ES" i="1" dirty="0" smtClean="0"/>
              <a:t>Johnny Torres</a:t>
            </a:r>
            <a:endParaRPr lang="fr-FR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ergy_100g-b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06" y="1071546"/>
            <a:ext cx="5286412" cy="26172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Quelques</a:t>
            </a:r>
            <a:r>
              <a:rPr lang="es-ES" sz="3200" dirty="0" smtClean="0"/>
              <a:t> </a:t>
            </a:r>
            <a:r>
              <a:rPr lang="es-ES" sz="3200" dirty="0" err="1" smtClean="0"/>
              <a:t>exemples</a:t>
            </a:r>
            <a:r>
              <a:rPr lang="es-ES" sz="3200" dirty="0" smtClean="0"/>
              <a:t>: energy_100g</a:t>
            </a:r>
            <a:endParaRPr lang="fr-FR" sz="3200" dirty="0"/>
          </a:p>
        </p:txBody>
      </p:sp>
      <p:pic>
        <p:nvPicPr>
          <p:cNvPr id="6" name="Picture 5" descr="energy_s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786190"/>
            <a:ext cx="4538665" cy="2867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628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8" name="Picture 7" descr="energy_s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000108"/>
            <a:ext cx="2369594" cy="4143404"/>
          </a:xfrm>
          <a:prstGeom prst="rect">
            <a:avLst/>
          </a:prstGeom>
        </p:spPr>
      </p:pic>
      <p:pic>
        <p:nvPicPr>
          <p:cNvPr id="9" name="Picture 8" descr="energy_v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5286388"/>
            <a:ext cx="3024189" cy="7334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Indice</a:t>
            </a:r>
            <a:r>
              <a:rPr lang="es-ES" sz="3200" dirty="0" smtClean="0"/>
              <a:t> = K * (Q[0.75]- Q[0.25])</a:t>
            </a:r>
            <a:endParaRPr lang="fr-FR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000628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" name="Picture 9" descr="energy_s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00107"/>
            <a:ext cx="2571768" cy="4743141"/>
          </a:xfrm>
          <a:prstGeom prst="rect">
            <a:avLst/>
          </a:prstGeom>
        </p:spPr>
      </p:pic>
      <p:pic>
        <p:nvPicPr>
          <p:cNvPr id="12" name="Content Placeholder 11" descr="energy_bp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7686" y="1071546"/>
            <a:ext cx="4591050" cy="2690809"/>
          </a:xfrm>
        </p:spPr>
      </p:pic>
      <p:pic>
        <p:nvPicPr>
          <p:cNvPr id="13" name="Picture 12" descr="energy_sb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3705225"/>
            <a:ext cx="4271962" cy="29384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Quelques</a:t>
            </a:r>
            <a:r>
              <a:rPr lang="es-ES" sz="3200" dirty="0" smtClean="0"/>
              <a:t> </a:t>
            </a:r>
            <a:r>
              <a:rPr lang="es-ES" sz="3200" dirty="0" err="1" smtClean="0"/>
              <a:t>exemples</a:t>
            </a:r>
            <a:r>
              <a:rPr lang="es-ES" sz="3200" dirty="0" smtClean="0"/>
              <a:t>: fat_100g</a:t>
            </a:r>
            <a:endParaRPr lang="fr-FR" sz="3200" dirty="0"/>
          </a:p>
        </p:txBody>
      </p:sp>
      <p:pic>
        <p:nvPicPr>
          <p:cNvPr id="6" name="Picture 5" descr="fat_100_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428736"/>
            <a:ext cx="2000264" cy="3567722"/>
          </a:xfrm>
          <a:prstGeom prst="rect">
            <a:avLst/>
          </a:prstGeom>
        </p:spPr>
      </p:pic>
      <p:pic>
        <p:nvPicPr>
          <p:cNvPr id="7" name="Picture 6" descr="fat_v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5286388"/>
            <a:ext cx="3796997" cy="642942"/>
          </a:xfrm>
          <a:prstGeom prst="rect">
            <a:avLst/>
          </a:prstGeom>
        </p:spPr>
      </p:pic>
      <p:pic>
        <p:nvPicPr>
          <p:cNvPr id="9" name="Content Placeholder 8" descr="fat_100g-bp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43438" y="1285860"/>
            <a:ext cx="4214842" cy="2643206"/>
          </a:xfrm>
        </p:spPr>
      </p:pic>
      <p:pic>
        <p:nvPicPr>
          <p:cNvPr id="10" name="Picture 9" descr="fat_100g-s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825" y="3657600"/>
            <a:ext cx="444817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ctr"/>
            <a:r>
              <a:rPr lang="es-ES" sz="2800" dirty="0" err="1" smtClean="0"/>
              <a:t>Indice</a:t>
            </a:r>
            <a:r>
              <a:rPr lang="es-ES" sz="2800" dirty="0" smtClean="0"/>
              <a:t> = K * (Q[0.75]- Q[0.25])</a:t>
            </a:r>
            <a:endParaRPr lang="fr-FR" sz="2800" dirty="0"/>
          </a:p>
        </p:txBody>
      </p:sp>
      <p:pic>
        <p:nvPicPr>
          <p:cNvPr id="8" name="Picture 7" descr="fat_100g-b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214422"/>
            <a:ext cx="2357454" cy="3946456"/>
          </a:xfrm>
          <a:prstGeom prst="rect">
            <a:avLst/>
          </a:prstGeom>
        </p:spPr>
      </p:pic>
      <p:pic>
        <p:nvPicPr>
          <p:cNvPr id="12" name="Content Placeholder 11" descr="fat_100g-bp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9058" y="1214422"/>
            <a:ext cx="5048255" cy="2357455"/>
          </a:xfrm>
        </p:spPr>
      </p:pic>
      <p:pic>
        <p:nvPicPr>
          <p:cNvPr id="13" name="Picture 12" descr="fat_100g-sb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0" y="3714752"/>
            <a:ext cx="5110168" cy="28575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ctr"/>
            <a:r>
              <a:rPr lang="es-ES" sz="2800" dirty="0" err="1" smtClean="0"/>
              <a:t>Quelques</a:t>
            </a:r>
            <a:r>
              <a:rPr lang="es-ES" sz="2800" dirty="0" smtClean="0"/>
              <a:t> </a:t>
            </a:r>
            <a:r>
              <a:rPr lang="es-ES" sz="2800" dirty="0" err="1" smtClean="0"/>
              <a:t>exemples</a:t>
            </a:r>
            <a:r>
              <a:rPr lang="es-ES" sz="2800" dirty="0" smtClean="0"/>
              <a:t>: fiber_100g</a:t>
            </a:r>
            <a:endParaRPr lang="fr-FR" sz="2800" dirty="0"/>
          </a:p>
        </p:txBody>
      </p:sp>
      <p:pic>
        <p:nvPicPr>
          <p:cNvPr id="6" name="Picture 5" descr="fiber_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142984"/>
            <a:ext cx="2428892" cy="3823833"/>
          </a:xfrm>
          <a:prstGeom prst="rect">
            <a:avLst/>
          </a:prstGeom>
        </p:spPr>
      </p:pic>
      <p:pic>
        <p:nvPicPr>
          <p:cNvPr id="7" name="Picture 6" descr="fiber_v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5286388"/>
            <a:ext cx="3637843" cy="571504"/>
          </a:xfrm>
          <a:prstGeom prst="rect">
            <a:avLst/>
          </a:prstGeom>
        </p:spPr>
      </p:pic>
      <p:pic>
        <p:nvPicPr>
          <p:cNvPr id="9" name="Content Placeholder 8" descr="fiber_bp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14876" y="1285861"/>
            <a:ext cx="4176725" cy="2428892"/>
          </a:xfrm>
        </p:spPr>
      </p:pic>
      <p:pic>
        <p:nvPicPr>
          <p:cNvPr id="11" name="Picture 10" descr="fiber_s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3949975"/>
            <a:ext cx="3971936" cy="26222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Quelques</a:t>
            </a:r>
            <a:r>
              <a:rPr lang="es-ES" sz="3200" dirty="0" smtClean="0"/>
              <a:t> </a:t>
            </a:r>
            <a:r>
              <a:rPr lang="es-ES" sz="3200" dirty="0" err="1" smtClean="0"/>
              <a:t>exemples</a:t>
            </a:r>
            <a:r>
              <a:rPr lang="es-ES" sz="3200" dirty="0" smtClean="0"/>
              <a:t>: fiber_100g</a:t>
            </a:r>
            <a:endParaRPr lang="fr-FR" sz="3200" dirty="0"/>
          </a:p>
        </p:txBody>
      </p:sp>
      <p:pic>
        <p:nvPicPr>
          <p:cNvPr id="6" name="Picture 5" descr="fiber_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14422"/>
            <a:ext cx="2428892" cy="3823833"/>
          </a:xfrm>
          <a:prstGeom prst="rect">
            <a:avLst/>
          </a:prstGeom>
        </p:spPr>
      </p:pic>
      <p:pic>
        <p:nvPicPr>
          <p:cNvPr id="10" name="Picture 9" descr="fiber_bp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1285861"/>
            <a:ext cx="4886326" cy="2500329"/>
          </a:xfrm>
          <a:prstGeom prst="rect">
            <a:avLst/>
          </a:prstGeom>
        </p:spPr>
      </p:pic>
      <p:pic>
        <p:nvPicPr>
          <p:cNvPr id="12" name="Picture 11" descr="fiber_sp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34" y="3786190"/>
            <a:ext cx="5072066" cy="28574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Nutriscore</a:t>
            </a:r>
            <a:r>
              <a:rPr lang="es-ES" sz="3200" dirty="0" smtClean="0"/>
              <a:t> FRANCE</a:t>
            </a:r>
            <a:endParaRPr lang="fr-FR" sz="3200" dirty="0"/>
          </a:p>
        </p:txBody>
      </p:sp>
      <p:pic>
        <p:nvPicPr>
          <p:cNvPr id="7" name="Picture 6" descr="ns-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57298"/>
            <a:ext cx="2819400" cy="3467100"/>
          </a:xfrm>
          <a:prstGeom prst="rect">
            <a:avLst/>
          </a:prstGeom>
        </p:spPr>
      </p:pic>
      <p:pic>
        <p:nvPicPr>
          <p:cNvPr id="8" name="Picture 7" descr="ns-v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929198"/>
            <a:ext cx="3500462" cy="857256"/>
          </a:xfrm>
          <a:prstGeom prst="rect">
            <a:avLst/>
          </a:prstGeom>
        </p:spPr>
      </p:pic>
      <p:pic>
        <p:nvPicPr>
          <p:cNvPr id="9" name="Picture 8" descr="ns-b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1214422"/>
            <a:ext cx="4714908" cy="2500330"/>
          </a:xfrm>
          <a:prstGeom prst="rect">
            <a:avLst/>
          </a:prstGeom>
        </p:spPr>
      </p:pic>
      <p:pic>
        <p:nvPicPr>
          <p:cNvPr id="11" name="Picture 10" descr="ns-v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3857628"/>
            <a:ext cx="4000528" cy="23574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472" y="1142984"/>
            <a:ext cx="8072494" cy="4714909"/>
          </a:xfrm>
        </p:spPr>
        <p:txBody>
          <a:bodyPr>
            <a:noAutofit/>
          </a:bodyPr>
          <a:lstStyle/>
          <a:p>
            <a:r>
              <a:rPr lang="fr-FR" sz="1800" dirty="0" smtClean="0"/>
              <a:t>Facteurs </a:t>
            </a:r>
            <a:r>
              <a:rPr lang="fr-FR" sz="1800" dirty="0" smtClean="0"/>
              <a:t>« </a:t>
            </a:r>
            <a:r>
              <a:rPr lang="fr-FR" sz="1800" dirty="0" smtClean="0"/>
              <a:t>négatifs »</a:t>
            </a:r>
            <a:r>
              <a:rPr lang="fr-FR" sz="1800" dirty="0" smtClean="0"/>
              <a:t> :</a:t>
            </a:r>
          </a:p>
          <a:p>
            <a:pPr lvl="1"/>
            <a:r>
              <a:rPr lang="fr-FR" sz="1800" dirty="0" smtClean="0"/>
              <a:t>energy_100g  </a:t>
            </a:r>
            <a:r>
              <a:rPr lang="fr-FR" sz="1800" dirty="0" smtClean="0"/>
              <a:t>/ </a:t>
            </a:r>
            <a:r>
              <a:rPr lang="fr-FR" sz="1800" dirty="0" smtClean="0"/>
              <a:t>sugars_100g </a:t>
            </a:r>
            <a:r>
              <a:rPr lang="fr-FR" sz="1800" dirty="0" smtClean="0"/>
              <a:t>/ </a:t>
            </a:r>
            <a:r>
              <a:rPr lang="fr-FR" sz="1800" dirty="0" err="1" smtClean="0"/>
              <a:t>saturated</a:t>
            </a:r>
            <a:r>
              <a:rPr lang="fr-FR" sz="1800" dirty="0" smtClean="0"/>
              <a:t>-fat_100g </a:t>
            </a:r>
            <a:r>
              <a:rPr lang="fr-FR" sz="1800" dirty="0" smtClean="0"/>
              <a:t>/ </a:t>
            </a:r>
            <a:r>
              <a:rPr lang="fr-FR" sz="1800" dirty="0" smtClean="0"/>
              <a:t>sodium_100g</a:t>
            </a:r>
          </a:p>
          <a:p>
            <a:r>
              <a:rPr lang="fr-FR" sz="1800" dirty="0" smtClean="0"/>
              <a:t>Les seuils des facteurs suivants changent pour les boissons:</a:t>
            </a:r>
          </a:p>
          <a:p>
            <a:pPr lvl="1"/>
            <a:r>
              <a:rPr lang="fr-FR" sz="1800" dirty="0" smtClean="0"/>
              <a:t>sugars_100g </a:t>
            </a:r>
            <a:r>
              <a:rPr lang="fr-FR" sz="1800" dirty="0" smtClean="0"/>
              <a:t>/ </a:t>
            </a:r>
            <a:r>
              <a:rPr lang="fr-FR" sz="1800" dirty="0" err="1" smtClean="0"/>
              <a:t>energy</a:t>
            </a:r>
            <a:r>
              <a:rPr lang="fr-FR" sz="1800" dirty="0" smtClean="0"/>
              <a:t>-kj_100g* (no disponible dans le BD)</a:t>
            </a:r>
          </a:p>
          <a:p>
            <a:r>
              <a:rPr lang="fr-FR" sz="1800" dirty="0" smtClean="0"/>
              <a:t>Les seuils des facteurs suivants changent pour les matières grasses:</a:t>
            </a:r>
          </a:p>
          <a:p>
            <a:pPr lvl="1"/>
            <a:r>
              <a:rPr lang="fr-FR" sz="1800" dirty="0" err="1" smtClean="0"/>
              <a:t>saturated</a:t>
            </a:r>
            <a:r>
              <a:rPr lang="fr-FR" sz="1800" dirty="0" smtClean="0"/>
              <a:t>-fat_100g</a:t>
            </a:r>
          </a:p>
          <a:p>
            <a:r>
              <a:rPr lang="fr-FR" sz="1800" dirty="0" smtClean="0"/>
              <a:t>Facteurs </a:t>
            </a:r>
            <a:r>
              <a:rPr lang="fr-FR" sz="1800" dirty="0" smtClean="0"/>
              <a:t>« </a:t>
            </a:r>
            <a:r>
              <a:rPr lang="fr-FR" sz="1800" dirty="0" smtClean="0"/>
              <a:t>positifs »:</a:t>
            </a:r>
            <a:endParaRPr lang="fr-FR" sz="1800" dirty="0" smtClean="0"/>
          </a:p>
          <a:p>
            <a:pPr lvl="1"/>
            <a:r>
              <a:rPr lang="fr-FR" sz="1800" dirty="0" smtClean="0"/>
              <a:t>fruits-</a:t>
            </a:r>
            <a:r>
              <a:rPr lang="fr-FR" sz="1800" dirty="0" err="1" smtClean="0"/>
              <a:t>vegetables</a:t>
            </a:r>
            <a:r>
              <a:rPr lang="fr-FR" sz="1800" dirty="0" smtClean="0"/>
              <a:t>-nuts100g </a:t>
            </a:r>
            <a:r>
              <a:rPr lang="fr-FR" sz="1800" dirty="0" smtClean="0"/>
              <a:t>/ fibers_100g </a:t>
            </a:r>
            <a:r>
              <a:rPr lang="fr-FR" sz="1800" dirty="0" smtClean="0"/>
              <a:t>/</a:t>
            </a:r>
            <a:r>
              <a:rPr lang="fr-FR" sz="1800" dirty="0" smtClean="0"/>
              <a:t> </a:t>
            </a:r>
            <a:r>
              <a:rPr lang="fr-FR" sz="1800" dirty="0" smtClean="0"/>
              <a:t>proteines_100g</a:t>
            </a:r>
          </a:p>
          <a:p>
            <a:r>
              <a:rPr lang="fr-FR" sz="1800" dirty="0" smtClean="0"/>
              <a:t>Les seuils des facteurs suivants changent pour les boissons:</a:t>
            </a:r>
          </a:p>
          <a:p>
            <a:pPr lvl="1"/>
            <a:r>
              <a:rPr lang="fr-FR" sz="1800" dirty="0" smtClean="0"/>
              <a:t>fruits-</a:t>
            </a:r>
            <a:r>
              <a:rPr lang="fr-FR" sz="1800" dirty="0" err="1" smtClean="0"/>
              <a:t>vegetables</a:t>
            </a:r>
            <a:r>
              <a:rPr lang="fr-FR" sz="1800" dirty="0" smtClean="0"/>
              <a:t>-nuts100g</a:t>
            </a:r>
          </a:p>
          <a:p>
            <a:r>
              <a:rPr lang="es-ES" sz="1800" dirty="0" err="1" smtClean="0"/>
              <a:t>Difficultés</a:t>
            </a:r>
            <a:r>
              <a:rPr lang="es-ES" sz="1800" dirty="0" smtClean="0"/>
              <a:t>:</a:t>
            </a:r>
            <a:endParaRPr lang="es-ES" sz="1800" dirty="0" smtClean="0"/>
          </a:p>
          <a:p>
            <a:pPr lvl="1"/>
            <a:r>
              <a:rPr lang="es-ES" sz="1800" dirty="0" smtClean="0"/>
              <a:t>100g </a:t>
            </a:r>
            <a:r>
              <a:rPr lang="es-ES" sz="1800" dirty="0" err="1" smtClean="0"/>
              <a:t>ou</a:t>
            </a:r>
            <a:r>
              <a:rPr lang="es-ES" sz="1800" dirty="0" smtClean="0"/>
              <a:t> 100 ml?</a:t>
            </a:r>
          </a:p>
          <a:p>
            <a:pPr lvl="1"/>
            <a:r>
              <a:rPr lang="es-ES" sz="1800" dirty="0" smtClean="0"/>
              <a:t>Les </a:t>
            </a:r>
            <a:r>
              <a:rPr lang="es-ES" sz="1800" dirty="0" err="1" smtClean="0"/>
              <a:t>unités</a:t>
            </a:r>
            <a:r>
              <a:rPr lang="es-ES" sz="1800" dirty="0" smtClean="0"/>
              <a:t> </a:t>
            </a:r>
            <a:r>
              <a:rPr lang="es-ES" sz="1800" dirty="0" smtClean="0"/>
              <a:t>(</a:t>
            </a:r>
            <a:r>
              <a:rPr lang="es-ES" sz="1800" dirty="0" smtClean="0"/>
              <a:t>g, mg, </a:t>
            </a:r>
            <a:r>
              <a:rPr lang="el-GR" sz="1800" dirty="0" smtClean="0"/>
              <a:t>μ</a:t>
            </a:r>
            <a:r>
              <a:rPr lang="es-ES" sz="1800" dirty="0" smtClean="0"/>
              <a:t>g, etc.)</a:t>
            </a:r>
            <a:endParaRPr lang="fr-F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ctr"/>
            <a:r>
              <a:rPr lang="es-ES" sz="2800" dirty="0" err="1" smtClean="0"/>
              <a:t>Calcul</a:t>
            </a:r>
            <a:r>
              <a:rPr lang="es-ES" sz="2800" dirty="0" smtClean="0"/>
              <a:t> du </a:t>
            </a:r>
            <a:r>
              <a:rPr lang="es-ES" sz="2800" dirty="0" err="1" smtClean="0"/>
              <a:t>Nutriscore</a:t>
            </a:r>
            <a:endParaRPr lang="fr-FR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Nutriscore</a:t>
            </a:r>
            <a:r>
              <a:rPr lang="es-ES" sz="3200" dirty="0" smtClean="0"/>
              <a:t> FRANCE</a:t>
            </a:r>
            <a:endParaRPr lang="fr-FR" sz="3200" dirty="0"/>
          </a:p>
        </p:txBody>
      </p:sp>
      <p:pic>
        <p:nvPicPr>
          <p:cNvPr id="6" name="Picture 5" descr="ns-hs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86" y="1214423"/>
            <a:ext cx="6620459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Nutriscore</a:t>
            </a:r>
            <a:r>
              <a:rPr lang="es-ES" sz="3200" dirty="0" smtClean="0"/>
              <a:t> FRANCE</a:t>
            </a:r>
            <a:endParaRPr lang="fr-FR" sz="3200" dirty="0"/>
          </a:p>
        </p:txBody>
      </p:sp>
      <p:pic>
        <p:nvPicPr>
          <p:cNvPr id="4" name="Picture 3" descr="ns-hs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866" y="1285860"/>
            <a:ext cx="6348241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Calibri" pitchFamily="34" charset="0"/>
                <a:cs typeface="Calibri" pitchFamily="34" charset="0"/>
              </a:rPr>
              <a:t>Un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système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recommendation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pour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les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produits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OpenFoodData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vendus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en France.</a:t>
            </a:r>
          </a:p>
          <a:p>
            <a:pPr lvl="1"/>
            <a:r>
              <a:rPr lang="es-ES" dirty="0" err="1" smtClean="0">
                <a:latin typeface="Calibri" pitchFamily="34" charset="0"/>
                <a:cs typeface="Calibri" pitchFamily="34" charset="0"/>
              </a:rPr>
              <a:t>L’utilisateur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introduit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une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requête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es-ES" dirty="0" err="1" smtClean="0">
                <a:latin typeface="Calibri" pitchFamily="34" charset="0"/>
                <a:cs typeface="Calibri" pitchFamily="34" charset="0"/>
              </a:rPr>
              <a:t>L’application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montrera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une liste de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produits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(5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au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maximum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qui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satisferont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sa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demande.</a:t>
            </a:r>
          </a:p>
          <a:p>
            <a:pPr lvl="1"/>
            <a:r>
              <a:rPr lang="es-ES" dirty="0" smtClean="0">
                <a:latin typeface="Calibri" pitchFamily="34" charset="0"/>
                <a:cs typeface="Calibri" pitchFamily="34" charset="0"/>
              </a:rPr>
              <a:t>La liste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sera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triée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par les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valeurs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Nutriscore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associées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à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chaque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produit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en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ordre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descendant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2"/>
            <a:r>
              <a:rPr lang="es-ES" dirty="0" smtClean="0">
                <a:latin typeface="Calibri" pitchFamily="34" charset="0"/>
                <a:cs typeface="Calibri" pitchFamily="34" charset="0"/>
              </a:rPr>
              <a:t>Les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valeurs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Nutriscore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seront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soit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tirées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de la base de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données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OFD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ou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soit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estimées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par un </a:t>
            </a:r>
            <a:r>
              <a:rPr lang="es-ES" dirty="0" err="1" smtClean="0">
                <a:latin typeface="Calibri" pitchFamily="34" charset="0"/>
                <a:cs typeface="Calibri" pitchFamily="34" charset="0"/>
              </a:rPr>
              <a:t>algorithme</a:t>
            </a:r>
            <a:r>
              <a:rPr lang="es-ES" dirty="0" smtClean="0">
                <a:latin typeface="Calibri" pitchFamily="34" charset="0"/>
                <a:cs typeface="Calibri" pitchFamily="34" charset="0"/>
              </a:rPr>
              <a:t> ML de base.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Idée</a:t>
            </a:r>
            <a:r>
              <a:rPr lang="es-ES" dirty="0" smtClean="0"/>
              <a:t> de </a:t>
            </a:r>
            <a:r>
              <a:rPr lang="es-ES" dirty="0" err="1" smtClean="0"/>
              <a:t>l’application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KOLMOGOROV-SMIRNOV </a:t>
            </a:r>
            <a:endParaRPr lang="fr-FR" dirty="0" smtClean="0"/>
          </a:p>
          <a:p>
            <a:pPr lvl="1"/>
            <a:r>
              <a:rPr lang="fr-FR" dirty="0" err="1" smtClean="0"/>
              <a:t>stats.kstest</a:t>
            </a:r>
            <a:r>
              <a:rPr lang="fr-FR" dirty="0" smtClean="0"/>
              <a:t>(</a:t>
            </a:r>
            <a:r>
              <a:rPr lang="fr-FR" dirty="0" err="1" smtClean="0"/>
              <a:t>df_random_FR</a:t>
            </a:r>
            <a:r>
              <a:rPr lang="fr-FR" dirty="0" smtClean="0"/>
              <a:t>, '</a:t>
            </a:r>
            <a:r>
              <a:rPr lang="fr-FR" dirty="0" err="1" smtClean="0"/>
              <a:t>norm</a:t>
            </a:r>
            <a:r>
              <a:rPr lang="fr-FR" dirty="0" smtClean="0"/>
              <a:t>')</a:t>
            </a:r>
          </a:p>
          <a:p>
            <a:pPr lvl="1"/>
            <a:r>
              <a:rPr lang="fr-FR" dirty="0" err="1" smtClean="0"/>
              <a:t>KstestResult</a:t>
            </a:r>
            <a:endParaRPr lang="fr-FR" dirty="0" smtClean="0"/>
          </a:p>
          <a:p>
            <a:pPr lvl="2"/>
            <a:r>
              <a:rPr lang="fr-FR" dirty="0" err="1" smtClean="0"/>
              <a:t>statistic</a:t>
            </a:r>
            <a:r>
              <a:rPr lang="fr-FR" dirty="0" smtClean="0"/>
              <a:t>=0.7154498680518209</a:t>
            </a:r>
          </a:p>
          <a:p>
            <a:pPr lvl="2"/>
            <a:r>
              <a:rPr lang="fr-FR" dirty="0" err="1" smtClean="0"/>
              <a:t>pvalue</a:t>
            </a:r>
            <a:r>
              <a:rPr lang="fr-FR" dirty="0" smtClean="0"/>
              <a:t>=0.0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pvalue</a:t>
            </a:r>
            <a:r>
              <a:rPr lang="fr-FR" dirty="0" smtClean="0"/>
              <a:t> est inférieur à 0.5</a:t>
            </a:r>
            <a:r>
              <a:rPr lang="fr-FR" dirty="0" smtClean="0"/>
              <a:t>.</a:t>
            </a:r>
          </a:p>
          <a:p>
            <a:pPr lvl="2"/>
            <a:r>
              <a:rPr lang="es-ES" dirty="0" err="1" smtClean="0"/>
              <a:t>Nutriscore</a:t>
            </a:r>
            <a:r>
              <a:rPr lang="es-ES" dirty="0" smtClean="0"/>
              <a:t> </a:t>
            </a:r>
            <a:r>
              <a:rPr lang="es-ES" dirty="0" err="1" smtClean="0"/>
              <a:t>ne</a:t>
            </a:r>
            <a:r>
              <a:rPr lang="es-ES" dirty="0" smtClean="0"/>
              <a:t> </a:t>
            </a:r>
            <a:r>
              <a:rPr lang="es-ES" dirty="0" err="1" smtClean="0"/>
              <a:t>suit</a:t>
            </a:r>
            <a:r>
              <a:rPr lang="es-ES" dirty="0" smtClean="0"/>
              <a:t> </a:t>
            </a:r>
            <a:r>
              <a:rPr lang="es-ES" dirty="0" err="1" smtClean="0"/>
              <a:t>pas</a:t>
            </a:r>
            <a:r>
              <a:rPr lang="es-ES" dirty="0" smtClean="0"/>
              <a:t> une </a:t>
            </a:r>
            <a:r>
              <a:rPr lang="es-ES" dirty="0" err="1" smtClean="0"/>
              <a:t>distribution</a:t>
            </a:r>
            <a:r>
              <a:rPr lang="es-ES" dirty="0" smtClean="0"/>
              <a:t> </a:t>
            </a:r>
            <a:r>
              <a:rPr lang="es-ES" dirty="0" err="1" smtClean="0"/>
              <a:t>normale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Nutriscore</a:t>
            </a:r>
            <a:r>
              <a:rPr lang="es-ES" sz="3200" dirty="0" smtClean="0"/>
              <a:t> FRANCE: </a:t>
            </a:r>
            <a:r>
              <a:rPr lang="es-ES" sz="3200" dirty="0" err="1" smtClean="0"/>
              <a:t>Dist</a:t>
            </a:r>
            <a:r>
              <a:rPr lang="es-ES" sz="3200" dirty="0" smtClean="0"/>
              <a:t> Normal?</a:t>
            </a:r>
            <a:endParaRPr lang="fr-FR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es-ES" sz="3200" dirty="0" smtClean="0"/>
              <a:t>% par </a:t>
            </a:r>
            <a:r>
              <a:rPr lang="es-ES" sz="3200" dirty="0" err="1" smtClean="0"/>
              <a:t>valeur</a:t>
            </a:r>
            <a:r>
              <a:rPr lang="es-ES" sz="3200" dirty="0" smtClean="0"/>
              <a:t> nutri-grade_fr_100g</a:t>
            </a:r>
            <a:endParaRPr lang="fr-FR" sz="3200" dirty="0"/>
          </a:p>
        </p:txBody>
      </p:sp>
      <p:pic>
        <p:nvPicPr>
          <p:cNvPr id="5" name="Content Placeholder 4" descr="nutriscore_pi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357298"/>
            <a:ext cx="5572164" cy="4583339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Pairplots</a:t>
            </a:r>
            <a:endParaRPr lang="es-ES" dirty="0" smtClean="0"/>
          </a:p>
          <a:p>
            <a:r>
              <a:rPr lang="es-ES" dirty="0" err="1" smtClean="0"/>
              <a:t>Analyse</a:t>
            </a:r>
            <a:r>
              <a:rPr lang="es-ES" dirty="0" smtClean="0"/>
              <a:t> de </a:t>
            </a:r>
            <a:r>
              <a:rPr lang="es-ES" dirty="0" err="1" smtClean="0"/>
              <a:t>Covariance</a:t>
            </a:r>
            <a:endParaRPr lang="es-ES" dirty="0" smtClean="0"/>
          </a:p>
          <a:p>
            <a:r>
              <a:rPr lang="es-ES" dirty="0" err="1" smtClean="0"/>
              <a:t>Indice</a:t>
            </a:r>
            <a:r>
              <a:rPr lang="es-ES" dirty="0" smtClean="0"/>
              <a:t> de </a:t>
            </a:r>
            <a:r>
              <a:rPr lang="es-ES" dirty="0" err="1" smtClean="0"/>
              <a:t>correlation</a:t>
            </a:r>
            <a:r>
              <a:rPr lang="es-ES" dirty="0" smtClean="0"/>
              <a:t> de </a:t>
            </a:r>
            <a:r>
              <a:rPr lang="es-ES" dirty="0" err="1" smtClean="0"/>
              <a:t>Pearson</a:t>
            </a:r>
            <a:endParaRPr lang="es-ES" dirty="0" smtClean="0"/>
          </a:p>
          <a:p>
            <a:r>
              <a:rPr lang="es-ES" dirty="0" smtClean="0"/>
              <a:t>Test de </a:t>
            </a:r>
            <a:r>
              <a:rPr lang="es-ES" dirty="0" err="1" smtClean="0"/>
              <a:t>Kolmogorov-Smirnov</a:t>
            </a:r>
            <a:endParaRPr lang="es-ES" dirty="0" smtClean="0"/>
          </a:p>
          <a:p>
            <a:r>
              <a:rPr lang="es-ES" dirty="0" err="1" smtClean="0"/>
              <a:t>Deux</a:t>
            </a:r>
            <a:r>
              <a:rPr lang="es-ES" dirty="0" smtClean="0"/>
              <a:t> </a:t>
            </a:r>
            <a:r>
              <a:rPr lang="es-ES" dirty="0" err="1" smtClean="0"/>
              <a:t>examples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s</a:t>
            </a:r>
            <a:r>
              <a:rPr lang="es-ES" dirty="0" smtClean="0"/>
              <a:t>alt_100g  - sodium_100g</a:t>
            </a:r>
            <a:endParaRPr lang="es-ES" dirty="0" smtClean="0"/>
          </a:p>
          <a:p>
            <a:pPr lvl="1"/>
            <a:r>
              <a:rPr lang="es-ES" dirty="0" err="1" smtClean="0"/>
              <a:t>Nutriscore</a:t>
            </a:r>
            <a:r>
              <a:rPr lang="es-ES" dirty="0" smtClean="0"/>
              <a:t> – energyfat_100g</a:t>
            </a:r>
          </a:p>
          <a:p>
            <a:pPr lvl="1"/>
            <a:r>
              <a:rPr lang="es-ES" dirty="0" err="1" smtClean="0"/>
              <a:t>Nutriscore</a:t>
            </a:r>
            <a:r>
              <a:rPr lang="es-ES" dirty="0" smtClean="0"/>
              <a:t> – fruis-vegetables-</a:t>
            </a:r>
            <a:r>
              <a:rPr lang="es-ES" dirty="0" err="1" smtClean="0"/>
              <a:t>nuts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Analyse</a:t>
            </a:r>
            <a:r>
              <a:rPr lang="es-ES" sz="3200" dirty="0" err="1" smtClean="0"/>
              <a:t>s</a:t>
            </a:r>
            <a:r>
              <a:rPr lang="es-ES" sz="3200" dirty="0" smtClean="0"/>
              <a:t> </a:t>
            </a:r>
            <a:r>
              <a:rPr lang="es-ES" sz="3200" dirty="0" err="1" smtClean="0"/>
              <a:t>bivariées</a:t>
            </a:r>
            <a:endParaRPr lang="fr-FR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736" y="600076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smtClean="0"/>
              <a:t>salt_100g / sodium_100g : 1.0</a:t>
            </a:r>
            <a:endParaRPr lang="fr-FR" dirty="0"/>
          </a:p>
        </p:txBody>
      </p:sp>
      <p:pic>
        <p:nvPicPr>
          <p:cNvPr id="6" name="Picture 5" descr="cor-sel-s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428604"/>
            <a:ext cx="7440136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1472" y="6072206"/>
            <a:ext cx="8115328" cy="500066"/>
          </a:xfrm>
        </p:spPr>
        <p:txBody>
          <a:bodyPr>
            <a:normAutofit/>
          </a:bodyPr>
          <a:lstStyle/>
          <a:p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smtClean="0"/>
              <a:t>Pearson: 0.588</a:t>
            </a:r>
            <a:endParaRPr lang="fr-FR" dirty="0"/>
          </a:p>
        </p:txBody>
      </p:sp>
      <p:pic>
        <p:nvPicPr>
          <p:cNvPr id="11" name="Content Placeholder 10" descr="cor_ns_energy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28596" y="285728"/>
            <a:ext cx="8223322" cy="571504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034" y="6072206"/>
            <a:ext cx="8401080" cy="519130"/>
          </a:xfrm>
        </p:spPr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 err="1" smtClean="0"/>
              <a:t>correlation</a:t>
            </a:r>
            <a:r>
              <a:rPr lang="fr-FR" dirty="0" smtClean="0"/>
              <a:t> de Pearson: -0.324</a:t>
            </a:r>
            <a:endParaRPr lang="fr-FR" dirty="0"/>
          </a:p>
        </p:txBody>
      </p:sp>
      <p:pic>
        <p:nvPicPr>
          <p:cNvPr id="11" name="Picture 10" descr="cor-ns-fru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04372"/>
            <a:ext cx="6653236" cy="58277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27058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Utilisation</a:t>
            </a:r>
            <a:r>
              <a:rPr lang="es-ES" sz="3200" dirty="0" smtClean="0"/>
              <a:t> du </a:t>
            </a:r>
            <a:r>
              <a:rPr lang="es-ES" sz="3200" dirty="0" err="1" smtClean="0"/>
              <a:t>plastique</a:t>
            </a:r>
            <a:endParaRPr lang="fr-FR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71473" y="1444295"/>
            <a:ext cx="8115328" cy="984573"/>
          </a:xfrm>
        </p:spPr>
        <p:txBody>
          <a:bodyPr/>
          <a:lstStyle/>
          <a:p>
            <a:r>
              <a:rPr lang="es-ES" dirty="0" err="1" smtClean="0"/>
              <a:t>L’utilisation</a:t>
            </a:r>
            <a:r>
              <a:rPr lang="es-ES" dirty="0" smtClean="0"/>
              <a:t> du </a:t>
            </a:r>
            <a:r>
              <a:rPr lang="es-ES" dirty="0" err="1" smtClean="0"/>
              <a:t>plastique</a:t>
            </a:r>
            <a:r>
              <a:rPr lang="es-ES" dirty="0" smtClean="0"/>
              <a:t> </a:t>
            </a:r>
            <a:r>
              <a:rPr lang="es-ES" dirty="0" err="1" smtClean="0"/>
              <a:t>continue</a:t>
            </a:r>
            <a:r>
              <a:rPr lang="es-ES" dirty="0" smtClean="0"/>
              <a:t> à </a:t>
            </a:r>
            <a:r>
              <a:rPr lang="es-ES" dirty="0" err="1" smtClean="0"/>
              <a:t>être</a:t>
            </a:r>
            <a:r>
              <a:rPr lang="es-ES" dirty="0" smtClean="0"/>
              <a:t> </a:t>
            </a:r>
            <a:r>
              <a:rPr lang="es-ES" dirty="0" err="1" smtClean="0"/>
              <a:t>très</a:t>
            </a:r>
            <a:r>
              <a:rPr lang="es-ES" dirty="0" smtClean="0"/>
              <a:t> </a:t>
            </a:r>
            <a:r>
              <a:rPr lang="es-ES" dirty="0" err="1" smtClean="0"/>
              <a:t>élévée</a:t>
            </a:r>
            <a:endParaRPr lang="fr-FR" dirty="0"/>
          </a:p>
        </p:txBody>
      </p:sp>
      <p:pic>
        <p:nvPicPr>
          <p:cNvPr id="12" name="Content Placeholder 11" descr="ns-plastiqu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928794" y="2500306"/>
            <a:ext cx="5357849" cy="35815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584182"/>
          </a:xfrm>
        </p:spPr>
        <p:txBody>
          <a:bodyPr>
            <a:normAutofit/>
          </a:bodyPr>
          <a:lstStyle/>
          <a:p>
            <a:pPr algn="ctr"/>
            <a:r>
              <a:rPr lang="es-ES" sz="2400" dirty="0" err="1" smtClean="0"/>
              <a:t>Utilisation</a:t>
            </a:r>
            <a:r>
              <a:rPr lang="es-ES" sz="2400" dirty="0" smtClean="0"/>
              <a:t> du </a:t>
            </a:r>
            <a:r>
              <a:rPr lang="es-ES" sz="2400" dirty="0" err="1" smtClean="0"/>
              <a:t>plastique</a:t>
            </a:r>
            <a:r>
              <a:rPr lang="es-ES" sz="2400" dirty="0" smtClean="0"/>
              <a:t> et </a:t>
            </a:r>
            <a:r>
              <a:rPr lang="es-ES" sz="2400" dirty="0" err="1" smtClean="0"/>
              <a:t>Nutriscore</a:t>
            </a:r>
            <a:endParaRPr lang="fr-FR" sz="2400" dirty="0"/>
          </a:p>
        </p:txBody>
      </p:sp>
      <p:pic>
        <p:nvPicPr>
          <p:cNvPr id="13" name="Picture 12" descr="ns-plastque2-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857232"/>
            <a:ext cx="6770164" cy="5601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27058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Nutriscore</a:t>
            </a:r>
            <a:r>
              <a:rPr lang="es-ES" sz="3200" dirty="0" smtClean="0"/>
              <a:t> et </a:t>
            </a:r>
            <a:r>
              <a:rPr lang="es-ES" sz="3200" dirty="0" err="1" smtClean="0"/>
              <a:t>allergens</a:t>
            </a:r>
            <a:endParaRPr lang="fr-FR" sz="3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5572132" y="1857364"/>
          <a:ext cx="3257550" cy="3783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8775"/>
                <a:gridCol w="1628775"/>
              </a:tblGrid>
              <a:tr h="628652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Nutriscore</a:t>
                      </a:r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Grade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# </a:t>
                      </a:r>
                      <a:r>
                        <a:rPr lang="es-ES" dirty="0" err="1" smtClean="0"/>
                        <a:t>Allergens</a:t>
                      </a:r>
                      <a:endParaRPr lang="fr-FR" dirty="0"/>
                    </a:p>
                  </a:txBody>
                  <a:tcPr/>
                </a:tc>
              </a:tr>
              <a:tr h="62865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8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889</a:t>
                      </a:r>
                      <a:endParaRPr lang="fr-FR" dirty="0"/>
                    </a:p>
                  </a:txBody>
                  <a:tcPr/>
                </a:tc>
              </a:tr>
              <a:tr h="62865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13 107</a:t>
                      </a:r>
                      <a:endParaRPr lang="fr-FR" dirty="0"/>
                    </a:p>
                  </a:txBody>
                  <a:tcPr/>
                </a:tc>
              </a:tr>
              <a:tr h="62865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22 774</a:t>
                      </a:r>
                      <a:endParaRPr lang="fr-FR" dirty="0"/>
                    </a:p>
                  </a:txBody>
                  <a:tcPr/>
                </a:tc>
              </a:tr>
              <a:tr h="62865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29 751</a:t>
                      </a:r>
                      <a:endParaRPr lang="fr-FR" dirty="0"/>
                    </a:p>
                  </a:txBody>
                  <a:tcPr/>
                </a:tc>
              </a:tr>
              <a:tr h="62865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24 630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 descr="ns-allergens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199" y="1544008"/>
            <a:ext cx="4887733" cy="45281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or_ns_a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1" y="652889"/>
            <a:ext cx="5786478" cy="5354211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500066"/>
          </a:xfrm>
        </p:spPr>
        <p:txBody>
          <a:bodyPr>
            <a:normAutofit/>
          </a:bodyPr>
          <a:lstStyle/>
          <a:p>
            <a:pPr algn="ctr"/>
            <a:r>
              <a:rPr lang="es-ES" sz="2400" dirty="0" err="1" smtClean="0"/>
              <a:t>Nutriscore</a:t>
            </a:r>
            <a:r>
              <a:rPr lang="es-ES" sz="2400" dirty="0" smtClean="0"/>
              <a:t> et </a:t>
            </a:r>
            <a:r>
              <a:rPr lang="es-ES" sz="2400" dirty="0" err="1" smtClean="0"/>
              <a:t>allergens</a:t>
            </a: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21431"/>
          </a:xfrm>
        </p:spPr>
        <p:txBody>
          <a:bodyPr>
            <a:normAutofit/>
          </a:bodyPr>
          <a:lstStyle/>
          <a:p>
            <a:r>
              <a:rPr lang="es-ES" dirty="0" err="1" smtClean="0"/>
              <a:t>Trois</a:t>
            </a:r>
            <a:r>
              <a:rPr lang="es-ES" dirty="0" smtClean="0"/>
              <a:t>  (3) </a:t>
            </a:r>
            <a:r>
              <a:rPr lang="es-ES" dirty="0" err="1" smtClean="0"/>
              <a:t>versions</a:t>
            </a:r>
            <a:r>
              <a:rPr lang="es-ES" dirty="0" smtClean="0"/>
              <a:t> disponibles</a:t>
            </a:r>
            <a:r>
              <a:rPr lang="fr-FR" dirty="0" smtClean="0"/>
              <a:t> de la base de données</a:t>
            </a:r>
          </a:p>
          <a:p>
            <a:pPr lvl="1"/>
            <a:r>
              <a:rPr lang="es-ES" dirty="0" err="1" smtClean="0"/>
              <a:t>Pour</a:t>
            </a:r>
            <a:r>
              <a:rPr lang="es-ES" dirty="0" smtClean="0"/>
              <a:t> le </a:t>
            </a:r>
            <a:r>
              <a:rPr lang="es-ES" dirty="0" err="1" smtClean="0"/>
              <a:t>projet</a:t>
            </a:r>
            <a:r>
              <a:rPr lang="es-ES" dirty="0" smtClean="0"/>
              <a:t>, </a:t>
            </a:r>
            <a:r>
              <a:rPr lang="es-ES" dirty="0" err="1" smtClean="0"/>
              <a:t>j’ai</a:t>
            </a:r>
            <a:r>
              <a:rPr lang="es-ES" dirty="0" smtClean="0"/>
              <a:t> </a:t>
            </a:r>
            <a:r>
              <a:rPr lang="es-ES" dirty="0" err="1" smtClean="0"/>
              <a:t>choisi</a:t>
            </a:r>
            <a:r>
              <a:rPr lang="es-ES" dirty="0" smtClean="0"/>
              <a:t> </a:t>
            </a:r>
            <a:r>
              <a:rPr lang="es-ES" dirty="0" err="1" smtClean="0"/>
              <a:t>celle</a:t>
            </a:r>
            <a:r>
              <a:rPr lang="es-ES" dirty="0" smtClean="0"/>
              <a:t> disponible sur le </a:t>
            </a:r>
            <a:r>
              <a:rPr lang="es-ES" dirty="0" err="1" smtClean="0"/>
              <a:t>site</a:t>
            </a:r>
            <a:r>
              <a:rPr lang="es-ES" dirty="0" smtClean="0"/>
              <a:t> de </a:t>
            </a:r>
            <a:r>
              <a:rPr lang="es-ES" dirty="0" err="1" smtClean="0"/>
              <a:t>Kaggle</a:t>
            </a:r>
            <a:r>
              <a:rPr lang="es-ES" dirty="0" smtClean="0"/>
              <a:t>.</a:t>
            </a:r>
            <a:endParaRPr lang="fr-FR" dirty="0" smtClean="0"/>
          </a:p>
          <a:p>
            <a:r>
              <a:rPr lang="fr-FR" dirty="0" smtClean="0"/>
              <a:t>Colonnes:</a:t>
            </a:r>
          </a:p>
          <a:p>
            <a:pPr lvl="1"/>
            <a:r>
              <a:rPr lang="es-ES" dirty="0" smtClean="0"/>
              <a:t>Total: 163</a:t>
            </a:r>
            <a:endParaRPr lang="fr-FR" dirty="0" smtClean="0"/>
          </a:p>
          <a:p>
            <a:pPr lvl="2"/>
            <a:r>
              <a:rPr lang="es-ES" dirty="0" smtClean="0"/>
              <a:t>63 </a:t>
            </a:r>
            <a:r>
              <a:rPr lang="es-ES" dirty="0" err="1" smtClean="0"/>
              <a:t>colonnes</a:t>
            </a:r>
            <a:r>
              <a:rPr lang="es-ES" dirty="0" smtClean="0"/>
              <a:t> </a:t>
            </a:r>
            <a:r>
              <a:rPr lang="es-ES" dirty="0" err="1" smtClean="0"/>
              <a:t>d’information</a:t>
            </a:r>
            <a:r>
              <a:rPr lang="es-ES" dirty="0" smtClean="0"/>
              <a:t> </a:t>
            </a:r>
            <a:r>
              <a:rPr lang="es-ES" dirty="0" err="1" smtClean="0"/>
              <a:t>textuelle</a:t>
            </a:r>
            <a:r>
              <a:rPr lang="es-ES" dirty="0" smtClean="0"/>
              <a:t> (39%)</a:t>
            </a:r>
          </a:p>
          <a:p>
            <a:pPr lvl="3"/>
            <a:r>
              <a:rPr lang="es-ES" dirty="0" smtClean="0"/>
              <a:t>13 </a:t>
            </a:r>
            <a:r>
              <a:rPr lang="es-ES" dirty="0" err="1" smtClean="0"/>
              <a:t>ont</a:t>
            </a:r>
            <a:r>
              <a:rPr lang="es-ES" dirty="0" smtClean="0"/>
              <a:t> </a:t>
            </a:r>
            <a:r>
              <a:rPr lang="es-ES" dirty="0" err="1" smtClean="0"/>
              <a:t>été</a:t>
            </a:r>
            <a:r>
              <a:rPr lang="es-ES" dirty="0" smtClean="0"/>
              <a:t> </a:t>
            </a:r>
            <a:r>
              <a:rPr lang="es-ES" dirty="0" err="1" smtClean="0"/>
              <a:t>choisies</a:t>
            </a:r>
            <a:r>
              <a:rPr lang="es-ES" dirty="0" smtClean="0"/>
              <a:t> (8% du total de </a:t>
            </a:r>
            <a:r>
              <a:rPr lang="es-ES" dirty="0" err="1" smtClean="0"/>
              <a:t>colonnes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100 </a:t>
            </a:r>
            <a:r>
              <a:rPr lang="es-ES" dirty="0" err="1" smtClean="0"/>
              <a:t>colonnes</a:t>
            </a:r>
            <a:r>
              <a:rPr lang="es-ES" dirty="0" smtClean="0"/>
              <a:t> </a:t>
            </a:r>
            <a:r>
              <a:rPr lang="es-ES" dirty="0" err="1" smtClean="0"/>
              <a:t>d’information</a:t>
            </a:r>
            <a:r>
              <a:rPr lang="es-ES" dirty="0" smtClean="0"/>
              <a:t> </a:t>
            </a:r>
            <a:r>
              <a:rPr lang="es-ES" dirty="0" err="1" smtClean="0"/>
              <a:t>numérique</a:t>
            </a:r>
            <a:r>
              <a:rPr lang="es-ES" dirty="0" smtClean="0"/>
              <a:t> (61%)</a:t>
            </a:r>
          </a:p>
          <a:p>
            <a:pPr lvl="3"/>
            <a:r>
              <a:rPr lang="es-ES" dirty="0" smtClean="0"/>
              <a:t>61 </a:t>
            </a:r>
            <a:r>
              <a:rPr lang="es-ES" dirty="0" err="1" smtClean="0"/>
              <a:t>ont</a:t>
            </a:r>
            <a:r>
              <a:rPr lang="es-ES" dirty="0" smtClean="0"/>
              <a:t> </a:t>
            </a:r>
            <a:r>
              <a:rPr lang="es-ES" dirty="0" err="1" smtClean="0"/>
              <a:t>été</a:t>
            </a:r>
            <a:r>
              <a:rPr lang="es-ES" dirty="0" smtClean="0"/>
              <a:t> </a:t>
            </a:r>
            <a:r>
              <a:rPr lang="es-ES" dirty="0" err="1" smtClean="0"/>
              <a:t>choisies</a:t>
            </a:r>
            <a:r>
              <a:rPr lang="es-ES" dirty="0" smtClean="0"/>
              <a:t> (37,4% du total de </a:t>
            </a:r>
            <a:r>
              <a:rPr lang="es-ES" dirty="0" err="1" smtClean="0"/>
              <a:t>colonnes</a:t>
            </a:r>
            <a:r>
              <a:rPr lang="es-ES" dirty="0" smtClean="0"/>
              <a:t>)</a:t>
            </a:r>
          </a:p>
          <a:p>
            <a:pPr lvl="4">
              <a:buNone/>
            </a:pPr>
            <a:r>
              <a:rPr lang="es-ES" dirty="0" smtClean="0"/>
              <a:t>9 </a:t>
            </a:r>
            <a:r>
              <a:rPr lang="es-ES" dirty="0" err="1" smtClean="0"/>
              <a:t>colonnes</a:t>
            </a:r>
            <a:r>
              <a:rPr lang="es-ES" dirty="0" smtClean="0"/>
              <a:t> </a:t>
            </a:r>
            <a:r>
              <a:rPr lang="es-ES" dirty="0" err="1" smtClean="0"/>
              <a:t>permettent</a:t>
            </a:r>
            <a:r>
              <a:rPr lang="es-ES" dirty="0" smtClean="0"/>
              <a:t> de </a:t>
            </a:r>
            <a:r>
              <a:rPr lang="es-ES" dirty="0" err="1" smtClean="0"/>
              <a:t>calculer</a:t>
            </a:r>
            <a:r>
              <a:rPr lang="es-ES" dirty="0" smtClean="0"/>
              <a:t> le </a:t>
            </a:r>
            <a:r>
              <a:rPr lang="es-ES" dirty="0" err="1" smtClean="0"/>
              <a:t>NutriScore</a:t>
            </a:r>
            <a:endParaRPr lang="es-ES" dirty="0" smtClean="0"/>
          </a:p>
          <a:p>
            <a:pPr lvl="2"/>
            <a:r>
              <a:rPr lang="es-ES" dirty="0" smtClean="0"/>
              <a:t>356 027 registres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s-ES" dirty="0" err="1" smtClean="0"/>
              <a:t>Analyse</a:t>
            </a:r>
            <a:r>
              <a:rPr lang="es-ES" dirty="0" smtClean="0"/>
              <a:t> </a:t>
            </a:r>
            <a:r>
              <a:rPr lang="es-ES" dirty="0" err="1" smtClean="0"/>
              <a:t>exploratoire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55620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Nutriscore</a:t>
            </a:r>
            <a:r>
              <a:rPr lang="es-ES" sz="3200" dirty="0" smtClean="0"/>
              <a:t> et </a:t>
            </a:r>
            <a:r>
              <a:rPr lang="es-ES" sz="3200" dirty="0" err="1" smtClean="0"/>
              <a:t>Enseignes</a:t>
            </a:r>
            <a:endParaRPr lang="fr-FR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/>
              <a:t>Carrefour et </a:t>
            </a:r>
            <a:r>
              <a:rPr lang="es-ES" dirty="0" err="1" smtClean="0"/>
              <a:t>Auchan</a:t>
            </a:r>
            <a:r>
              <a:rPr lang="es-ES" dirty="0" smtClean="0"/>
              <a:t> les </a:t>
            </a:r>
            <a:r>
              <a:rPr lang="es-ES" dirty="0" err="1" smtClean="0"/>
              <a:t>enseignes</a:t>
            </a:r>
            <a:r>
              <a:rPr lang="es-ES" dirty="0" smtClean="0"/>
              <a:t> les plus </a:t>
            </a:r>
            <a:r>
              <a:rPr lang="es-ES" dirty="0" err="1" smtClean="0"/>
              <a:t>représentées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Auchan</a:t>
            </a:r>
            <a:r>
              <a:rPr lang="es-ES" dirty="0" smtClean="0"/>
              <a:t> </a:t>
            </a:r>
            <a:r>
              <a:rPr lang="es-ES" dirty="0" err="1" smtClean="0"/>
              <a:t>présente</a:t>
            </a:r>
            <a:r>
              <a:rPr lang="es-ES" dirty="0" smtClean="0"/>
              <a:t> le plus </a:t>
            </a:r>
            <a:r>
              <a:rPr lang="es-ES" dirty="0" err="1" smtClean="0"/>
              <a:t>haut</a:t>
            </a:r>
            <a:r>
              <a:rPr lang="es-ES" dirty="0" smtClean="0"/>
              <a:t> </a:t>
            </a:r>
            <a:r>
              <a:rPr lang="es-ES" dirty="0" err="1" smtClean="0"/>
              <a:t>porcentage</a:t>
            </a:r>
            <a:r>
              <a:rPr lang="es-ES" dirty="0" smtClean="0"/>
              <a:t> de </a:t>
            </a:r>
            <a:r>
              <a:rPr lang="es-ES" dirty="0" err="1" smtClean="0"/>
              <a:t>produits</a:t>
            </a:r>
            <a:r>
              <a:rPr lang="es-ES" dirty="0" smtClean="0"/>
              <a:t> </a:t>
            </a:r>
            <a:r>
              <a:rPr lang="es-ES" dirty="0" err="1" smtClean="0"/>
              <a:t>avec</a:t>
            </a:r>
            <a:r>
              <a:rPr lang="es-ES" dirty="0" smtClean="0"/>
              <a:t> </a:t>
            </a:r>
            <a:r>
              <a:rPr lang="es-ES" dirty="0" err="1" smtClean="0"/>
              <a:t>NutriScore</a:t>
            </a:r>
            <a:r>
              <a:rPr lang="es-ES" dirty="0" smtClean="0"/>
              <a:t> </a:t>
            </a:r>
            <a:r>
              <a:rPr lang="es-ES" dirty="0" err="1" smtClean="0"/>
              <a:t>bas</a:t>
            </a:r>
            <a:endParaRPr lang="es-ES" dirty="0" smtClean="0"/>
          </a:p>
        </p:txBody>
      </p:sp>
      <p:pic>
        <p:nvPicPr>
          <p:cNvPr id="6" name="Content Placeholder 5" descr="ns-enseignes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1473609"/>
            <a:ext cx="4040188" cy="38837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s-enseigne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642918"/>
            <a:ext cx="7215238" cy="5552967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500034" y="0"/>
            <a:ext cx="8229600" cy="6556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Nutriscore et Enseignes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s_sca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071810"/>
            <a:ext cx="2275130" cy="2714644"/>
          </a:xfrm>
          <a:prstGeom prst="rect">
            <a:avLst/>
          </a:prstGeom>
        </p:spPr>
      </p:pic>
      <p:pic>
        <p:nvPicPr>
          <p:cNvPr id="6" name="Picture 5" descr="cor_ns_ener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246" y="0"/>
            <a:ext cx="586275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472" y="1000108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Nutriscore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</a:t>
            </a:r>
            <a:r>
              <a:rPr lang="es-ES" dirty="0" smtClean="0"/>
              <a:t>nergy_100g</a:t>
            </a:r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57166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Nutriscore</a:t>
            </a:r>
            <a:endParaRPr lang="es-ES" dirty="0" smtClean="0"/>
          </a:p>
          <a:p>
            <a:r>
              <a:rPr lang="es-ES" dirty="0" smtClean="0"/>
              <a:t>Vs</a:t>
            </a:r>
            <a:endParaRPr lang="es-ES" dirty="0" smtClean="0"/>
          </a:p>
          <a:p>
            <a:r>
              <a:rPr lang="es-ES" dirty="0" err="1" smtClean="0"/>
              <a:t>Fruits-Legumes-Noix</a:t>
            </a:r>
            <a:endParaRPr lang="fr-FR" dirty="0"/>
          </a:p>
        </p:txBody>
      </p:sp>
      <p:pic>
        <p:nvPicPr>
          <p:cNvPr id="6" name="Picture 5" descr="cor-ns-fru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0"/>
            <a:ext cx="5588000" cy="659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ns_sca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500306"/>
            <a:ext cx="2394874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Système de Recommendation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sr_us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34" y="2102724"/>
            <a:ext cx="1915999" cy="2505079"/>
          </a:xfrm>
          <a:prstGeom prst="rect">
            <a:avLst/>
          </a:prstGeom>
        </p:spPr>
      </p:pic>
      <p:pic>
        <p:nvPicPr>
          <p:cNvPr id="5" name="Picture 4" descr="sr_computer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46" y="1745534"/>
            <a:ext cx="2357454" cy="287064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4946" y="26742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eft Arrow 7"/>
          <p:cNvSpPr/>
          <p:nvPr/>
        </p:nvSpPr>
        <p:spPr>
          <a:xfrm>
            <a:off x="3756656" y="388867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902890" y="217416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 smtClean="0"/>
              <a:t>requête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un </a:t>
            </a:r>
            <a:r>
              <a:rPr lang="es-ES" dirty="0" err="1" smtClean="0"/>
              <a:t>type</a:t>
            </a:r>
            <a:r>
              <a:rPr lang="es-ES" dirty="0" smtClean="0"/>
              <a:t> de </a:t>
            </a:r>
            <a:r>
              <a:rPr lang="es-ES" dirty="0" err="1" smtClean="0"/>
              <a:t>produit</a:t>
            </a:r>
            <a:endParaRPr lang="es-E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12552" y="4888807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les </a:t>
            </a:r>
            <a:r>
              <a:rPr lang="es-ES" dirty="0" err="1" smtClean="0"/>
              <a:t>produits</a:t>
            </a:r>
            <a:r>
              <a:rPr lang="es-ES" dirty="0" smtClean="0"/>
              <a:t> </a:t>
            </a:r>
            <a:r>
              <a:rPr lang="es-ES" dirty="0" smtClean="0"/>
              <a:t>les plus </a:t>
            </a:r>
            <a:r>
              <a:rPr lang="es-ES" dirty="0" err="1" smtClean="0"/>
              <a:t>proches</a:t>
            </a:r>
            <a:r>
              <a:rPr lang="es-ES" dirty="0" smtClean="0"/>
              <a:t> </a:t>
            </a:r>
            <a:r>
              <a:rPr lang="es-ES" dirty="0" err="1" smtClean="0"/>
              <a:t>triés</a:t>
            </a:r>
            <a:r>
              <a:rPr lang="es-ES" dirty="0" smtClean="0"/>
              <a:t> par </a:t>
            </a:r>
            <a:r>
              <a:rPr lang="es-ES" dirty="0" err="1" smtClean="0"/>
              <a:t>Nutriscore</a:t>
            </a: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err="1" smtClean="0"/>
              <a:t>Système</a:t>
            </a:r>
            <a:r>
              <a:rPr lang="es-ES" dirty="0" smtClean="0"/>
              <a:t> de </a:t>
            </a:r>
            <a:r>
              <a:rPr lang="es-ES" dirty="0" err="1" smtClean="0"/>
              <a:t>Recommendation</a:t>
            </a:r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2902" y="1785926"/>
          <a:ext cx="2714644" cy="2500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food_data</a:t>
                      </a:r>
                      <a:endParaRPr lang="fr-FR" dirty="0"/>
                    </a:p>
                  </a:txBody>
                  <a:tcPr/>
                </a:tc>
              </a:tr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product_name</a:t>
                      </a:r>
                      <a:endParaRPr lang="fr-FR" dirty="0"/>
                    </a:p>
                  </a:txBody>
                  <a:tcPr/>
                </a:tc>
              </a:tr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brands</a:t>
                      </a:r>
                      <a:endParaRPr lang="fr-FR" dirty="0"/>
                    </a:p>
                  </a:txBody>
                  <a:tcPr/>
                </a:tc>
              </a:tr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categories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24542" y="1785924"/>
          <a:ext cx="2357454" cy="242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60722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corpus</a:t>
                      </a:r>
                      <a:endParaRPr lang="fr-FR" dirty="0"/>
                    </a:p>
                  </a:txBody>
                  <a:tcPr/>
                </a:tc>
              </a:tr>
              <a:tr h="607224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60722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  <a:tr h="60722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triped Right Arrow 8"/>
          <p:cNvSpPr/>
          <p:nvPr/>
        </p:nvSpPr>
        <p:spPr>
          <a:xfrm>
            <a:off x="3909816" y="2357430"/>
            <a:ext cx="1643074" cy="15716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/>
          </a:bodyPr>
          <a:lstStyle/>
          <a:p>
            <a:r>
              <a:rPr lang="es-ES" dirty="0" err="1" smtClean="0"/>
              <a:t>Normalisation</a:t>
            </a:r>
            <a:r>
              <a:rPr lang="es-ES" dirty="0" smtClean="0"/>
              <a:t> de </a:t>
            </a:r>
            <a:r>
              <a:rPr lang="es-ES" dirty="0" err="1" smtClean="0"/>
              <a:t>champs</a:t>
            </a:r>
            <a:r>
              <a:rPr lang="es-ES" dirty="0" smtClean="0"/>
              <a:t> </a:t>
            </a:r>
            <a:r>
              <a:rPr lang="es-ES" dirty="0" err="1" smtClean="0"/>
              <a:t>alphabétiques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Les signes </a:t>
            </a:r>
            <a:r>
              <a:rPr lang="es-ES" dirty="0" err="1" smtClean="0"/>
              <a:t>orthographiques</a:t>
            </a:r>
            <a:r>
              <a:rPr lang="es-ES" dirty="0" smtClean="0"/>
              <a:t> </a:t>
            </a:r>
            <a:r>
              <a:rPr lang="es-ES" dirty="0" err="1" smtClean="0"/>
              <a:t>sont</a:t>
            </a:r>
            <a:r>
              <a:rPr lang="es-ES" dirty="0" smtClean="0"/>
              <a:t> </a:t>
            </a:r>
            <a:r>
              <a:rPr lang="es-ES" dirty="0" err="1" smtClean="0"/>
              <a:t>éliminés</a:t>
            </a:r>
            <a:endParaRPr lang="es-ES" dirty="0" smtClean="0"/>
          </a:p>
          <a:p>
            <a:pPr lvl="1"/>
            <a:r>
              <a:rPr lang="es-ES" dirty="0" smtClean="0"/>
              <a:t>Les </a:t>
            </a:r>
            <a:r>
              <a:rPr lang="es-ES" dirty="0" err="1" smtClean="0"/>
              <a:t>charactères</a:t>
            </a:r>
            <a:r>
              <a:rPr lang="es-ES" dirty="0" smtClean="0"/>
              <a:t> </a:t>
            </a:r>
            <a:r>
              <a:rPr lang="es-ES" dirty="0" err="1" smtClean="0"/>
              <a:t>avec</a:t>
            </a:r>
            <a:r>
              <a:rPr lang="es-ES" dirty="0" smtClean="0"/>
              <a:t> des signes </a:t>
            </a:r>
            <a:r>
              <a:rPr lang="es-ES" dirty="0" err="1" smtClean="0"/>
              <a:t>diacritiques</a:t>
            </a:r>
            <a:r>
              <a:rPr lang="es-ES" dirty="0" smtClean="0"/>
              <a:t> </a:t>
            </a:r>
            <a:r>
              <a:rPr lang="es-ES" dirty="0" err="1" smtClean="0"/>
              <a:t>sont</a:t>
            </a:r>
            <a:r>
              <a:rPr lang="es-ES" dirty="0" smtClean="0"/>
              <a:t> </a:t>
            </a:r>
            <a:r>
              <a:rPr lang="es-ES" dirty="0" err="1" smtClean="0"/>
              <a:t>remplacés</a:t>
            </a:r>
            <a:r>
              <a:rPr lang="es-ES" dirty="0" smtClean="0"/>
              <a:t> par son </a:t>
            </a:r>
            <a:r>
              <a:rPr lang="es-ES" dirty="0" err="1" smtClean="0"/>
              <a:t>equivalent</a:t>
            </a:r>
            <a:r>
              <a:rPr lang="es-ES" dirty="0" smtClean="0"/>
              <a:t> “</a:t>
            </a:r>
            <a:r>
              <a:rPr lang="es-ES" dirty="0" err="1" smtClean="0"/>
              <a:t>plain</a:t>
            </a:r>
            <a:r>
              <a:rPr lang="es-ES" dirty="0" smtClean="0"/>
              <a:t>”</a:t>
            </a:r>
          </a:p>
          <a:p>
            <a:pPr lvl="2"/>
            <a:r>
              <a:rPr lang="es-ES" dirty="0" smtClean="0"/>
              <a:t>Ex: à</a:t>
            </a:r>
            <a:r>
              <a:rPr lang="es-ES" dirty="0" smtClean="0"/>
              <a:t>, â, á, </a:t>
            </a:r>
            <a:r>
              <a:rPr lang="es-ES" dirty="0" smtClean="0"/>
              <a:t>etc. </a:t>
            </a:r>
            <a:r>
              <a:rPr lang="es-ES" dirty="0" err="1" smtClean="0"/>
              <a:t>sont</a:t>
            </a:r>
            <a:r>
              <a:rPr lang="es-ES" dirty="0" smtClean="0"/>
              <a:t> </a:t>
            </a:r>
            <a:r>
              <a:rPr lang="es-ES" dirty="0" err="1" smtClean="0"/>
              <a:t>remplacés</a:t>
            </a:r>
            <a:r>
              <a:rPr lang="es-ES" dirty="0" smtClean="0"/>
              <a:t> par a</a:t>
            </a:r>
          </a:p>
          <a:p>
            <a:pPr lvl="1"/>
            <a:r>
              <a:rPr lang="es-ES" dirty="0" err="1" smtClean="0"/>
              <a:t>Tous</a:t>
            </a:r>
            <a:r>
              <a:rPr lang="es-ES" dirty="0" smtClean="0"/>
              <a:t> les </a:t>
            </a:r>
            <a:r>
              <a:rPr lang="es-ES" dirty="0" err="1" smtClean="0"/>
              <a:t>textes</a:t>
            </a:r>
            <a:r>
              <a:rPr lang="es-ES" dirty="0" smtClean="0"/>
              <a:t> </a:t>
            </a:r>
            <a:r>
              <a:rPr lang="es-ES" dirty="0" err="1" smtClean="0"/>
              <a:t>sont</a:t>
            </a:r>
            <a:r>
              <a:rPr lang="es-ES" dirty="0" smtClean="0"/>
              <a:t> </a:t>
            </a:r>
            <a:r>
              <a:rPr lang="es-ES" dirty="0" err="1" smtClean="0"/>
              <a:t>remis</a:t>
            </a:r>
            <a:r>
              <a:rPr lang="es-ES" dirty="0" smtClean="0"/>
              <a:t> </a:t>
            </a:r>
            <a:r>
              <a:rPr lang="es-ES" dirty="0" smtClean="0"/>
              <a:t>en </a:t>
            </a:r>
            <a:r>
              <a:rPr lang="es-ES" dirty="0" err="1" smtClean="0"/>
              <a:t>minuscules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Le corpus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lemmatisé</a:t>
            </a:r>
            <a:r>
              <a:rPr lang="es-ES" dirty="0" smtClean="0"/>
              <a:t> (</a:t>
            </a:r>
            <a:r>
              <a:rPr lang="es-ES" dirty="0" err="1" smtClean="0"/>
              <a:t>SnowBall</a:t>
            </a:r>
            <a:r>
              <a:rPr lang="es-ES" dirty="0" smtClean="0"/>
              <a:t>, </a:t>
            </a:r>
            <a:r>
              <a:rPr lang="es-ES" dirty="0" err="1" smtClean="0"/>
              <a:t>FrenchStemmer</a:t>
            </a:r>
            <a:r>
              <a:rPr lang="es-ES" dirty="0" smtClean="0"/>
              <a:t>)</a:t>
            </a:r>
            <a:endParaRPr lang="es-ES" dirty="0" smtClean="0"/>
          </a:p>
          <a:p>
            <a:pPr lvl="1"/>
            <a:r>
              <a:rPr lang="es-ES" dirty="0" smtClean="0"/>
              <a:t>Les </a:t>
            </a:r>
            <a:r>
              <a:rPr lang="es-ES" dirty="0" err="1" smtClean="0"/>
              <a:t>mots</a:t>
            </a:r>
            <a:r>
              <a:rPr lang="es-ES" dirty="0" smtClean="0"/>
              <a:t> </a:t>
            </a:r>
            <a:r>
              <a:rPr lang="es-ES" dirty="0" err="1" smtClean="0"/>
              <a:t>répetés</a:t>
            </a:r>
            <a:r>
              <a:rPr lang="es-ES" dirty="0" smtClean="0"/>
              <a:t> </a:t>
            </a:r>
            <a:r>
              <a:rPr lang="es-ES" dirty="0" err="1" smtClean="0"/>
              <a:t>sont</a:t>
            </a:r>
            <a:r>
              <a:rPr lang="es-ES" dirty="0" smtClean="0"/>
              <a:t> </a:t>
            </a:r>
            <a:r>
              <a:rPr lang="es-ES" dirty="0" err="1" smtClean="0"/>
              <a:t>eliminés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Stopwords</a:t>
            </a:r>
            <a:r>
              <a:rPr lang="es-ES" dirty="0" smtClean="0"/>
              <a:t> en </a:t>
            </a:r>
            <a:r>
              <a:rPr lang="es-ES" dirty="0" err="1" smtClean="0"/>
              <a:t>français</a:t>
            </a:r>
            <a:r>
              <a:rPr lang="es-ES" dirty="0" smtClean="0"/>
              <a:t> et en </a:t>
            </a:r>
            <a:r>
              <a:rPr lang="es-ES" dirty="0" err="1" smtClean="0"/>
              <a:t>anglais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 err="1" smtClean="0"/>
              <a:t>même</a:t>
            </a:r>
            <a:r>
              <a:rPr lang="es-ES" dirty="0" smtClean="0"/>
              <a:t> </a:t>
            </a:r>
            <a:r>
              <a:rPr lang="es-ES" dirty="0" err="1" smtClean="0"/>
              <a:t>procédure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suivie</a:t>
            </a:r>
            <a:r>
              <a:rPr lang="es-ES" dirty="0" smtClean="0"/>
              <a:t> par le </a:t>
            </a:r>
            <a:r>
              <a:rPr lang="es-ES" dirty="0" err="1" smtClean="0"/>
              <a:t>texte</a:t>
            </a:r>
            <a:r>
              <a:rPr lang="es-ES" dirty="0" smtClean="0"/>
              <a:t> </a:t>
            </a:r>
            <a:r>
              <a:rPr lang="es-ES" dirty="0" err="1" smtClean="0"/>
              <a:t>introduit</a:t>
            </a:r>
            <a:r>
              <a:rPr lang="es-ES" dirty="0" smtClean="0"/>
              <a:t> par </a:t>
            </a:r>
            <a:r>
              <a:rPr lang="es-ES" dirty="0" err="1" smtClean="0"/>
              <a:t>l’utilisateur</a:t>
            </a:r>
            <a:r>
              <a:rPr lang="es-ES" dirty="0" smtClean="0"/>
              <a:t>.</a:t>
            </a:r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 smtClean="0"/>
              <a:t>Système</a:t>
            </a:r>
            <a:r>
              <a:rPr lang="es-ES" sz="3200" dirty="0" smtClean="0"/>
              <a:t> de </a:t>
            </a:r>
            <a:r>
              <a:rPr lang="es-ES" sz="3200" dirty="0" err="1" smtClean="0"/>
              <a:t>Recommendation</a:t>
            </a:r>
            <a:endParaRPr lang="fr-FR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Normalisation</a:t>
            </a:r>
            <a:r>
              <a:rPr lang="es-ES" dirty="0" smtClean="0"/>
              <a:t> de </a:t>
            </a:r>
            <a:r>
              <a:rPr lang="es-ES" dirty="0" err="1" smtClean="0"/>
              <a:t>champs</a:t>
            </a:r>
            <a:r>
              <a:rPr lang="es-ES" dirty="0" smtClean="0"/>
              <a:t> </a:t>
            </a:r>
            <a:r>
              <a:rPr lang="es-ES" dirty="0" err="1" smtClean="0"/>
              <a:t>alphabetiques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Les signes </a:t>
            </a:r>
            <a:r>
              <a:rPr lang="es-ES" dirty="0" err="1" smtClean="0"/>
              <a:t>orthographiques</a:t>
            </a:r>
            <a:r>
              <a:rPr lang="es-ES" dirty="0" smtClean="0"/>
              <a:t> </a:t>
            </a:r>
            <a:r>
              <a:rPr lang="es-ES" dirty="0" err="1" smtClean="0"/>
              <a:t>sont</a:t>
            </a:r>
            <a:r>
              <a:rPr lang="es-ES" dirty="0" smtClean="0"/>
              <a:t> </a:t>
            </a:r>
            <a:r>
              <a:rPr lang="es-ES" dirty="0" err="1" smtClean="0"/>
              <a:t>élimínés</a:t>
            </a:r>
            <a:endParaRPr lang="es-ES" dirty="0" smtClean="0"/>
          </a:p>
          <a:p>
            <a:pPr lvl="1"/>
            <a:r>
              <a:rPr lang="es-ES" dirty="0" smtClean="0"/>
              <a:t>Les </a:t>
            </a:r>
            <a:r>
              <a:rPr lang="es-ES" dirty="0" err="1" smtClean="0"/>
              <a:t>charactères</a:t>
            </a:r>
            <a:r>
              <a:rPr lang="es-ES" dirty="0" smtClean="0"/>
              <a:t> </a:t>
            </a:r>
            <a:r>
              <a:rPr lang="es-ES" dirty="0" err="1" smtClean="0"/>
              <a:t>avec</a:t>
            </a:r>
            <a:r>
              <a:rPr lang="es-ES" dirty="0" smtClean="0"/>
              <a:t> des signes </a:t>
            </a:r>
            <a:r>
              <a:rPr lang="es-ES" dirty="0" err="1" smtClean="0"/>
              <a:t>diacritiques</a:t>
            </a:r>
            <a:r>
              <a:rPr lang="es-ES" dirty="0" smtClean="0"/>
              <a:t> son </a:t>
            </a:r>
            <a:r>
              <a:rPr lang="es-ES" dirty="0" err="1" smtClean="0"/>
              <a:t>remplacés</a:t>
            </a:r>
            <a:r>
              <a:rPr lang="es-ES" dirty="0" smtClean="0"/>
              <a:t> par son </a:t>
            </a:r>
            <a:r>
              <a:rPr lang="es-ES" dirty="0" err="1" smtClean="0"/>
              <a:t>equivalent</a:t>
            </a:r>
            <a:r>
              <a:rPr lang="es-ES" dirty="0" smtClean="0"/>
              <a:t> “</a:t>
            </a:r>
            <a:r>
              <a:rPr lang="es-ES" dirty="0" err="1" smtClean="0"/>
              <a:t>plain</a:t>
            </a:r>
            <a:r>
              <a:rPr lang="es-ES" dirty="0" smtClean="0"/>
              <a:t>”</a:t>
            </a:r>
          </a:p>
          <a:p>
            <a:pPr lvl="2"/>
            <a:r>
              <a:rPr lang="es-ES" dirty="0" smtClean="0"/>
              <a:t>à, â, á, </a:t>
            </a:r>
            <a:r>
              <a:rPr lang="es-ES" dirty="0" err="1" smtClean="0"/>
              <a:t>sont</a:t>
            </a:r>
            <a:r>
              <a:rPr lang="es-ES" dirty="0" smtClean="0"/>
              <a:t> </a:t>
            </a:r>
            <a:r>
              <a:rPr lang="es-ES" dirty="0" err="1" smtClean="0"/>
              <a:t>remplacés</a:t>
            </a:r>
            <a:r>
              <a:rPr lang="es-ES" dirty="0" smtClean="0"/>
              <a:t> par a</a:t>
            </a:r>
          </a:p>
          <a:p>
            <a:pPr lvl="1"/>
            <a:r>
              <a:rPr lang="es-ES" dirty="0" err="1" smtClean="0"/>
              <a:t>Tous</a:t>
            </a:r>
            <a:r>
              <a:rPr lang="es-ES" dirty="0" smtClean="0"/>
              <a:t> les </a:t>
            </a:r>
            <a:r>
              <a:rPr lang="es-ES" dirty="0" err="1" smtClean="0"/>
              <a:t>textes</a:t>
            </a:r>
            <a:r>
              <a:rPr lang="es-ES" dirty="0" smtClean="0"/>
              <a:t> </a:t>
            </a:r>
            <a:r>
              <a:rPr lang="es-ES" dirty="0" err="1" smtClean="0"/>
              <a:t>sont</a:t>
            </a:r>
            <a:r>
              <a:rPr lang="es-ES" dirty="0" smtClean="0"/>
              <a:t> mis en </a:t>
            </a:r>
            <a:r>
              <a:rPr lang="es-ES" dirty="0" err="1" smtClean="0"/>
              <a:t>minuscules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Les </a:t>
            </a:r>
            <a:r>
              <a:rPr lang="es-ES" dirty="0" err="1" smtClean="0"/>
              <a:t>mots</a:t>
            </a:r>
            <a:r>
              <a:rPr lang="es-ES" dirty="0" smtClean="0"/>
              <a:t> </a:t>
            </a:r>
            <a:r>
              <a:rPr lang="es-ES" dirty="0" err="1" smtClean="0"/>
              <a:t>répetés</a:t>
            </a:r>
            <a:r>
              <a:rPr lang="es-ES" dirty="0" smtClean="0"/>
              <a:t> </a:t>
            </a:r>
            <a:r>
              <a:rPr lang="es-ES" dirty="0" err="1" smtClean="0"/>
              <a:t>sont</a:t>
            </a:r>
            <a:r>
              <a:rPr lang="es-ES" dirty="0" smtClean="0"/>
              <a:t> </a:t>
            </a:r>
            <a:r>
              <a:rPr lang="es-ES" dirty="0" err="1" smtClean="0"/>
              <a:t>eliminés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Stopwords</a:t>
            </a:r>
            <a:r>
              <a:rPr lang="es-ES" dirty="0" smtClean="0"/>
              <a:t> en </a:t>
            </a:r>
            <a:r>
              <a:rPr lang="es-ES" dirty="0" err="1" smtClean="0"/>
              <a:t>français</a:t>
            </a:r>
            <a:r>
              <a:rPr lang="es-ES" dirty="0" smtClean="0"/>
              <a:t> et en </a:t>
            </a:r>
            <a:r>
              <a:rPr lang="es-ES" dirty="0" err="1" smtClean="0"/>
              <a:t>anglais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 err="1" smtClean="0"/>
              <a:t>même</a:t>
            </a:r>
            <a:r>
              <a:rPr lang="es-ES" dirty="0" smtClean="0"/>
              <a:t> </a:t>
            </a:r>
            <a:r>
              <a:rPr lang="es-ES" dirty="0" err="1" smtClean="0"/>
              <a:t>procédure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suivie</a:t>
            </a:r>
            <a:r>
              <a:rPr lang="es-ES" dirty="0" smtClean="0"/>
              <a:t> par le </a:t>
            </a:r>
            <a:r>
              <a:rPr lang="es-ES" dirty="0" err="1" smtClean="0"/>
              <a:t>texte</a:t>
            </a:r>
            <a:r>
              <a:rPr lang="es-ES" dirty="0" smtClean="0"/>
              <a:t> </a:t>
            </a:r>
            <a:r>
              <a:rPr lang="es-ES" dirty="0" err="1" smtClean="0"/>
              <a:t>introduit</a:t>
            </a:r>
            <a:r>
              <a:rPr lang="es-ES" dirty="0" smtClean="0"/>
              <a:t> par </a:t>
            </a:r>
            <a:r>
              <a:rPr lang="es-ES" dirty="0" err="1" smtClean="0"/>
              <a:t>l’utilisateur</a:t>
            </a:r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 smtClean="0"/>
              <a:t>Système</a:t>
            </a:r>
            <a:r>
              <a:rPr lang="es-ES" sz="3600" dirty="0" smtClean="0"/>
              <a:t> de </a:t>
            </a:r>
            <a:r>
              <a:rPr lang="es-ES" sz="3600" dirty="0" err="1" smtClean="0"/>
              <a:t>Recommendation</a:t>
            </a:r>
            <a:endParaRPr lang="fr-FR" sz="3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2910" y="1071546"/>
            <a:ext cx="8229600" cy="4929222"/>
          </a:xfrm>
        </p:spPr>
        <p:txBody>
          <a:bodyPr>
            <a:normAutofit/>
          </a:bodyPr>
          <a:lstStyle/>
          <a:p>
            <a:r>
              <a:rPr lang="es-ES" dirty="0" err="1" smtClean="0"/>
              <a:t>Uitlisation</a:t>
            </a:r>
            <a:r>
              <a:rPr lang="es-ES" dirty="0" smtClean="0"/>
              <a:t> de </a:t>
            </a:r>
            <a:r>
              <a:rPr lang="es-ES" dirty="0" err="1" smtClean="0"/>
              <a:t>Countervectorizer</a:t>
            </a:r>
            <a:endParaRPr lang="es-ES" dirty="0" smtClean="0"/>
          </a:p>
          <a:p>
            <a:pPr lvl="1"/>
            <a:r>
              <a:rPr lang="en-US" dirty="0" smtClean="0"/>
              <a:t>Le</a:t>
            </a:r>
            <a:r>
              <a:rPr lang="en-US" dirty="0" smtClean="0"/>
              <a:t> </a:t>
            </a:r>
            <a:r>
              <a:rPr lang="en-US" dirty="0" err="1" smtClean="0">
                <a:hlinkClick r:id="rId2"/>
              </a:rPr>
              <a:t>CountVectorizer</a:t>
            </a:r>
            <a:r>
              <a:rPr lang="en-US" dirty="0" smtClean="0"/>
              <a:t> 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technique qui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collection de </a:t>
            </a:r>
            <a:r>
              <a:rPr lang="en-US" dirty="0" err="1" smtClean="0"/>
              <a:t>mots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d’un </a:t>
            </a:r>
            <a:r>
              <a:rPr lang="en-US" dirty="0" err="1" smtClean="0"/>
              <a:t>texte</a:t>
            </a:r>
            <a:r>
              <a:rPr lang="en-US" dirty="0" smtClean="0"/>
              <a:t> </a:t>
            </a:r>
            <a:r>
              <a:rPr lang="en-US" dirty="0" err="1" smtClean="0"/>
              <a:t>donné</a:t>
            </a:r>
            <a:r>
              <a:rPr lang="en-US" dirty="0" smtClean="0"/>
              <a:t>, et de </a:t>
            </a:r>
            <a:r>
              <a:rPr lang="en-US" dirty="0" err="1" smtClean="0"/>
              <a:t>construir</a:t>
            </a:r>
            <a:r>
              <a:rPr lang="en-US" dirty="0" smtClean="0"/>
              <a:t> un </a:t>
            </a:r>
            <a:r>
              <a:rPr lang="en-US" dirty="0" err="1" smtClean="0"/>
              <a:t>vocabulaire</a:t>
            </a:r>
            <a:r>
              <a:rPr lang="en-US" dirty="0" smtClean="0"/>
              <a:t> de “</a:t>
            </a:r>
            <a:r>
              <a:rPr lang="en-US" dirty="0" err="1" smtClean="0"/>
              <a:t>mots</a:t>
            </a:r>
            <a:r>
              <a:rPr lang="en-US" dirty="0" smtClean="0"/>
              <a:t> </a:t>
            </a:r>
            <a:r>
              <a:rPr lang="en-US" dirty="0" err="1" smtClean="0"/>
              <a:t>connus</a:t>
            </a:r>
            <a:r>
              <a:rPr lang="en-US" dirty="0" smtClean="0"/>
              <a:t>” de </a:t>
            </a:r>
            <a:r>
              <a:rPr lang="en-US" dirty="0" err="1" smtClean="0"/>
              <a:t>façon</a:t>
            </a:r>
            <a:r>
              <a:rPr lang="en-US" dirty="0" smtClean="0"/>
              <a:t> </a:t>
            </a:r>
            <a:r>
              <a:rPr lang="en-US" dirty="0" err="1" smtClean="0"/>
              <a:t>d’encoder</a:t>
            </a:r>
            <a:r>
              <a:rPr lang="en-US" dirty="0" smtClean="0"/>
              <a:t> de nouveaux </a:t>
            </a:r>
            <a:r>
              <a:rPr lang="en-US" dirty="0" err="1" smtClean="0"/>
              <a:t>textes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utilise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librairie</a:t>
            </a:r>
            <a:r>
              <a:rPr lang="en-US" dirty="0" smtClean="0"/>
              <a:t> </a:t>
            </a:r>
            <a:r>
              <a:rPr lang="en-US" dirty="0" err="1" smtClean="0"/>
              <a:t>skitlearn</a:t>
            </a:r>
            <a:r>
              <a:rPr lang="en-US" dirty="0" smtClean="0"/>
              <a:t> </a:t>
            </a:r>
            <a:r>
              <a:rPr lang="en-US" dirty="0" err="1" smtClean="0"/>
              <a:t>poir</a:t>
            </a:r>
            <a:r>
              <a:rPr lang="en-US" dirty="0" smtClean="0"/>
              <a:t> encoder le corpus, et </a:t>
            </a:r>
            <a:r>
              <a:rPr lang="en-US" dirty="0" err="1" smtClean="0"/>
              <a:t>aussi</a:t>
            </a:r>
            <a:r>
              <a:rPr lang="en-US" dirty="0" smtClean="0"/>
              <a:t> les </a:t>
            </a:r>
            <a:r>
              <a:rPr lang="en-US" dirty="0" err="1" smtClean="0"/>
              <a:t>requêtes</a:t>
            </a:r>
            <a:r>
              <a:rPr lang="en-US" dirty="0" smtClean="0"/>
              <a:t> des </a:t>
            </a:r>
            <a:r>
              <a:rPr lang="en-US" dirty="0" err="1" smtClean="0"/>
              <a:t>utilisateurs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Les “</a:t>
            </a:r>
            <a:r>
              <a:rPr lang="en-US" dirty="0" err="1" smtClean="0"/>
              <a:t>vecteurs</a:t>
            </a:r>
            <a:r>
              <a:rPr lang="en-US" dirty="0" smtClean="0"/>
              <a:t> de </a:t>
            </a:r>
            <a:r>
              <a:rPr lang="en-US" dirty="0" err="1" smtClean="0"/>
              <a:t>mots</a:t>
            </a:r>
            <a:r>
              <a:rPr lang="en-US" dirty="0" smtClean="0"/>
              <a:t>” </a:t>
            </a:r>
            <a:r>
              <a:rPr lang="en-US" dirty="0" err="1" smtClean="0"/>
              <a:t>sont</a:t>
            </a:r>
            <a:r>
              <a:rPr lang="en-US" dirty="0" smtClean="0"/>
              <a:t> tout à fait des </a:t>
            </a:r>
            <a:r>
              <a:rPr lang="en-US" dirty="0" err="1" smtClean="0"/>
              <a:t>vecteurs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sens</a:t>
            </a:r>
            <a:r>
              <a:rPr lang="en-US" dirty="0" smtClean="0"/>
              <a:t> </a:t>
            </a:r>
            <a:r>
              <a:rPr lang="en-US" dirty="0" err="1" smtClean="0"/>
              <a:t>mathématique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espace</a:t>
            </a:r>
            <a:r>
              <a:rPr lang="en-US" dirty="0" smtClean="0"/>
              <a:t> R(n), </a:t>
            </a:r>
            <a:r>
              <a:rPr lang="en-US" dirty="0" err="1" smtClean="0"/>
              <a:t>contenat</a:t>
            </a:r>
            <a:r>
              <a:rPr lang="en-US" dirty="0" smtClean="0"/>
              <a:t> </a:t>
            </a:r>
            <a:r>
              <a:rPr lang="en-US" dirty="0" err="1" smtClean="0"/>
              <a:t>autant</a:t>
            </a:r>
            <a:r>
              <a:rPr lang="en-US" dirty="0" smtClean="0"/>
              <a:t> de </a:t>
            </a:r>
            <a:r>
              <a:rPr lang="en-US" dirty="0" err="1" smtClean="0"/>
              <a:t>mots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r>
              <a:rPr lang="en-US" dirty="0" smtClean="0"/>
              <a:t>, et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d’ocurrences</a:t>
            </a:r>
            <a:r>
              <a:rPr lang="en-US" dirty="0" smtClean="0"/>
              <a:t>.</a:t>
            </a:r>
            <a:endParaRPr lang="es-E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ctr"/>
            <a:r>
              <a:rPr lang="es-ES" sz="2800" dirty="0" err="1" smtClean="0"/>
              <a:t>Système</a:t>
            </a:r>
            <a:r>
              <a:rPr lang="es-ES" sz="2800" dirty="0" smtClean="0"/>
              <a:t> de </a:t>
            </a:r>
            <a:r>
              <a:rPr lang="es-ES" sz="2800" dirty="0" err="1" smtClean="0"/>
              <a:t>Recommendation</a:t>
            </a:r>
            <a:endParaRPr lang="fr-FR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 err="1" smtClean="0"/>
              <a:t>Utilisation</a:t>
            </a:r>
            <a:r>
              <a:rPr lang="es-ES" dirty="0" smtClean="0"/>
              <a:t> de </a:t>
            </a:r>
            <a:r>
              <a:rPr lang="es-ES" dirty="0" err="1" smtClean="0"/>
              <a:t>Tfidf-Transformer</a:t>
            </a:r>
            <a:endParaRPr lang="es-ES" dirty="0" smtClean="0"/>
          </a:p>
          <a:p>
            <a:pPr lvl="1"/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skitilearn</a:t>
            </a:r>
            <a:r>
              <a:rPr lang="en-US" dirty="0" smtClean="0"/>
              <a:t>,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err="1" smtClean="0"/>
              <a:t>transforme</a:t>
            </a:r>
            <a:r>
              <a:rPr lang="en-US" dirty="0" smtClean="0"/>
              <a:t> un ensemble de </a:t>
            </a:r>
            <a:r>
              <a:rPr lang="en-US" dirty="0" err="1" smtClean="0"/>
              <a:t>vecteurs</a:t>
            </a:r>
            <a:r>
              <a:rPr lang="en-US" dirty="0" smtClean="0"/>
              <a:t> de </a:t>
            </a:r>
            <a:r>
              <a:rPr lang="en-US" dirty="0" err="1" smtClean="0"/>
              <a:t>mots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representation </a:t>
            </a:r>
            <a:r>
              <a:rPr lang="en-US" dirty="0" err="1" smtClean="0"/>
              <a:t>tf-idf</a:t>
            </a:r>
            <a:r>
              <a:rPr lang="en-US" dirty="0" smtClean="0"/>
              <a:t> representation</a:t>
            </a:r>
          </a:p>
          <a:p>
            <a:pPr lvl="2"/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en-US" dirty="0" smtClean="0"/>
              <a:t>:term-frequency - </a:t>
            </a:r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 err="1" smtClean="0"/>
              <a:t>equivaut</a:t>
            </a:r>
            <a:r>
              <a:rPr lang="en-US" dirty="0" smtClean="0"/>
              <a:t> à term-frequency-inverse </a:t>
            </a:r>
            <a:r>
              <a:rPr lang="en-US" dirty="0" smtClean="0"/>
              <a:t>document-frequency. </a:t>
            </a:r>
            <a:endParaRPr lang="en-US" dirty="0" smtClean="0"/>
          </a:p>
          <a:p>
            <a:pPr lvl="2"/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unique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err="1" smtClean="0"/>
              <a:t>automatisée</a:t>
            </a:r>
            <a:r>
              <a:rPr lang="en-US" dirty="0" smtClean="0"/>
              <a:t> de </a:t>
            </a:r>
            <a:r>
              <a:rPr lang="en-US" dirty="0" err="1" smtClean="0"/>
              <a:t>textes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s-E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ctr"/>
            <a:r>
              <a:rPr lang="es-ES" sz="2800" dirty="0" err="1" smtClean="0"/>
              <a:t>Système</a:t>
            </a:r>
            <a:r>
              <a:rPr lang="es-ES" sz="2800" dirty="0" smtClean="0"/>
              <a:t> de </a:t>
            </a:r>
            <a:r>
              <a:rPr lang="es-ES" sz="2800" dirty="0" err="1" smtClean="0"/>
              <a:t>Recommendation</a:t>
            </a:r>
            <a:endParaRPr lang="fr-F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Élimination</a:t>
            </a:r>
            <a:r>
              <a:rPr lang="es-ES" dirty="0" smtClean="0"/>
              <a:t> des </a:t>
            </a:r>
            <a:r>
              <a:rPr lang="es-ES" dirty="0" err="1" smtClean="0"/>
              <a:t>doublons</a:t>
            </a:r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26 registres </a:t>
            </a:r>
            <a:r>
              <a:rPr lang="es-ES" dirty="0" err="1" smtClean="0"/>
              <a:t>sans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de </a:t>
            </a:r>
            <a:r>
              <a:rPr lang="es-ES" dirty="0" err="1" smtClean="0"/>
              <a:t>produit</a:t>
            </a:r>
            <a:r>
              <a:rPr lang="es-ES" dirty="0" smtClean="0"/>
              <a:t> </a:t>
            </a:r>
            <a:r>
              <a:rPr lang="es-ES" dirty="0" err="1" smtClean="0"/>
              <a:t>eliminés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Nettoyage</a:t>
            </a:r>
            <a:endParaRPr lang="fr-FR" dirty="0"/>
          </a:p>
        </p:txBody>
      </p:sp>
      <p:pic>
        <p:nvPicPr>
          <p:cNvPr id="4" name="Picture 3" descr="pasdoubl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99" y="2000240"/>
            <a:ext cx="7190849" cy="1714512"/>
          </a:xfrm>
          <a:prstGeom prst="rect">
            <a:avLst/>
          </a:prstGeom>
        </p:spPr>
      </p:pic>
      <p:pic>
        <p:nvPicPr>
          <p:cNvPr id="5" name="Picture 4" descr="nullcod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4357694"/>
            <a:ext cx="5104696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 err="1" smtClean="0"/>
              <a:t>Utilisation</a:t>
            </a:r>
            <a:r>
              <a:rPr lang="es-ES" dirty="0" smtClean="0"/>
              <a:t> de </a:t>
            </a:r>
            <a:r>
              <a:rPr lang="es-ES" dirty="0" err="1" smtClean="0"/>
              <a:t>C</a:t>
            </a:r>
            <a:r>
              <a:rPr lang="es-ES" dirty="0" err="1" smtClean="0"/>
              <a:t>osinus</a:t>
            </a:r>
            <a:r>
              <a:rPr lang="es-ES" dirty="0" smtClean="0"/>
              <a:t> </a:t>
            </a:r>
            <a:r>
              <a:rPr lang="es-ES" dirty="0" err="1" smtClean="0"/>
              <a:t>S</a:t>
            </a:r>
            <a:r>
              <a:rPr lang="es-ES" dirty="0" err="1" smtClean="0"/>
              <a:t>imilarity</a:t>
            </a:r>
            <a:r>
              <a:rPr lang="es-ES" dirty="0" smtClean="0"/>
              <a:t> (CS)</a:t>
            </a:r>
            <a:endParaRPr lang="es-ES" dirty="0" smtClean="0"/>
          </a:p>
          <a:p>
            <a:pPr lvl="1"/>
            <a:r>
              <a:rPr lang="en-US" dirty="0" err="1" smtClean="0"/>
              <a:t>Techniquement</a:t>
            </a:r>
            <a:r>
              <a:rPr lang="en-US" dirty="0" smtClean="0"/>
              <a:t>, la </a:t>
            </a:r>
            <a:r>
              <a:rPr lang="en-US" dirty="0" err="1" smtClean="0"/>
              <a:t>méthode</a:t>
            </a:r>
            <a:r>
              <a:rPr lang="en-US" dirty="0" smtClean="0"/>
              <a:t> CS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calculer</a:t>
            </a:r>
            <a:r>
              <a:rPr lang="en-US" dirty="0" smtClean="0"/>
              <a:t> la </a:t>
            </a:r>
            <a:r>
              <a:rPr lang="en-US" dirty="0" err="1" smtClean="0"/>
              <a:t>proximité</a:t>
            </a:r>
            <a:r>
              <a:rPr lang="en-US" dirty="0" smtClean="0"/>
              <a:t> de 2 </a:t>
            </a:r>
            <a:r>
              <a:rPr lang="en-US" dirty="0" err="1" smtClean="0"/>
              <a:t>vecteurs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espace</a:t>
            </a:r>
            <a:r>
              <a:rPr lang="en-US" dirty="0" smtClean="0"/>
              <a:t> R(n)</a:t>
            </a:r>
          </a:p>
          <a:p>
            <a:pPr lvl="1"/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, un des </a:t>
            </a:r>
            <a:r>
              <a:rPr lang="en-US" dirty="0" err="1" smtClean="0"/>
              <a:t>vecteurs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réquête</a:t>
            </a:r>
            <a:r>
              <a:rPr lang="en-US" dirty="0" smtClean="0"/>
              <a:t> de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smtClean="0"/>
              <a:t>qui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comparé</a:t>
            </a:r>
            <a:r>
              <a:rPr lang="en-US" dirty="0" smtClean="0"/>
              <a:t> aux </a:t>
            </a:r>
            <a:r>
              <a:rPr lang="en-US" dirty="0" err="1" smtClean="0"/>
              <a:t>vecteurs</a:t>
            </a:r>
            <a:r>
              <a:rPr lang="en-US" dirty="0" smtClean="0"/>
              <a:t> du corpus </a:t>
            </a:r>
            <a:r>
              <a:rPr lang="en-US" dirty="0" err="1" smtClean="0"/>
              <a:t>afin</a:t>
            </a:r>
            <a:r>
              <a:rPr lang="en-US" dirty="0" smtClean="0"/>
              <a:t> de </a:t>
            </a:r>
            <a:r>
              <a:rPr lang="en-US" dirty="0" err="1" smtClean="0"/>
              <a:t>trouver</a:t>
            </a:r>
            <a:r>
              <a:rPr lang="en-US" dirty="0" smtClean="0"/>
              <a:t> les plus </a:t>
            </a:r>
            <a:r>
              <a:rPr lang="en-US" dirty="0" err="1" smtClean="0"/>
              <a:t>proches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L’ensemble</a:t>
            </a:r>
            <a:r>
              <a:rPr lang="en-US" dirty="0" smtClean="0"/>
              <a:t> </a:t>
            </a:r>
            <a:r>
              <a:rPr lang="en-US" dirty="0" err="1" smtClean="0"/>
              <a:t>réponse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trié</a:t>
            </a:r>
            <a:r>
              <a:rPr lang="en-US" dirty="0" smtClean="0"/>
              <a:t> par la </a:t>
            </a:r>
            <a:r>
              <a:rPr lang="en-US" dirty="0" err="1" smtClean="0"/>
              <a:t>valeur</a:t>
            </a:r>
            <a:r>
              <a:rPr lang="en-US" dirty="0" smtClean="0"/>
              <a:t> de </a:t>
            </a:r>
            <a:r>
              <a:rPr lang="en-US" dirty="0" err="1" smtClean="0"/>
              <a:t>Nutriscore</a:t>
            </a:r>
            <a:r>
              <a:rPr lang="en-US" dirty="0" smtClean="0"/>
              <a:t> de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ascendente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</a:t>
            </a:r>
            <a:r>
              <a:rPr lang="en-US" dirty="0" err="1" smtClean="0"/>
              <a:t>eulement</a:t>
            </a:r>
            <a:r>
              <a:rPr lang="en-US" dirty="0" smtClean="0"/>
              <a:t> les premiers 5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présentés</a:t>
            </a:r>
            <a:r>
              <a:rPr lang="en-US" dirty="0" smtClean="0"/>
              <a:t>  </a:t>
            </a:r>
            <a:r>
              <a:rPr lang="en-US" dirty="0" smtClean="0"/>
              <a:t>á </a:t>
            </a:r>
            <a:r>
              <a:rPr lang="en-US" dirty="0" err="1" smtClean="0"/>
              <a:t>l’utilisateur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es-E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ctr"/>
            <a:r>
              <a:rPr lang="es-ES" sz="2800" dirty="0" err="1" smtClean="0"/>
              <a:t>Système</a:t>
            </a:r>
            <a:r>
              <a:rPr lang="es-ES" sz="2800" dirty="0" smtClean="0"/>
              <a:t> de </a:t>
            </a:r>
            <a:r>
              <a:rPr lang="es-ES" sz="2800" dirty="0" err="1" smtClean="0"/>
              <a:t>Recommendation</a:t>
            </a:r>
            <a:endParaRPr lang="fr-FR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14348" y="1000108"/>
            <a:ext cx="7972452" cy="5286411"/>
          </a:xfrm>
        </p:spPr>
        <p:txBody>
          <a:bodyPr>
            <a:normAutofit/>
          </a:bodyPr>
          <a:lstStyle/>
          <a:p>
            <a:r>
              <a:rPr lang="es-ES" dirty="0" err="1" smtClean="0"/>
              <a:t>Nutriscore</a:t>
            </a:r>
            <a:r>
              <a:rPr lang="es-ES" dirty="0" smtClean="0"/>
              <a:t> </a:t>
            </a:r>
            <a:r>
              <a:rPr lang="es-ES" dirty="0" err="1" smtClean="0"/>
              <a:t>manquants</a:t>
            </a:r>
            <a:r>
              <a:rPr lang="es-ES" dirty="0" smtClean="0"/>
              <a:t>:</a:t>
            </a:r>
            <a:endParaRPr lang="es-ES" dirty="0" smtClean="0"/>
          </a:p>
          <a:p>
            <a:pPr lvl="2"/>
            <a:r>
              <a:rPr lang="es-ES" dirty="0" smtClean="0"/>
              <a:t>Pas </a:t>
            </a:r>
            <a:r>
              <a:rPr lang="es-ES" dirty="0" err="1" smtClean="0"/>
              <a:t>tous</a:t>
            </a:r>
            <a:r>
              <a:rPr lang="es-ES" dirty="0" smtClean="0"/>
              <a:t> les </a:t>
            </a:r>
            <a:r>
              <a:rPr lang="es-ES" dirty="0" err="1" smtClean="0"/>
              <a:t>produits</a:t>
            </a:r>
            <a:r>
              <a:rPr lang="es-ES" dirty="0" smtClean="0"/>
              <a:t> (</a:t>
            </a:r>
            <a:r>
              <a:rPr lang="es-ES" dirty="0" err="1" smtClean="0"/>
              <a:t>environ</a:t>
            </a:r>
            <a:r>
              <a:rPr lang="es-ES" dirty="0" smtClean="0"/>
              <a:t> 24%) des </a:t>
            </a:r>
            <a:r>
              <a:rPr lang="es-ES" dirty="0" err="1" smtClean="0"/>
              <a:t>produits</a:t>
            </a:r>
            <a:r>
              <a:rPr lang="es-ES" dirty="0" smtClean="0"/>
              <a:t> </a:t>
            </a:r>
            <a:r>
              <a:rPr lang="es-ES" dirty="0" err="1" smtClean="0"/>
              <a:t>n’ont</a:t>
            </a:r>
            <a:r>
              <a:rPr lang="es-ES" dirty="0" smtClean="0"/>
              <a:t> </a:t>
            </a:r>
            <a:r>
              <a:rPr lang="es-ES" dirty="0" err="1" smtClean="0"/>
              <a:t>pas</a:t>
            </a:r>
            <a:r>
              <a:rPr lang="es-ES" dirty="0" smtClean="0"/>
              <a:t> de </a:t>
            </a:r>
            <a:r>
              <a:rPr lang="es-ES" dirty="0" err="1" smtClean="0"/>
              <a:t>Nutriscore</a:t>
            </a:r>
            <a:r>
              <a:rPr lang="es-ES" dirty="0" smtClean="0"/>
              <a:t> </a:t>
            </a:r>
            <a:r>
              <a:rPr lang="es-ES" dirty="0" err="1" smtClean="0"/>
              <a:t>associé</a:t>
            </a:r>
            <a:r>
              <a:rPr lang="es-ES" dirty="0" smtClean="0"/>
              <a:t>.</a:t>
            </a:r>
          </a:p>
          <a:p>
            <a:pPr lvl="3"/>
            <a:r>
              <a:rPr lang="es-ES" dirty="0" smtClean="0"/>
              <a:t>Cela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dû</a:t>
            </a:r>
            <a:r>
              <a:rPr lang="es-ES" dirty="0" smtClean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fait</a:t>
            </a:r>
            <a:r>
              <a:rPr lang="es-ES" dirty="0" smtClean="0"/>
              <a:t> que la </a:t>
            </a:r>
            <a:r>
              <a:rPr lang="es-ES" dirty="0" err="1" smtClean="0"/>
              <a:t>plupart</a:t>
            </a:r>
            <a:r>
              <a:rPr lang="es-ES" dirty="0" smtClean="0"/>
              <a:t> des </a:t>
            </a:r>
            <a:r>
              <a:rPr lang="es-ES" dirty="0" err="1" smtClean="0"/>
              <a:t>données</a:t>
            </a:r>
            <a:r>
              <a:rPr lang="es-ES" dirty="0" smtClean="0"/>
              <a:t> des </a:t>
            </a:r>
            <a:r>
              <a:rPr lang="es-ES" dirty="0" err="1" smtClean="0"/>
              <a:t>colonne</a:t>
            </a:r>
            <a:r>
              <a:rPr lang="es-ES" dirty="0" smtClean="0"/>
              <a:t> </a:t>
            </a:r>
            <a:r>
              <a:rPr lang="es-ES" dirty="0" err="1" smtClean="0"/>
              <a:t>utilisées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son </a:t>
            </a:r>
            <a:r>
              <a:rPr lang="es-ES" dirty="0" err="1" smtClean="0"/>
              <a:t>calcul</a:t>
            </a:r>
            <a:r>
              <a:rPr lang="es-ES" dirty="0" smtClean="0"/>
              <a:t> </a:t>
            </a:r>
            <a:r>
              <a:rPr lang="es-ES" dirty="0" err="1" smtClean="0"/>
              <a:t>sont</a:t>
            </a:r>
            <a:r>
              <a:rPr lang="es-ES" dirty="0" smtClean="0"/>
              <a:t> </a:t>
            </a:r>
            <a:r>
              <a:rPr lang="es-ES" dirty="0" err="1" smtClean="0"/>
              <a:t>manquantes</a:t>
            </a:r>
            <a:r>
              <a:rPr lang="es-ES" dirty="0" smtClean="0"/>
              <a:t>.</a:t>
            </a:r>
            <a:endParaRPr lang="es-ES" dirty="0" smtClean="0"/>
          </a:p>
          <a:p>
            <a:pPr lvl="2"/>
            <a:r>
              <a:rPr lang="es-ES" dirty="0" smtClean="0"/>
              <a:t>Un </a:t>
            </a:r>
            <a:r>
              <a:rPr lang="es-ES" dirty="0" err="1" smtClean="0"/>
              <a:t>algorithme</a:t>
            </a:r>
            <a:r>
              <a:rPr lang="es-ES" dirty="0" smtClean="0"/>
              <a:t> ML de base </a:t>
            </a:r>
            <a:r>
              <a:rPr lang="es-ES" dirty="0" err="1" smtClean="0"/>
              <a:t>peut</a:t>
            </a:r>
            <a:r>
              <a:rPr lang="es-ES" dirty="0" smtClean="0"/>
              <a:t> </a:t>
            </a:r>
            <a:r>
              <a:rPr lang="es-ES" dirty="0" err="1" smtClean="0"/>
              <a:t>être</a:t>
            </a:r>
            <a:r>
              <a:rPr lang="es-ES" dirty="0" smtClean="0"/>
              <a:t> </a:t>
            </a:r>
            <a:r>
              <a:rPr lang="es-ES" dirty="0" err="1" smtClean="0"/>
              <a:t>programmé</a:t>
            </a:r>
            <a:r>
              <a:rPr lang="es-ES" dirty="0" smtClean="0"/>
              <a:t> </a:t>
            </a:r>
            <a:r>
              <a:rPr lang="es-ES" dirty="0" err="1" smtClean="0"/>
              <a:t>dans</a:t>
            </a:r>
            <a:r>
              <a:rPr lang="es-ES" dirty="0" smtClean="0"/>
              <a:t> </a:t>
            </a:r>
            <a:r>
              <a:rPr lang="es-ES" dirty="0" err="1" smtClean="0"/>
              <a:t>notre</a:t>
            </a:r>
            <a:r>
              <a:rPr lang="es-ES" dirty="0" smtClean="0"/>
              <a:t> </a:t>
            </a:r>
            <a:r>
              <a:rPr lang="es-ES" dirty="0" err="1" smtClean="0"/>
              <a:t>système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</a:t>
            </a:r>
            <a:r>
              <a:rPr lang="es-ES" dirty="0" err="1" smtClean="0"/>
              <a:t>combler</a:t>
            </a:r>
            <a:r>
              <a:rPr lang="es-ES" dirty="0" smtClean="0"/>
              <a:t> ce manque.</a:t>
            </a:r>
            <a:endParaRPr lang="es-ES" dirty="0" smtClean="0"/>
          </a:p>
          <a:p>
            <a:pPr lvl="3"/>
            <a:r>
              <a:rPr lang="es-ES" dirty="0" err="1" smtClean="0"/>
              <a:t>Remplacer</a:t>
            </a:r>
            <a:r>
              <a:rPr lang="es-ES" dirty="0" smtClean="0"/>
              <a:t> le NAN du </a:t>
            </a:r>
            <a:r>
              <a:rPr lang="es-ES" dirty="0" err="1" smtClean="0"/>
              <a:t>NutriScore_fr</a:t>
            </a:r>
            <a:r>
              <a:rPr lang="es-ES" dirty="0" smtClean="0"/>
              <a:t> par </a:t>
            </a:r>
            <a:r>
              <a:rPr lang="es-ES" dirty="0" err="1" smtClean="0"/>
              <a:t>sa</a:t>
            </a:r>
            <a:r>
              <a:rPr lang="es-ES" dirty="0" smtClean="0"/>
              <a:t> </a:t>
            </a:r>
            <a:r>
              <a:rPr lang="es-ES" dirty="0" err="1" smtClean="0"/>
              <a:t>médiane</a:t>
            </a:r>
            <a:r>
              <a:rPr lang="es-ES" dirty="0" smtClean="0"/>
              <a:t> calculé </a:t>
            </a:r>
            <a:r>
              <a:rPr lang="es-ES" dirty="0" err="1" smtClean="0"/>
              <a:t>précédement</a:t>
            </a:r>
            <a:r>
              <a:rPr lang="es-ES" dirty="0" smtClean="0"/>
              <a:t>.</a:t>
            </a:r>
          </a:p>
          <a:p>
            <a:pPr lvl="3"/>
            <a:r>
              <a:rPr lang="es-ES" dirty="0" err="1" smtClean="0"/>
              <a:t>Comparér</a:t>
            </a:r>
            <a:r>
              <a:rPr lang="es-ES" dirty="0" smtClean="0"/>
              <a:t> à des registres </a:t>
            </a:r>
            <a:r>
              <a:rPr lang="es-ES" dirty="0" err="1" smtClean="0"/>
              <a:t>similaires</a:t>
            </a:r>
            <a:r>
              <a:rPr lang="es-ES" dirty="0" smtClean="0"/>
              <a:t>  de la base de </a:t>
            </a:r>
            <a:r>
              <a:rPr lang="es-ES" dirty="0" err="1" smtClean="0"/>
              <a:t>données</a:t>
            </a:r>
            <a:r>
              <a:rPr lang="es-ES" dirty="0" smtClean="0"/>
              <a:t> </a:t>
            </a:r>
            <a:r>
              <a:rPr lang="es-ES" dirty="0" err="1" smtClean="0"/>
              <a:t>où</a:t>
            </a:r>
            <a:r>
              <a:rPr lang="es-ES" dirty="0" smtClean="0"/>
              <a:t> les </a:t>
            </a:r>
            <a:r>
              <a:rPr lang="es-ES" dirty="0" err="1" smtClean="0"/>
              <a:t>vecteurs</a:t>
            </a:r>
            <a:r>
              <a:rPr lang="es-ES" dirty="0" smtClean="0"/>
              <a:t> </a:t>
            </a:r>
            <a:r>
              <a:rPr lang="es-ES" dirty="0" err="1" smtClean="0"/>
              <a:t>ont</a:t>
            </a:r>
            <a:r>
              <a:rPr lang="es-ES" dirty="0" smtClean="0"/>
              <a:t> bel et bien </a:t>
            </a:r>
            <a:r>
              <a:rPr lang="es-ES" dirty="0" err="1" smtClean="0"/>
              <a:t>leurs</a:t>
            </a:r>
            <a:r>
              <a:rPr lang="es-ES" dirty="0" smtClean="0"/>
              <a:t> </a:t>
            </a:r>
            <a:r>
              <a:rPr lang="es-ES" dirty="0" err="1" smtClean="0"/>
              <a:t>valeurs</a:t>
            </a:r>
            <a:r>
              <a:rPr lang="es-ES" dirty="0" smtClean="0"/>
              <a:t> de </a:t>
            </a:r>
            <a:r>
              <a:rPr lang="es-ES" dirty="0" err="1" smtClean="0"/>
              <a:t>Nutriscore</a:t>
            </a:r>
            <a:r>
              <a:rPr lang="es-ES" dirty="0" smtClean="0"/>
              <a:t> </a:t>
            </a:r>
            <a:r>
              <a:rPr lang="es-ES" dirty="0" err="1" smtClean="0"/>
              <a:t>correspondantes</a:t>
            </a:r>
            <a:r>
              <a:rPr lang="es-ES" dirty="0" smtClean="0"/>
              <a:t>.</a:t>
            </a:r>
          </a:p>
          <a:p>
            <a:pPr lvl="3"/>
            <a:r>
              <a:rPr lang="es-ES" dirty="0" err="1" smtClean="0"/>
              <a:t>Comparer</a:t>
            </a:r>
            <a:r>
              <a:rPr lang="es-ES" dirty="0" smtClean="0"/>
              <a:t> à des registres </a:t>
            </a:r>
            <a:r>
              <a:rPr lang="es-ES" dirty="0" err="1" smtClean="0"/>
              <a:t>similaires</a:t>
            </a:r>
            <a:r>
              <a:rPr lang="es-ES" dirty="0" smtClean="0"/>
              <a:t> </a:t>
            </a:r>
            <a:r>
              <a:rPr lang="es-ES" dirty="0" err="1" smtClean="0"/>
              <a:t>appartenant</a:t>
            </a:r>
            <a:r>
              <a:rPr lang="es-ES" dirty="0" smtClean="0"/>
              <a:t> à la </a:t>
            </a:r>
            <a:r>
              <a:rPr lang="es-ES" dirty="0" err="1" smtClean="0"/>
              <a:t>même</a:t>
            </a:r>
            <a:r>
              <a:rPr lang="es-ES" dirty="0" smtClean="0"/>
              <a:t> marque et à la </a:t>
            </a:r>
            <a:r>
              <a:rPr lang="es-ES" dirty="0" err="1" smtClean="0"/>
              <a:t>même</a:t>
            </a:r>
            <a:r>
              <a:rPr lang="es-ES" dirty="0" smtClean="0"/>
              <a:t> </a:t>
            </a:r>
            <a:r>
              <a:rPr lang="es-ES" dirty="0" err="1" smtClean="0"/>
              <a:t>catégorie</a:t>
            </a:r>
            <a:r>
              <a:rPr lang="es-ES" dirty="0" smtClean="0"/>
              <a:t>.</a:t>
            </a:r>
          </a:p>
          <a:p>
            <a:pPr lvl="3"/>
            <a:r>
              <a:rPr lang="es-ES" b="1" dirty="0" err="1" smtClean="0"/>
              <a:t>Garder</a:t>
            </a:r>
            <a:r>
              <a:rPr lang="es-ES" b="1" dirty="0" smtClean="0"/>
              <a:t> la </a:t>
            </a:r>
            <a:r>
              <a:rPr lang="es-ES" b="1" dirty="0" err="1" smtClean="0"/>
              <a:t>dernière</a:t>
            </a:r>
            <a:r>
              <a:rPr lang="es-ES" b="1" dirty="0" smtClean="0"/>
              <a:t> </a:t>
            </a:r>
            <a:r>
              <a:rPr lang="es-ES" b="1" dirty="0" err="1" smtClean="0"/>
              <a:t>catégorie</a:t>
            </a:r>
            <a:r>
              <a:rPr lang="es-ES" b="1" dirty="0" smtClean="0"/>
              <a:t> valide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Système de Recommendation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Example</a:t>
            </a:r>
            <a:r>
              <a:rPr lang="es-ES" dirty="0" smtClean="0"/>
              <a:t> 3:</a:t>
            </a:r>
          </a:p>
          <a:p>
            <a:pPr lvl="1"/>
            <a:r>
              <a:rPr lang="fr-FR" i="1" dirty="0" smtClean="0"/>
              <a:t>Décrivez le produit cherché</a:t>
            </a:r>
            <a:r>
              <a:rPr lang="fr-FR" dirty="0" smtClean="0"/>
              <a:t>: </a:t>
            </a:r>
            <a:r>
              <a:rPr lang="fr-FR" b="1" dirty="0" smtClean="0"/>
              <a:t>jus de pomme</a:t>
            </a:r>
            <a:endParaRPr lang="es-ES" dirty="0" smtClean="0"/>
          </a:p>
          <a:p>
            <a:pPr lvl="2"/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Système</a:t>
            </a:r>
            <a:r>
              <a:rPr lang="es-ES" dirty="0" smtClean="0"/>
              <a:t> de </a:t>
            </a:r>
            <a:r>
              <a:rPr lang="es-ES" dirty="0" err="1" smtClean="0"/>
              <a:t>Recommendation</a:t>
            </a:r>
            <a:endParaRPr lang="fr-FR" dirty="0"/>
          </a:p>
        </p:txBody>
      </p:sp>
      <p:pic>
        <p:nvPicPr>
          <p:cNvPr id="6" name="Picture 5" descr="repons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000372"/>
            <a:ext cx="8358246" cy="29573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Example</a:t>
            </a:r>
            <a:r>
              <a:rPr lang="es-ES" dirty="0" smtClean="0"/>
              <a:t> 2:</a:t>
            </a:r>
          </a:p>
          <a:p>
            <a:pPr lvl="1"/>
            <a:r>
              <a:rPr lang="fr-FR" i="1" dirty="0" smtClean="0"/>
              <a:t>Décrivez le produit cherché</a:t>
            </a:r>
            <a:r>
              <a:rPr lang="fr-FR" dirty="0" smtClean="0"/>
              <a:t>: </a:t>
            </a:r>
            <a:r>
              <a:rPr lang="fr-FR" b="1" dirty="0" smtClean="0"/>
              <a:t>farine de blé</a:t>
            </a:r>
            <a:endParaRPr lang="es-ES" dirty="0" smtClean="0"/>
          </a:p>
          <a:p>
            <a:pPr lvl="2"/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Système</a:t>
            </a:r>
            <a:r>
              <a:rPr lang="es-ES" dirty="0" smtClean="0"/>
              <a:t> de </a:t>
            </a:r>
            <a:r>
              <a:rPr lang="es-ES" dirty="0" err="1" smtClean="0"/>
              <a:t>Recommendation</a:t>
            </a:r>
            <a:endParaRPr lang="fr-FR" dirty="0"/>
          </a:p>
        </p:txBody>
      </p:sp>
      <p:pic>
        <p:nvPicPr>
          <p:cNvPr id="5" name="Picture 4" descr="repons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928934"/>
            <a:ext cx="8345973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Example</a:t>
            </a:r>
            <a:r>
              <a:rPr lang="es-ES" dirty="0" smtClean="0"/>
              <a:t> 1:</a:t>
            </a:r>
          </a:p>
          <a:p>
            <a:pPr lvl="1"/>
            <a:r>
              <a:rPr lang="fr-FR" i="1" dirty="0" smtClean="0"/>
              <a:t>Décrivez le produit cherché</a:t>
            </a:r>
            <a:r>
              <a:rPr lang="fr-FR" dirty="0" smtClean="0"/>
              <a:t>: </a:t>
            </a:r>
            <a:r>
              <a:rPr lang="fr-FR" b="1" dirty="0" smtClean="0"/>
              <a:t>gâteaux de fraise et chocolat</a:t>
            </a:r>
            <a:endParaRPr lang="es-ES" dirty="0" smtClean="0"/>
          </a:p>
          <a:p>
            <a:pPr lvl="2"/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Système</a:t>
            </a:r>
            <a:r>
              <a:rPr lang="es-ES" dirty="0" smtClean="0"/>
              <a:t> de </a:t>
            </a:r>
            <a:r>
              <a:rPr lang="es-ES" dirty="0" err="1" smtClean="0"/>
              <a:t>Recommendation</a:t>
            </a:r>
            <a:endParaRPr lang="fr-FR" dirty="0"/>
          </a:p>
        </p:txBody>
      </p:sp>
      <p:pic>
        <p:nvPicPr>
          <p:cNvPr id="4" name="Picture 3" descr="repons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214686"/>
            <a:ext cx="8286808" cy="24717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14348" y="1000109"/>
            <a:ext cx="7972452" cy="2071701"/>
          </a:xfrm>
        </p:spPr>
        <p:txBody>
          <a:bodyPr>
            <a:normAutofit/>
          </a:bodyPr>
          <a:lstStyle/>
          <a:p>
            <a:r>
              <a:rPr lang="es-ES" dirty="0" err="1" smtClean="0"/>
              <a:t>Nutriscore</a:t>
            </a:r>
            <a:r>
              <a:rPr lang="es-ES" dirty="0" smtClean="0"/>
              <a:t> </a:t>
            </a:r>
            <a:r>
              <a:rPr lang="es-ES" dirty="0" err="1" smtClean="0"/>
              <a:t>manquants</a:t>
            </a:r>
            <a:r>
              <a:rPr lang="es-ES" dirty="0" smtClean="0"/>
              <a:t>:</a:t>
            </a:r>
            <a:endParaRPr lang="es-ES" dirty="0" smtClean="0"/>
          </a:p>
          <a:p>
            <a:pPr lvl="3"/>
            <a:r>
              <a:rPr lang="es-ES" b="1" dirty="0" err="1" smtClean="0"/>
              <a:t>Garder</a:t>
            </a:r>
            <a:r>
              <a:rPr lang="es-ES" b="1" dirty="0" smtClean="0"/>
              <a:t> la </a:t>
            </a:r>
            <a:r>
              <a:rPr lang="es-ES" b="1" dirty="0" err="1" smtClean="0"/>
              <a:t>dernière</a:t>
            </a:r>
            <a:r>
              <a:rPr lang="es-ES" b="1" dirty="0" smtClean="0"/>
              <a:t> </a:t>
            </a:r>
            <a:r>
              <a:rPr lang="es-ES" b="1" dirty="0" err="1" smtClean="0"/>
              <a:t>notation</a:t>
            </a:r>
            <a:r>
              <a:rPr lang="es-ES" b="1" dirty="0" smtClean="0"/>
              <a:t> de </a:t>
            </a:r>
            <a:r>
              <a:rPr lang="es-ES" b="1" dirty="0" err="1" smtClean="0"/>
              <a:t>Nutriscore</a:t>
            </a:r>
            <a:r>
              <a:rPr lang="es-ES" b="1" dirty="0" smtClean="0"/>
              <a:t> </a:t>
            </a:r>
            <a:endParaRPr lang="es-ES" dirty="0" smtClean="0"/>
          </a:p>
          <a:p>
            <a:pPr lvl="3"/>
            <a:r>
              <a:rPr lang="es-ES" dirty="0" err="1" smtClean="0"/>
              <a:t>Afin</a:t>
            </a:r>
            <a:r>
              <a:rPr lang="es-ES" dirty="0" smtClean="0"/>
              <a:t> de </a:t>
            </a:r>
            <a:r>
              <a:rPr lang="es-ES" dirty="0" err="1" smtClean="0"/>
              <a:t>donner</a:t>
            </a:r>
            <a:r>
              <a:rPr lang="es-ES" dirty="0" smtClean="0"/>
              <a:t> une </a:t>
            </a:r>
            <a:r>
              <a:rPr lang="es-ES" dirty="0" err="1" smtClean="0"/>
              <a:t>réponse</a:t>
            </a:r>
            <a:r>
              <a:rPr lang="es-ES" dirty="0" smtClean="0"/>
              <a:t> fiable ‘a </a:t>
            </a:r>
            <a:r>
              <a:rPr lang="es-ES" dirty="0" err="1" smtClean="0"/>
              <a:t>l’utilisateur</a:t>
            </a:r>
            <a:r>
              <a:rPr lang="es-ES" dirty="0" smtClean="0"/>
              <a:t>, la </a:t>
            </a:r>
            <a:r>
              <a:rPr lang="es-ES" dirty="0" err="1" smtClean="0"/>
              <a:t>lettre</a:t>
            </a:r>
            <a:r>
              <a:rPr lang="es-ES" dirty="0" smtClean="0"/>
              <a:t> </a:t>
            </a:r>
            <a:r>
              <a:rPr lang="es-ES" dirty="0" err="1" smtClean="0"/>
              <a:t>correspondant</a:t>
            </a:r>
            <a:r>
              <a:rPr lang="es-ES" dirty="0" smtClean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NutriScore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suivie</a:t>
            </a:r>
            <a:r>
              <a:rPr lang="es-ES" dirty="0" smtClean="0"/>
              <a:t> </a:t>
            </a:r>
            <a:r>
              <a:rPr lang="es-ES" dirty="0" err="1" smtClean="0"/>
              <a:t>d’une</a:t>
            </a:r>
            <a:r>
              <a:rPr lang="es-ES" dirty="0" smtClean="0"/>
              <a:t> </a:t>
            </a:r>
            <a:r>
              <a:rPr lang="es-ES" dirty="0" err="1" smtClean="0"/>
              <a:t>étoile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indique </a:t>
            </a:r>
            <a:r>
              <a:rPr lang="es-ES" dirty="0" err="1" smtClean="0"/>
              <a:t>qu’il</a:t>
            </a:r>
            <a:r>
              <a:rPr lang="es-ES" dirty="0" smtClean="0"/>
              <a:t> </a:t>
            </a:r>
            <a:r>
              <a:rPr lang="es-ES" dirty="0" err="1" smtClean="0"/>
              <a:t>s’agit</a:t>
            </a:r>
            <a:r>
              <a:rPr lang="es-ES" dirty="0" smtClean="0"/>
              <a:t> </a:t>
            </a:r>
            <a:r>
              <a:rPr lang="es-ES" dirty="0" err="1" smtClean="0"/>
              <a:t>d’une</a:t>
            </a:r>
            <a:r>
              <a:rPr lang="es-ES" dirty="0" smtClean="0"/>
              <a:t> </a:t>
            </a:r>
            <a:r>
              <a:rPr lang="es-ES" dirty="0" err="1" smtClean="0"/>
              <a:t>estimation</a:t>
            </a:r>
            <a:r>
              <a:rPr lang="es-ES" dirty="0" smtClean="0"/>
              <a:t>, et </a:t>
            </a:r>
            <a:r>
              <a:rPr lang="es-ES" dirty="0" err="1" smtClean="0"/>
              <a:t>pas</a:t>
            </a:r>
            <a:r>
              <a:rPr lang="es-ES" dirty="0" smtClean="0"/>
              <a:t> une </a:t>
            </a:r>
            <a:r>
              <a:rPr lang="es-ES" dirty="0" err="1" smtClean="0"/>
              <a:t>valeur</a:t>
            </a:r>
            <a:r>
              <a:rPr lang="es-ES" dirty="0" smtClean="0"/>
              <a:t> </a:t>
            </a:r>
            <a:r>
              <a:rPr lang="es-ES" dirty="0" err="1" smtClean="0"/>
              <a:t>réelle</a:t>
            </a:r>
            <a:r>
              <a:rPr lang="es-ES" dirty="0" smtClean="0"/>
              <a:t>.</a:t>
            </a:r>
          </a:p>
          <a:p>
            <a:pPr lvl="3"/>
            <a:endParaRPr lang="es-ES" dirty="0" smtClean="0"/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Système de Recommendation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5" y="3143248"/>
            <a:ext cx="8209745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sz="2000" dirty="0" smtClean="0"/>
          </a:p>
          <a:p>
            <a:r>
              <a:rPr lang="es-ES" sz="2000" dirty="0" err="1" smtClean="0"/>
              <a:t>Nutriscore</a:t>
            </a:r>
            <a:r>
              <a:rPr lang="es-ES" sz="2000" dirty="0" smtClean="0"/>
              <a:t> </a:t>
            </a:r>
            <a:r>
              <a:rPr lang="es-ES" sz="2000" dirty="0" err="1" smtClean="0"/>
              <a:t>manquant</a:t>
            </a:r>
            <a:endParaRPr lang="es-ES" sz="2000" dirty="0" smtClean="0"/>
          </a:p>
          <a:p>
            <a:pPr lvl="1"/>
            <a:r>
              <a:rPr lang="es-ES" sz="2000" dirty="0" smtClean="0"/>
              <a:t>Un </a:t>
            </a:r>
            <a:r>
              <a:rPr lang="es-ES" sz="2000" dirty="0" smtClean="0"/>
              <a:t>bon </a:t>
            </a:r>
            <a:r>
              <a:rPr lang="es-ES" sz="2000" dirty="0" err="1" smtClean="0"/>
              <a:t>système</a:t>
            </a:r>
            <a:r>
              <a:rPr lang="es-ES" sz="2000" dirty="0" smtClean="0"/>
              <a:t> </a:t>
            </a:r>
            <a:r>
              <a:rPr lang="es-ES" sz="2000" dirty="0" smtClean="0"/>
              <a:t>ML </a:t>
            </a:r>
            <a:r>
              <a:rPr lang="es-ES" sz="2000" dirty="0" err="1" smtClean="0"/>
              <a:t>afin</a:t>
            </a:r>
            <a:r>
              <a:rPr lang="es-ES" sz="2000" dirty="0" smtClean="0"/>
              <a:t> de </a:t>
            </a:r>
            <a:r>
              <a:rPr lang="es-ES" sz="2000" dirty="0" err="1" smtClean="0"/>
              <a:t>donner</a:t>
            </a:r>
            <a:r>
              <a:rPr lang="es-ES" sz="2000" dirty="0" smtClean="0"/>
              <a:t> un </a:t>
            </a:r>
            <a:r>
              <a:rPr lang="es-ES" sz="2000" dirty="0" err="1" smtClean="0"/>
              <a:t>estimation</a:t>
            </a:r>
            <a:endParaRPr lang="es-ES" sz="2000" dirty="0" smtClean="0"/>
          </a:p>
          <a:p>
            <a:pPr lvl="1"/>
            <a:r>
              <a:rPr lang="es-ES" sz="2000" dirty="0" err="1" smtClean="0"/>
              <a:t>Cependant</a:t>
            </a:r>
            <a:r>
              <a:rPr lang="es-ES" sz="2000" dirty="0" smtClean="0"/>
              <a:t> les </a:t>
            </a:r>
            <a:r>
              <a:rPr lang="es-ES" sz="2000" dirty="0" err="1" smtClean="0"/>
              <a:t>produits</a:t>
            </a:r>
            <a:r>
              <a:rPr lang="es-ES" sz="2000" dirty="0" smtClean="0"/>
              <a:t> </a:t>
            </a:r>
            <a:r>
              <a:rPr lang="es-ES" sz="2000" dirty="0" err="1" smtClean="0"/>
              <a:t>sans</a:t>
            </a:r>
            <a:r>
              <a:rPr lang="es-ES" sz="2000" dirty="0" smtClean="0"/>
              <a:t> NS à 98% </a:t>
            </a:r>
            <a:r>
              <a:rPr lang="es-ES" sz="2000" dirty="0" err="1" smtClean="0"/>
              <a:t>ne</a:t>
            </a:r>
            <a:r>
              <a:rPr lang="es-ES" sz="2000" dirty="0" smtClean="0"/>
              <a:t> </a:t>
            </a:r>
            <a:r>
              <a:rPr lang="es-ES" sz="2000" dirty="0" err="1" smtClean="0"/>
              <a:t>contiennent</a:t>
            </a:r>
            <a:r>
              <a:rPr lang="es-ES" sz="2000" dirty="0" smtClean="0"/>
              <a:t> </a:t>
            </a:r>
            <a:r>
              <a:rPr lang="es-ES" sz="2000" dirty="0" err="1" smtClean="0"/>
              <a:t>aucune</a:t>
            </a:r>
            <a:r>
              <a:rPr lang="es-ES" sz="2000" dirty="0" smtClean="0"/>
              <a:t> </a:t>
            </a:r>
            <a:r>
              <a:rPr lang="es-ES" sz="2000" dirty="0" err="1" smtClean="0"/>
              <a:t>donnée</a:t>
            </a:r>
            <a:r>
              <a:rPr lang="es-ES" sz="2000" dirty="0" smtClean="0"/>
              <a:t> </a:t>
            </a:r>
            <a:r>
              <a:rPr lang="es-ES" sz="2000" dirty="0" err="1" smtClean="0"/>
              <a:t>pertinante</a:t>
            </a:r>
            <a:r>
              <a:rPr lang="es-ES" sz="2000" dirty="0" smtClean="0"/>
              <a:t> (</a:t>
            </a:r>
            <a:r>
              <a:rPr lang="es-ES" sz="2000" dirty="0" err="1" smtClean="0"/>
              <a:t>NaNs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smtClean="0"/>
              <a:t>La marque et la </a:t>
            </a:r>
            <a:r>
              <a:rPr lang="es-ES" sz="2000" dirty="0" err="1" smtClean="0"/>
              <a:t>categorie</a:t>
            </a:r>
            <a:r>
              <a:rPr lang="es-ES" sz="2000" dirty="0" smtClean="0"/>
              <a:t> des </a:t>
            </a:r>
            <a:r>
              <a:rPr lang="es-ES" sz="2000" dirty="0" err="1" smtClean="0"/>
              <a:t>produit</a:t>
            </a:r>
            <a:r>
              <a:rPr lang="es-ES" sz="2000" dirty="0" smtClean="0"/>
              <a:t> </a:t>
            </a:r>
            <a:r>
              <a:rPr lang="es-ES" sz="2000" dirty="0" err="1" smtClean="0"/>
              <a:t>pourraient</a:t>
            </a:r>
            <a:r>
              <a:rPr lang="es-ES" sz="2000" dirty="0" smtClean="0"/>
              <a:t> </a:t>
            </a:r>
            <a:r>
              <a:rPr lang="es-ES" sz="2000" dirty="0" err="1" smtClean="0"/>
              <a:t>donner</a:t>
            </a:r>
            <a:r>
              <a:rPr lang="es-ES" sz="2000" dirty="0" smtClean="0"/>
              <a:t> une </a:t>
            </a:r>
            <a:r>
              <a:rPr lang="es-ES" sz="2000" dirty="0" err="1" smtClean="0"/>
              <a:t>estimation</a:t>
            </a:r>
            <a:r>
              <a:rPr lang="es-ES" sz="2000" dirty="0" smtClean="0"/>
              <a:t> </a:t>
            </a:r>
            <a:r>
              <a:rPr lang="es-ES" sz="2000" dirty="0" err="1" smtClean="0"/>
              <a:t>mais</a:t>
            </a:r>
            <a:r>
              <a:rPr lang="es-ES" sz="2000" dirty="0" smtClean="0"/>
              <a:t> </a:t>
            </a:r>
            <a:r>
              <a:rPr lang="es-ES" sz="2000" dirty="0" err="1" smtClean="0"/>
              <a:t>avec</a:t>
            </a:r>
            <a:r>
              <a:rPr lang="es-ES" sz="2000" dirty="0" smtClean="0"/>
              <a:t> une </a:t>
            </a:r>
            <a:r>
              <a:rPr lang="es-ES" sz="2000" dirty="0" err="1" smtClean="0"/>
              <a:t>marge</a:t>
            </a:r>
            <a:r>
              <a:rPr lang="es-ES" sz="2000" dirty="0" smtClean="0"/>
              <a:t> </a:t>
            </a:r>
            <a:r>
              <a:rPr lang="es-ES" sz="2000" dirty="0" err="1" smtClean="0"/>
              <a:t>d’erreur</a:t>
            </a:r>
            <a:r>
              <a:rPr lang="es-ES" sz="2000" dirty="0" smtClean="0"/>
              <a:t> </a:t>
            </a:r>
            <a:r>
              <a:rPr lang="es-ES" sz="2000" dirty="0" err="1" smtClean="0"/>
              <a:t>assez</a:t>
            </a:r>
            <a:r>
              <a:rPr lang="es-ES" sz="2000" dirty="0" smtClean="0"/>
              <a:t> </a:t>
            </a:r>
            <a:r>
              <a:rPr lang="es-ES" sz="2000" dirty="0" err="1" smtClean="0"/>
              <a:t>élévée</a:t>
            </a:r>
            <a:r>
              <a:rPr lang="es-ES" sz="2000" dirty="0" smtClean="0"/>
              <a:t>.</a:t>
            </a:r>
          </a:p>
          <a:p>
            <a:r>
              <a:rPr lang="es-ES" sz="2000" dirty="0" err="1" smtClean="0"/>
              <a:t>Limitations</a:t>
            </a:r>
            <a:r>
              <a:rPr lang="es-ES" sz="2000" dirty="0" smtClean="0"/>
              <a:t> </a:t>
            </a:r>
            <a:r>
              <a:rPr lang="es-ES" sz="2000" dirty="0" err="1" smtClean="0"/>
              <a:t>lingüistiques</a:t>
            </a:r>
            <a:r>
              <a:rPr lang="es-ES" sz="2000" dirty="0" smtClean="0"/>
              <a:t>: </a:t>
            </a:r>
            <a:r>
              <a:rPr lang="es-ES" sz="2000" dirty="0" err="1" smtClean="0"/>
              <a:t>toute</a:t>
            </a:r>
            <a:r>
              <a:rPr lang="es-ES" sz="2000" dirty="0" smtClean="0"/>
              <a:t> </a:t>
            </a:r>
            <a:r>
              <a:rPr lang="es-ES" sz="2000" dirty="0" err="1" smtClean="0"/>
              <a:t>analyse</a:t>
            </a:r>
            <a:r>
              <a:rPr lang="es-ES" sz="2000" dirty="0" smtClean="0"/>
              <a:t> </a:t>
            </a:r>
            <a:r>
              <a:rPr lang="es-ES" sz="2000" dirty="0" err="1" smtClean="0"/>
              <a:t>doit</a:t>
            </a:r>
            <a:r>
              <a:rPr lang="es-ES" sz="2000" dirty="0" smtClean="0"/>
              <a:t> </a:t>
            </a:r>
            <a:r>
              <a:rPr lang="es-ES" sz="2000" dirty="0" err="1" smtClean="0"/>
              <a:t>prendre</a:t>
            </a:r>
            <a:r>
              <a:rPr lang="es-ES" sz="2000" dirty="0" smtClean="0"/>
              <a:t> en </a:t>
            </a:r>
            <a:r>
              <a:rPr lang="es-ES" sz="2000" dirty="0" err="1" smtClean="0"/>
              <a:t>compte</a:t>
            </a:r>
            <a:r>
              <a:rPr lang="es-ES" sz="2000" dirty="0" smtClean="0"/>
              <a:t> </a:t>
            </a:r>
            <a:r>
              <a:rPr lang="es-ES" sz="2000" dirty="0" err="1" smtClean="0"/>
              <a:t>plusieurs</a:t>
            </a:r>
            <a:r>
              <a:rPr lang="es-ES" sz="2000" dirty="0" smtClean="0"/>
              <a:t> </a:t>
            </a:r>
            <a:r>
              <a:rPr lang="es-ES" sz="2000" dirty="0" err="1" smtClean="0"/>
              <a:t>langues</a:t>
            </a:r>
            <a:r>
              <a:rPr lang="es-ES" sz="2000" dirty="0" smtClean="0"/>
              <a:t>.</a:t>
            </a:r>
          </a:p>
          <a:p>
            <a:r>
              <a:rPr lang="es-ES" sz="2000" dirty="0" err="1" smtClean="0"/>
              <a:t>Vitesse</a:t>
            </a:r>
            <a:r>
              <a:rPr lang="es-ES" sz="2000" dirty="0" smtClean="0"/>
              <a:t>: </a:t>
            </a:r>
            <a:r>
              <a:rPr lang="es-ES" sz="2000" dirty="0" err="1" smtClean="0"/>
              <a:t>certaines</a:t>
            </a:r>
            <a:r>
              <a:rPr lang="es-ES" sz="2000" dirty="0" smtClean="0"/>
              <a:t> </a:t>
            </a:r>
            <a:r>
              <a:rPr lang="es-ES" sz="2000" dirty="0" err="1" smtClean="0"/>
              <a:t>parties</a:t>
            </a:r>
            <a:r>
              <a:rPr lang="es-ES" sz="2000" dirty="0" smtClean="0"/>
              <a:t> </a:t>
            </a:r>
            <a:r>
              <a:rPr lang="es-ES" sz="2000" dirty="0" err="1" smtClean="0"/>
              <a:t>peuvent</a:t>
            </a:r>
            <a:r>
              <a:rPr lang="es-ES" sz="2000" dirty="0" smtClean="0"/>
              <a:t> </a:t>
            </a:r>
            <a:r>
              <a:rPr lang="es-ES" sz="2000" dirty="0" err="1" smtClean="0"/>
              <a:t>être</a:t>
            </a:r>
            <a:r>
              <a:rPr lang="es-ES" sz="2000" dirty="0" smtClean="0"/>
              <a:t> </a:t>
            </a:r>
            <a:r>
              <a:rPr lang="es-ES" sz="2000" dirty="0" err="1" smtClean="0"/>
              <a:t>largement</a:t>
            </a:r>
            <a:r>
              <a:rPr lang="es-ES" sz="2000" dirty="0" smtClean="0"/>
              <a:t> </a:t>
            </a:r>
            <a:r>
              <a:rPr lang="es-ES" sz="2000" dirty="0" err="1" smtClean="0"/>
              <a:t>améliorées</a:t>
            </a:r>
            <a:endParaRPr lang="es-ES" sz="2000" dirty="0" smtClean="0"/>
          </a:p>
          <a:p>
            <a:pPr lvl="1"/>
            <a:r>
              <a:rPr lang="es-ES" sz="1600" dirty="0" smtClean="0"/>
              <a:t>Le nombre de </a:t>
            </a:r>
            <a:r>
              <a:rPr lang="es-ES" sz="1600" dirty="0" err="1" smtClean="0"/>
              <a:t>champs</a:t>
            </a:r>
            <a:r>
              <a:rPr lang="es-ES" sz="1600" dirty="0" smtClean="0"/>
              <a:t> à </a:t>
            </a:r>
            <a:r>
              <a:rPr lang="es-ES" sz="1600" dirty="0" err="1" smtClean="0"/>
              <a:t>considérer</a:t>
            </a:r>
            <a:r>
              <a:rPr lang="es-ES" sz="1600" dirty="0" smtClean="0"/>
              <a:t>.</a:t>
            </a:r>
          </a:p>
          <a:p>
            <a:pPr lvl="1"/>
            <a:r>
              <a:rPr lang="es-ES" sz="1600" dirty="0" smtClean="0"/>
              <a:t>Les </a:t>
            </a:r>
            <a:r>
              <a:rPr lang="es-ES" sz="1600" dirty="0" err="1" smtClean="0"/>
              <a:t>algorithmes</a:t>
            </a:r>
            <a:r>
              <a:rPr lang="es-ES" sz="1600" dirty="0" smtClean="0"/>
              <a:t> de </a:t>
            </a:r>
            <a:r>
              <a:rPr lang="es-ES" sz="1600" dirty="0" err="1" smtClean="0"/>
              <a:t>remplacements</a:t>
            </a:r>
            <a:r>
              <a:rPr lang="es-ES" sz="1600" dirty="0" smtClean="0"/>
              <a:t> de </a:t>
            </a:r>
            <a:r>
              <a:rPr lang="es-ES" sz="1600" dirty="0" err="1" smtClean="0"/>
              <a:t>charactères</a:t>
            </a:r>
            <a:r>
              <a:rPr lang="es-ES" sz="1600" dirty="0" smtClean="0"/>
              <a:t>.</a:t>
            </a:r>
          </a:p>
          <a:p>
            <a:r>
              <a:rPr lang="es-ES" sz="2000" dirty="0" smtClean="0"/>
              <a:t>Des </a:t>
            </a:r>
            <a:r>
              <a:rPr lang="es-ES" sz="2000" dirty="0" err="1" smtClean="0"/>
              <a:t>algorithmes</a:t>
            </a:r>
            <a:r>
              <a:rPr lang="es-ES" sz="2000" dirty="0" smtClean="0"/>
              <a:t> NLP plus </a:t>
            </a:r>
            <a:r>
              <a:rPr lang="es-ES" sz="2000" dirty="0" err="1" smtClean="0"/>
              <a:t>poussés</a:t>
            </a:r>
            <a:r>
              <a:rPr lang="es-ES" sz="2000" dirty="0" smtClean="0"/>
              <a:t>: </a:t>
            </a:r>
            <a:r>
              <a:rPr lang="es-ES" sz="2000" dirty="0" err="1" smtClean="0"/>
              <a:t>traitement</a:t>
            </a:r>
            <a:r>
              <a:rPr lang="es-ES" sz="2000" dirty="0" smtClean="0"/>
              <a:t> de </a:t>
            </a:r>
            <a:r>
              <a:rPr lang="es-ES" sz="2000" dirty="0" err="1" smtClean="0"/>
              <a:t>pluriels</a:t>
            </a:r>
            <a:r>
              <a:rPr lang="es-ES" sz="2000" dirty="0" smtClean="0"/>
              <a:t>, </a:t>
            </a:r>
            <a:r>
              <a:rPr lang="es-ES" sz="2000" dirty="0" err="1" smtClean="0"/>
              <a:t>synonimes</a:t>
            </a:r>
            <a:r>
              <a:rPr lang="es-ES" sz="2000" dirty="0" smtClean="0"/>
              <a:t>, etc.</a:t>
            </a:r>
          </a:p>
          <a:p>
            <a:r>
              <a:rPr lang="es-ES" sz="2000" dirty="0" err="1" smtClean="0"/>
              <a:t>L’interface</a:t>
            </a:r>
            <a:r>
              <a:rPr lang="es-ES" sz="2000" dirty="0" smtClean="0"/>
              <a:t> </a:t>
            </a:r>
            <a:r>
              <a:rPr lang="es-ES" sz="2000" dirty="0" err="1" smtClean="0"/>
              <a:t>utilisateur</a:t>
            </a:r>
            <a:r>
              <a:rPr lang="es-ES" sz="2000" dirty="0" smtClean="0"/>
              <a:t> </a:t>
            </a:r>
            <a:r>
              <a:rPr lang="es-ES" sz="2000" dirty="0" err="1" smtClean="0"/>
              <a:t>ou</a:t>
            </a:r>
            <a:r>
              <a:rPr lang="es-ES" sz="2000" dirty="0" smtClean="0"/>
              <a:t> </a:t>
            </a:r>
            <a:r>
              <a:rPr lang="es-ES" sz="2000" dirty="0" err="1" smtClean="0"/>
              <a:t>front-end</a:t>
            </a:r>
            <a:endParaRPr lang="es-E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Limitations</a:t>
            </a:r>
            <a:r>
              <a:rPr lang="es-ES" dirty="0" smtClean="0"/>
              <a:t> du </a:t>
            </a:r>
            <a:r>
              <a:rPr lang="es-ES" dirty="0" err="1" smtClean="0"/>
              <a:t>système</a:t>
            </a:r>
            <a:r>
              <a:rPr lang="es-ES" dirty="0" smtClean="0"/>
              <a:t>	</a:t>
            </a:r>
            <a:endParaRPr lang="fr-F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Questions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Johnny Torres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Elimination</a:t>
            </a:r>
            <a:r>
              <a:rPr lang="es-ES" sz="2400" dirty="0" smtClean="0"/>
              <a:t> des </a:t>
            </a:r>
            <a:r>
              <a:rPr lang="es-ES" sz="2400" dirty="0" err="1" smtClean="0"/>
              <a:t>produits</a:t>
            </a:r>
            <a:r>
              <a:rPr lang="es-ES" sz="2400" dirty="0" smtClean="0"/>
              <a:t> </a:t>
            </a:r>
            <a:r>
              <a:rPr lang="es-ES" sz="2400" dirty="0" err="1" smtClean="0"/>
              <a:t>sans</a:t>
            </a:r>
            <a:r>
              <a:rPr lang="es-ES" sz="2400" dirty="0" smtClean="0"/>
              <a:t> </a:t>
            </a:r>
            <a:r>
              <a:rPr lang="es-ES" sz="2400" dirty="0" err="1" smtClean="0"/>
              <a:t>nom</a:t>
            </a:r>
            <a:r>
              <a:rPr lang="es-ES" sz="2400" dirty="0" smtClean="0"/>
              <a:t> (</a:t>
            </a:r>
            <a:r>
              <a:rPr lang="es-ES" sz="2400" dirty="0" err="1" smtClean="0"/>
              <a:t>précédément</a:t>
            </a:r>
            <a:r>
              <a:rPr lang="es-ES" sz="2400" dirty="0" smtClean="0"/>
              <a:t> </a:t>
            </a:r>
            <a:r>
              <a:rPr lang="es-ES" sz="2400" dirty="0" err="1" smtClean="0"/>
              <a:t>j’élimine</a:t>
            </a:r>
            <a:r>
              <a:rPr lang="es-ES" sz="2400" dirty="0" smtClean="0"/>
              <a:t> les </a:t>
            </a:r>
            <a:r>
              <a:rPr lang="es-ES" sz="2400" dirty="0" err="1" smtClean="0"/>
              <a:t>blancs</a:t>
            </a:r>
            <a:r>
              <a:rPr lang="es-ES" sz="2400" dirty="0" smtClean="0"/>
              <a:t> </a:t>
            </a:r>
            <a:r>
              <a:rPr lang="es-ES" sz="2400" dirty="0" err="1" smtClean="0"/>
              <a:t>au</a:t>
            </a:r>
            <a:r>
              <a:rPr lang="es-ES" sz="2400" dirty="0" smtClean="0"/>
              <a:t> </a:t>
            </a:r>
            <a:r>
              <a:rPr lang="es-ES" sz="2400" dirty="0" err="1" smtClean="0"/>
              <a:t>début</a:t>
            </a:r>
            <a:r>
              <a:rPr lang="es-ES" sz="2400" dirty="0" smtClean="0"/>
              <a:t> et à la fin)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Nettoyage</a:t>
            </a:r>
            <a:endParaRPr lang="fr-FR" dirty="0"/>
          </a:p>
        </p:txBody>
      </p:sp>
      <p:pic>
        <p:nvPicPr>
          <p:cNvPr id="5" name="Picture 4" descr="produitnu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571744"/>
            <a:ext cx="6639210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Élimination</a:t>
            </a:r>
            <a:r>
              <a:rPr lang="es-ES" dirty="0" smtClean="0"/>
              <a:t> des </a:t>
            </a:r>
            <a:r>
              <a:rPr lang="es-ES" dirty="0" err="1" smtClean="0"/>
              <a:t>colonnes</a:t>
            </a:r>
            <a:r>
              <a:rPr lang="es-ES" dirty="0" smtClean="0"/>
              <a:t> </a:t>
            </a:r>
            <a:r>
              <a:rPr lang="es-ES" dirty="0" err="1" smtClean="0"/>
              <a:t>qui</a:t>
            </a:r>
            <a:r>
              <a:rPr lang="es-ES" dirty="0" smtClean="0"/>
              <a:t> </a:t>
            </a:r>
            <a:r>
              <a:rPr lang="es-ES" dirty="0" err="1" smtClean="0"/>
              <a:t>ne</a:t>
            </a:r>
            <a:r>
              <a:rPr lang="es-ES" dirty="0" smtClean="0"/>
              <a:t> </a:t>
            </a:r>
            <a:r>
              <a:rPr lang="es-ES" dirty="0" err="1" smtClean="0"/>
              <a:t>contiennent</a:t>
            </a:r>
            <a:r>
              <a:rPr lang="es-ES" dirty="0" smtClean="0"/>
              <a:t> que des </a:t>
            </a:r>
            <a:r>
              <a:rPr lang="es-ES" dirty="0" err="1" smtClean="0"/>
              <a:t>valeurs</a:t>
            </a:r>
            <a:r>
              <a:rPr lang="es-ES" dirty="0" smtClean="0"/>
              <a:t> </a:t>
            </a:r>
            <a:r>
              <a:rPr lang="es-ES" dirty="0" err="1" smtClean="0"/>
              <a:t>nulles</a:t>
            </a:r>
            <a:r>
              <a:rPr lang="es-ES" dirty="0" smtClean="0"/>
              <a:t> </a:t>
            </a:r>
            <a:r>
              <a:rPr lang="es-ES" dirty="0" err="1" smtClean="0"/>
              <a:t>ou</a:t>
            </a:r>
            <a:r>
              <a:rPr lang="es-ES" dirty="0" smtClean="0"/>
              <a:t> </a:t>
            </a:r>
            <a:r>
              <a:rPr lang="es-ES" dirty="0" err="1" smtClean="0"/>
              <a:t>NaNs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Total: 3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colonnes</a:t>
            </a:r>
            <a:r>
              <a:rPr lang="en-US" dirty="0" smtClean="0"/>
              <a:t> </a:t>
            </a:r>
            <a:r>
              <a:rPr lang="en-US" i="1" dirty="0" err="1" smtClean="0"/>
              <a:t>ingredients_from_palm_oil_n</a:t>
            </a:r>
            <a:r>
              <a:rPr lang="en-US" dirty="0" smtClean="0"/>
              <a:t> et </a:t>
            </a:r>
            <a:r>
              <a:rPr lang="en-US" i="1" dirty="0" err="1" smtClean="0"/>
              <a:t>ingredients_that_may_be_from_palm_oil_n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eliminées</a:t>
            </a:r>
            <a:r>
              <a:rPr lang="en-US" dirty="0" smtClean="0"/>
              <a:t> (</a:t>
            </a:r>
            <a:r>
              <a:rPr lang="en-US" dirty="0" err="1" smtClean="0"/>
              <a:t>peu</a:t>
            </a:r>
            <a:r>
              <a:rPr lang="en-US" dirty="0" smtClean="0"/>
              <a:t> de </a:t>
            </a:r>
            <a:r>
              <a:rPr lang="en-US" dirty="0" err="1" smtClean="0"/>
              <a:t>registres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des </a:t>
            </a:r>
            <a:r>
              <a:rPr lang="en-US" dirty="0" err="1" smtClean="0"/>
              <a:t>valeurs</a:t>
            </a:r>
            <a:r>
              <a:rPr lang="en-US" dirty="0" smtClean="0"/>
              <a:t> non </a:t>
            </a:r>
            <a:r>
              <a:rPr lang="en-US" dirty="0" err="1" smtClean="0"/>
              <a:t>nulles</a:t>
            </a:r>
            <a:r>
              <a:rPr lang="en-US" dirty="0" smtClean="0"/>
              <a:t>)</a:t>
            </a:r>
          </a:p>
          <a:p>
            <a:endParaRPr lang="fr-FR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Nettoyage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481329"/>
            <a:ext cx="8043890" cy="4376564"/>
          </a:xfrm>
        </p:spPr>
        <p:txBody>
          <a:bodyPr>
            <a:normAutofit fontScale="92500" lnSpcReduction="20000"/>
          </a:bodyPr>
          <a:lstStyle/>
          <a:p>
            <a:r>
              <a:rPr lang="es-ES" i="1" dirty="0" err="1" smtClean="0"/>
              <a:t>Outliers</a:t>
            </a:r>
            <a:r>
              <a:rPr lang="es-ES" i="1" dirty="0" smtClean="0"/>
              <a:t> (1)</a:t>
            </a:r>
          </a:p>
          <a:p>
            <a:pPr lvl="1"/>
            <a:r>
              <a:rPr lang="es-ES" dirty="0" err="1" smtClean="0"/>
              <a:t>Statistiques</a:t>
            </a:r>
            <a:r>
              <a:rPr lang="es-ES" dirty="0" smtClean="0"/>
              <a:t> </a:t>
            </a:r>
            <a:r>
              <a:rPr lang="es-ES" dirty="0" err="1" smtClean="0"/>
              <a:t>descripives</a:t>
            </a:r>
            <a:r>
              <a:rPr lang="es-ES" dirty="0" smtClean="0"/>
              <a:t> de base</a:t>
            </a:r>
            <a:endParaRPr lang="fr-FR" dirty="0" smtClean="0"/>
          </a:p>
          <a:p>
            <a:pPr lvl="1"/>
            <a:r>
              <a:rPr lang="es-ES" dirty="0" smtClean="0"/>
              <a:t>Des </a:t>
            </a:r>
            <a:r>
              <a:rPr lang="es-ES" dirty="0" err="1" smtClean="0"/>
              <a:t>valeurs</a:t>
            </a:r>
            <a:r>
              <a:rPr lang="es-ES" dirty="0" smtClean="0"/>
              <a:t> </a:t>
            </a:r>
            <a:r>
              <a:rPr lang="es-ES" dirty="0" err="1" smtClean="0"/>
              <a:t>minimum</a:t>
            </a:r>
            <a:r>
              <a:rPr lang="es-ES" dirty="0" smtClean="0"/>
              <a:t> </a:t>
            </a:r>
            <a:r>
              <a:rPr lang="es-ES" dirty="0" err="1" smtClean="0"/>
              <a:t>négatives</a:t>
            </a:r>
            <a:r>
              <a:rPr lang="es-ES" dirty="0" smtClean="0"/>
              <a:t>:</a:t>
            </a:r>
            <a:endParaRPr lang="fr-FR" dirty="0" smtClean="0"/>
          </a:p>
          <a:p>
            <a:pPr lvl="2"/>
            <a:r>
              <a:rPr lang="es-ES" dirty="0" smtClean="0"/>
              <a:t>#  trans-fat_100g</a:t>
            </a:r>
          </a:p>
          <a:p>
            <a:pPr lvl="2"/>
            <a:r>
              <a:rPr lang="es-ES" dirty="0" smtClean="0"/>
              <a:t>#  sugars_100g</a:t>
            </a:r>
          </a:p>
          <a:p>
            <a:pPr lvl="2"/>
            <a:r>
              <a:rPr lang="es-ES" dirty="0" smtClean="0"/>
              <a:t>#  fiber_100g</a:t>
            </a:r>
          </a:p>
          <a:p>
            <a:pPr lvl="2"/>
            <a:r>
              <a:rPr lang="es-ES" dirty="0" smtClean="0"/>
              <a:t>#  proteins_100g</a:t>
            </a:r>
          </a:p>
          <a:p>
            <a:pPr lvl="2"/>
            <a:r>
              <a:rPr lang="es-ES" dirty="0" smtClean="0"/>
              <a:t>#  vitamin-a_100g</a:t>
            </a:r>
          </a:p>
          <a:p>
            <a:pPr lvl="2"/>
            <a:r>
              <a:rPr lang="es-ES" dirty="0" smtClean="0"/>
              <a:t>#  vitamin-c_100g</a:t>
            </a:r>
          </a:p>
          <a:p>
            <a:pPr lvl="2"/>
            <a:r>
              <a:rPr lang="es-ES" dirty="0" smtClean="0"/>
              <a:t>#  iron_100g</a:t>
            </a:r>
          </a:p>
          <a:p>
            <a:pPr lvl="2"/>
            <a:r>
              <a:rPr lang="es-ES" dirty="0" smtClean="0"/>
              <a:t>#  copper_100g</a:t>
            </a:r>
          </a:p>
          <a:p>
            <a:pPr lvl="2"/>
            <a:r>
              <a:rPr lang="es-ES" dirty="0" smtClean="0"/>
              <a:t>#  selenium_100g</a:t>
            </a:r>
          </a:p>
          <a:p>
            <a:pPr lvl="1"/>
            <a:r>
              <a:rPr lang="es-ES" dirty="0" err="1" smtClean="0"/>
              <a:t>Remplacés</a:t>
            </a:r>
            <a:r>
              <a:rPr lang="es-ES" dirty="0" smtClean="0"/>
              <a:t> </a:t>
            </a:r>
            <a:r>
              <a:rPr lang="es-ES" dirty="0" smtClean="0"/>
              <a:t>par </a:t>
            </a:r>
            <a:r>
              <a:rPr lang="es-ES" dirty="0" err="1" smtClean="0"/>
              <a:t>zéro</a:t>
            </a:r>
            <a:r>
              <a:rPr lang="es-ES" dirty="0" smtClean="0"/>
              <a:t> </a:t>
            </a:r>
            <a:r>
              <a:rPr lang="es-ES" dirty="0" err="1" smtClean="0"/>
              <a:t>ou</a:t>
            </a:r>
            <a:r>
              <a:rPr lang="es-ES" dirty="0" smtClean="0"/>
              <a:t> de </a:t>
            </a:r>
            <a:r>
              <a:rPr lang="es-ES" dirty="0" err="1" smtClean="0"/>
              <a:t>nans</a:t>
            </a:r>
            <a:r>
              <a:rPr lang="es-ES" dirty="0" smtClean="0"/>
              <a:t>?</a:t>
            </a:r>
          </a:p>
          <a:p>
            <a:pPr lvl="2"/>
            <a:r>
              <a:rPr lang="es-ES" dirty="0" err="1" smtClean="0"/>
              <a:t>Aucun</a:t>
            </a:r>
            <a:r>
              <a:rPr lang="es-ES" dirty="0" smtClean="0"/>
              <a:t> registre </a:t>
            </a:r>
            <a:r>
              <a:rPr lang="es-ES" dirty="0" err="1" smtClean="0"/>
              <a:t>ne</a:t>
            </a:r>
            <a:r>
              <a:rPr lang="es-ES" dirty="0" smtClean="0"/>
              <a:t> </a:t>
            </a:r>
            <a:r>
              <a:rPr lang="es-ES" dirty="0" err="1" smtClean="0"/>
              <a:t>correspondait</a:t>
            </a:r>
            <a:r>
              <a:rPr lang="es-ES" dirty="0" smtClean="0"/>
              <a:t> à des </a:t>
            </a:r>
            <a:r>
              <a:rPr lang="es-ES" dirty="0" err="1" smtClean="0"/>
              <a:t>produits</a:t>
            </a:r>
            <a:r>
              <a:rPr lang="es-ES" dirty="0" smtClean="0"/>
              <a:t> </a:t>
            </a:r>
            <a:r>
              <a:rPr lang="es-ES" dirty="0" err="1" smtClean="0"/>
              <a:t>vendus</a:t>
            </a:r>
            <a:r>
              <a:rPr lang="es-ES" dirty="0" smtClean="0"/>
              <a:t> en France : 20 </a:t>
            </a:r>
            <a:r>
              <a:rPr lang="es-ES" dirty="0" smtClean="0"/>
              <a:t>registres </a:t>
            </a:r>
            <a:r>
              <a:rPr lang="es-ES" dirty="0" smtClean="0"/>
              <a:t>en total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Nettoyage</a:t>
            </a:r>
            <a:r>
              <a:rPr lang="es-ES" dirty="0" smtClean="0"/>
              <a:t> </a:t>
            </a:r>
            <a:r>
              <a:rPr lang="es-ES" dirty="0" err="1" smtClean="0"/>
              <a:t>colonnes</a:t>
            </a:r>
            <a:r>
              <a:rPr lang="es-ES" dirty="0" smtClean="0"/>
              <a:t> </a:t>
            </a:r>
            <a:r>
              <a:rPr lang="es-ES" dirty="0" err="1" smtClean="0"/>
              <a:t>numériques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Nom</a:t>
            </a:r>
            <a:r>
              <a:rPr lang="es-ES" dirty="0" smtClean="0"/>
              <a:t> en </a:t>
            </a:r>
            <a:r>
              <a:rPr lang="es-ES" dirty="0" err="1" smtClean="0"/>
              <a:t>plusieurs</a:t>
            </a:r>
            <a:r>
              <a:rPr lang="es-ES" dirty="0" smtClean="0"/>
              <a:t> </a:t>
            </a:r>
            <a:r>
              <a:rPr lang="es-ES" dirty="0" err="1" smtClean="0"/>
              <a:t>langues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Solution</a:t>
            </a:r>
            <a:r>
              <a:rPr lang="es-ES" dirty="0" smtClean="0"/>
              <a:t> </a:t>
            </a:r>
            <a:r>
              <a:rPr lang="es-ES" dirty="0" err="1" smtClean="0"/>
              <a:t>générale</a:t>
            </a:r>
            <a:r>
              <a:rPr lang="es-ES" dirty="0" smtClean="0"/>
              <a:t>: un </a:t>
            </a:r>
            <a:r>
              <a:rPr lang="es-ES" dirty="0" err="1" smtClean="0"/>
              <a:t>fichier</a:t>
            </a:r>
            <a:r>
              <a:rPr lang="es-ES" dirty="0" smtClean="0"/>
              <a:t> </a:t>
            </a:r>
            <a:r>
              <a:rPr lang="es-ES" dirty="0" err="1" smtClean="0"/>
              <a:t>contenant</a:t>
            </a:r>
            <a:r>
              <a:rPr lang="es-ES" dirty="0" smtClean="0"/>
              <a:t> le </a:t>
            </a:r>
            <a:r>
              <a:rPr lang="es-ES" dirty="0" err="1" smtClean="0"/>
              <a:t>nom</a:t>
            </a:r>
            <a:r>
              <a:rPr lang="es-ES" dirty="0" smtClean="0"/>
              <a:t> de la France en </a:t>
            </a:r>
            <a:r>
              <a:rPr lang="es-ES" dirty="0" err="1" smtClean="0"/>
              <a:t>plusieurs</a:t>
            </a:r>
            <a:r>
              <a:rPr lang="es-ES" dirty="0" smtClean="0"/>
              <a:t> </a:t>
            </a:r>
            <a:r>
              <a:rPr lang="es-ES" dirty="0" err="1" smtClean="0"/>
              <a:t>langues</a:t>
            </a:r>
            <a:r>
              <a:rPr lang="es-ES" dirty="0" smtClean="0"/>
              <a:t> </a:t>
            </a:r>
            <a:r>
              <a:rPr lang="es-ES" dirty="0" smtClean="0"/>
              <a:t>plus </a:t>
            </a:r>
            <a:r>
              <a:rPr lang="es-ES" dirty="0" smtClean="0"/>
              <a:t>les </a:t>
            </a:r>
            <a:r>
              <a:rPr lang="es-ES" dirty="0" err="1" smtClean="0"/>
              <a:t>régions</a:t>
            </a:r>
            <a:r>
              <a:rPr lang="es-ES" dirty="0" smtClean="0"/>
              <a:t> de </a:t>
            </a:r>
            <a:r>
              <a:rPr lang="es-ES" dirty="0" err="1" smtClean="0"/>
              <a:t>dom-tom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 smtClean="0"/>
              <a:t>Selection</a:t>
            </a:r>
            <a:r>
              <a:rPr lang="es-ES" sz="3200" dirty="0" smtClean="0"/>
              <a:t> de </a:t>
            </a:r>
            <a:r>
              <a:rPr lang="es-ES" sz="3200" dirty="0" err="1" smtClean="0"/>
              <a:t>produits</a:t>
            </a:r>
            <a:r>
              <a:rPr lang="es-ES" sz="3200" dirty="0" smtClean="0"/>
              <a:t> </a:t>
            </a:r>
            <a:r>
              <a:rPr lang="es-ES" sz="3200" dirty="0" err="1" smtClean="0"/>
              <a:t>vendus</a:t>
            </a:r>
            <a:r>
              <a:rPr lang="es-ES" sz="3200" dirty="0" smtClean="0"/>
              <a:t> en France</a:t>
            </a:r>
            <a:endParaRPr lang="fr-FR" sz="3200" dirty="0"/>
          </a:p>
        </p:txBody>
      </p:sp>
      <p:pic>
        <p:nvPicPr>
          <p:cNvPr id="4" name="Picture 3" descr="vendus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04" y="3000373"/>
            <a:ext cx="4358192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Outliers</a:t>
            </a:r>
            <a:r>
              <a:rPr lang="es-ES" dirty="0" smtClean="0"/>
              <a:t> </a:t>
            </a:r>
            <a:r>
              <a:rPr lang="es-ES" dirty="0" err="1" smtClean="0"/>
              <a:t>avec</a:t>
            </a:r>
            <a:r>
              <a:rPr lang="es-ES" dirty="0" smtClean="0"/>
              <a:t> des </a:t>
            </a:r>
            <a:r>
              <a:rPr lang="es-ES" dirty="0" err="1" smtClean="0"/>
              <a:t>boxplots</a:t>
            </a:r>
            <a:r>
              <a:rPr lang="es-ES" dirty="0" smtClean="0"/>
              <a:t> et les </a:t>
            </a:r>
            <a:r>
              <a:rPr lang="es-ES" dirty="0" err="1" smtClean="0"/>
              <a:t>statistiques</a:t>
            </a:r>
            <a:r>
              <a:rPr lang="es-ES" dirty="0" smtClean="0"/>
              <a:t> </a:t>
            </a:r>
            <a:r>
              <a:rPr lang="es-ES" dirty="0" err="1" smtClean="0"/>
              <a:t>descriptives</a:t>
            </a:r>
            <a:r>
              <a:rPr lang="es-ES" dirty="0" smtClean="0"/>
              <a:t> de base</a:t>
            </a:r>
          </a:p>
          <a:p>
            <a:pPr lvl="1"/>
            <a:r>
              <a:rPr lang="es-ES" dirty="0" err="1" smtClean="0"/>
              <a:t>Médiane</a:t>
            </a:r>
            <a:r>
              <a:rPr lang="es-ES" dirty="0" smtClean="0"/>
              <a:t> et </a:t>
            </a:r>
            <a:r>
              <a:rPr lang="es-ES" dirty="0" err="1" smtClean="0"/>
              <a:t>moyenne</a:t>
            </a:r>
            <a:r>
              <a:rPr lang="es-ES" dirty="0" smtClean="0"/>
              <a:t> </a:t>
            </a:r>
            <a:r>
              <a:rPr lang="es-ES" dirty="0" err="1" smtClean="0"/>
              <a:t>très</a:t>
            </a:r>
            <a:r>
              <a:rPr lang="es-ES" dirty="0" smtClean="0"/>
              <a:t> </a:t>
            </a:r>
            <a:r>
              <a:rPr lang="es-ES" dirty="0" err="1" smtClean="0"/>
              <a:t>eloignées</a:t>
            </a:r>
            <a:endParaRPr lang="es-ES" dirty="0" smtClean="0"/>
          </a:p>
          <a:p>
            <a:pPr lvl="1"/>
            <a:r>
              <a:rPr lang="es-ES" dirty="0" err="1" smtClean="0"/>
              <a:t>L’intervalle</a:t>
            </a:r>
            <a:r>
              <a:rPr lang="es-ES" dirty="0" smtClean="0"/>
              <a:t> K * (Q3 – Q1)</a:t>
            </a:r>
          </a:p>
          <a:p>
            <a:pPr lvl="1"/>
            <a:r>
              <a:rPr lang="es-ES" dirty="0" smtClean="0"/>
              <a:t>Les </a:t>
            </a:r>
            <a:r>
              <a:rPr lang="es-ES" dirty="0" err="1" smtClean="0"/>
              <a:t>intervalles</a:t>
            </a:r>
            <a:r>
              <a:rPr lang="es-ES" dirty="0" smtClean="0"/>
              <a:t> </a:t>
            </a:r>
            <a:r>
              <a:rPr lang="es-ES" dirty="0" err="1" smtClean="0"/>
              <a:t>remarquables</a:t>
            </a:r>
            <a:r>
              <a:rPr lang="es-ES" dirty="0" smtClean="0"/>
              <a:t> de la </a:t>
            </a:r>
            <a:r>
              <a:rPr lang="es-ES" dirty="0" err="1" smtClean="0"/>
              <a:t>distribution</a:t>
            </a:r>
            <a:r>
              <a:rPr lang="es-ES" dirty="0" smtClean="0"/>
              <a:t> </a:t>
            </a:r>
            <a:r>
              <a:rPr lang="es-ES" dirty="0" err="1" smtClean="0"/>
              <a:t>normale</a:t>
            </a:r>
            <a:endParaRPr lang="es-ES" dirty="0" smtClean="0"/>
          </a:p>
          <a:p>
            <a:pPr lvl="3"/>
            <a:r>
              <a:rPr lang="es-ES" dirty="0" smtClean="0"/>
              <a:t>[</a:t>
            </a:r>
            <a:r>
              <a:rPr lang="el-GR" dirty="0" smtClean="0"/>
              <a:t>μ – 2σ </a:t>
            </a:r>
            <a:r>
              <a:rPr lang="es-ES" dirty="0" smtClean="0"/>
              <a:t> ;</a:t>
            </a:r>
            <a:r>
              <a:rPr lang="el-GR" dirty="0" smtClean="0"/>
              <a:t>  μ + 2σ</a:t>
            </a:r>
            <a:r>
              <a:rPr lang="es-ES" dirty="0" smtClean="0"/>
              <a:t> ]: 95% des </a:t>
            </a:r>
            <a:r>
              <a:rPr lang="es-ES" dirty="0" err="1" smtClean="0"/>
              <a:t>observations</a:t>
            </a:r>
            <a:endParaRPr lang="el-GR" dirty="0" smtClean="0"/>
          </a:p>
          <a:p>
            <a:pPr lvl="3"/>
            <a:r>
              <a:rPr lang="es-ES" dirty="0" smtClean="0"/>
              <a:t>[ </a:t>
            </a:r>
            <a:r>
              <a:rPr lang="el-GR" dirty="0" smtClean="0"/>
              <a:t>μ – 3σ  </a:t>
            </a:r>
            <a:r>
              <a:rPr lang="es-ES" dirty="0" smtClean="0"/>
              <a:t>;</a:t>
            </a:r>
            <a:r>
              <a:rPr lang="el-GR" dirty="0" smtClean="0"/>
              <a:t> μ + 3σ</a:t>
            </a:r>
            <a:r>
              <a:rPr lang="es-ES" dirty="0" smtClean="0"/>
              <a:t> ]: 99,7% des </a:t>
            </a:r>
            <a:r>
              <a:rPr lang="es-ES" dirty="0" err="1" smtClean="0"/>
              <a:t>observations</a:t>
            </a:r>
            <a:endParaRPr lang="es-ES" dirty="0" smtClean="0"/>
          </a:p>
          <a:p>
            <a:pPr lvl="1"/>
            <a:r>
              <a:rPr lang="es-ES" dirty="0" smtClean="0"/>
              <a:t>Les </a:t>
            </a:r>
            <a:r>
              <a:rPr lang="es-ES" dirty="0" err="1" smtClean="0"/>
              <a:t>outliers</a:t>
            </a:r>
            <a:r>
              <a:rPr lang="es-ES" dirty="0" smtClean="0"/>
              <a:t> </a:t>
            </a:r>
            <a:r>
              <a:rPr lang="es-ES" dirty="0" err="1" smtClean="0"/>
              <a:t>parfois</a:t>
            </a:r>
            <a:r>
              <a:rPr lang="es-ES" dirty="0" smtClean="0"/>
              <a:t> </a:t>
            </a:r>
            <a:r>
              <a:rPr lang="es-ES" dirty="0" err="1" smtClean="0"/>
              <a:t>apportent</a:t>
            </a:r>
            <a:r>
              <a:rPr lang="es-ES" dirty="0" smtClean="0"/>
              <a:t> des </a:t>
            </a:r>
            <a:r>
              <a:rPr lang="es-ES" dirty="0" err="1" smtClean="0"/>
              <a:t>informations</a:t>
            </a:r>
            <a:r>
              <a:rPr lang="es-ES" dirty="0" smtClean="0"/>
              <a:t> pertinentes.</a:t>
            </a:r>
          </a:p>
          <a:p>
            <a:pPr lvl="1"/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Analyses</a:t>
            </a:r>
            <a:r>
              <a:rPr lang="es-ES" dirty="0" smtClean="0"/>
              <a:t> de </a:t>
            </a:r>
            <a:r>
              <a:rPr lang="es-ES" dirty="0" err="1" smtClean="0"/>
              <a:t>colonnes</a:t>
            </a:r>
            <a:r>
              <a:rPr lang="es-ES" dirty="0" smtClean="0"/>
              <a:t> </a:t>
            </a:r>
            <a:r>
              <a:rPr lang="es-ES" dirty="0" err="1" smtClean="0"/>
              <a:t>numériques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3119</TotalTime>
  <Words>1217</Words>
  <Application>Microsoft Office PowerPoint</Application>
  <PresentationFormat>On-screen Show (4:3)</PresentationFormat>
  <Paragraphs>225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Concourse</vt:lpstr>
      <vt:lpstr>Application au Service de la Santé Publique</vt:lpstr>
      <vt:lpstr>Idée de l’application</vt:lpstr>
      <vt:lpstr>Analyse exploratoire</vt:lpstr>
      <vt:lpstr>Nettoyage</vt:lpstr>
      <vt:lpstr>Nettoyage</vt:lpstr>
      <vt:lpstr>Nettoyage</vt:lpstr>
      <vt:lpstr>Nettoyage colonnes numériques</vt:lpstr>
      <vt:lpstr>Selection de produits vendus en France</vt:lpstr>
      <vt:lpstr>Analyses de colonnes numériques</vt:lpstr>
      <vt:lpstr>Quelques exemples: energy_100g</vt:lpstr>
      <vt:lpstr>Indice = K * (Q[0.75]- Q[0.25])</vt:lpstr>
      <vt:lpstr>Quelques exemples: fat_100g</vt:lpstr>
      <vt:lpstr>Indice = K * (Q[0.75]- Q[0.25])</vt:lpstr>
      <vt:lpstr>Quelques exemples: fiber_100g</vt:lpstr>
      <vt:lpstr>Quelques exemples: fiber_100g</vt:lpstr>
      <vt:lpstr>Nutriscore FRANCE</vt:lpstr>
      <vt:lpstr>Calcul du Nutriscore</vt:lpstr>
      <vt:lpstr>Nutriscore FRANCE</vt:lpstr>
      <vt:lpstr>Nutriscore FRANCE</vt:lpstr>
      <vt:lpstr>Nutriscore FRANCE: Dist Normal?</vt:lpstr>
      <vt:lpstr>% par valeur nutri-grade_fr_100g</vt:lpstr>
      <vt:lpstr>Analyses bivariées</vt:lpstr>
      <vt:lpstr>Slide 23</vt:lpstr>
      <vt:lpstr>Slide 24</vt:lpstr>
      <vt:lpstr>Slide 25</vt:lpstr>
      <vt:lpstr>Utilisation du plastique</vt:lpstr>
      <vt:lpstr>Utilisation du plastique et Nutriscore</vt:lpstr>
      <vt:lpstr>Nutriscore et allergens</vt:lpstr>
      <vt:lpstr>Nutriscore et allergens</vt:lpstr>
      <vt:lpstr>Nutriscore et Enseignes</vt:lpstr>
      <vt:lpstr>Slide 31</vt:lpstr>
      <vt:lpstr>Slide 32</vt:lpstr>
      <vt:lpstr>Slide 33</vt:lpstr>
      <vt:lpstr>Slide 34</vt:lpstr>
      <vt:lpstr>Système de Recommendation</vt:lpstr>
      <vt:lpstr>Système de Recommendation</vt:lpstr>
      <vt:lpstr>Système de Recommendation</vt:lpstr>
      <vt:lpstr>Système de Recommendation</vt:lpstr>
      <vt:lpstr>Système de Recommendation</vt:lpstr>
      <vt:lpstr>Système de Recommendation</vt:lpstr>
      <vt:lpstr>Slide 41</vt:lpstr>
      <vt:lpstr>Système de Recommendation</vt:lpstr>
      <vt:lpstr>Système de Recommendation</vt:lpstr>
      <vt:lpstr>Système de Recommendation</vt:lpstr>
      <vt:lpstr>Slide 45</vt:lpstr>
      <vt:lpstr>Limitations du système </vt:lpstr>
      <vt:lpstr>Questions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au Service de la Santé Publique</dc:title>
  <dc:creator>Johnny Torres</dc:creator>
  <cp:lastModifiedBy>Johnny Torres</cp:lastModifiedBy>
  <cp:revision>254</cp:revision>
  <dcterms:created xsi:type="dcterms:W3CDTF">2020-04-17T20:01:56Z</dcterms:created>
  <dcterms:modified xsi:type="dcterms:W3CDTF">2020-05-17T20:53:32Z</dcterms:modified>
</cp:coreProperties>
</file>