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7"/>
  </p:notesMasterIdLst>
  <p:handoutMasterIdLst>
    <p:handoutMasterId r:id="rId38"/>
  </p:handoutMasterIdLst>
  <p:sldIdLst>
    <p:sldId id="271" r:id="rId5"/>
    <p:sldId id="278"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5" r:id="rId19"/>
    <p:sldId id="324"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26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aeme Malcolm" initials="GM" lastIdx="1" clrIdx="0">
    <p:extLst>
      <p:ext uri="{19B8F6BF-5375-455C-9EA6-DF929625EA0E}">
        <p15:presenceInfo xmlns:p15="http://schemas.microsoft.com/office/powerpoint/2012/main" userId="S-1-5-21-2127521184-1604012920-1887927527-56565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E6E0EC"/>
    <a:srgbClr val="C6D9F1"/>
    <a:srgbClr val="4F81B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23" autoAdjust="0"/>
    <p:restoredTop sz="89934" autoAdjust="0"/>
  </p:normalViewPr>
  <p:slideViewPr>
    <p:cSldViewPr snapToGrid="0">
      <p:cViewPr varScale="1">
        <p:scale>
          <a:sx n="65" d="100"/>
          <a:sy n="65" d="100"/>
        </p:scale>
        <p:origin x="52" y="160"/>
      </p:cViewPr>
      <p:guideLst/>
    </p:cSldViewPr>
  </p:slideViewPr>
  <p:outlineViewPr>
    <p:cViewPr>
      <p:scale>
        <a:sx n="33" d="100"/>
        <a:sy n="33" d="100"/>
      </p:scale>
      <p:origin x="0" y="-2400"/>
    </p:cViewPr>
  </p:outlin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10/23/2015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2616939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3122507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http://spark.apache.org/docs/latest/programming-guide.html#transformations</a:t>
            </a: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4251679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http://spark.apache.org/docs/latest/programming-guide.html#actions</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398426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31</a:t>
            </a:fld>
            <a:endParaRPr lang="en-US" dirty="0"/>
          </a:p>
        </p:txBody>
      </p:sp>
    </p:spTree>
    <p:extLst>
      <p:ext uri="{BB962C8B-B14F-4D97-AF65-F5344CB8AC3E}">
        <p14:creationId xmlns:p14="http://schemas.microsoft.com/office/powerpoint/2010/main" val="29381582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5.emf"/><Relationship Id="rId1" Type="http://schemas.openxmlformats.org/officeDocument/2006/relationships/slideLayout" Target="../slideLayouts/slideLayout3.xml"/><Relationship Id="rId4" Type="http://schemas.openxmlformats.org/officeDocument/2006/relationships/image" Target="../media/image12.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emf"/><Relationship Id="rId5" Type="http://schemas.openxmlformats.org/officeDocument/2006/relationships/image" Target="../media/image6.png"/><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Graeme Malcolm | Snr Content Developer, Microsoft</a:t>
            </a:r>
          </a:p>
        </p:txBody>
      </p:sp>
      <p:sp>
        <p:nvSpPr>
          <p:cNvPr id="2" name="Title 1"/>
          <p:cNvSpPr>
            <a:spLocks noGrp="1"/>
          </p:cNvSpPr>
          <p:nvPr>
            <p:ph type="ctrTitle"/>
          </p:nvPr>
        </p:nvSpPr>
        <p:spPr>
          <a:solidFill>
            <a:srgbClr val="007233"/>
          </a:solidFill>
        </p:spPr>
        <p:txBody>
          <a:bodyPr/>
          <a:lstStyle/>
          <a:p>
            <a:pPr>
              <a:spcBef>
                <a:spcPts val="1200"/>
              </a:spcBef>
              <a:spcAft>
                <a:spcPts val="1200"/>
              </a:spcAft>
            </a:pPr>
            <a:r>
              <a:rPr lang="en-GB" sz="4000" dirty="0"/>
              <a:t>Implementing Real-Time Analysis with Hadoop in Azure </a:t>
            </a:r>
            <a:r>
              <a:rPr lang="en-GB" sz="4000" dirty="0" smtClean="0"/>
              <a:t>HDInsight</a:t>
            </a:r>
            <a:br>
              <a:rPr lang="en-GB" sz="4000" dirty="0" smtClean="0"/>
            </a:br>
            <a:r>
              <a:rPr lang="en-GB" sz="4000" dirty="0" smtClean="0"/>
              <a:t/>
            </a:r>
            <a:br>
              <a:rPr lang="en-GB" sz="4000" dirty="0" smtClean="0"/>
            </a:br>
            <a:r>
              <a:rPr lang="en-GB" sz="2800" dirty="0" smtClean="0"/>
              <a:t>03 | Using Spark for Interactive Data Analysis</a:t>
            </a:r>
            <a:endParaRPr lang="en-US" sz="32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 name="Group 142"/>
          <p:cNvGrpSpPr/>
          <p:nvPr/>
        </p:nvGrpSpPr>
        <p:grpSpPr>
          <a:xfrm>
            <a:off x="6506923" y="1677631"/>
            <a:ext cx="4204822" cy="3918758"/>
            <a:chOff x="6506923" y="1677631"/>
            <a:chExt cx="4204822" cy="3918758"/>
          </a:xfrm>
        </p:grpSpPr>
        <p:grpSp>
          <p:nvGrpSpPr>
            <p:cNvPr id="68" name="Group 67"/>
            <p:cNvGrpSpPr/>
            <p:nvPr/>
          </p:nvGrpSpPr>
          <p:grpSpPr>
            <a:xfrm>
              <a:off x="6506923" y="2835264"/>
              <a:ext cx="1725344" cy="1588048"/>
              <a:chOff x="6602457" y="2439479"/>
              <a:chExt cx="1725344" cy="1588048"/>
            </a:xfrm>
          </p:grpSpPr>
          <p:grpSp>
            <p:nvGrpSpPr>
              <p:cNvPr id="31" name="Group 30"/>
              <p:cNvGrpSpPr>
                <a:grpSpLocks noChangeAspect="1"/>
              </p:cNvGrpSpPr>
              <p:nvPr/>
            </p:nvGrpSpPr>
            <p:grpSpPr>
              <a:xfrm>
                <a:off x="6682079" y="2439479"/>
                <a:ext cx="1447800" cy="1196792"/>
                <a:chOff x="6639572" y="1907217"/>
                <a:chExt cx="3200400" cy="2645540"/>
              </a:xfrm>
            </p:grpSpPr>
            <p:grpSp>
              <p:nvGrpSpPr>
                <p:cNvPr id="57" name="Group 56"/>
                <p:cNvGrpSpPr>
                  <a:grpSpLocks noChangeAspect="1"/>
                </p:cNvGrpSpPr>
                <p:nvPr/>
              </p:nvGrpSpPr>
              <p:grpSpPr>
                <a:xfrm>
                  <a:off x="6639572" y="1907217"/>
                  <a:ext cx="3200400" cy="2645540"/>
                  <a:chOff x="6219422" y="1886308"/>
                  <a:chExt cx="3657600" cy="2752244"/>
                </a:xfrm>
              </p:grpSpPr>
              <p:grpSp>
                <p:nvGrpSpPr>
                  <p:cNvPr id="59" name="Group 58"/>
                  <p:cNvGrpSpPr/>
                  <p:nvPr/>
                </p:nvGrpSpPr>
                <p:grpSpPr>
                  <a:xfrm>
                    <a:off x="6219422" y="1886308"/>
                    <a:ext cx="3657600" cy="2752244"/>
                    <a:chOff x="6219421" y="1886308"/>
                    <a:chExt cx="3657600" cy="2752244"/>
                  </a:xfrm>
                </p:grpSpPr>
                <p:sp>
                  <p:nvSpPr>
                    <p:cNvPr id="61" name="Rectangle 60"/>
                    <p:cNvSpPr/>
                    <p:nvPr/>
                  </p:nvSpPr>
                  <p:spPr bwMode="auto">
                    <a:xfrm>
                      <a:off x="6219421" y="1895352"/>
                      <a:ext cx="3657600"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63" name="Group 62"/>
                    <p:cNvGrpSpPr/>
                    <p:nvPr/>
                  </p:nvGrpSpPr>
                  <p:grpSpPr>
                    <a:xfrm>
                      <a:off x="8580436" y="1996036"/>
                      <a:ext cx="731520" cy="237744"/>
                      <a:chOff x="8580436" y="1996036"/>
                      <a:chExt cx="731520" cy="237744"/>
                    </a:xfrm>
                  </p:grpSpPr>
                  <p:sp>
                    <p:nvSpPr>
                      <p:cNvPr id="64" name="Rectangle 63"/>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65" name="Straight Connector 64"/>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60" name="Straight Connector 59"/>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8" name="Straight Connector 57"/>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6" name="TextBox 65"/>
              <p:cNvSpPr txBox="1"/>
              <p:nvPr/>
            </p:nvSpPr>
            <p:spPr>
              <a:xfrm>
                <a:off x="6602457" y="3658195"/>
                <a:ext cx="1725344" cy="369332"/>
              </a:xfrm>
              <a:prstGeom prst="rect">
                <a:avLst/>
              </a:prstGeom>
              <a:noFill/>
            </p:spPr>
            <p:txBody>
              <a:bodyPr wrap="none" rtlCol="0">
                <a:spAutoFit/>
              </a:bodyPr>
              <a:lstStyle/>
              <a:p>
                <a:r>
                  <a:rPr lang="en-GB" dirty="0" smtClean="0">
                    <a:latin typeface="Segoe" panose="020B0502040504020203" pitchFamily="34" charset="0"/>
                  </a:rPr>
                  <a:t>Driver Program</a:t>
                </a:r>
                <a:endParaRPr lang="en-GB" dirty="0">
                  <a:latin typeface="Segoe" panose="020B0502040504020203" pitchFamily="34" charset="0"/>
                </a:endParaRPr>
              </a:p>
            </p:txBody>
          </p:sp>
        </p:grpSp>
        <p:grpSp>
          <p:nvGrpSpPr>
            <p:cNvPr id="122" name="Group 121"/>
            <p:cNvGrpSpPr/>
            <p:nvPr/>
          </p:nvGrpSpPr>
          <p:grpSpPr>
            <a:xfrm>
              <a:off x="9166835" y="1677631"/>
              <a:ext cx="1544910" cy="1718150"/>
              <a:chOff x="9166835" y="1460310"/>
              <a:chExt cx="1544910" cy="1718150"/>
            </a:xfrm>
          </p:grpSpPr>
          <p:sp>
            <p:nvSpPr>
              <p:cNvPr id="96" name="Rectangle 95"/>
              <p:cNvSpPr/>
              <p:nvPr/>
            </p:nvSpPr>
            <p:spPr>
              <a:xfrm>
                <a:off x="9304669" y="1460310"/>
                <a:ext cx="1269242" cy="13065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03" name="TextBox 102"/>
              <p:cNvSpPr txBox="1"/>
              <p:nvPr/>
            </p:nvSpPr>
            <p:spPr>
              <a:xfrm>
                <a:off x="9166835" y="2809128"/>
                <a:ext cx="1544910" cy="369332"/>
              </a:xfrm>
              <a:prstGeom prst="rect">
                <a:avLst/>
              </a:prstGeom>
              <a:noFill/>
            </p:spPr>
            <p:txBody>
              <a:bodyPr wrap="none" rtlCol="0">
                <a:spAutoFit/>
              </a:bodyPr>
              <a:lstStyle/>
              <a:p>
                <a:r>
                  <a:rPr lang="en-GB" dirty="0" smtClean="0">
                    <a:latin typeface="Segoe" panose="020B0502040504020203" pitchFamily="34" charset="0"/>
                  </a:rPr>
                  <a:t>Worker Node</a:t>
                </a:r>
                <a:endParaRPr lang="en-GB" dirty="0">
                  <a:latin typeface="Segoe" panose="020B0502040504020203" pitchFamily="34" charset="0"/>
                </a:endParaRPr>
              </a:p>
            </p:txBody>
          </p:sp>
        </p:grpSp>
        <p:grpSp>
          <p:nvGrpSpPr>
            <p:cNvPr id="123" name="Group 122"/>
            <p:cNvGrpSpPr/>
            <p:nvPr/>
          </p:nvGrpSpPr>
          <p:grpSpPr>
            <a:xfrm>
              <a:off x="9166835" y="3878239"/>
              <a:ext cx="1544910" cy="1718150"/>
              <a:chOff x="9166835" y="1460310"/>
              <a:chExt cx="1544910" cy="1718150"/>
            </a:xfrm>
          </p:grpSpPr>
          <p:sp>
            <p:nvSpPr>
              <p:cNvPr id="124" name="Rectangle 123"/>
              <p:cNvSpPr/>
              <p:nvPr/>
            </p:nvSpPr>
            <p:spPr>
              <a:xfrm>
                <a:off x="9304669" y="1460310"/>
                <a:ext cx="1269242" cy="13065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25" name="TextBox 124"/>
              <p:cNvSpPr txBox="1"/>
              <p:nvPr/>
            </p:nvSpPr>
            <p:spPr>
              <a:xfrm>
                <a:off x="9166835" y="2809128"/>
                <a:ext cx="1544910" cy="369332"/>
              </a:xfrm>
              <a:prstGeom prst="rect">
                <a:avLst/>
              </a:prstGeom>
              <a:noFill/>
            </p:spPr>
            <p:txBody>
              <a:bodyPr wrap="none" rtlCol="0">
                <a:spAutoFit/>
              </a:bodyPr>
              <a:lstStyle/>
              <a:p>
                <a:r>
                  <a:rPr lang="en-GB" dirty="0" smtClean="0">
                    <a:latin typeface="Segoe" panose="020B0502040504020203" pitchFamily="34" charset="0"/>
                  </a:rPr>
                  <a:t>Worker Node</a:t>
                </a:r>
                <a:endParaRPr lang="en-GB" dirty="0">
                  <a:latin typeface="Segoe" panose="020B0502040504020203" pitchFamily="34" charset="0"/>
                </a:endParaRPr>
              </a:p>
            </p:txBody>
          </p:sp>
        </p:grpSp>
      </p:grpSp>
      <p:sp>
        <p:nvSpPr>
          <p:cNvPr id="3" name="Content Placeholder 2"/>
          <p:cNvSpPr>
            <a:spLocks noGrp="1"/>
          </p:cNvSpPr>
          <p:nvPr>
            <p:ph sz="quarter" idx="10"/>
          </p:nvPr>
        </p:nvSpPr>
        <p:spPr>
          <a:xfrm>
            <a:off x="379413" y="1025912"/>
            <a:ext cx="5809888" cy="5652702"/>
          </a:xfrm>
        </p:spPr>
        <p:txBody>
          <a:bodyPr/>
          <a:lstStyle/>
          <a:p>
            <a:r>
              <a:rPr lang="en-GB" dirty="0" smtClean="0"/>
              <a:t>Distributed processing architecture consists of:</a:t>
            </a:r>
          </a:p>
          <a:p>
            <a:pPr lvl="1"/>
            <a:r>
              <a:rPr lang="en-GB" dirty="0" smtClean="0"/>
              <a:t>A </a:t>
            </a:r>
            <a:r>
              <a:rPr lang="en-GB" i="1" dirty="0" smtClean="0"/>
              <a:t>driver program</a:t>
            </a:r>
          </a:p>
          <a:p>
            <a:pPr lvl="1"/>
            <a:r>
              <a:rPr lang="en-GB" dirty="0" smtClean="0"/>
              <a:t>One or more </a:t>
            </a:r>
            <a:r>
              <a:rPr lang="en-GB" i="1" dirty="0" smtClean="0"/>
              <a:t>worker nodes</a:t>
            </a:r>
          </a:p>
          <a:p>
            <a:r>
              <a:rPr lang="en-GB" dirty="0" smtClean="0"/>
              <a:t>The </a:t>
            </a:r>
            <a:r>
              <a:rPr lang="en-GB" dirty="0"/>
              <a:t>d</a:t>
            </a:r>
            <a:r>
              <a:rPr lang="en-GB" dirty="0" smtClean="0"/>
              <a:t>river program uses a spark context to connect to the cluster…</a:t>
            </a:r>
          </a:p>
          <a:p>
            <a:r>
              <a:rPr lang="en-GB" dirty="0" smtClean="0"/>
              <a:t>…and uses worker nodes to perform operations on RDDs</a:t>
            </a:r>
            <a:endParaRPr lang="en-GB" dirty="0"/>
          </a:p>
        </p:txBody>
      </p:sp>
      <p:grpSp>
        <p:nvGrpSpPr>
          <p:cNvPr id="114" name="Group 113"/>
          <p:cNvGrpSpPr/>
          <p:nvPr/>
        </p:nvGrpSpPr>
        <p:grpSpPr>
          <a:xfrm>
            <a:off x="6586545" y="3171868"/>
            <a:ext cx="1845044" cy="573459"/>
            <a:chOff x="6586545" y="3171868"/>
            <a:chExt cx="1845044" cy="573459"/>
          </a:xfrm>
        </p:grpSpPr>
        <p:pic>
          <p:nvPicPr>
            <p:cNvPr id="112" name="Picture 111"/>
            <p:cNvPicPr>
              <a:picLocks noChangeAspect="1"/>
            </p:cNvPicPr>
            <p:nvPr/>
          </p:nvPicPr>
          <p:blipFill>
            <a:blip r:embed="rId2"/>
            <a:stretch>
              <a:fillRect/>
            </a:stretch>
          </p:blipFill>
          <p:spPr>
            <a:xfrm>
              <a:off x="7883063" y="3171868"/>
              <a:ext cx="548526" cy="573459"/>
            </a:xfrm>
            <a:prstGeom prst="rect">
              <a:avLst/>
            </a:prstGeom>
          </p:spPr>
        </p:pic>
        <p:sp>
          <p:nvSpPr>
            <p:cNvPr id="113" name="TextBox 112"/>
            <p:cNvSpPr txBox="1"/>
            <p:nvPr/>
          </p:nvSpPr>
          <p:spPr>
            <a:xfrm>
              <a:off x="6586545" y="3194511"/>
              <a:ext cx="1441420" cy="338554"/>
            </a:xfrm>
            <a:prstGeom prst="rect">
              <a:avLst/>
            </a:prstGeom>
            <a:noFill/>
          </p:spPr>
          <p:txBody>
            <a:bodyPr wrap="none" rtlCol="0">
              <a:spAutoFit/>
            </a:bodyPr>
            <a:lstStyle/>
            <a:p>
              <a:r>
                <a:rPr lang="en-GB" sz="1600" dirty="0" smtClean="0">
                  <a:latin typeface="Segoe" panose="020B0502040504020203" pitchFamily="34" charset="0"/>
                </a:rPr>
                <a:t>Spark Context</a:t>
              </a:r>
              <a:endParaRPr lang="en-GB" sz="1600" dirty="0">
                <a:latin typeface="Segoe" panose="020B0502040504020203" pitchFamily="34" charset="0"/>
              </a:endParaRPr>
            </a:p>
          </p:txBody>
        </p:sp>
      </p:grpSp>
      <p:grpSp>
        <p:nvGrpSpPr>
          <p:cNvPr id="141" name="Group 140"/>
          <p:cNvGrpSpPr/>
          <p:nvPr/>
        </p:nvGrpSpPr>
        <p:grpSpPr>
          <a:xfrm>
            <a:off x="9459830" y="1890286"/>
            <a:ext cx="958917" cy="3254555"/>
            <a:chOff x="9459830" y="1890286"/>
            <a:chExt cx="958917" cy="3254555"/>
          </a:xfrm>
        </p:grpSpPr>
        <p:grpSp>
          <p:nvGrpSpPr>
            <p:cNvPr id="121" name="Group 120"/>
            <p:cNvGrpSpPr/>
            <p:nvPr/>
          </p:nvGrpSpPr>
          <p:grpSpPr>
            <a:xfrm>
              <a:off x="9459830" y="1890286"/>
              <a:ext cx="958917" cy="1053947"/>
              <a:chOff x="9459830" y="1672965"/>
              <a:chExt cx="958917" cy="1053947"/>
            </a:xfrm>
          </p:grpSpPr>
          <p:sp>
            <p:nvSpPr>
              <p:cNvPr id="115" name="Rectangle 114"/>
              <p:cNvSpPr/>
              <p:nvPr/>
            </p:nvSpPr>
            <p:spPr>
              <a:xfrm>
                <a:off x="9528807" y="1672965"/>
                <a:ext cx="848261" cy="7153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16" name="TextBox 115"/>
              <p:cNvSpPr txBox="1"/>
              <p:nvPr/>
            </p:nvSpPr>
            <p:spPr>
              <a:xfrm>
                <a:off x="9459830" y="2388358"/>
                <a:ext cx="958917" cy="338554"/>
              </a:xfrm>
              <a:prstGeom prst="rect">
                <a:avLst/>
              </a:prstGeom>
              <a:noFill/>
            </p:spPr>
            <p:txBody>
              <a:bodyPr wrap="none" rtlCol="0">
                <a:spAutoFit/>
              </a:bodyPr>
              <a:lstStyle/>
              <a:p>
                <a:r>
                  <a:rPr lang="en-GB" sz="1600" dirty="0" smtClean="0">
                    <a:latin typeface="Segoe" panose="020B0502040504020203" pitchFamily="34" charset="0"/>
                  </a:rPr>
                  <a:t>Executor</a:t>
                </a:r>
                <a:endParaRPr lang="en-GB" sz="1600" dirty="0">
                  <a:latin typeface="Segoe" panose="020B0502040504020203" pitchFamily="34" charset="0"/>
                </a:endParaRPr>
              </a:p>
            </p:txBody>
          </p:sp>
          <p:sp>
            <p:nvSpPr>
              <p:cNvPr id="117" name="TextBox 116"/>
              <p:cNvSpPr txBox="1"/>
              <p:nvPr/>
            </p:nvSpPr>
            <p:spPr>
              <a:xfrm>
                <a:off x="9634227" y="2092047"/>
                <a:ext cx="637419" cy="338554"/>
              </a:xfrm>
              <a:prstGeom prst="rect">
                <a:avLst/>
              </a:prstGeom>
              <a:noFill/>
            </p:spPr>
            <p:txBody>
              <a:bodyPr wrap="none" rtlCol="0">
                <a:spAutoFit/>
              </a:bodyPr>
              <a:lstStyle/>
              <a:p>
                <a:r>
                  <a:rPr lang="en-GB" sz="1600" dirty="0" smtClean="0">
                    <a:latin typeface="Segoe" panose="020B0502040504020203" pitchFamily="34" charset="0"/>
                  </a:rPr>
                  <a:t>Tasks</a:t>
                </a:r>
                <a:endParaRPr lang="en-GB" sz="1600" dirty="0">
                  <a:latin typeface="Segoe" panose="020B0502040504020203" pitchFamily="34" charset="0"/>
                </a:endParaRPr>
              </a:p>
            </p:txBody>
          </p:sp>
          <p:grpSp>
            <p:nvGrpSpPr>
              <p:cNvPr id="95" name="Group 94"/>
              <p:cNvGrpSpPr/>
              <p:nvPr/>
            </p:nvGrpSpPr>
            <p:grpSpPr>
              <a:xfrm>
                <a:off x="9592548" y="1756136"/>
                <a:ext cx="324797" cy="357461"/>
                <a:chOff x="9266085" y="2591742"/>
                <a:chExt cx="1050039" cy="1155641"/>
              </a:xfrm>
            </p:grpSpPr>
            <p:sp>
              <p:nvSpPr>
                <p:cNvPr id="72" name="Freeform 10"/>
                <p:cNvSpPr>
                  <a:spLocks noEditPoints="1"/>
                </p:cNvSpPr>
                <p:nvPr/>
              </p:nvSpPr>
              <p:spPr bwMode="auto">
                <a:xfrm>
                  <a:off x="9491236" y="2924487"/>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2"/>
                <p:cNvSpPr>
                  <a:spLocks noEditPoints="1"/>
                </p:cNvSpPr>
                <p:nvPr/>
              </p:nvSpPr>
              <p:spPr bwMode="auto">
                <a:xfrm>
                  <a:off x="9266085" y="2591742"/>
                  <a:ext cx="488158"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8" name="Group 117"/>
              <p:cNvGrpSpPr/>
              <p:nvPr/>
            </p:nvGrpSpPr>
            <p:grpSpPr>
              <a:xfrm>
                <a:off x="9949668" y="1758408"/>
                <a:ext cx="324797" cy="357461"/>
                <a:chOff x="9266085" y="2591742"/>
                <a:chExt cx="1050039" cy="1155641"/>
              </a:xfrm>
            </p:grpSpPr>
            <p:sp>
              <p:nvSpPr>
                <p:cNvPr id="119" name="Freeform 10"/>
                <p:cNvSpPr>
                  <a:spLocks noEditPoints="1"/>
                </p:cNvSpPr>
                <p:nvPr/>
              </p:nvSpPr>
              <p:spPr bwMode="auto">
                <a:xfrm>
                  <a:off x="9491236" y="2924487"/>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2"/>
                <p:cNvSpPr>
                  <a:spLocks noEditPoints="1"/>
                </p:cNvSpPr>
                <p:nvPr/>
              </p:nvSpPr>
              <p:spPr bwMode="auto">
                <a:xfrm>
                  <a:off x="9266085" y="2591742"/>
                  <a:ext cx="488158"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26" name="Group 125"/>
            <p:cNvGrpSpPr/>
            <p:nvPr/>
          </p:nvGrpSpPr>
          <p:grpSpPr>
            <a:xfrm>
              <a:off x="9459830" y="4090894"/>
              <a:ext cx="958917" cy="1053947"/>
              <a:chOff x="9459830" y="1672965"/>
              <a:chExt cx="958917" cy="1053947"/>
            </a:xfrm>
          </p:grpSpPr>
          <p:sp>
            <p:nvSpPr>
              <p:cNvPr id="127" name="Rectangle 126"/>
              <p:cNvSpPr/>
              <p:nvPr/>
            </p:nvSpPr>
            <p:spPr>
              <a:xfrm>
                <a:off x="9528807" y="1672965"/>
                <a:ext cx="848261" cy="7153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28" name="TextBox 127"/>
              <p:cNvSpPr txBox="1"/>
              <p:nvPr/>
            </p:nvSpPr>
            <p:spPr>
              <a:xfrm>
                <a:off x="9459830" y="2388358"/>
                <a:ext cx="958917" cy="338554"/>
              </a:xfrm>
              <a:prstGeom prst="rect">
                <a:avLst/>
              </a:prstGeom>
              <a:noFill/>
            </p:spPr>
            <p:txBody>
              <a:bodyPr wrap="none" rtlCol="0">
                <a:spAutoFit/>
              </a:bodyPr>
              <a:lstStyle/>
              <a:p>
                <a:r>
                  <a:rPr lang="en-GB" sz="1600" dirty="0" smtClean="0">
                    <a:latin typeface="Segoe" panose="020B0502040504020203" pitchFamily="34" charset="0"/>
                  </a:rPr>
                  <a:t>Executor</a:t>
                </a:r>
                <a:endParaRPr lang="en-GB" sz="1600" dirty="0">
                  <a:latin typeface="Segoe" panose="020B0502040504020203" pitchFamily="34" charset="0"/>
                </a:endParaRPr>
              </a:p>
            </p:txBody>
          </p:sp>
          <p:sp>
            <p:nvSpPr>
              <p:cNvPr id="129" name="TextBox 128"/>
              <p:cNvSpPr txBox="1"/>
              <p:nvPr/>
            </p:nvSpPr>
            <p:spPr>
              <a:xfrm>
                <a:off x="9634227" y="2092047"/>
                <a:ext cx="637419" cy="338554"/>
              </a:xfrm>
              <a:prstGeom prst="rect">
                <a:avLst/>
              </a:prstGeom>
              <a:noFill/>
            </p:spPr>
            <p:txBody>
              <a:bodyPr wrap="none" rtlCol="0">
                <a:spAutoFit/>
              </a:bodyPr>
              <a:lstStyle/>
              <a:p>
                <a:r>
                  <a:rPr lang="en-GB" sz="1600" dirty="0" smtClean="0">
                    <a:latin typeface="Segoe" panose="020B0502040504020203" pitchFamily="34" charset="0"/>
                  </a:rPr>
                  <a:t>Tasks</a:t>
                </a:r>
                <a:endParaRPr lang="en-GB" sz="1600" dirty="0">
                  <a:latin typeface="Segoe" panose="020B0502040504020203" pitchFamily="34" charset="0"/>
                </a:endParaRPr>
              </a:p>
            </p:txBody>
          </p:sp>
          <p:grpSp>
            <p:nvGrpSpPr>
              <p:cNvPr id="130" name="Group 129"/>
              <p:cNvGrpSpPr/>
              <p:nvPr/>
            </p:nvGrpSpPr>
            <p:grpSpPr>
              <a:xfrm>
                <a:off x="9592548" y="1756136"/>
                <a:ext cx="324797" cy="357461"/>
                <a:chOff x="9266085" y="2591742"/>
                <a:chExt cx="1050039" cy="1155641"/>
              </a:xfrm>
            </p:grpSpPr>
            <p:sp>
              <p:nvSpPr>
                <p:cNvPr id="134" name="Freeform 10"/>
                <p:cNvSpPr>
                  <a:spLocks noEditPoints="1"/>
                </p:cNvSpPr>
                <p:nvPr/>
              </p:nvSpPr>
              <p:spPr bwMode="auto">
                <a:xfrm>
                  <a:off x="9491236" y="2924487"/>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2"/>
                <p:cNvSpPr>
                  <a:spLocks noEditPoints="1"/>
                </p:cNvSpPr>
                <p:nvPr/>
              </p:nvSpPr>
              <p:spPr bwMode="auto">
                <a:xfrm>
                  <a:off x="9266085" y="2591742"/>
                  <a:ext cx="488158"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1" name="Group 130"/>
              <p:cNvGrpSpPr/>
              <p:nvPr/>
            </p:nvGrpSpPr>
            <p:grpSpPr>
              <a:xfrm>
                <a:off x="9949668" y="1758408"/>
                <a:ext cx="324797" cy="357461"/>
                <a:chOff x="9266085" y="2591742"/>
                <a:chExt cx="1050039" cy="1155641"/>
              </a:xfrm>
            </p:grpSpPr>
            <p:sp>
              <p:nvSpPr>
                <p:cNvPr id="132" name="Freeform 10"/>
                <p:cNvSpPr>
                  <a:spLocks noEditPoints="1"/>
                </p:cNvSpPr>
                <p:nvPr/>
              </p:nvSpPr>
              <p:spPr bwMode="auto">
                <a:xfrm>
                  <a:off x="9491236" y="2924487"/>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2"/>
                <p:cNvSpPr>
                  <a:spLocks noEditPoints="1"/>
                </p:cNvSpPr>
                <p:nvPr/>
              </p:nvSpPr>
              <p:spPr bwMode="auto">
                <a:xfrm>
                  <a:off x="9266085" y="2591742"/>
                  <a:ext cx="488158"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grpSp>
        <p:nvGrpSpPr>
          <p:cNvPr id="142" name="Group 141"/>
          <p:cNvGrpSpPr/>
          <p:nvPr/>
        </p:nvGrpSpPr>
        <p:grpSpPr>
          <a:xfrm>
            <a:off x="8431589" y="2330919"/>
            <a:ext cx="873080" cy="2200608"/>
            <a:chOff x="8431589" y="2330919"/>
            <a:chExt cx="873080" cy="2200608"/>
          </a:xfrm>
        </p:grpSpPr>
        <p:cxnSp>
          <p:nvCxnSpPr>
            <p:cNvPr id="137" name="Elbow Connector 136"/>
            <p:cNvCxnSpPr>
              <a:stCxn id="112" idx="3"/>
              <a:endCxn id="96" idx="1"/>
            </p:cNvCxnSpPr>
            <p:nvPr/>
          </p:nvCxnSpPr>
          <p:spPr>
            <a:xfrm flipV="1">
              <a:off x="8431589" y="2330919"/>
              <a:ext cx="873080" cy="1127679"/>
            </a:xfrm>
            <a:prstGeom prst="bentConnector3">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Elbow Connector 137"/>
            <p:cNvCxnSpPr>
              <a:stCxn id="112" idx="3"/>
              <a:endCxn id="124" idx="1"/>
            </p:cNvCxnSpPr>
            <p:nvPr/>
          </p:nvCxnSpPr>
          <p:spPr>
            <a:xfrm>
              <a:off x="8431589" y="3458598"/>
              <a:ext cx="873080" cy="1072929"/>
            </a:xfrm>
            <a:prstGeom prst="bentConnector3">
              <a:avLst>
                <a:gd name="adj1" fmla="val 50000"/>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866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nodeType="afterEffect">
                                  <p:stCondLst>
                                    <p:cond delay="0"/>
                                  </p:stCondLst>
                                  <p:childTnLst>
                                    <p:set>
                                      <p:cBhvr>
                                        <p:cTn id="13" dur="1" fill="hold">
                                          <p:stCondLst>
                                            <p:cond delay="0"/>
                                          </p:stCondLst>
                                        </p:cTn>
                                        <p:tgtEl>
                                          <p:spTgt spid="143"/>
                                        </p:tgtEl>
                                        <p:attrNameLst>
                                          <p:attrName>style.visibility</p:attrName>
                                        </p:attrNameLst>
                                      </p:cBhvr>
                                      <p:to>
                                        <p:strVal val="visible"/>
                                      </p:to>
                                    </p:set>
                                    <p:animEffect transition="in" filter="fade">
                                      <p:cBhvr>
                                        <p:cTn id="14" dur="500"/>
                                        <p:tgtEl>
                                          <p:spTgt spid="143"/>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par>
                          <p:cTn id="19" fill="hold">
                            <p:stCondLst>
                              <p:cond delay="0"/>
                            </p:stCondLst>
                            <p:childTnLst>
                              <p:par>
                                <p:cTn id="20" presetID="10" presetClass="entr" presetSubtype="0" fill="hold" nodeType="afterEffect">
                                  <p:stCondLst>
                                    <p:cond delay="0"/>
                                  </p:stCondLst>
                                  <p:childTnLst>
                                    <p:set>
                                      <p:cBhvr>
                                        <p:cTn id="21" dur="1" fill="hold">
                                          <p:stCondLst>
                                            <p:cond delay="0"/>
                                          </p:stCondLst>
                                        </p:cTn>
                                        <p:tgtEl>
                                          <p:spTgt spid="114"/>
                                        </p:tgtEl>
                                        <p:attrNameLst>
                                          <p:attrName>style.visibility</p:attrName>
                                        </p:attrNameLst>
                                      </p:cBhvr>
                                      <p:to>
                                        <p:strVal val="visible"/>
                                      </p:to>
                                    </p:set>
                                    <p:animEffect transition="in" filter="fade">
                                      <p:cBhvr>
                                        <p:cTn id="22" dur="500"/>
                                        <p:tgtEl>
                                          <p:spTgt spid="11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par>
                          <p:cTn id="27" fill="hold">
                            <p:stCondLst>
                              <p:cond delay="0"/>
                            </p:stCondLst>
                            <p:childTnLst>
                              <p:par>
                                <p:cTn id="28" presetID="22" presetClass="entr" presetSubtype="8" fill="hold" nodeType="afterEffect">
                                  <p:stCondLst>
                                    <p:cond delay="0"/>
                                  </p:stCondLst>
                                  <p:childTnLst>
                                    <p:set>
                                      <p:cBhvr>
                                        <p:cTn id="29" dur="1" fill="hold">
                                          <p:stCondLst>
                                            <p:cond delay="0"/>
                                          </p:stCondLst>
                                        </p:cTn>
                                        <p:tgtEl>
                                          <p:spTgt spid="142"/>
                                        </p:tgtEl>
                                        <p:attrNameLst>
                                          <p:attrName>style.visibility</p:attrName>
                                        </p:attrNameLst>
                                      </p:cBhvr>
                                      <p:to>
                                        <p:strVal val="visible"/>
                                      </p:to>
                                    </p:set>
                                    <p:animEffect transition="in" filter="wipe(left)">
                                      <p:cBhvr>
                                        <p:cTn id="30" dur="500"/>
                                        <p:tgtEl>
                                          <p:spTgt spid="142"/>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141"/>
                                        </p:tgtEl>
                                        <p:attrNameLst>
                                          <p:attrName>style.visibility</p:attrName>
                                        </p:attrNameLst>
                                      </p:cBhvr>
                                      <p:to>
                                        <p:strVal val="visible"/>
                                      </p:to>
                                    </p:set>
                                    <p:animEffect transition="in" filter="fade">
                                      <p:cBhvr>
                                        <p:cTn id="34"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0" y="1070517"/>
            <a:ext cx="5263104" cy="5585795"/>
          </a:xfrm>
        </p:spPr>
        <p:txBody>
          <a:bodyPr/>
          <a:lstStyle/>
          <a:p>
            <a:r>
              <a:rPr lang="en-GB" dirty="0" smtClean="0"/>
              <a:t>To create a Spark Context:</a:t>
            </a:r>
          </a:p>
          <a:p>
            <a:pPr marL="971396" lvl="1" indent="-514350">
              <a:buFont typeface="+mj-lt"/>
              <a:buAutoNum type="arabicPeriod"/>
            </a:pPr>
            <a:r>
              <a:rPr lang="en-GB" sz="2400" dirty="0" smtClean="0"/>
              <a:t>Create a configuration for your cluster and application</a:t>
            </a:r>
          </a:p>
          <a:p>
            <a:pPr marL="971396" lvl="1" indent="-514350">
              <a:buFont typeface="+mj-lt"/>
              <a:buAutoNum type="arabicPeriod"/>
            </a:pPr>
            <a:r>
              <a:rPr lang="en-GB" sz="2400" dirty="0" smtClean="0"/>
              <a:t>Use the configuration to create a context</a:t>
            </a:r>
          </a:p>
          <a:p>
            <a:pPr marL="457046" lvl="1" indent="0">
              <a:buNone/>
            </a:pPr>
            <a:r>
              <a:rPr lang="en-GB" sz="2400" dirty="0" smtClean="0"/>
              <a:t>(Spark shells have one pre-created)</a:t>
            </a:r>
          </a:p>
          <a:p>
            <a:r>
              <a:rPr lang="en-GB" dirty="0" smtClean="0"/>
              <a:t>To create an RDD</a:t>
            </a:r>
          </a:p>
          <a:p>
            <a:pPr lvl="1"/>
            <a:r>
              <a:rPr lang="en-GB" dirty="0" smtClean="0"/>
              <a:t>Load from a source</a:t>
            </a:r>
          </a:p>
          <a:p>
            <a:pPr lvl="2"/>
            <a:r>
              <a:rPr lang="en-GB" dirty="0" smtClean="0"/>
              <a:t>Text file, JSON, XML, etc.</a:t>
            </a:r>
          </a:p>
          <a:p>
            <a:pPr lvl="1"/>
            <a:r>
              <a:rPr lang="en-GB" dirty="0" smtClean="0"/>
              <a:t>Parallelize a collection</a:t>
            </a:r>
          </a:p>
        </p:txBody>
      </p:sp>
      <p:sp>
        <p:nvSpPr>
          <p:cNvPr id="4" name="TextBox 3"/>
          <p:cNvSpPr txBox="1"/>
          <p:nvPr/>
        </p:nvSpPr>
        <p:spPr>
          <a:xfrm>
            <a:off x="5263104" y="4795024"/>
            <a:ext cx="6849952" cy="338554"/>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err="1" smtClean="0">
                <a:latin typeface="Courier New" panose="02070309020205020404" pitchFamily="49" charset="0"/>
                <a:cs typeface="Courier New" panose="02070309020205020404" pitchFamily="49" charset="0"/>
              </a:rPr>
              <a:t>txtRDD</a:t>
            </a:r>
            <a:r>
              <a:rPr lang="en-GB" sz="1600" dirty="0" smtClean="0">
                <a:latin typeface="Courier New" panose="02070309020205020404" pitchFamily="49" charset="0"/>
                <a:cs typeface="Courier New" panose="02070309020205020404" pitchFamily="49" charset="0"/>
              </a:rPr>
              <a:t> = </a:t>
            </a:r>
            <a:r>
              <a:rPr lang="en-GB" sz="1600" dirty="0" err="1" smtClean="0">
                <a:latin typeface="Courier New" panose="02070309020205020404" pitchFamily="49" charset="0"/>
                <a:cs typeface="Courier New" panose="02070309020205020404" pitchFamily="49" charset="0"/>
              </a:rPr>
              <a:t>sc.textFile</a:t>
            </a:r>
            <a:r>
              <a:rPr lang="en-GB" sz="1600" dirty="0" smtClean="0">
                <a:latin typeface="Courier New" panose="02070309020205020404" pitchFamily="49" charset="0"/>
                <a:cs typeface="Courier New" panose="02070309020205020404" pitchFamily="49" charset="0"/>
              </a:rPr>
              <a:t>("/data/tweets.txt")</a:t>
            </a:r>
            <a:endParaRPr lang="en-GB" sz="1600" dirty="0">
              <a:latin typeface="Courier New" panose="02070309020205020404" pitchFamily="49" charset="0"/>
              <a:cs typeface="Courier New" panose="02070309020205020404" pitchFamily="49" charset="0"/>
            </a:endParaRPr>
          </a:p>
        </p:txBody>
      </p:sp>
      <p:sp>
        <p:nvSpPr>
          <p:cNvPr id="5" name="TextBox 4"/>
          <p:cNvSpPr txBox="1"/>
          <p:nvPr/>
        </p:nvSpPr>
        <p:spPr>
          <a:xfrm>
            <a:off x="5263104" y="5556390"/>
            <a:ext cx="6849952" cy="338554"/>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err="1" smtClean="0">
                <a:latin typeface="Courier New" panose="02070309020205020404" pitchFamily="49" charset="0"/>
                <a:cs typeface="Courier New" panose="02070309020205020404" pitchFamily="49" charset="0"/>
              </a:rPr>
              <a:t>lstRDD</a:t>
            </a:r>
            <a:r>
              <a:rPr lang="en-GB" sz="1600" dirty="0" smtClean="0">
                <a:latin typeface="Courier New" panose="02070309020205020404" pitchFamily="49" charset="0"/>
                <a:cs typeface="Courier New" panose="02070309020205020404" pitchFamily="49" charset="0"/>
              </a:rPr>
              <a:t> = </a:t>
            </a:r>
            <a:r>
              <a:rPr lang="en-GB" sz="1600" dirty="0" err="1" smtClean="0">
                <a:latin typeface="Courier New" panose="02070309020205020404" pitchFamily="49" charset="0"/>
                <a:cs typeface="Courier New" panose="02070309020205020404" pitchFamily="49" charset="0"/>
              </a:rPr>
              <a:t>sc.parallelize</a:t>
            </a:r>
            <a:r>
              <a:rPr lang="en-GB" sz="1600" dirty="0" smtClean="0">
                <a:latin typeface="Courier New" panose="02070309020205020404" pitchFamily="49" charset="0"/>
                <a:cs typeface="Courier New" panose="02070309020205020404" pitchFamily="49" charset="0"/>
              </a:rPr>
              <a:t>(["A", "B", "C"])</a:t>
            </a:r>
            <a:endParaRPr lang="en-GB" sz="1600" dirty="0">
              <a:latin typeface="Courier New" panose="02070309020205020404" pitchFamily="49" charset="0"/>
              <a:cs typeface="Courier New" panose="02070309020205020404" pitchFamily="49" charset="0"/>
            </a:endParaRPr>
          </a:p>
        </p:txBody>
      </p:sp>
      <p:sp>
        <p:nvSpPr>
          <p:cNvPr id="6" name="TextBox 5"/>
          <p:cNvSpPr txBox="1"/>
          <p:nvPr/>
        </p:nvSpPr>
        <p:spPr>
          <a:xfrm>
            <a:off x="5263104" y="2059257"/>
            <a:ext cx="6849952" cy="584775"/>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none" rtlCol="0">
            <a:spAutoFit/>
          </a:bodyPr>
          <a:lstStyle/>
          <a:p>
            <a:r>
              <a:rPr lang="en-GB" sz="1600" dirty="0" err="1" smtClean="0">
                <a:latin typeface="Courier New" panose="02070309020205020404" pitchFamily="49" charset="0"/>
                <a:cs typeface="Courier New" panose="02070309020205020404" pitchFamily="49" charset="0"/>
              </a:rPr>
              <a:t>cfg</a:t>
            </a:r>
            <a:r>
              <a:rPr lang="en-GB" sz="1600" dirty="0">
                <a:latin typeface="Courier New" panose="02070309020205020404" pitchFamily="49" charset="0"/>
                <a:cs typeface="Courier New" panose="02070309020205020404" pitchFamily="49" charset="0"/>
              </a:rPr>
              <a:t> </a:t>
            </a:r>
            <a:r>
              <a:rPr lang="en-GB" sz="1600" dirty="0" smtClean="0">
                <a:latin typeface="Courier New" panose="02070309020205020404" pitchFamily="49" charset="0"/>
                <a:cs typeface="Courier New" panose="02070309020205020404" pitchFamily="49" charset="0"/>
              </a:rPr>
              <a:t>= </a:t>
            </a:r>
            <a:r>
              <a:rPr lang="en-GB" sz="1600" dirty="0" err="1" smtClean="0">
                <a:latin typeface="Courier New" panose="02070309020205020404" pitchFamily="49" charset="0"/>
                <a:cs typeface="Courier New" panose="02070309020205020404" pitchFamily="49" charset="0"/>
              </a:rPr>
              <a:t>SparkConf</a:t>
            </a:r>
            <a:r>
              <a:rPr lang="en-GB" sz="1600" dirty="0" smtClean="0">
                <a:latin typeface="Courier New" panose="02070309020205020404" pitchFamily="49" charset="0"/>
                <a:cs typeface="Courier New" panose="02070309020205020404" pitchFamily="49" charset="0"/>
              </a:rPr>
              <a:t>().</a:t>
            </a:r>
            <a:r>
              <a:rPr lang="en-GB" sz="1600" dirty="0" err="1" smtClean="0">
                <a:latin typeface="Courier New" panose="02070309020205020404" pitchFamily="49" charset="0"/>
                <a:cs typeface="Courier New" panose="02070309020205020404" pitchFamily="49" charset="0"/>
              </a:rPr>
              <a:t>setMaster</a:t>
            </a:r>
            <a:r>
              <a:rPr lang="en-GB" sz="1600" dirty="0" smtClean="0">
                <a:latin typeface="Courier New" panose="02070309020205020404" pitchFamily="49" charset="0"/>
                <a:cs typeface="Courier New" panose="02070309020205020404" pitchFamily="49" charset="0"/>
              </a:rPr>
              <a:t>("local").</a:t>
            </a:r>
            <a:r>
              <a:rPr lang="en-GB" sz="1600" dirty="0" err="1" smtClean="0">
                <a:latin typeface="Courier New" panose="02070309020205020404" pitchFamily="49" charset="0"/>
                <a:cs typeface="Courier New" panose="02070309020205020404" pitchFamily="49" charset="0"/>
              </a:rPr>
              <a:t>setAppName</a:t>
            </a:r>
            <a:r>
              <a:rPr lang="en-GB" sz="1600" dirty="0" smtClean="0">
                <a:latin typeface="Courier New" panose="02070309020205020404" pitchFamily="49" charset="0"/>
                <a:cs typeface="Courier New" panose="02070309020205020404" pitchFamily="49" charset="0"/>
              </a:rPr>
              <a:t>("App")</a:t>
            </a:r>
          </a:p>
          <a:p>
            <a:r>
              <a:rPr lang="en-GB" sz="1600" dirty="0" err="1" smtClean="0">
                <a:latin typeface="Courier New" panose="02070309020205020404" pitchFamily="49" charset="0"/>
                <a:cs typeface="Courier New" panose="02070309020205020404" pitchFamily="49" charset="0"/>
              </a:rPr>
              <a:t>sc</a:t>
            </a:r>
            <a:r>
              <a:rPr lang="en-GB" sz="1600" dirty="0">
                <a:latin typeface="Courier New" panose="02070309020205020404" pitchFamily="49" charset="0"/>
                <a:cs typeface="Courier New" panose="02070309020205020404" pitchFamily="49" charset="0"/>
              </a:rPr>
              <a:t> </a:t>
            </a:r>
            <a:r>
              <a:rPr lang="en-GB" sz="1600" dirty="0" smtClean="0">
                <a:latin typeface="Courier New" panose="02070309020205020404" pitchFamily="49" charset="0"/>
                <a:cs typeface="Courier New" panose="02070309020205020404" pitchFamily="49" charset="0"/>
              </a:rPr>
              <a:t>= </a:t>
            </a:r>
            <a:r>
              <a:rPr lang="en-GB" sz="1600" dirty="0" err="1" smtClean="0">
                <a:latin typeface="Courier New" panose="02070309020205020404" pitchFamily="49" charset="0"/>
                <a:cs typeface="Courier New" panose="02070309020205020404" pitchFamily="49" charset="0"/>
              </a:rPr>
              <a:t>SparkContext</a:t>
            </a:r>
            <a:r>
              <a:rPr lang="en-GB" sz="1600" dirty="0" smtClean="0">
                <a:latin typeface="Courier New" panose="02070309020205020404" pitchFamily="49" charset="0"/>
                <a:cs typeface="Courier New" panose="02070309020205020404" pitchFamily="49" charset="0"/>
              </a:rPr>
              <a:t>(</a:t>
            </a:r>
            <a:r>
              <a:rPr lang="en-GB" sz="1600" dirty="0" err="1" smtClean="0">
                <a:latin typeface="Courier New" panose="02070309020205020404" pitchFamily="49" charset="0"/>
                <a:cs typeface="Courier New" panose="02070309020205020404" pitchFamily="49" charset="0"/>
              </a:rPr>
              <a:t>conf</a:t>
            </a:r>
            <a:r>
              <a:rPr lang="en-GB" sz="1600" dirty="0" smtClean="0">
                <a:latin typeface="Courier New" panose="02070309020205020404" pitchFamily="49" charset="0"/>
                <a:cs typeface="Courier New" panose="02070309020205020404" pitchFamily="49" charset="0"/>
              </a:rPr>
              <a:t> = </a:t>
            </a:r>
            <a:r>
              <a:rPr lang="en-GB" sz="1600" dirty="0" err="1" smtClean="0">
                <a:latin typeface="Courier New" panose="02070309020205020404" pitchFamily="49" charset="0"/>
                <a:cs typeface="Courier New" panose="02070309020205020404" pitchFamily="49" charset="0"/>
              </a:rPr>
              <a:t>cfg</a:t>
            </a:r>
            <a:r>
              <a:rPr lang="en-GB" sz="1600" dirty="0" smtClean="0">
                <a:latin typeface="Courier New" panose="02070309020205020404" pitchFamily="49" charset="0"/>
                <a:cs typeface="Courier New" panose="02070309020205020404" pitchFamily="49" charset="0"/>
              </a:rPr>
              <a:t>)</a:t>
            </a:r>
            <a:endParaRPr lang="en-GB" sz="1600" dirty="0">
              <a:latin typeface="Courier New" panose="02070309020205020404" pitchFamily="49" charset="0"/>
              <a:cs typeface="Courier New" panose="02070309020205020404" pitchFamily="49" charset="0"/>
            </a:endParaRPr>
          </a:p>
        </p:txBody>
      </p:sp>
      <p:sp>
        <p:nvSpPr>
          <p:cNvPr id="8" name="Rectangular Callout 7"/>
          <p:cNvSpPr/>
          <p:nvPr/>
        </p:nvSpPr>
        <p:spPr>
          <a:xfrm>
            <a:off x="7627433" y="1154159"/>
            <a:ext cx="1672683" cy="446048"/>
          </a:xfrm>
          <a:prstGeom prst="wedgeRectCallout">
            <a:avLst>
              <a:gd name="adj1" fmla="val 37167"/>
              <a:gd name="adj2" fmla="val 16000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latin typeface="Segoe" panose="020B0502040504020203" pitchFamily="34" charset="0"/>
              </a:rPr>
              <a:t>Cluster URL</a:t>
            </a:r>
            <a:endParaRPr lang="en-GB" dirty="0">
              <a:latin typeface="Segoe" panose="020B0502040504020203" pitchFamily="34" charset="0"/>
            </a:endParaRPr>
          </a:p>
        </p:txBody>
      </p:sp>
      <p:sp>
        <p:nvSpPr>
          <p:cNvPr id="9" name="Rectangular Callout 8"/>
          <p:cNvSpPr/>
          <p:nvPr/>
        </p:nvSpPr>
        <p:spPr>
          <a:xfrm>
            <a:off x="9300116" y="2804430"/>
            <a:ext cx="2189357" cy="610065"/>
          </a:xfrm>
          <a:prstGeom prst="wedgeRectCallout">
            <a:avLst>
              <a:gd name="adj1" fmla="val 49900"/>
              <a:gd name="adj2" fmla="val -12149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latin typeface="Segoe" panose="020B0502040504020203" pitchFamily="34" charset="0"/>
              </a:rPr>
              <a:t>Your application name</a:t>
            </a:r>
            <a:endParaRPr lang="en-GB" dirty="0">
              <a:latin typeface="Segoe" panose="020B0502040504020203" pitchFamily="34" charset="0"/>
            </a:endParaRPr>
          </a:p>
        </p:txBody>
      </p:sp>
      <p:sp>
        <p:nvSpPr>
          <p:cNvPr id="10" name="Rectangular Callout 9"/>
          <p:cNvSpPr/>
          <p:nvPr/>
        </p:nvSpPr>
        <p:spPr>
          <a:xfrm>
            <a:off x="6226095" y="3799727"/>
            <a:ext cx="2802675" cy="610065"/>
          </a:xfrm>
          <a:prstGeom prst="wedgeRectCallout">
            <a:avLst>
              <a:gd name="adj1" fmla="val 39379"/>
              <a:gd name="adj2" fmla="val 11613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latin typeface="Segoe" panose="020B0502040504020203" pitchFamily="34" charset="0"/>
              </a:rPr>
              <a:t>Path to file</a:t>
            </a:r>
          </a:p>
          <a:p>
            <a:pPr algn="ctr"/>
            <a:r>
              <a:rPr lang="en-GB" dirty="0" smtClean="0">
                <a:latin typeface="Segoe" panose="020B0502040504020203" pitchFamily="34" charset="0"/>
              </a:rPr>
              <a:t>(</a:t>
            </a:r>
            <a:r>
              <a:rPr lang="en-GB" sz="1400" dirty="0" smtClean="0">
                <a:latin typeface="Segoe" panose="020B0502040504020203" pitchFamily="34" charset="0"/>
              </a:rPr>
              <a:t>default text delimiter is newline)</a:t>
            </a:r>
            <a:endParaRPr lang="en-GB" sz="1400" dirty="0">
              <a:latin typeface="Segoe" panose="020B0502040504020203" pitchFamily="34" charset="0"/>
            </a:endParaRPr>
          </a:p>
        </p:txBody>
      </p:sp>
      <p:sp>
        <p:nvSpPr>
          <p:cNvPr id="11" name="Rectangular Callout 10"/>
          <p:cNvSpPr/>
          <p:nvPr/>
        </p:nvSpPr>
        <p:spPr>
          <a:xfrm>
            <a:off x="7627432" y="6210264"/>
            <a:ext cx="1672683" cy="446048"/>
          </a:xfrm>
          <a:prstGeom prst="wedgeRectCallout">
            <a:avLst>
              <a:gd name="adj1" fmla="val 33167"/>
              <a:gd name="adj2" fmla="val -12750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latin typeface="Segoe" panose="020B0502040504020203" pitchFamily="34" charset="0"/>
              </a:rPr>
              <a:t>List</a:t>
            </a:r>
            <a:endParaRPr lang="en-GB" dirty="0">
              <a:latin typeface="Segoe" panose="020B0502040504020203" pitchFamily="34" charset="0"/>
            </a:endParaRPr>
          </a:p>
        </p:txBody>
      </p:sp>
    </p:spTree>
    <p:extLst>
      <p:ext uri="{BB962C8B-B14F-4D97-AF65-F5344CB8AC3E}">
        <p14:creationId xmlns:p14="http://schemas.microsoft.com/office/powerpoint/2010/main" val="411203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type="lt">
                                    <p:tmAbs val="100"/>
                                  </p:iterate>
                                  <p:childTnLst>
                                    <p:set>
                                      <p:cBhvr>
                                        <p:cTn id="15" dur="1" fill="hold">
                                          <p:stCondLst>
                                            <p:cond delay="0"/>
                                          </p:stCondLst>
                                        </p:cTn>
                                        <p:tgtEl>
                                          <p:spTgt spid="6"/>
                                        </p:tgtEl>
                                        <p:attrNameLst>
                                          <p:attrName>style.visibility</p:attrName>
                                        </p:attrNameLst>
                                      </p:cBhvr>
                                      <p:to>
                                        <p:strVal val="visible"/>
                                      </p:to>
                                    </p:set>
                                  </p:childTnLst>
                                </p:cTn>
                              </p:par>
                            </p:childTnLst>
                          </p:cTn>
                        </p:par>
                        <p:par>
                          <p:cTn id="16" fill="hold">
                            <p:stCondLst>
                              <p:cond delay="7601"/>
                            </p:stCondLst>
                            <p:childTnLst>
                              <p:par>
                                <p:cTn id="17" presetID="22" presetClass="entr" presetSubtype="4"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par>
                          <p:cTn id="20" fill="hold">
                            <p:stCondLst>
                              <p:cond delay="8101"/>
                            </p:stCondLst>
                            <p:childTnLst>
                              <p:par>
                                <p:cTn id="21" presetID="22" presetClass="entr" presetSubtype="1"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iterate type="lt">
                                    <p:tmAbs val="100"/>
                                  </p:iterate>
                                  <p:childTnLst>
                                    <p:set>
                                      <p:cBhvr>
                                        <p:cTn id="34" dur="1" fill="hold">
                                          <p:stCondLst>
                                            <p:cond delay="0"/>
                                          </p:stCondLst>
                                        </p:cTn>
                                        <p:tgtEl>
                                          <p:spTgt spid="4"/>
                                        </p:tgtEl>
                                        <p:attrNameLst>
                                          <p:attrName>style.visibility</p:attrName>
                                        </p:attrNameLst>
                                      </p:cBhvr>
                                      <p:to>
                                        <p:strVal val="visible"/>
                                      </p:to>
                                    </p:set>
                                  </p:childTnLst>
                                </p:cTn>
                              </p:par>
                            </p:childTnLst>
                          </p:cTn>
                        </p:par>
                        <p:par>
                          <p:cTn id="35" fill="hold">
                            <p:stCondLst>
                              <p:cond delay="3701"/>
                            </p:stCondLst>
                            <p:childTnLst>
                              <p:par>
                                <p:cTn id="36" presetID="22" presetClass="entr" presetSubtype="4"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down)">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iterate type="lt">
                                    <p:tmAbs val="100"/>
                                  </p:iterate>
                                  <p:childTnLst>
                                    <p:set>
                                      <p:cBhvr>
                                        <p:cTn id="45" dur="1" fill="hold">
                                          <p:stCondLst>
                                            <p:cond delay="0"/>
                                          </p:stCondLst>
                                        </p:cTn>
                                        <p:tgtEl>
                                          <p:spTgt spid="5"/>
                                        </p:tgtEl>
                                        <p:attrNameLst>
                                          <p:attrName>style.visibility</p:attrName>
                                        </p:attrNameLst>
                                      </p:cBhvr>
                                      <p:to>
                                        <p:strVal val="visible"/>
                                      </p:to>
                                    </p:set>
                                  </p:childTnLst>
                                </p:cTn>
                              </p:par>
                            </p:childTnLst>
                          </p:cTn>
                        </p:par>
                        <p:par>
                          <p:cTn id="46" fill="hold">
                            <p:stCondLst>
                              <p:cond delay="3501"/>
                            </p:stCondLst>
                            <p:childTnLst>
                              <p:par>
                                <p:cTn id="47" presetID="22" presetClass="entr" presetSubtype="1"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up)">
                                      <p:cBhvr>
                                        <p:cTn id="4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8"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0" y="814039"/>
            <a:ext cx="6913756" cy="5719609"/>
          </a:xfrm>
        </p:spPr>
        <p:txBody>
          <a:bodyPr/>
          <a:lstStyle/>
          <a:p>
            <a:r>
              <a:rPr lang="en-GB" dirty="0" smtClean="0"/>
              <a:t>RDD operations include:</a:t>
            </a:r>
          </a:p>
          <a:p>
            <a:pPr lvl="1"/>
            <a:r>
              <a:rPr lang="en-GB" i="1" dirty="0" smtClean="0"/>
              <a:t>Transformations</a:t>
            </a:r>
          </a:p>
          <a:p>
            <a:pPr lvl="2"/>
            <a:r>
              <a:rPr lang="en-GB" dirty="0" smtClean="0"/>
              <a:t>Create a new RDD by transforming an existing one</a:t>
            </a:r>
          </a:p>
          <a:p>
            <a:pPr lvl="1"/>
            <a:r>
              <a:rPr lang="en-GB" i="1" dirty="0" smtClean="0"/>
              <a:t>Actions</a:t>
            </a:r>
          </a:p>
          <a:p>
            <a:pPr lvl="2"/>
            <a:r>
              <a:rPr lang="en-GB" dirty="0" smtClean="0"/>
              <a:t>Return results to the driver program or an output file</a:t>
            </a:r>
          </a:p>
          <a:p>
            <a:r>
              <a:rPr lang="en-GB" dirty="0" smtClean="0"/>
              <a:t>Spark uses </a:t>
            </a:r>
            <a:r>
              <a:rPr lang="en-GB" i="1" dirty="0" smtClean="0"/>
              <a:t>Lazy Evaluation</a:t>
            </a:r>
          </a:p>
          <a:p>
            <a:pPr lvl="1"/>
            <a:r>
              <a:rPr lang="en-GB" dirty="0" smtClean="0"/>
              <a:t>No execution occurs until an action</a:t>
            </a:r>
          </a:p>
          <a:p>
            <a:pPr lvl="1"/>
            <a:r>
              <a:rPr lang="en-GB" dirty="0" smtClean="0"/>
              <a:t>RDDs are recomputed with each action</a:t>
            </a:r>
          </a:p>
          <a:p>
            <a:pPr lvl="2"/>
            <a:r>
              <a:rPr lang="en-GB" dirty="0" smtClean="0"/>
              <a:t>Use </a:t>
            </a:r>
            <a:r>
              <a:rPr lang="en-GB" b="1" dirty="0" smtClean="0"/>
              <a:t>persist</a:t>
            </a:r>
            <a:r>
              <a:rPr lang="en-GB" dirty="0" smtClean="0"/>
              <a:t> action to retain in memory</a:t>
            </a:r>
            <a:endParaRPr lang="en-GB" dirty="0"/>
          </a:p>
        </p:txBody>
      </p:sp>
      <p:sp>
        <p:nvSpPr>
          <p:cNvPr id="4" name="TextBox 3"/>
          <p:cNvSpPr txBox="1"/>
          <p:nvPr/>
        </p:nvSpPr>
        <p:spPr>
          <a:xfrm>
            <a:off x="6311589" y="2237677"/>
            <a:ext cx="5689954" cy="338554"/>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err="1" smtClean="0">
                <a:latin typeface="Courier New" panose="02070309020205020404" pitchFamily="49" charset="0"/>
                <a:cs typeface="Courier New" panose="02070309020205020404" pitchFamily="49" charset="0"/>
              </a:rPr>
              <a:t>msTwts</a:t>
            </a:r>
            <a:r>
              <a:rPr lang="en-GB" sz="1600" dirty="0" smtClean="0">
                <a:latin typeface="Courier New" panose="02070309020205020404" pitchFamily="49" charset="0"/>
                <a:cs typeface="Courier New" panose="02070309020205020404" pitchFamily="49" charset="0"/>
              </a:rPr>
              <a:t> = </a:t>
            </a:r>
            <a:r>
              <a:rPr lang="en-GB" sz="1600" dirty="0" err="1" smtClean="0">
                <a:latin typeface="Courier New" panose="02070309020205020404" pitchFamily="49" charset="0"/>
                <a:cs typeface="Courier New" panose="02070309020205020404" pitchFamily="49" charset="0"/>
              </a:rPr>
              <a:t>txtRDD.filter</a:t>
            </a:r>
            <a:r>
              <a:rPr lang="en-GB" sz="1600" dirty="0" smtClean="0">
                <a:latin typeface="Courier New" panose="02070309020205020404" pitchFamily="49" charset="0"/>
                <a:cs typeface="Courier New" panose="02070309020205020404" pitchFamily="49" charset="0"/>
              </a:rPr>
              <a:t>(lambda t: "#</a:t>
            </a:r>
            <a:r>
              <a:rPr lang="en-GB" sz="1600" dirty="0" err="1" smtClean="0">
                <a:latin typeface="Courier New" panose="02070309020205020404" pitchFamily="49" charset="0"/>
                <a:cs typeface="Courier New" panose="02070309020205020404" pitchFamily="49" charset="0"/>
              </a:rPr>
              <a:t>ms</a:t>
            </a:r>
            <a:r>
              <a:rPr lang="en-GB" sz="1600" dirty="0" smtClean="0">
                <a:latin typeface="Courier New" panose="02070309020205020404" pitchFamily="49" charset="0"/>
                <a:cs typeface="Courier New" panose="02070309020205020404" pitchFamily="49" charset="0"/>
              </a:rPr>
              <a:t>" in t)</a:t>
            </a:r>
            <a:endParaRPr lang="en-GB" sz="1600" dirty="0">
              <a:latin typeface="Courier New" panose="02070309020205020404" pitchFamily="49" charset="0"/>
              <a:cs typeface="Courier New" panose="02070309020205020404" pitchFamily="49" charset="0"/>
            </a:endParaRPr>
          </a:p>
        </p:txBody>
      </p:sp>
      <p:sp>
        <p:nvSpPr>
          <p:cNvPr id="5" name="TextBox 4"/>
          <p:cNvSpPr txBox="1"/>
          <p:nvPr/>
        </p:nvSpPr>
        <p:spPr>
          <a:xfrm>
            <a:off x="6311589" y="3702454"/>
            <a:ext cx="5689954" cy="338554"/>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err="1" smtClean="0">
                <a:latin typeface="Courier New" panose="02070309020205020404" pitchFamily="49" charset="0"/>
                <a:cs typeface="Courier New" panose="02070309020205020404" pitchFamily="49" charset="0"/>
              </a:rPr>
              <a:t>msTwts.count</a:t>
            </a:r>
            <a:r>
              <a:rPr lang="en-GB" sz="1600" dirty="0" smtClean="0">
                <a:latin typeface="Courier New" panose="02070309020205020404" pitchFamily="49" charset="0"/>
                <a:cs typeface="Courier New" panose="02070309020205020404" pitchFamily="49" charset="0"/>
              </a:rPr>
              <a:t>()</a:t>
            </a:r>
            <a:endParaRPr lang="en-GB" sz="1600" dirty="0">
              <a:latin typeface="Courier New" panose="02070309020205020404" pitchFamily="49" charset="0"/>
              <a:cs typeface="Courier New" panose="02070309020205020404" pitchFamily="49" charset="0"/>
            </a:endParaRPr>
          </a:p>
        </p:txBody>
      </p:sp>
      <p:sp>
        <p:nvSpPr>
          <p:cNvPr id="6" name="TextBox 5"/>
          <p:cNvSpPr txBox="1"/>
          <p:nvPr/>
        </p:nvSpPr>
        <p:spPr>
          <a:xfrm>
            <a:off x="6311589" y="5894011"/>
            <a:ext cx="5689954" cy="338554"/>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err="1" smtClean="0">
                <a:latin typeface="Courier New" panose="02070309020205020404" pitchFamily="49" charset="0"/>
                <a:cs typeface="Courier New" panose="02070309020205020404" pitchFamily="49" charset="0"/>
              </a:rPr>
              <a:t>msTwts.persist</a:t>
            </a:r>
            <a:r>
              <a:rPr lang="en-GB" sz="1600" dirty="0" smtClean="0">
                <a:latin typeface="Courier New" panose="02070309020205020404" pitchFamily="49" charset="0"/>
                <a:cs typeface="Courier New" panose="02070309020205020404" pitchFamily="49" charset="0"/>
              </a:rPr>
              <a:t>()</a:t>
            </a:r>
            <a:endParaRPr lang="en-GB" sz="1600" dirty="0">
              <a:latin typeface="Courier New" panose="02070309020205020404" pitchFamily="49" charset="0"/>
              <a:cs typeface="Courier New" panose="02070309020205020404" pitchFamily="49" charset="0"/>
            </a:endParaRPr>
          </a:p>
        </p:txBody>
      </p:sp>
      <p:sp>
        <p:nvSpPr>
          <p:cNvPr id="7" name="Rectangular Callout 6"/>
          <p:cNvSpPr/>
          <p:nvPr/>
        </p:nvSpPr>
        <p:spPr>
          <a:xfrm>
            <a:off x="8519531" y="1366903"/>
            <a:ext cx="1672683" cy="446048"/>
          </a:xfrm>
          <a:prstGeom prst="wedgeRectCallout">
            <a:avLst>
              <a:gd name="adj1" fmla="val 37167"/>
              <a:gd name="adj2" fmla="val 16000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latin typeface="Segoe" panose="020B0502040504020203" pitchFamily="34" charset="0"/>
              </a:rPr>
              <a:t>Inline function</a:t>
            </a:r>
            <a:endParaRPr lang="en-GB" dirty="0">
              <a:latin typeface="Segoe" panose="020B0502040504020203" pitchFamily="34" charset="0"/>
            </a:endParaRPr>
          </a:p>
        </p:txBody>
      </p:sp>
    </p:spTree>
    <p:extLst>
      <p:ext uri="{BB962C8B-B14F-4D97-AF65-F5344CB8AC3E}">
        <p14:creationId xmlns:p14="http://schemas.microsoft.com/office/powerpoint/2010/main" val="376584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iterate type="lt">
                                    <p:tmAbs val="100"/>
                                  </p:iterate>
                                  <p:childTnLst>
                                    <p:set>
                                      <p:cBhvr>
                                        <p:cTn id="13" dur="1" fill="hold">
                                          <p:stCondLst>
                                            <p:cond delay="0"/>
                                          </p:stCondLst>
                                        </p:cTn>
                                        <p:tgtEl>
                                          <p:spTgt spid="4"/>
                                        </p:tgtEl>
                                        <p:attrNameLst>
                                          <p:attrName>style.visibility</p:attrName>
                                        </p:attrNameLst>
                                      </p:cBhvr>
                                      <p:to>
                                        <p:strVal val="visible"/>
                                      </p:to>
                                    </p:set>
                                  </p:childTnLst>
                                </p:cTn>
                              </p:par>
                            </p:childTnLst>
                          </p:cTn>
                        </p:par>
                        <p:par>
                          <p:cTn id="14" fill="hold">
                            <p:stCondLst>
                              <p:cond delay="3701"/>
                            </p:stCondLst>
                            <p:childTnLst>
                              <p:par>
                                <p:cTn id="15" presetID="22" presetClass="entr" presetSubtype="4"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iterate type="lt">
                                    <p:tmAbs val="100"/>
                                  </p:iterate>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iterate type="lt">
                                    <p:tmAbs val="100"/>
                                  </p:iterate>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Working with Data in Spark</a:t>
            </a:r>
            <a:endParaRPr lang="en-GB" dirty="0"/>
          </a:p>
        </p:txBody>
      </p:sp>
    </p:spTree>
    <p:extLst>
      <p:ext uri="{BB962C8B-B14F-4D97-AF65-F5344CB8AC3E}">
        <p14:creationId xmlns:p14="http://schemas.microsoft.com/office/powerpoint/2010/main" val="11213147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How </a:t>
            </a:r>
            <a:r>
              <a:rPr lang="en-GB" dirty="0" smtClean="0"/>
              <a:t>do I write Spark programs?</a:t>
            </a:r>
            <a:endParaRPr lang="en-GB" dirty="0"/>
          </a:p>
        </p:txBody>
      </p:sp>
    </p:spTree>
    <p:extLst>
      <p:ext uri="{BB962C8B-B14F-4D97-AF65-F5344CB8AC3E}">
        <p14:creationId xmlns:p14="http://schemas.microsoft.com/office/powerpoint/2010/main" val="1222001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167539" y="1032353"/>
            <a:ext cx="5675700" cy="5290388"/>
          </a:xfrm>
        </p:spPr>
        <p:txBody>
          <a:bodyPr/>
          <a:lstStyle/>
          <a:p>
            <a:r>
              <a:rPr lang="en-GB" dirty="0" smtClean="0"/>
              <a:t>Most operations involve passing a function to a transformation or action</a:t>
            </a:r>
          </a:p>
          <a:p>
            <a:r>
              <a:rPr lang="en-GB" dirty="0" smtClean="0"/>
              <a:t>Functions can be:</a:t>
            </a:r>
          </a:p>
          <a:p>
            <a:pPr lvl="1"/>
            <a:r>
              <a:rPr lang="en-GB" dirty="0" smtClean="0"/>
              <a:t>Explicitly declared</a:t>
            </a:r>
          </a:p>
          <a:p>
            <a:pPr lvl="1"/>
            <a:r>
              <a:rPr lang="en-GB" dirty="0"/>
              <a:t>P</a:t>
            </a:r>
            <a:r>
              <a:rPr lang="en-GB" dirty="0" smtClean="0"/>
              <a:t>assed inline</a:t>
            </a:r>
          </a:p>
          <a:p>
            <a:pPr lvl="2"/>
            <a:r>
              <a:rPr lang="en-GB" dirty="0" smtClean="0"/>
              <a:t>Python uses </a:t>
            </a:r>
            <a:r>
              <a:rPr lang="en-GB" b="1" dirty="0" smtClean="0"/>
              <a:t>lambda</a:t>
            </a:r>
            <a:r>
              <a:rPr lang="en-GB" dirty="0" smtClean="0"/>
              <a:t> keyword</a:t>
            </a:r>
          </a:p>
          <a:p>
            <a:pPr lvl="2"/>
            <a:r>
              <a:rPr lang="en-GB" dirty="0" smtClean="0"/>
              <a:t>Scala uses </a:t>
            </a:r>
            <a:r>
              <a:rPr lang="en-GB" b="1" dirty="0" smtClean="0"/>
              <a:t>=&gt;</a:t>
            </a:r>
            <a:r>
              <a:rPr lang="en-GB" dirty="0" smtClean="0"/>
              <a:t> syntax</a:t>
            </a:r>
          </a:p>
          <a:p>
            <a:pPr lvl="2"/>
            <a:r>
              <a:rPr lang="en-GB" dirty="0" smtClean="0"/>
              <a:t>Java uses function classes or lambdas (Java 8)</a:t>
            </a:r>
          </a:p>
          <a:p>
            <a:endParaRPr lang="en-GB" dirty="0"/>
          </a:p>
        </p:txBody>
      </p:sp>
      <p:sp>
        <p:nvSpPr>
          <p:cNvPr id="5" name="TextBox 4"/>
          <p:cNvSpPr txBox="1"/>
          <p:nvPr/>
        </p:nvSpPr>
        <p:spPr>
          <a:xfrm>
            <a:off x="5709423" y="1747092"/>
            <a:ext cx="6244684" cy="338554"/>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err="1" smtClean="0">
                <a:latin typeface="Courier New" panose="02070309020205020404" pitchFamily="49" charset="0"/>
                <a:cs typeface="Courier New" panose="02070309020205020404" pitchFamily="49" charset="0"/>
              </a:rPr>
              <a:t>RDD.filter</a:t>
            </a:r>
            <a:r>
              <a:rPr lang="en-GB" sz="1600" dirty="0" smtClean="0">
                <a:latin typeface="Courier New" panose="02070309020205020404" pitchFamily="49" charset="0"/>
                <a:cs typeface="Courier New" panose="02070309020205020404" pitchFamily="49" charset="0"/>
              </a:rPr>
              <a:t>(</a:t>
            </a:r>
            <a:r>
              <a:rPr lang="en-GB" sz="1600" i="1" dirty="0" smtClean="0">
                <a:latin typeface="Courier New" panose="02070309020205020404" pitchFamily="49" charset="0"/>
                <a:cs typeface="Courier New" panose="02070309020205020404" pitchFamily="49" charset="0"/>
              </a:rPr>
              <a:t>function</a:t>
            </a:r>
            <a:r>
              <a:rPr lang="en-GB" sz="1600" dirty="0" smtClean="0">
                <a:latin typeface="Courier New" panose="02070309020205020404" pitchFamily="49" charset="0"/>
                <a:cs typeface="Courier New" panose="02070309020205020404" pitchFamily="49" charset="0"/>
              </a:rPr>
              <a:t>)</a:t>
            </a:r>
            <a:endParaRPr lang="en-GB" sz="1600" dirty="0">
              <a:latin typeface="Courier New" panose="02070309020205020404" pitchFamily="49" charset="0"/>
              <a:cs typeface="Courier New" panose="02070309020205020404" pitchFamily="49" charset="0"/>
            </a:endParaRPr>
          </a:p>
        </p:txBody>
      </p:sp>
      <p:sp>
        <p:nvSpPr>
          <p:cNvPr id="6" name="TextBox 5"/>
          <p:cNvSpPr txBox="1"/>
          <p:nvPr/>
        </p:nvSpPr>
        <p:spPr>
          <a:xfrm>
            <a:off x="5709423" y="3138938"/>
            <a:ext cx="6244684" cy="1077218"/>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err="1" smtClean="0">
                <a:latin typeface="Courier New" panose="02070309020205020404" pitchFamily="49" charset="0"/>
                <a:cs typeface="Courier New" panose="02070309020205020404" pitchFamily="49" charset="0"/>
              </a:rPr>
              <a:t>def</a:t>
            </a:r>
            <a:r>
              <a:rPr lang="en-GB" sz="1600" dirty="0" smtClean="0">
                <a:latin typeface="Courier New" panose="02070309020205020404" pitchFamily="49" charset="0"/>
                <a:cs typeface="Courier New" panose="02070309020205020404" pitchFamily="49" charset="0"/>
              </a:rPr>
              <a:t> </a:t>
            </a:r>
            <a:r>
              <a:rPr lang="en-GB" sz="1600" dirty="0" err="1" smtClean="0">
                <a:latin typeface="Courier New" panose="02070309020205020404" pitchFamily="49" charset="0"/>
                <a:cs typeface="Courier New" panose="02070309020205020404" pitchFamily="49" charset="0"/>
              </a:rPr>
              <a:t>containsMSTag</a:t>
            </a:r>
            <a:r>
              <a:rPr lang="en-GB" sz="1600" dirty="0" smtClean="0">
                <a:latin typeface="Courier New" panose="02070309020205020404" pitchFamily="49" charset="0"/>
                <a:cs typeface="Courier New" panose="02070309020205020404" pitchFamily="49" charset="0"/>
              </a:rPr>
              <a:t>(txt):</a:t>
            </a:r>
          </a:p>
          <a:p>
            <a:r>
              <a:rPr lang="en-GB" sz="1600" dirty="0" smtClean="0">
                <a:latin typeface="Courier New" panose="02070309020205020404" pitchFamily="49" charset="0"/>
                <a:cs typeface="Courier New" panose="02070309020205020404" pitchFamily="49" charset="0"/>
              </a:rPr>
              <a:t>    return "#</a:t>
            </a:r>
            <a:r>
              <a:rPr lang="en-GB" sz="1600" dirty="0" err="1" smtClean="0">
                <a:latin typeface="Courier New" panose="02070309020205020404" pitchFamily="49" charset="0"/>
                <a:cs typeface="Courier New" panose="02070309020205020404" pitchFamily="49" charset="0"/>
              </a:rPr>
              <a:t>ms</a:t>
            </a:r>
            <a:r>
              <a:rPr lang="en-GB" sz="1600" dirty="0" smtClean="0">
                <a:latin typeface="Courier New" panose="02070309020205020404" pitchFamily="49" charset="0"/>
                <a:cs typeface="Courier New" panose="02070309020205020404" pitchFamily="49" charset="0"/>
              </a:rPr>
              <a:t>" in txt</a:t>
            </a:r>
          </a:p>
          <a:p>
            <a:endParaRPr lang="en-GB" sz="1600" dirty="0" smtClean="0">
              <a:latin typeface="Courier New" panose="02070309020205020404" pitchFamily="49" charset="0"/>
              <a:cs typeface="Courier New" panose="02070309020205020404" pitchFamily="49" charset="0"/>
            </a:endParaRPr>
          </a:p>
          <a:p>
            <a:r>
              <a:rPr lang="en-GB" sz="1600" dirty="0" err="1" smtClean="0">
                <a:latin typeface="Courier New" panose="02070309020205020404" pitchFamily="49" charset="0"/>
                <a:cs typeface="Courier New" panose="02070309020205020404" pitchFamily="49" charset="0"/>
              </a:rPr>
              <a:t>msTwts</a:t>
            </a:r>
            <a:r>
              <a:rPr lang="en-GB" sz="1600" dirty="0" smtClean="0">
                <a:latin typeface="Courier New" panose="02070309020205020404" pitchFamily="49" charset="0"/>
                <a:cs typeface="Courier New" panose="02070309020205020404" pitchFamily="49" charset="0"/>
              </a:rPr>
              <a:t> = </a:t>
            </a:r>
            <a:r>
              <a:rPr lang="en-GB" sz="1600" dirty="0" err="1" smtClean="0">
                <a:latin typeface="Courier New" panose="02070309020205020404" pitchFamily="49" charset="0"/>
                <a:cs typeface="Courier New" panose="02070309020205020404" pitchFamily="49" charset="0"/>
              </a:rPr>
              <a:t>txtRDD.filter</a:t>
            </a:r>
            <a:r>
              <a:rPr lang="en-GB" sz="1600" dirty="0" smtClean="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containsMSTag</a:t>
            </a:r>
            <a:r>
              <a:rPr lang="en-GB" sz="1600" dirty="0" smtClean="0">
                <a:latin typeface="Courier New" panose="02070309020205020404" pitchFamily="49" charset="0"/>
                <a:cs typeface="Courier New" panose="02070309020205020404" pitchFamily="49" charset="0"/>
              </a:rPr>
              <a:t>)</a:t>
            </a:r>
            <a:endParaRPr lang="en-GB" sz="1600" dirty="0">
              <a:latin typeface="Courier New" panose="02070309020205020404" pitchFamily="49" charset="0"/>
              <a:cs typeface="Courier New" panose="02070309020205020404" pitchFamily="49" charset="0"/>
            </a:endParaRPr>
          </a:p>
        </p:txBody>
      </p:sp>
      <p:sp>
        <p:nvSpPr>
          <p:cNvPr id="7" name="TextBox 6"/>
          <p:cNvSpPr txBox="1"/>
          <p:nvPr/>
        </p:nvSpPr>
        <p:spPr>
          <a:xfrm>
            <a:off x="5709423" y="4448667"/>
            <a:ext cx="6244684" cy="584775"/>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smtClean="0">
                <a:latin typeface="Courier New" panose="02070309020205020404" pitchFamily="49" charset="0"/>
                <a:cs typeface="Courier New" panose="02070309020205020404" pitchFamily="49" charset="0"/>
              </a:rPr>
              <a:t>#Python</a:t>
            </a:r>
          </a:p>
          <a:p>
            <a:r>
              <a:rPr lang="en-GB" sz="1600" dirty="0" err="1" smtClean="0">
                <a:latin typeface="Courier New" panose="02070309020205020404" pitchFamily="49" charset="0"/>
                <a:cs typeface="Courier New" panose="02070309020205020404" pitchFamily="49" charset="0"/>
              </a:rPr>
              <a:t>msTwts</a:t>
            </a:r>
            <a:r>
              <a:rPr lang="en-GB" sz="1600" dirty="0" smtClean="0">
                <a:latin typeface="Courier New" panose="02070309020205020404" pitchFamily="49" charset="0"/>
                <a:cs typeface="Courier New" panose="02070309020205020404" pitchFamily="49" charset="0"/>
              </a:rPr>
              <a:t> = </a:t>
            </a:r>
            <a:r>
              <a:rPr lang="en-GB" sz="1600" dirty="0" err="1" smtClean="0">
                <a:latin typeface="Courier New" panose="02070309020205020404" pitchFamily="49" charset="0"/>
                <a:cs typeface="Courier New" panose="02070309020205020404" pitchFamily="49" charset="0"/>
              </a:rPr>
              <a:t>txtRDD.filter</a:t>
            </a:r>
            <a:r>
              <a:rPr lang="en-GB" sz="1600" dirty="0" smtClean="0">
                <a:latin typeface="Courier New" panose="02070309020205020404" pitchFamily="49" charset="0"/>
                <a:cs typeface="Courier New" panose="02070309020205020404" pitchFamily="49" charset="0"/>
              </a:rPr>
              <a:t>(lambda txt: </a:t>
            </a:r>
            <a:r>
              <a:rPr lang="en-GB" sz="1600" dirty="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ms</a:t>
            </a:r>
            <a:r>
              <a:rPr lang="en-GB" sz="1600" dirty="0">
                <a:latin typeface="Courier New" panose="02070309020205020404" pitchFamily="49" charset="0"/>
                <a:cs typeface="Courier New" panose="02070309020205020404" pitchFamily="49" charset="0"/>
              </a:rPr>
              <a:t>" in txt</a:t>
            </a:r>
            <a:r>
              <a:rPr lang="en-GB" sz="1600" dirty="0" smtClean="0">
                <a:latin typeface="Courier New" panose="02070309020205020404" pitchFamily="49" charset="0"/>
                <a:cs typeface="Courier New" panose="02070309020205020404" pitchFamily="49" charset="0"/>
              </a:rPr>
              <a:t>)</a:t>
            </a:r>
            <a:endParaRPr lang="en-GB" sz="1600" dirty="0">
              <a:latin typeface="Courier New" panose="02070309020205020404" pitchFamily="49" charset="0"/>
              <a:cs typeface="Courier New" panose="02070309020205020404" pitchFamily="49" charset="0"/>
            </a:endParaRPr>
          </a:p>
        </p:txBody>
      </p:sp>
      <p:sp>
        <p:nvSpPr>
          <p:cNvPr id="8" name="TextBox 7"/>
          <p:cNvSpPr txBox="1"/>
          <p:nvPr/>
        </p:nvSpPr>
        <p:spPr>
          <a:xfrm>
            <a:off x="5709423" y="5147477"/>
            <a:ext cx="6244684" cy="584775"/>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smtClean="0">
                <a:latin typeface="Courier New" panose="02070309020205020404" pitchFamily="49" charset="0"/>
                <a:cs typeface="Courier New" panose="02070309020205020404" pitchFamily="49" charset="0"/>
              </a:rPr>
              <a:t>//Scala</a:t>
            </a:r>
          </a:p>
          <a:p>
            <a:r>
              <a:rPr lang="en-GB" sz="1600" dirty="0" err="1" smtClean="0">
                <a:latin typeface="Courier New" panose="02070309020205020404" pitchFamily="49" charset="0"/>
                <a:cs typeface="Courier New" panose="02070309020205020404" pitchFamily="49" charset="0"/>
              </a:rPr>
              <a:t>msTwts</a:t>
            </a:r>
            <a:r>
              <a:rPr lang="en-GB" sz="1600" dirty="0" smtClean="0">
                <a:latin typeface="Courier New" panose="02070309020205020404" pitchFamily="49" charset="0"/>
                <a:cs typeface="Courier New" panose="02070309020205020404" pitchFamily="49" charset="0"/>
              </a:rPr>
              <a:t> = </a:t>
            </a:r>
            <a:r>
              <a:rPr lang="en-GB" sz="1600" dirty="0" err="1" smtClean="0">
                <a:latin typeface="Courier New" panose="02070309020205020404" pitchFamily="49" charset="0"/>
                <a:cs typeface="Courier New" panose="02070309020205020404" pitchFamily="49" charset="0"/>
              </a:rPr>
              <a:t>txtRDD.filter</a:t>
            </a:r>
            <a:r>
              <a:rPr lang="en-GB" sz="1600" dirty="0" smtClean="0">
                <a:latin typeface="Courier New" panose="02070309020205020404" pitchFamily="49" charset="0"/>
                <a:cs typeface="Courier New" panose="02070309020205020404" pitchFamily="49" charset="0"/>
              </a:rPr>
              <a:t>(txt</a:t>
            </a:r>
            <a:r>
              <a:rPr lang="en-GB" sz="1600" dirty="0">
                <a:latin typeface="Courier New" panose="02070309020205020404" pitchFamily="49" charset="0"/>
                <a:cs typeface="Courier New" panose="02070309020205020404" pitchFamily="49" charset="0"/>
              </a:rPr>
              <a:t> </a:t>
            </a:r>
            <a:r>
              <a:rPr lang="en-GB" sz="1600" dirty="0" smtClean="0">
                <a:latin typeface="Courier New" panose="02070309020205020404" pitchFamily="49" charset="0"/>
                <a:cs typeface="Courier New" panose="02070309020205020404" pitchFamily="49" charset="0"/>
              </a:rPr>
              <a:t>=&gt; </a:t>
            </a:r>
            <a:r>
              <a:rPr lang="en-GB" sz="1600" dirty="0" err="1" smtClean="0">
                <a:latin typeface="Courier New" panose="02070309020205020404" pitchFamily="49" charset="0"/>
                <a:cs typeface="Courier New" panose="02070309020205020404" pitchFamily="49" charset="0"/>
              </a:rPr>
              <a:t>txt.contains</a:t>
            </a:r>
            <a:r>
              <a:rPr lang="en-GB" sz="1600" dirty="0" smtClean="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ms</a:t>
            </a:r>
            <a:r>
              <a:rPr lang="en-GB" sz="1600" dirty="0" smtClean="0">
                <a:latin typeface="Courier New" panose="02070309020205020404" pitchFamily="49" charset="0"/>
                <a:cs typeface="Courier New" panose="02070309020205020404" pitchFamily="49" charset="0"/>
              </a:rPr>
              <a:t>")</a:t>
            </a:r>
            <a:endParaRPr lang="en-GB"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3029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type="lt">
                                    <p:tmAbs val="100"/>
                                  </p:iterate>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iterate type="lt">
                                    <p:tmAbs val="100"/>
                                  </p:iterate>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iterate type="lt">
                                    <p:tmAbs val="100"/>
                                  </p:iterate>
                                  <p:childTnLst>
                                    <p:set>
                                      <p:cBhvr>
                                        <p:cTn id="29" dur="1" fill="hold">
                                          <p:stCondLst>
                                            <p:cond delay="0"/>
                                          </p:stCondLst>
                                        </p:cTn>
                                        <p:tgtEl>
                                          <p:spTgt spid="7"/>
                                        </p:tgtEl>
                                        <p:attrNameLst>
                                          <p:attrName>style.visibility</p:attrName>
                                        </p:attrNameLst>
                                      </p:cBhvr>
                                      <p:to>
                                        <p:strVal val="visible"/>
                                      </p:to>
                                    </p:set>
                                  </p:childTnLst>
                                </p:cTn>
                              </p:par>
                            </p:childTnLst>
                          </p:cTn>
                        </p:par>
                        <p:par>
                          <p:cTn id="30" fill="hold">
                            <p:stCondLst>
                              <p:cond delay="4801"/>
                            </p:stCondLst>
                            <p:childTnLst>
                              <p:par>
                                <p:cTn id="31" presetID="1" presetClass="entr" presetSubtype="0" fill="hold" grpId="0" nodeType="after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par>
                          <p:cTn id="33" fill="hold">
                            <p:stCondLst>
                              <p:cond delay="4801"/>
                            </p:stCondLst>
                            <p:childTnLst>
                              <p:par>
                                <p:cTn id="34" presetID="1" presetClass="entr" presetSubtype="0" fill="hold" grpId="0" nodeType="afterEffect">
                                  <p:stCondLst>
                                    <p:cond delay="0"/>
                                  </p:stCondLst>
                                  <p:iterate type="lt">
                                    <p:tmAbs val="100"/>
                                  </p:iterate>
                                  <p:childTnLst>
                                    <p:set>
                                      <p:cBhvr>
                                        <p:cTn id="35" dur="1" fill="hold">
                                          <p:stCondLst>
                                            <p:cond delay="0"/>
                                          </p:stCondLst>
                                        </p:cTn>
                                        <p:tgtEl>
                                          <p:spTgt spid="8"/>
                                        </p:tgtEl>
                                        <p:attrNameLst>
                                          <p:attrName>style.visibility</p:attrName>
                                        </p:attrNameLst>
                                      </p:cBhvr>
                                      <p:to>
                                        <p:strVal val="visible"/>
                                      </p:to>
                                    </p:set>
                                  </p:childTnLst>
                                </p:cTn>
                              </p:par>
                            </p:childTnLst>
                          </p:cTn>
                        </p:par>
                        <p:par>
                          <p:cTn id="36" fill="hold">
                            <p:stCondLst>
                              <p:cond delay="9902"/>
                            </p:stCondLst>
                            <p:childTnLst>
                              <p:par>
                                <p:cTn id="37" presetID="1" presetClass="entr" presetSubtype="0" fill="hold" grpId="0" nodeType="after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0" y="1118545"/>
            <a:ext cx="5898724" cy="5456664"/>
          </a:xfrm>
        </p:spPr>
        <p:txBody>
          <a:bodyPr/>
          <a:lstStyle/>
          <a:p>
            <a:pPr marL="0" indent="0">
              <a:buNone/>
            </a:pPr>
            <a:r>
              <a:rPr lang="en-GB" dirty="0" smtClean="0"/>
              <a:t>Common Transformations:</a:t>
            </a:r>
          </a:p>
          <a:p>
            <a:r>
              <a:rPr lang="en-GB" sz="2800" b="1" dirty="0" smtClean="0"/>
              <a:t>filter</a:t>
            </a:r>
            <a:r>
              <a:rPr lang="en-GB" sz="2800" dirty="0" smtClean="0"/>
              <a:t>: Creates a filtered RDD</a:t>
            </a:r>
          </a:p>
          <a:p>
            <a:r>
              <a:rPr lang="en-GB" sz="2800" b="1" dirty="0" err="1"/>
              <a:t>flatMap</a:t>
            </a:r>
            <a:r>
              <a:rPr lang="en-GB" sz="2800" dirty="0"/>
              <a:t>: Applies a function to each element that returns multiple elements into a new RDD</a:t>
            </a:r>
          </a:p>
          <a:p>
            <a:r>
              <a:rPr lang="en-GB" sz="2800" b="1" dirty="0" smtClean="0"/>
              <a:t>map</a:t>
            </a:r>
            <a:r>
              <a:rPr lang="en-GB" sz="2800" dirty="0" smtClean="0"/>
              <a:t>: Applies a function to each element that returns an element in a new RDD</a:t>
            </a:r>
          </a:p>
          <a:p>
            <a:r>
              <a:rPr lang="en-GB" sz="2800" b="1" dirty="0" err="1" smtClean="0"/>
              <a:t>reduceByKey</a:t>
            </a:r>
            <a:r>
              <a:rPr lang="en-GB" sz="2800" dirty="0" smtClean="0"/>
              <a:t>: Aggregates values for each key in a key-value pair RDD</a:t>
            </a:r>
          </a:p>
          <a:p>
            <a:pPr lvl="1"/>
            <a:endParaRPr lang="en-GB" dirty="0" smtClean="0"/>
          </a:p>
        </p:txBody>
      </p:sp>
      <p:sp>
        <p:nvSpPr>
          <p:cNvPr id="5" name="TextBox 4"/>
          <p:cNvSpPr txBox="1"/>
          <p:nvPr/>
        </p:nvSpPr>
        <p:spPr>
          <a:xfrm>
            <a:off x="6579221" y="3549294"/>
            <a:ext cx="5261517" cy="369332"/>
          </a:xfrm>
          <a:prstGeom prst="rect">
            <a:avLst/>
          </a:prstGeom>
          <a:noFill/>
        </p:spPr>
        <p:txBody>
          <a:bodyPr wrap="square" rtlCol="0">
            <a:spAutoFit/>
          </a:bodyPr>
          <a:lstStyle/>
          <a:p>
            <a:r>
              <a:rPr lang="en-GB" dirty="0" smtClean="0">
                <a:latin typeface="Segoe" panose="020B0502040504020203" pitchFamily="34" charset="0"/>
              </a:rPr>
              <a:t>{["the"], ["owl"], ["and"], ["the"], ["pussycat"]}</a:t>
            </a:r>
            <a:endParaRPr lang="en-GB" dirty="0">
              <a:latin typeface="Segoe" panose="020B0502040504020203" pitchFamily="34" charset="0"/>
            </a:endParaRPr>
          </a:p>
        </p:txBody>
      </p:sp>
      <p:sp>
        <p:nvSpPr>
          <p:cNvPr id="6" name="TextBox 5"/>
          <p:cNvSpPr txBox="1"/>
          <p:nvPr/>
        </p:nvSpPr>
        <p:spPr>
          <a:xfrm>
            <a:off x="5631367" y="533769"/>
            <a:ext cx="6209371" cy="584775"/>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smtClean="0">
                <a:latin typeface="Courier New" panose="02070309020205020404" pitchFamily="49" charset="0"/>
                <a:cs typeface="Courier New" panose="02070309020205020404" pitchFamily="49" charset="0"/>
              </a:rPr>
              <a:t>txt = </a:t>
            </a:r>
            <a:r>
              <a:rPr lang="en-GB" sz="1600" dirty="0" err="1" smtClean="0">
                <a:latin typeface="Courier New" panose="02070309020205020404" pitchFamily="49" charset="0"/>
                <a:cs typeface="Courier New" panose="02070309020205020404" pitchFamily="49" charset="0"/>
              </a:rPr>
              <a:t>sc.parallelize</a:t>
            </a:r>
            <a:r>
              <a:rPr lang="en-GB" sz="1600" dirty="0" smtClean="0">
                <a:latin typeface="Courier New" panose="02070309020205020404" pitchFamily="49" charset="0"/>
                <a:cs typeface="Courier New" panose="02070309020205020404" pitchFamily="49" charset="0"/>
              </a:rPr>
              <a:t>(["the owl and the pussycat",</a:t>
            </a:r>
            <a:endParaRPr lang="en-GB" sz="1600" dirty="0">
              <a:latin typeface="Courier New" panose="02070309020205020404" pitchFamily="49" charset="0"/>
              <a:cs typeface="Courier New" panose="02070309020205020404" pitchFamily="49" charset="0"/>
            </a:endParaRPr>
          </a:p>
          <a:p>
            <a:r>
              <a:rPr lang="en-GB" sz="1600" dirty="0">
                <a:latin typeface="Courier New" panose="02070309020205020404" pitchFamily="49" charset="0"/>
                <a:cs typeface="Courier New" panose="02070309020205020404" pitchFamily="49" charset="0"/>
              </a:rPr>
              <a:t> </a:t>
            </a:r>
            <a:r>
              <a:rPr lang="en-GB" sz="1600" dirty="0" smtClean="0">
                <a:latin typeface="Courier New" panose="02070309020205020404" pitchFamily="49" charset="0"/>
                <a:cs typeface="Courier New" panose="02070309020205020404" pitchFamily="49" charset="0"/>
              </a:rPr>
              <a:t>                   "went to sea"])</a:t>
            </a:r>
            <a:endParaRPr lang="en-GB" sz="1600" dirty="0">
              <a:latin typeface="Courier New" panose="02070309020205020404" pitchFamily="49" charset="0"/>
              <a:cs typeface="Courier New" panose="02070309020205020404" pitchFamily="49" charset="0"/>
            </a:endParaRPr>
          </a:p>
        </p:txBody>
      </p:sp>
      <p:sp>
        <p:nvSpPr>
          <p:cNvPr id="7" name="TextBox 6"/>
          <p:cNvSpPr txBox="1"/>
          <p:nvPr/>
        </p:nvSpPr>
        <p:spPr>
          <a:xfrm>
            <a:off x="5830230" y="3154932"/>
            <a:ext cx="6010508" cy="338554"/>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smtClean="0">
                <a:latin typeface="Courier New" panose="02070309020205020404" pitchFamily="49" charset="0"/>
                <a:cs typeface="Courier New" panose="02070309020205020404" pitchFamily="49" charset="0"/>
              </a:rPr>
              <a:t>words = </a:t>
            </a:r>
            <a:r>
              <a:rPr lang="en-GB" sz="1600" dirty="0" err="1" smtClean="0">
                <a:latin typeface="Courier New" panose="02070309020205020404" pitchFamily="49" charset="0"/>
                <a:cs typeface="Courier New" panose="02070309020205020404" pitchFamily="49" charset="0"/>
              </a:rPr>
              <a:t>owlTxt.flatMap</a:t>
            </a:r>
            <a:r>
              <a:rPr lang="en-GB" sz="1600" dirty="0" smtClean="0">
                <a:latin typeface="Courier New" panose="02070309020205020404" pitchFamily="49" charset="0"/>
                <a:cs typeface="Courier New" panose="02070309020205020404" pitchFamily="49" charset="0"/>
              </a:rPr>
              <a:t>(lambda t: </a:t>
            </a:r>
            <a:r>
              <a:rPr lang="en-GB" sz="1600" dirty="0" err="1" smtClean="0">
                <a:latin typeface="Courier New" panose="02070309020205020404" pitchFamily="49" charset="0"/>
                <a:cs typeface="Courier New" panose="02070309020205020404" pitchFamily="49" charset="0"/>
              </a:rPr>
              <a:t>t.split</a:t>
            </a:r>
            <a:r>
              <a:rPr lang="en-GB" sz="1600" dirty="0" smtClean="0">
                <a:latin typeface="Courier New" panose="02070309020205020404" pitchFamily="49" charset="0"/>
                <a:cs typeface="Courier New" panose="02070309020205020404" pitchFamily="49" charset="0"/>
              </a:rPr>
              <a:t>(" "))</a:t>
            </a:r>
            <a:endParaRPr lang="en-GB" sz="1600" dirty="0">
              <a:latin typeface="Courier New" panose="02070309020205020404" pitchFamily="49" charset="0"/>
              <a:cs typeface="Courier New" panose="02070309020205020404" pitchFamily="49" charset="0"/>
            </a:endParaRPr>
          </a:p>
        </p:txBody>
      </p:sp>
      <p:sp>
        <p:nvSpPr>
          <p:cNvPr id="8" name="TextBox 7"/>
          <p:cNvSpPr txBox="1"/>
          <p:nvPr/>
        </p:nvSpPr>
        <p:spPr>
          <a:xfrm>
            <a:off x="5830230" y="4429899"/>
            <a:ext cx="6010508" cy="338554"/>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err="1" smtClean="0">
                <a:latin typeface="Courier New" panose="02070309020205020404" pitchFamily="49" charset="0"/>
                <a:cs typeface="Courier New" panose="02070309020205020404" pitchFamily="49" charset="0"/>
              </a:rPr>
              <a:t>kv</a:t>
            </a:r>
            <a:r>
              <a:rPr lang="en-GB" sz="1600" dirty="0" smtClean="0">
                <a:latin typeface="Courier New" panose="02070309020205020404" pitchFamily="49" charset="0"/>
                <a:cs typeface="Courier New" panose="02070309020205020404" pitchFamily="49" charset="0"/>
              </a:rPr>
              <a:t> = </a:t>
            </a:r>
            <a:r>
              <a:rPr lang="en-GB" sz="1600" dirty="0" err="1" smtClean="0">
                <a:latin typeface="Courier New" panose="02070309020205020404" pitchFamily="49" charset="0"/>
                <a:cs typeface="Courier New" panose="02070309020205020404" pitchFamily="49" charset="0"/>
              </a:rPr>
              <a:t>words.map</a:t>
            </a:r>
            <a:r>
              <a:rPr lang="en-GB" sz="1600" dirty="0" smtClean="0">
                <a:latin typeface="Courier New" panose="02070309020205020404" pitchFamily="49" charset="0"/>
                <a:cs typeface="Courier New" panose="02070309020205020404" pitchFamily="49" charset="0"/>
              </a:rPr>
              <a:t>(lambda key: (key, 1))</a:t>
            </a:r>
            <a:endParaRPr lang="en-GB" sz="1600" dirty="0">
              <a:latin typeface="Courier New" panose="02070309020205020404" pitchFamily="49" charset="0"/>
              <a:cs typeface="Courier New" panose="02070309020205020404" pitchFamily="49" charset="0"/>
            </a:endParaRPr>
          </a:p>
        </p:txBody>
      </p:sp>
      <p:sp>
        <p:nvSpPr>
          <p:cNvPr id="10" name="TextBox 9"/>
          <p:cNvSpPr txBox="1"/>
          <p:nvPr/>
        </p:nvSpPr>
        <p:spPr>
          <a:xfrm>
            <a:off x="6389296" y="1147294"/>
            <a:ext cx="5063006" cy="369332"/>
          </a:xfrm>
          <a:prstGeom prst="rect">
            <a:avLst/>
          </a:prstGeom>
          <a:noFill/>
        </p:spPr>
        <p:txBody>
          <a:bodyPr wrap="square" rtlCol="0">
            <a:spAutoFit/>
          </a:bodyPr>
          <a:lstStyle/>
          <a:p>
            <a:r>
              <a:rPr lang="en-GB" dirty="0" smtClean="0">
                <a:latin typeface="Segoe" panose="020B0502040504020203" pitchFamily="34" charset="0"/>
              </a:rPr>
              <a:t>{["the owl and the pussycat"],  ["went to sea"]}</a:t>
            </a:r>
            <a:endParaRPr lang="en-GB" dirty="0">
              <a:latin typeface="Segoe" panose="020B0502040504020203" pitchFamily="34" charset="0"/>
            </a:endParaRPr>
          </a:p>
        </p:txBody>
      </p:sp>
      <p:sp>
        <p:nvSpPr>
          <p:cNvPr id="11" name="TextBox 10"/>
          <p:cNvSpPr txBox="1"/>
          <p:nvPr/>
        </p:nvSpPr>
        <p:spPr>
          <a:xfrm>
            <a:off x="5830230" y="5704866"/>
            <a:ext cx="6010508" cy="338554"/>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smtClean="0">
                <a:latin typeface="Courier New" panose="02070309020205020404" pitchFamily="49" charset="0"/>
                <a:cs typeface="Courier New" panose="02070309020205020404" pitchFamily="49" charset="0"/>
              </a:rPr>
              <a:t>counts = </a:t>
            </a:r>
            <a:r>
              <a:rPr lang="en-GB" sz="1600" dirty="0" err="1" smtClean="0">
                <a:latin typeface="Courier New" panose="02070309020205020404" pitchFamily="49" charset="0"/>
                <a:cs typeface="Courier New" panose="02070309020205020404" pitchFamily="49" charset="0"/>
              </a:rPr>
              <a:t>kv.reduceByKey</a:t>
            </a:r>
            <a:r>
              <a:rPr lang="en-GB" sz="1600" dirty="0" smtClean="0">
                <a:latin typeface="Courier New" panose="02070309020205020404" pitchFamily="49" charset="0"/>
                <a:cs typeface="Courier New" panose="02070309020205020404" pitchFamily="49" charset="0"/>
              </a:rPr>
              <a:t>(lambda a, b: a + b)</a:t>
            </a:r>
            <a:endParaRPr lang="en-GB" sz="1600" dirty="0">
              <a:latin typeface="Courier New" panose="02070309020205020404" pitchFamily="49" charset="0"/>
              <a:cs typeface="Courier New" panose="02070309020205020404" pitchFamily="49" charset="0"/>
            </a:endParaRPr>
          </a:p>
        </p:txBody>
      </p:sp>
      <p:sp>
        <p:nvSpPr>
          <p:cNvPr id="12" name="TextBox 11"/>
          <p:cNvSpPr txBox="1"/>
          <p:nvPr/>
        </p:nvSpPr>
        <p:spPr>
          <a:xfrm>
            <a:off x="5830230" y="1914708"/>
            <a:ext cx="6010508" cy="338554"/>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err="1" smtClean="0">
                <a:latin typeface="Courier New" panose="02070309020205020404" pitchFamily="49" charset="0"/>
                <a:cs typeface="Courier New" panose="02070309020205020404" pitchFamily="49" charset="0"/>
              </a:rPr>
              <a:t>owlTxt</a:t>
            </a:r>
            <a:r>
              <a:rPr lang="en-GB" sz="1600" dirty="0" smtClean="0">
                <a:latin typeface="Courier New" panose="02070309020205020404" pitchFamily="49" charset="0"/>
                <a:cs typeface="Courier New" panose="02070309020205020404" pitchFamily="49" charset="0"/>
              </a:rPr>
              <a:t> = </a:t>
            </a:r>
            <a:r>
              <a:rPr lang="en-GB" sz="1600" dirty="0" err="1" smtClean="0">
                <a:latin typeface="Courier New" panose="02070309020205020404" pitchFamily="49" charset="0"/>
                <a:cs typeface="Courier New" panose="02070309020205020404" pitchFamily="49" charset="0"/>
              </a:rPr>
              <a:t>txt.filter</a:t>
            </a:r>
            <a:r>
              <a:rPr lang="en-GB" sz="1600" dirty="0" smtClean="0">
                <a:latin typeface="Courier New" panose="02070309020205020404" pitchFamily="49" charset="0"/>
                <a:cs typeface="Courier New" panose="02070309020205020404" pitchFamily="49" charset="0"/>
              </a:rPr>
              <a:t>(lambda t: "owl" in t)</a:t>
            </a:r>
            <a:endParaRPr lang="en-GB" sz="1600" dirty="0">
              <a:latin typeface="Courier New" panose="02070309020205020404" pitchFamily="49" charset="0"/>
              <a:cs typeface="Courier New" panose="02070309020205020404" pitchFamily="49" charset="0"/>
            </a:endParaRPr>
          </a:p>
        </p:txBody>
      </p:sp>
      <p:sp>
        <p:nvSpPr>
          <p:cNvPr id="13" name="TextBox 12"/>
          <p:cNvSpPr txBox="1"/>
          <p:nvPr/>
        </p:nvSpPr>
        <p:spPr>
          <a:xfrm>
            <a:off x="7216699" y="2310259"/>
            <a:ext cx="3237570" cy="369332"/>
          </a:xfrm>
          <a:prstGeom prst="rect">
            <a:avLst/>
          </a:prstGeom>
          <a:noFill/>
        </p:spPr>
        <p:txBody>
          <a:bodyPr wrap="square" rtlCol="0">
            <a:spAutoFit/>
          </a:bodyPr>
          <a:lstStyle/>
          <a:p>
            <a:r>
              <a:rPr lang="en-GB" dirty="0" smtClean="0">
                <a:latin typeface="Segoe" panose="020B0502040504020203" pitchFamily="34" charset="0"/>
              </a:rPr>
              <a:t>{["the owl and the pussycat"]}</a:t>
            </a:r>
            <a:endParaRPr lang="en-GB" dirty="0">
              <a:latin typeface="Segoe" panose="020B0502040504020203" pitchFamily="34" charset="0"/>
            </a:endParaRPr>
          </a:p>
        </p:txBody>
      </p:sp>
      <p:sp>
        <p:nvSpPr>
          <p:cNvPr id="14" name="TextBox 13"/>
          <p:cNvSpPr txBox="1"/>
          <p:nvPr/>
        </p:nvSpPr>
        <p:spPr>
          <a:xfrm>
            <a:off x="6142110" y="4855039"/>
            <a:ext cx="5588974" cy="369332"/>
          </a:xfrm>
          <a:prstGeom prst="rect">
            <a:avLst/>
          </a:prstGeom>
          <a:noFill/>
        </p:spPr>
        <p:txBody>
          <a:bodyPr wrap="square" rtlCol="0">
            <a:spAutoFit/>
          </a:bodyPr>
          <a:lstStyle/>
          <a:p>
            <a:r>
              <a:rPr lang="en-GB" dirty="0" smtClean="0">
                <a:latin typeface="Segoe" panose="020B0502040504020203" pitchFamily="34" charset="0"/>
              </a:rPr>
              <a:t>{["the",1], ["owl",1], ["and",1], ["the",1], ["pussycat",1]}</a:t>
            </a:r>
            <a:endParaRPr lang="en-GB" dirty="0">
              <a:latin typeface="Segoe" panose="020B0502040504020203" pitchFamily="34" charset="0"/>
            </a:endParaRPr>
          </a:p>
        </p:txBody>
      </p:sp>
      <p:sp>
        <p:nvSpPr>
          <p:cNvPr id="15" name="TextBox 14"/>
          <p:cNvSpPr txBox="1"/>
          <p:nvPr/>
        </p:nvSpPr>
        <p:spPr>
          <a:xfrm>
            <a:off x="6579220" y="6205876"/>
            <a:ext cx="5151863" cy="369332"/>
          </a:xfrm>
          <a:prstGeom prst="rect">
            <a:avLst/>
          </a:prstGeom>
          <a:noFill/>
        </p:spPr>
        <p:txBody>
          <a:bodyPr wrap="square" rtlCol="0">
            <a:spAutoFit/>
          </a:bodyPr>
          <a:lstStyle/>
          <a:p>
            <a:r>
              <a:rPr lang="en-GB" dirty="0" smtClean="0">
                <a:latin typeface="Segoe" panose="020B0502040504020203" pitchFamily="34" charset="0"/>
              </a:rPr>
              <a:t>{["the",2], ["owl",1], ["and",1], ["pussycat",1]}</a:t>
            </a:r>
            <a:endParaRPr lang="en-GB" dirty="0">
              <a:latin typeface="Segoe" panose="020B0502040504020203" pitchFamily="34" charset="0"/>
            </a:endParaRPr>
          </a:p>
        </p:txBody>
      </p:sp>
    </p:spTree>
    <p:extLst>
      <p:ext uri="{BB962C8B-B14F-4D97-AF65-F5344CB8AC3E}">
        <p14:creationId xmlns:p14="http://schemas.microsoft.com/office/powerpoint/2010/main" val="55126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type="lt">
                                    <p:tmAbs val="100"/>
                                  </p:iterate>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5501"/>
                            </p:stCondLst>
                            <p:childTnLst>
                              <p:par>
                                <p:cTn id="11" presetID="10"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iterate type="lt">
                                    <p:tmAbs val="100"/>
                                  </p:iterate>
                                  <p:childTnLst>
                                    <p:set>
                                      <p:cBhvr>
                                        <p:cTn id="20" dur="1" fill="hold">
                                          <p:stCondLst>
                                            <p:cond delay="0"/>
                                          </p:stCondLst>
                                        </p:cTn>
                                        <p:tgtEl>
                                          <p:spTgt spid="12"/>
                                        </p:tgtEl>
                                        <p:attrNameLst>
                                          <p:attrName>style.visibility</p:attrName>
                                        </p:attrNameLst>
                                      </p:cBhvr>
                                      <p:to>
                                        <p:strVal val="visible"/>
                                      </p:to>
                                    </p:set>
                                  </p:childTnLst>
                                </p:cTn>
                              </p:par>
                            </p:childTnLst>
                          </p:cTn>
                        </p:par>
                        <p:par>
                          <p:cTn id="21" fill="hold">
                            <p:stCondLst>
                              <p:cond delay="3401"/>
                            </p:stCondLst>
                            <p:childTnLst>
                              <p:par>
                                <p:cTn id="22" presetID="10" presetClass="entr" presetSubtype="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iterate type="lt">
                                    <p:tmAbs val="100"/>
                                  </p:iterate>
                                  <p:childTnLst>
                                    <p:set>
                                      <p:cBhvr>
                                        <p:cTn id="31" dur="1" fill="hold">
                                          <p:stCondLst>
                                            <p:cond delay="0"/>
                                          </p:stCondLst>
                                        </p:cTn>
                                        <p:tgtEl>
                                          <p:spTgt spid="7"/>
                                        </p:tgtEl>
                                        <p:attrNameLst>
                                          <p:attrName>style.visibility</p:attrName>
                                        </p:attrNameLst>
                                      </p:cBhvr>
                                      <p:to>
                                        <p:strVal val="visible"/>
                                      </p:to>
                                    </p:set>
                                  </p:childTnLst>
                                </p:cTn>
                              </p:par>
                            </p:childTnLst>
                          </p:cTn>
                        </p:par>
                        <p:par>
                          <p:cTn id="32" fill="hold">
                            <p:stCondLst>
                              <p:cond delay="4001"/>
                            </p:stCondLst>
                            <p:childTnLst>
                              <p:par>
                                <p:cTn id="33" presetID="10" presetClass="entr" presetSubtype="0"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
                                            <p:txEl>
                                              <p:pRg st="3" end="3"/>
                                            </p:txEl>
                                          </p:spTgt>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0" nodeType="afterEffect">
                                  <p:stCondLst>
                                    <p:cond delay="0"/>
                                  </p:stCondLst>
                                  <p:iterate type="lt">
                                    <p:tmAbs val="100"/>
                                  </p:iterate>
                                  <p:childTnLst>
                                    <p:set>
                                      <p:cBhvr>
                                        <p:cTn id="42" dur="1" fill="hold">
                                          <p:stCondLst>
                                            <p:cond delay="0"/>
                                          </p:stCondLst>
                                        </p:cTn>
                                        <p:tgtEl>
                                          <p:spTgt spid="8"/>
                                        </p:tgtEl>
                                        <p:attrNameLst>
                                          <p:attrName>style.visibility</p:attrName>
                                        </p:attrNameLst>
                                      </p:cBhvr>
                                      <p:to>
                                        <p:strVal val="visible"/>
                                      </p:to>
                                    </p:set>
                                  </p:childTnLst>
                                </p:cTn>
                              </p:par>
                            </p:childTnLst>
                          </p:cTn>
                        </p:par>
                        <p:par>
                          <p:cTn id="43" fill="hold">
                            <p:stCondLst>
                              <p:cond delay="3001"/>
                            </p:stCondLst>
                            <p:childTnLst>
                              <p:par>
                                <p:cTn id="44" presetID="10" presetClass="entr" presetSubtype="0"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4" end="4"/>
                                            </p:txEl>
                                          </p:spTgt>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grpId="0" nodeType="afterEffect">
                                  <p:stCondLst>
                                    <p:cond delay="0"/>
                                  </p:stCondLst>
                                  <p:iterate type="lt">
                                    <p:tmAbs val="100"/>
                                  </p:iterate>
                                  <p:childTnLst>
                                    <p:set>
                                      <p:cBhvr>
                                        <p:cTn id="53" dur="1" fill="hold">
                                          <p:stCondLst>
                                            <p:cond delay="0"/>
                                          </p:stCondLst>
                                        </p:cTn>
                                        <p:tgtEl>
                                          <p:spTgt spid="11"/>
                                        </p:tgtEl>
                                        <p:attrNameLst>
                                          <p:attrName>style.visibility</p:attrName>
                                        </p:attrNameLst>
                                      </p:cBhvr>
                                      <p:to>
                                        <p:strVal val="visible"/>
                                      </p:to>
                                    </p:set>
                                  </p:childTnLst>
                                </p:cTn>
                              </p:par>
                            </p:childTnLst>
                          </p:cTn>
                        </p:par>
                        <p:par>
                          <p:cTn id="54" fill="hold">
                            <p:stCondLst>
                              <p:cond delay="3501"/>
                            </p:stCondLst>
                            <p:childTnLst>
                              <p:par>
                                <p:cTn id="55" presetID="10" presetClass="entr" presetSubtype="0"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6" grpId="0" animBg="1"/>
      <p:bldP spid="7" grpId="0" animBg="1"/>
      <p:bldP spid="8" grpId="0" animBg="1"/>
      <p:bldP spid="10" grpId="0"/>
      <p:bldP spid="11" grpId="0" animBg="1"/>
      <p:bldP spid="12" grpId="0" animBg="1"/>
      <p:bldP spid="13" grpId="0"/>
      <p:bldP spid="14"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0" y="706215"/>
            <a:ext cx="6590371" cy="5686155"/>
          </a:xfrm>
        </p:spPr>
        <p:txBody>
          <a:bodyPr/>
          <a:lstStyle/>
          <a:p>
            <a:pPr marL="0" indent="0">
              <a:buNone/>
            </a:pPr>
            <a:r>
              <a:rPr lang="en-GB" dirty="0" smtClean="0"/>
              <a:t>Common Actions:</a:t>
            </a:r>
          </a:p>
          <a:p>
            <a:r>
              <a:rPr lang="en-GB" sz="2800" b="1" dirty="0" smtClean="0"/>
              <a:t>reduce</a:t>
            </a:r>
            <a:r>
              <a:rPr lang="en-GB" sz="2800" dirty="0" smtClean="0"/>
              <a:t>: Aggregates the elements of an RDD using a function that takes two arguments</a:t>
            </a:r>
          </a:p>
          <a:p>
            <a:r>
              <a:rPr lang="en-GB" sz="2800" b="1" dirty="0" smtClean="0"/>
              <a:t>count</a:t>
            </a:r>
            <a:r>
              <a:rPr lang="en-GB" sz="2800" dirty="0" smtClean="0"/>
              <a:t>: Returns the number of elements in the RDD</a:t>
            </a:r>
          </a:p>
          <a:p>
            <a:r>
              <a:rPr lang="en-GB" sz="2800" b="1" dirty="0" smtClean="0"/>
              <a:t>first</a:t>
            </a:r>
            <a:r>
              <a:rPr lang="en-GB" sz="2800" dirty="0" smtClean="0"/>
              <a:t>: Returns the first element in the RDD</a:t>
            </a:r>
          </a:p>
          <a:p>
            <a:r>
              <a:rPr lang="en-GB" sz="2800" b="1" dirty="0" smtClean="0"/>
              <a:t>collect</a:t>
            </a:r>
            <a:r>
              <a:rPr lang="en-GB" sz="2800" dirty="0" smtClean="0"/>
              <a:t>: Returns the RDD as an array to the driver program</a:t>
            </a:r>
          </a:p>
          <a:p>
            <a:r>
              <a:rPr lang="en-GB" sz="2800" b="1" dirty="0" err="1" smtClean="0"/>
              <a:t>saveAsTextFile</a:t>
            </a:r>
            <a:r>
              <a:rPr lang="en-GB" sz="2800" dirty="0" smtClean="0"/>
              <a:t>: Saves the RDD as a text file in the specified path</a:t>
            </a:r>
            <a:endParaRPr lang="en-GB" sz="2800" dirty="0"/>
          </a:p>
        </p:txBody>
      </p:sp>
      <p:sp>
        <p:nvSpPr>
          <p:cNvPr id="4" name="TextBox 3"/>
          <p:cNvSpPr txBox="1"/>
          <p:nvPr/>
        </p:nvSpPr>
        <p:spPr>
          <a:xfrm>
            <a:off x="7025267" y="3317708"/>
            <a:ext cx="4815471" cy="369332"/>
          </a:xfrm>
          <a:prstGeom prst="rect">
            <a:avLst/>
          </a:prstGeom>
          <a:noFill/>
        </p:spPr>
        <p:txBody>
          <a:bodyPr wrap="square" rtlCol="0">
            <a:spAutoFit/>
          </a:bodyPr>
          <a:lstStyle/>
          <a:p>
            <a:pPr algn="ctr"/>
            <a:r>
              <a:rPr lang="en-GB" dirty="0" smtClean="0">
                <a:latin typeface="Segoe" panose="020B0502040504020203" pitchFamily="34" charset="0"/>
              </a:rPr>
              <a:t>4</a:t>
            </a:r>
            <a:endParaRPr lang="en-GB" dirty="0">
              <a:latin typeface="Segoe" panose="020B0502040504020203" pitchFamily="34" charset="0"/>
            </a:endParaRPr>
          </a:p>
        </p:txBody>
      </p:sp>
      <p:sp>
        <p:nvSpPr>
          <p:cNvPr id="5" name="TextBox 4"/>
          <p:cNvSpPr txBox="1"/>
          <p:nvPr/>
        </p:nvSpPr>
        <p:spPr>
          <a:xfrm>
            <a:off x="6865941" y="610736"/>
            <a:ext cx="4974794" cy="348678"/>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err="1" smtClean="0">
                <a:latin typeface="Courier New" panose="02070309020205020404" pitchFamily="49" charset="0"/>
                <a:cs typeface="Courier New" panose="02070309020205020404" pitchFamily="49" charset="0"/>
              </a:rPr>
              <a:t>nums</a:t>
            </a:r>
            <a:r>
              <a:rPr lang="en-GB" sz="1600" dirty="0" smtClean="0">
                <a:latin typeface="Courier New" panose="02070309020205020404" pitchFamily="49" charset="0"/>
                <a:cs typeface="Courier New" panose="02070309020205020404" pitchFamily="49" charset="0"/>
              </a:rPr>
              <a:t> = </a:t>
            </a:r>
            <a:r>
              <a:rPr lang="en-GB" sz="1600" dirty="0" err="1" smtClean="0">
                <a:latin typeface="Courier New" panose="02070309020205020404" pitchFamily="49" charset="0"/>
                <a:cs typeface="Courier New" panose="02070309020205020404" pitchFamily="49" charset="0"/>
              </a:rPr>
              <a:t>sc.parallelize</a:t>
            </a:r>
            <a:r>
              <a:rPr lang="en-GB" sz="1600" dirty="0" smtClean="0">
                <a:latin typeface="Courier New" panose="02070309020205020404" pitchFamily="49" charset="0"/>
                <a:cs typeface="Courier New" panose="02070309020205020404" pitchFamily="49" charset="0"/>
              </a:rPr>
              <a:t>([1, 2, 3, 4])</a:t>
            </a:r>
            <a:endParaRPr lang="en-GB" sz="1600" dirty="0">
              <a:latin typeface="Courier New" panose="02070309020205020404" pitchFamily="49" charset="0"/>
              <a:cs typeface="Courier New" panose="02070309020205020404" pitchFamily="49" charset="0"/>
            </a:endParaRPr>
          </a:p>
        </p:txBody>
      </p:sp>
      <p:sp>
        <p:nvSpPr>
          <p:cNvPr id="6" name="TextBox 5"/>
          <p:cNvSpPr txBox="1"/>
          <p:nvPr/>
        </p:nvSpPr>
        <p:spPr>
          <a:xfrm>
            <a:off x="7025268" y="2923348"/>
            <a:ext cx="4815470" cy="348678"/>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err="1" smtClean="0">
                <a:latin typeface="Courier New" panose="02070309020205020404" pitchFamily="49" charset="0"/>
                <a:cs typeface="Courier New" panose="02070309020205020404" pitchFamily="49" charset="0"/>
              </a:rPr>
              <a:t>nums.count</a:t>
            </a:r>
            <a:r>
              <a:rPr lang="en-GB" sz="1600" dirty="0" smtClean="0">
                <a:latin typeface="Courier New" panose="02070309020205020404" pitchFamily="49" charset="0"/>
                <a:cs typeface="Courier New" panose="02070309020205020404" pitchFamily="49" charset="0"/>
              </a:rPr>
              <a:t>()</a:t>
            </a:r>
            <a:endParaRPr lang="en-GB" sz="1600" dirty="0">
              <a:latin typeface="Courier New" panose="02070309020205020404" pitchFamily="49" charset="0"/>
              <a:cs typeface="Courier New" panose="02070309020205020404" pitchFamily="49" charset="0"/>
            </a:endParaRPr>
          </a:p>
        </p:txBody>
      </p:sp>
      <p:sp>
        <p:nvSpPr>
          <p:cNvPr id="7" name="TextBox 6"/>
          <p:cNvSpPr txBox="1"/>
          <p:nvPr/>
        </p:nvSpPr>
        <p:spPr>
          <a:xfrm>
            <a:off x="7025267" y="5703568"/>
            <a:ext cx="4815470" cy="348678"/>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err="1" smtClean="0">
                <a:latin typeface="Courier New" panose="02070309020205020404" pitchFamily="49" charset="0"/>
                <a:cs typeface="Courier New" panose="02070309020205020404" pitchFamily="49" charset="0"/>
              </a:rPr>
              <a:t>nums.saveAsTextFile</a:t>
            </a:r>
            <a:r>
              <a:rPr lang="en-GB" sz="1600" dirty="0" smtClean="0">
                <a:latin typeface="Courier New" panose="02070309020205020404" pitchFamily="49" charset="0"/>
                <a:cs typeface="Courier New" panose="02070309020205020404" pitchFamily="49" charset="0"/>
              </a:rPr>
              <a:t>("/results")</a:t>
            </a:r>
            <a:endParaRPr lang="en-GB" sz="1600" dirty="0">
              <a:latin typeface="Courier New" panose="02070309020205020404" pitchFamily="49" charset="0"/>
              <a:cs typeface="Courier New" panose="02070309020205020404" pitchFamily="49" charset="0"/>
            </a:endParaRPr>
          </a:p>
        </p:txBody>
      </p:sp>
      <p:sp>
        <p:nvSpPr>
          <p:cNvPr id="8" name="TextBox 7"/>
          <p:cNvSpPr txBox="1"/>
          <p:nvPr/>
        </p:nvSpPr>
        <p:spPr>
          <a:xfrm>
            <a:off x="6865941" y="1025243"/>
            <a:ext cx="4974794" cy="369332"/>
          </a:xfrm>
          <a:prstGeom prst="rect">
            <a:avLst/>
          </a:prstGeom>
          <a:noFill/>
        </p:spPr>
        <p:txBody>
          <a:bodyPr wrap="square" rtlCol="0">
            <a:spAutoFit/>
          </a:bodyPr>
          <a:lstStyle/>
          <a:p>
            <a:pPr algn="ctr"/>
            <a:r>
              <a:rPr lang="en-GB" dirty="0" smtClean="0">
                <a:latin typeface="Segoe" panose="020B0502040504020203" pitchFamily="34" charset="0"/>
              </a:rPr>
              <a:t>{[1], [2], [3], [4]}</a:t>
            </a:r>
            <a:endParaRPr lang="en-GB" dirty="0">
              <a:latin typeface="Segoe" panose="020B0502040504020203" pitchFamily="34" charset="0"/>
            </a:endParaRPr>
          </a:p>
        </p:txBody>
      </p:sp>
      <p:sp>
        <p:nvSpPr>
          <p:cNvPr id="9" name="TextBox 8"/>
          <p:cNvSpPr txBox="1"/>
          <p:nvPr/>
        </p:nvSpPr>
        <p:spPr>
          <a:xfrm>
            <a:off x="7025265" y="1802733"/>
            <a:ext cx="4815470" cy="348678"/>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err="1" smtClean="0">
                <a:latin typeface="Courier New" panose="02070309020205020404" pitchFamily="49" charset="0"/>
                <a:cs typeface="Courier New" panose="02070309020205020404" pitchFamily="49" charset="0"/>
              </a:rPr>
              <a:t>nums.reduce</a:t>
            </a:r>
            <a:r>
              <a:rPr lang="en-GB" sz="1600" dirty="0" smtClean="0">
                <a:latin typeface="Courier New" panose="02070309020205020404" pitchFamily="49" charset="0"/>
                <a:cs typeface="Courier New" panose="02070309020205020404" pitchFamily="49" charset="0"/>
              </a:rPr>
              <a:t>(lambda x, y: x + y)</a:t>
            </a:r>
            <a:endParaRPr lang="en-GB" sz="1600" dirty="0">
              <a:latin typeface="Courier New" panose="02070309020205020404" pitchFamily="49" charset="0"/>
              <a:cs typeface="Courier New" panose="02070309020205020404" pitchFamily="49" charset="0"/>
            </a:endParaRPr>
          </a:p>
        </p:txBody>
      </p:sp>
      <p:sp>
        <p:nvSpPr>
          <p:cNvPr id="10" name="TextBox 9"/>
          <p:cNvSpPr txBox="1"/>
          <p:nvPr/>
        </p:nvSpPr>
        <p:spPr>
          <a:xfrm>
            <a:off x="7025265" y="2208033"/>
            <a:ext cx="4815470" cy="369332"/>
          </a:xfrm>
          <a:prstGeom prst="rect">
            <a:avLst/>
          </a:prstGeom>
          <a:noFill/>
        </p:spPr>
        <p:txBody>
          <a:bodyPr wrap="square" rtlCol="0">
            <a:spAutoFit/>
          </a:bodyPr>
          <a:lstStyle/>
          <a:p>
            <a:pPr algn="ctr"/>
            <a:r>
              <a:rPr lang="en-GB" dirty="0" smtClean="0">
                <a:latin typeface="Segoe" panose="020B0502040504020203" pitchFamily="34" charset="0"/>
              </a:rPr>
              <a:t>9</a:t>
            </a:r>
            <a:endParaRPr lang="en-GB" dirty="0">
              <a:latin typeface="Segoe" panose="020B0502040504020203" pitchFamily="34" charset="0"/>
            </a:endParaRPr>
          </a:p>
        </p:txBody>
      </p:sp>
      <p:sp>
        <p:nvSpPr>
          <p:cNvPr id="11" name="TextBox 10"/>
          <p:cNvSpPr txBox="1"/>
          <p:nvPr/>
        </p:nvSpPr>
        <p:spPr>
          <a:xfrm>
            <a:off x="7025265" y="6128707"/>
            <a:ext cx="4815471" cy="369332"/>
          </a:xfrm>
          <a:prstGeom prst="rect">
            <a:avLst/>
          </a:prstGeom>
          <a:noFill/>
        </p:spPr>
        <p:txBody>
          <a:bodyPr wrap="square" rtlCol="0">
            <a:spAutoFit/>
          </a:bodyPr>
          <a:lstStyle/>
          <a:p>
            <a:pPr algn="ctr"/>
            <a:r>
              <a:rPr lang="en-GB" dirty="0" smtClean="0">
                <a:latin typeface="Segoe" panose="020B0502040504020203" pitchFamily="34" charset="0"/>
              </a:rPr>
              <a:t>/results/part-00000</a:t>
            </a:r>
            <a:endParaRPr lang="en-GB" dirty="0">
              <a:latin typeface="Segoe" panose="020B0502040504020203" pitchFamily="34" charset="0"/>
            </a:endParaRPr>
          </a:p>
        </p:txBody>
      </p:sp>
      <p:sp>
        <p:nvSpPr>
          <p:cNvPr id="12" name="TextBox 11"/>
          <p:cNvSpPr txBox="1"/>
          <p:nvPr/>
        </p:nvSpPr>
        <p:spPr>
          <a:xfrm>
            <a:off x="7025265" y="4347413"/>
            <a:ext cx="4815471" cy="369332"/>
          </a:xfrm>
          <a:prstGeom prst="rect">
            <a:avLst/>
          </a:prstGeom>
          <a:noFill/>
        </p:spPr>
        <p:txBody>
          <a:bodyPr wrap="square" rtlCol="0">
            <a:spAutoFit/>
          </a:bodyPr>
          <a:lstStyle/>
          <a:p>
            <a:pPr algn="ctr"/>
            <a:r>
              <a:rPr lang="en-GB" dirty="0" smtClean="0">
                <a:latin typeface="Segoe" panose="020B0502040504020203" pitchFamily="34" charset="0"/>
              </a:rPr>
              <a:t>1</a:t>
            </a:r>
            <a:endParaRPr lang="en-GB" dirty="0">
              <a:latin typeface="Segoe" panose="020B0502040504020203" pitchFamily="34" charset="0"/>
            </a:endParaRPr>
          </a:p>
        </p:txBody>
      </p:sp>
      <p:sp>
        <p:nvSpPr>
          <p:cNvPr id="13" name="TextBox 12"/>
          <p:cNvSpPr txBox="1"/>
          <p:nvPr/>
        </p:nvSpPr>
        <p:spPr>
          <a:xfrm>
            <a:off x="7025266" y="3953053"/>
            <a:ext cx="4815470" cy="348678"/>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err="1" smtClean="0">
                <a:latin typeface="Courier New" panose="02070309020205020404" pitchFamily="49" charset="0"/>
                <a:cs typeface="Courier New" panose="02070309020205020404" pitchFamily="49" charset="0"/>
              </a:rPr>
              <a:t>nums.first</a:t>
            </a:r>
            <a:r>
              <a:rPr lang="en-GB" sz="1600" dirty="0" smtClean="0">
                <a:latin typeface="Courier New" panose="02070309020205020404" pitchFamily="49" charset="0"/>
                <a:cs typeface="Courier New" panose="02070309020205020404" pitchFamily="49" charset="0"/>
              </a:rPr>
              <a:t>()</a:t>
            </a:r>
            <a:endParaRPr lang="en-GB" sz="1600" dirty="0">
              <a:latin typeface="Courier New" panose="02070309020205020404" pitchFamily="49" charset="0"/>
              <a:cs typeface="Courier New" panose="02070309020205020404" pitchFamily="49" charset="0"/>
            </a:endParaRPr>
          </a:p>
        </p:txBody>
      </p:sp>
      <p:sp>
        <p:nvSpPr>
          <p:cNvPr id="14" name="TextBox 13"/>
          <p:cNvSpPr txBox="1"/>
          <p:nvPr/>
        </p:nvSpPr>
        <p:spPr>
          <a:xfrm>
            <a:off x="7025265" y="5187792"/>
            <a:ext cx="4815471" cy="369332"/>
          </a:xfrm>
          <a:prstGeom prst="rect">
            <a:avLst/>
          </a:prstGeom>
          <a:noFill/>
        </p:spPr>
        <p:txBody>
          <a:bodyPr wrap="square" rtlCol="0">
            <a:spAutoFit/>
          </a:bodyPr>
          <a:lstStyle/>
          <a:p>
            <a:pPr algn="ctr"/>
            <a:r>
              <a:rPr lang="en-GB" dirty="0">
                <a:latin typeface="Segoe" panose="020B0502040504020203" pitchFamily="34" charset="0"/>
              </a:rPr>
              <a:t>[1, 2, 3, 4]</a:t>
            </a:r>
          </a:p>
        </p:txBody>
      </p:sp>
      <p:sp>
        <p:nvSpPr>
          <p:cNvPr id="15" name="TextBox 14"/>
          <p:cNvSpPr txBox="1"/>
          <p:nvPr/>
        </p:nvSpPr>
        <p:spPr>
          <a:xfrm>
            <a:off x="7025266" y="4793432"/>
            <a:ext cx="4815470" cy="348678"/>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err="1" smtClean="0">
                <a:latin typeface="Courier New" panose="02070309020205020404" pitchFamily="49" charset="0"/>
                <a:cs typeface="Courier New" panose="02070309020205020404" pitchFamily="49" charset="0"/>
              </a:rPr>
              <a:t>nums.collect</a:t>
            </a:r>
            <a:r>
              <a:rPr lang="en-GB" sz="1600" dirty="0" smtClean="0">
                <a:latin typeface="Courier New" panose="02070309020205020404" pitchFamily="49" charset="0"/>
                <a:cs typeface="Courier New" panose="02070309020205020404" pitchFamily="49" charset="0"/>
              </a:rPr>
              <a:t>()</a:t>
            </a:r>
            <a:endParaRPr lang="en-GB"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94391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type="lt">
                                    <p:tmAbs val="100"/>
                                  </p:iterate>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2901"/>
                            </p:stCondLst>
                            <p:childTnLst>
                              <p:par>
                                <p:cTn id="11" presetID="10"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iterate type="lt">
                                    <p:tmAbs val="100"/>
                                  </p:iterate>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2501"/>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iterate type="lt">
                                    <p:tmAbs val="100"/>
                                  </p:iterate>
                                  <p:childTnLst>
                                    <p:set>
                                      <p:cBhvr>
                                        <p:cTn id="31" dur="1" fill="hold">
                                          <p:stCondLst>
                                            <p:cond delay="0"/>
                                          </p:stCondLst>
                                        </p:cTn>
                                        <p:tgtEl>
                                          <p:spTgt spid="6"/>
                                        </p:tgtEl>
                                        <p:attrNameLst>
                                          <p:attrName>style.visibility</p:attrName>
                                        </p:attrNameLst>
                                      </p:cBhvr>
                                      <p:to>
                                        <p:strVal val="visible"/>
                                      </p:to>
                                    </p:set>
                                  </p:childTnLst>
                                </p:cTn>
                              </p:par>
                            </p:childTnLst>
                          </p:cTn>
                        </p:par>
                        <p:par>
                          <p:cTn id="32" fill="hold">
                            <p:stCondLst>
                              <p:cond delay="1101"/>
                            </p:stCondLst>
                            <p:childTnLst>
                              <p:par>
                                <p:cTn id="33" presetID="10" presetClass="entr" presetSubtype="0" fill="hold" grpId="0"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0" nodeType="afterEffect">
                                  <p:stCondLst>
                                    <p:cond delay="0"/>
                                  </p:stCondLst>
                                  <p:iterate type="lt">
                                    <p:tmAbs val="100"/>
                                  </p:iterate>
                                  <p:childTnLst>
                                    <p:set>
                                      <p:cBhvr>
                                        <p:cTn id="42" dur="1" fill="hold">
                                          <p:stCondLst>
                                            <p:cond delay="0"/>
                                          </p:stCondLst>
                                        </p:cTn>
                                        <p:tgtEl>
                                          <p:spTgt spid="13"/>
                                        </p:tgtEl>
                                        <p:attrNameLst>
                                          <p:attrName>style.visibility</p:attrName>
                                        </p:attrNameLst>
                                      </p:cBhvr>
                                      <p:to>
                                        <p:strVal val="visible"/>
                                      </p:to>
                                    </p:set>
                                  </p:childTnLst>
                                </p:cTn>
                              </p:par>
                            </p:childTnLst>
                          </p:cTn>
                        </p:par>
                        <p:par>
                          <p:cTn id="43" fill="hold">
                            <p:stCondLst>
                              <p:cond delay="1101"/>
                            </p:stCondLst>
                            <p:childTnLst>
                              <p:par>
                                <p:cTn id="44" presetID="10"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par>
                          <p:cTn id="51" fill="hold">
                            <p:stCondLst>
                              <p:cond delay="3501"/>
                            </p:stCondLst>
                            <p:childTnLst>
                              <p:par>
                                <p:cTn id="52" presetID="1" presetClass="entr" presetSubtype="0" fill="hold" grpId="0" nodeType="afterEffect">
                                  <p:stCondLst>
                                    <p:cond delay="0"/>
                                  </p:stCondLst>
                                  <p:iterate type="lt">
                                    <p:tmAbs val="100"/>
                                  </p:iterate>
                                  <p:childTnLst>
                                    <p:set>
                                      <p:cBhvr>
                                        <p:cTn id="53" dur="1" fill="hold">
                                          <p:stCondLst>
                                            <p:cond delay="0"/>
                                          </p:stCondLst>
                                        </p:cTn>
                                        <p:tgtEl>
                                          <p:spTgt spid="15"/>
                                        </p:tgtEl>
                                        <p:attrNameLst>
                                          <p:attrName>style.visibility</p:attrName>
                                        </p:attrNameLst>
                                      </p:cBhvr>
                                      <p:to>
                                        <p:strVal val="visible"/>
                                      </p:to>
                                    </p:set>
                                  </p:childTnLst>
                                </p:cTn>
                              </p:par>
                            </p:childTnLst>
                          </p:cTn>
                        </p:par>
                        <p:par>
                          <p:cTn id="54" fill="hold">
                            <p:stCondLst>
                              <p:cond delay="4802"/>
                            </p:stCondLst>
                            <p:childTnLst>
                              <p:par>
                                <p:cTn id="55" presetID="10" presetClass="entr" presetSubtype="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childTnLst>
                                </p:cTn>
                              </p:par>
                            </p:childTnLst>
                          </p:cTn>
                        </p:par>
                        <p:par>
                          <p:cTn id="62" fill="hold">
                            <p:stCondLst>
                              <p:cond delay="0"/>
                            </p:stCondLst>
                            <p:childTnLst>
                              <p:par>
                                <p:cTn id="63" presetID="1" presetClass="entr" presetSubtype="0" fill="hold" grpId="0" nodeType="afterEffect">
                                  <p:stCondLst>
                                    <p:cond delay="0"/>
                                  </p:stCondLst>
                                  <p:iterate type="lt">
                                    <p:tmAbs val="100"/>
                                  </p:iterate>
                                  <p:childTnLst>
                                    <p:set>
                                      <p:cBhvr>
                                        <p:cTn id="64" dur="1" fill="hold">
                                          <p:stCondLst>
                                            <p:cond delay="0"/>
                                          </p:stCondLst>
                                        </p:cTn>
                                        <p:tgtEl>
                                          <p:spTgt spid="7"/>
                                        </p:tgtEl>
                                        <p:attrNameLst>
                                          <p:attrName>style.visibility</p:attrName>
                                        </p:attrNameLst>
                                      </p:cBhvr>
                                      <p:to>
                                        <p:strVal val="visible"/>
                                      </p:to>
                                    </p:set>
                                  </p:childTnLst>
                                </p:cTn>
                              </p:par>
                            </p:childTnLst>
                          </p:cTn>
                        </p:par>
                        <p:par>
                          <p:cTn id="65" fill="hold">
                            <p:stCondLst>
                              <p:cond delay="3001"/>
                            </p:stCondLst>
                            <p:childTnLst>
                              <p:par>
                                <p:cTn id="66" presetID="10" presetClass="entr" presetSubtype="0"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fade">
                                      <p:cBhvr>
                                        <p:cTn id="6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animBg="1"/>
      <p:bldP spid="6" grpId="0" animBg="1"/>
      <p:bldP spid="7" grpId="0" animBg="1"/>
      <p:bldP spid="8" grpId="0"/>
      <p:bldP spid="9" grpId="0" animBg="1"/>
      <p:bldP spid="10" grpId="0"/>
      <p:bldP spid="11" grpId="0"/>
      <p:bldP spid="12" grpId="0"/>
      <p:bldP spid="13" grpId="0" animBg="1"/>
      <p:bldP spid="14" grpId="0"/>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22663" y="1388226"/>
            <a:ext cx="11782000" cy="5290388"/>
          </a:xfrm>
        </p:spPr>
        <p:txBody>
          <a:bodyPr/>
          <a:lstStyle/>
          <a:p>
            <a:r>
              <a:rPr lang="en-GB" dirty="0" smtClean="0"/>
              <a:t>To create a standalone application:</a:t>
            </a:r>
          </a:p>
          <a:p>
            <a:pPr lvl="1"/>
            <a:r>
              <a:rPr lang="en-GB" dirty="0"/>
              <a:t>Create a Python script</a:t>
            </a:r>
          </a:p>
          <a:p>
            <a:pPr lvl="1"/>
            <a:r>
              <a:rPr lang="en-GB" dirty="0"/>
              <a:t>Use Maven to </a:t>
            </a:r>
            <a:r>
              <a:rPr lang="en-GB" dirty="0" smtClean="0"/>
              <a:t>build </a:t>
            </a:r>
            <a:r>
              <a:rPr lang="en-GB" dirty="0"/>
              <a:t>Scala or </a:t>
            </a:r>
            <a:r>
              <a:rPr lang="en-GB" dirty="0" smtClean="0"/>
              <a:t>Java apps</a:t>
            </a:r>
            <a:endParaRPr lang="en-GB" dirty="0"/>
          </a:p>
          <a:p>
            <a:pPr lvl="1"/>
            <a:r>
              <a:rPr lang="en-GB" dirty="0" smtClean="0"/>
              <a:t>Include code to create Spark context</a:t>
            </a:r>
          </a:p>
          <a:p>
            <a:r>
              <a:rPr lang="en-GB" dirty="0" smtClean="0"/>
              <a:t>To run a standalone application:</a:t>
            </a:r>
          </a:p>
          <a:p>
            <a:pPr lvl="1"/>
            <a:r>
              <a:rPr lang="en-GB" dirty="0" smtClean="0"/>
              <a:t>Use the </a:t>
            </a:r>
            <a:r>
              <a:rPr lang="en-GB" b="1" dirty="0" smtClean="0"/>
              <a:t>spark-submit</a:t>
            </a:r>
            <a:r>
              <a:rPr lang="en-GB" dirty="0" smtClean="0"/>
              <a:t> script</a:t>
            </a:r>
            <a:endParaRPr lang="en-GB" dirty="0"/>
          </a:p>
        </p:txBody>
      </p:sp>
      <p:grpSp>
        <p:nvGrpSpPr>
          <p:cNvPr id="8" name="Group 7"/>
          <p:cNvGrpSpPr/>
          <p:nvPr/>
        </p:nvGrpSpPr>
        <p:grpSpPr>
          <a:xfrm>
            <a:off x="8680571" y="1869184"/>
            <a:ext cx="1547218" cy="1892918"/>
            <a:chOff x="8680571" y="1869184"/>
            <a:chExt cx="1547218" cy="1892918"/>
          </a:xfrm>
        </p:grpSpPr>
        <p:grpSp>
          <p:nvGrpSpPr>
            <p:cNvPr id="4" name="Group 20"/>
            <p:cNvGrpSpPr>
              <a:grpSpLocks noChangeAspect="1"/>
            </p:cNvGrpSpPr>
            <p:nvPr/>
          </p:nvGrpSpPr>
          <p:grpSpPr bwMode="auto">
            <a:xfrm>
              <a:off x="8738450" y="1869184"/>
              <a:ext cx="1431461" cy="1892918"/>
              <a:chOff x="3915" y="2947"/>
              <a:chExt cx="456" cy="603"/>
            </a:xfrm>
            <a:solidFill>
              <a:schemeClr val="accent4">
                <a:lumMod val="20000"/>
                <a:lumOff val="80000"/>
              </a:schemeClr>
            </a:solidFill>
          </p:grpSpPr>
          <p:sp>
            <p:nvSpPr>
              <p:cNvPr id="5"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7" name="Rectangle 6"/>
            <p:cNvSpPr/>
            <p:nvPr/>
          </p:nvSpPr>
          <p:spPr>
            <a:xfrm>
              <a:off x="8680571" y="2397916"/>
              <a:ext cx="1547218" cy="577081"/>
            </a:xfrm>
            <a:prstGeom prst="rect">
              <a:avLst/>
            </a:prstGeom>
          </p:spPr>
          <p:txBody>
            <a:bodyPr wrap="none">
              <a:spAutoFit/>
            </a:bodyPr>
            <a:lstStyle/>
            <a:p>
              <a:r>
                <a:rPr lang="en-GB" sz="1050" dirty="0" err="1">
                  <a:latin typeface="Courier New" panose="02070309020205020404" pitchFamily="49" charset="0"/>
                  <a:cs typeface="Courier New" panose="02070309020205020404" pitchFamily="49" charset="0"/>
                </a:rPr>
                <a:t>sc</a:t>
              </a:r>
              <a:r>
                <a:rPr lang="en-GB" sz="1050" dirty="0">
                  <a:latin typeface="Courier New" panose="02070309020205020404" pitchFamily="49" charset="0"/>
                  <a:cs typeface="Courier New" panose="02070309020205020404" pitchFamily="49" charset="0"/>
                </a:rPr>
                <a:t> = </a:t>
              </a:r>
              <a:r>
                <a:rPr lang="en-GB" sz="1050" dirty="0" err="1" smtClean="0">
                  <a:latin typeface="Courier New" panose="02070309020205020404" pitchFamily="49" charset="0"/>
                  <a:cs typeface="Courier New" panose="02070309020205020404" pitchFamily="49" charset="0"/>
                </a:rPr>
                <a:t>SparkContext</a:t>
              </a:r>
              <a:endParaRPr lang="en-GB" sz="1050" dirty="0" smtClean="0">
                <a:latin typeface="Courier New" panose="02070309020205020404" pitchFamily="49" charset="0"/>
                <a:cs typeface="Courier New" panose="02070309020205020404" pitchFamily="49" charset="0"/>
              </a:endParaRPr>
            </a:p>
            <a:p>
              <a:r>
                <a:rPr lang="en-GB" sz="1050" dirty="0">
                  <a:latin typeface="Courier New" panose="02070309020205020404" pitchFamily="49" charset="0"/>
                  <a:cs typeface="Courier New" panose="02070309020205020404" pitchFamily="49" charset="0"/>
                </a:rPr>
                <a:t> </a:t>
              </a:r>
              <a:r>
                <a:rPr lang="en-GB" sz="1050" dirty="0" smtClean="0">
                  <a:latin typeface="Courier New" panose="02070309020205020404" pitchFamily="49" charset="0"/>
                  <a:cs typeface="Courier New" panose="02070309020205020404" pitchFamily="49" charset="0"/>
                </a:rPr>
                <a:t>...</a:t>
              </a:r>
            </a:p>
            <a:p>
              <a:r>
                <a:rPr lang="en-GB" sz="1050" dirty="0">
                  <a:latin typeface="Courier New" panose="02070309020205020404" pitchFamily="49" charset="0"/>
                  <a:cs typeface="Courier New" panose="02070309020205020404" pitchFamily="49" charset="0"/>
                </a:rPr>
                <a:t> </a:t>
              </a:r>
              <a:r>
                <a:rPr lang="en-GB" sz="1050" dirty="0" smtClean="0">
                  <a:latin typeface="Courier New" panose="02070309020205020404" pitchFamily="49" charset="0"/>
                  <a:cs typeface="Courier New" panose="02070309020205020404" pitchFamily="49" charset="0"/>
                </a:rPr>
                <a:t>...</a:t>
              </a:r>
              <a:endParaRPr lang="en-GB" sz="1050" dirty="0"/>
            </a:p>
          </p:txBody>
        </p:sp>
      </p:grpSp>
      <p:sp>
        <p:nvSpPr>
          <p:cNvPr id="9" name="TextBox 8"/>
          <p:cNvSpPr txBox="1"/>
          <p:nvPr/>
        </p:nvSpPr>
        <p:spPr>
          <a:xfrm>
            <a:off x="7089193" y="4243060"/>
            <a:ext cx="4815470" cy="348678"/>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a:latin typeface="Courier New" panose="02070309020205020404" pitchFamily="49" charset="0"/>
                <a:cs typeface="Courier New" panose="02070309020205020404" pitchFamily="49" charset="0"/>
              </a:rPr>
              <a:t>spark-submit c</a:t>
            </a:r>
            <a:r>
              <a:rPr lang="en-GB" sz="1600" dirty="0" smtClean="0">
                <a:latin typeface="Courier New" panose="02070309020205020404" pitchFamily="49" charset="0"/>
                <a:cs typeface="Courier New" panose="02070309020205020404" pitchFamily="49" charset="0"/>
              </a:rPr>
              <a:t>:\myscript.py</a:t>
            </a:r>
            <a:endParaRPr lang="en-GB"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35552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par>
                          <p:cTn id="13" fill="hold">
                            <p:stCondLst>
                              <p:cond delay="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iterate type="lt">
                                    <p:tmAbs val="100"/>
                                  </p:iterate>
                                  <p:childTnLst>
                                    <p:set>
                                      <p:cBhvr>
                                        <p:cTn id="2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Submitting a Standalone Python Script</a:t>
            </a:r>
            <a:endParaRPr lang="en-GB" dirty="0"/>
          </a:p>
        </p:txBody>
      </p:sp>
    </p:spTree>
    <p:extLst>
      <p:ext uri="{BB962C8B-B14F-4D97-AF65-F5344CB8AC3E}">
        <p14:creationId xmlns:p14="http://schemas.microsoft.com/office/powerpoint/2010/main" val="4666423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245702"/>
            <a:ext cx="11525250" cy="5432911"/>
          </a:xfrm>
        </p:spPr>
        <p:txBody>
          <a:bodyPr>
            <a:normAutofit/>
          </a:bodyPr>
          <a:lstStyle/>
          <a:p>
            <a:r>
              <a:rPr lang="en-GB" dirty="0" smtClean="0"/>
              <a:t>What is Apache Spark?</a:t>
            </a:r>
          </a:p>
          <a:p>
            <a:r>
              <a:rPr lang="en-GB" dirty="0"/>
              <a:t>How is Spark supported in Azure HDInsight</a:t>
            </a:r>
            <a:r>
              <a:rPr lang="en-GB" dirty="0" smtClean="0"/>
              <a:t>?</a:t>
            </a:r>
          </a:p>
          <a:p>
            <a:r>
              <a:rPr lang="en-GB" dirty="0"/>
              <a:t>How do I work with data in Spark</a:t>
            </a:r>
            <a:r>
              <a:rPr lang="en-GB" dirty="0" smtClean="0"/>
              <a:t>?</a:t>
            </a:r>
          </a:p>
          <a:p>
            <a:r>
              <a:rPr lang="en-GB" dirty="0"/>
              <a:t>How do I write Spark programs</a:t>
            </a:r>
            <a:r>
              <a:rPr lang="en-GB" dirty="0" smtClean="0"/>
              <a:t>?</a:t>
            </a:r>
          </a:p>
          <a:p>
            <a:r>
              <a:rPr lang="en-GB" dirty="0"/>
              <a:t>How do I query Spark RDDs using SQL</a:t>
            </a:r>
            <a:r>
              <a:rPr lang="en-GB" dirty="0" smtClean="0"/>
              <a:t>?</a:t>
            </a:r>
          </a:p>
          <a:p>
            <a:r>
              <a:rPr lang="en-GB" dirty="0"/>
              <a:t>What are Notebooks</a:t>
            </a:r>
            <a:r>
              <a:rPr lang="en-GB" dirty="0" smtClean="0"/>
              <a:t>?</a:t>
            </a:r>
          </a:p>
          <a:p>
            <a:r>
              <a:rPr lang="en-GB" dirty="0"/>
              <a:t>What is Spark Streaming?</a:t>
            </a:r>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How </a:t>
            </a:r>
            <a:r>
              <a:rPr lang="en-GB" dirty="0" smtClean="0"/>
              <a:t>do I query Spark RDDs using SQL?</a:t>
            </a:r>
            <a:endParaRPr lang="en-GB" dirty="0"/>
          </a:p>
        </p:txBody>
      </p:sp>
    </p:spTree>
    <p:extLst>
      <p:ext uri="{BB962C8B-B14F-4D97-AF65-F5344CB8AC3E}">
        <p14:creationId xmlns:p14="http://schemas.microsoft.com/office/powerpoint/2010/main" val="182392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KeyPoints"/>
          <p:cNvSpPr>
            <a:spLocks noGrp="1"/>
          </p:cNvSpPr>
          <p:nvPr>
            <p:ph sz="quarter" idx="10"/>
          </p:nvPr>
        </p:nvSpPr>
        <p:spPr>
          <a:xfrm>
            <a:off x="379412" y="1071716"/>
            <a:ext cx="5913233" cy="5606898"/>
          </a:xfrm>
        </p:spPr>
        <p:txBody>
          <a:bodyPr/>
          <a:lstStyle/>
          <a:p>
            <a:r>
              <a:rPr lang="en-GB" sz="2800" dirty="0" smtClean="0"/>
              <a:t>Spark SQL provides a query interface for structured data</a:t>
            </a:r>
          </a:p>
          <a:p>
            <a:r>
              <a:rPr lang="en-GB" sz="2800" dirty="0" err="1" smtClean="0"/>
              <a:t>DataFrames</a:t>
            </a:r>
            <a:r>
              <a:rPr lang="en-GB" sz="2800" dirty="0" smtClean="0"/>
              <a:t> are used to abstract RDDs and define a schema</a:t>
            </a:r>
          </a:p>
          <a:p>
            <a:r>
              <a:rPr lang="en-GB" sz="2800" dirty="0" smtClean="0"/>
              <a:t>There are two API entry points:</a:t>
            </a:r>
          </a:p>
          <a:p>
            <a:pPr lvl="1"/>
            <a:r>
              <a:rPr lang="en-GB" sz="2400" dirty="0" err="1" smtClean="0"/>
              <a:t>HiveContext</a:t>
            </a:r>
            <a:endParaRPr lang="en-GB" sz="2400" dirty="0" smtClean="0"/>
          </a:p>
          <a:p>
            <a:pPr lvl="1"/>
            <a:r>
              <a:rPr lang="en-GB" sz="2400" dirty="0" err="1" smtClean="0"/>
              <a:t>SQLContext</a:t>
            </a:r>
            <a:endParaRPr lang="en-GB" sz="2400" dirty="0" smtClean="0"/>
          </a:p>
          <a:p>
            <a:r>
              <a:rPr lang="en-GB" sz="2800" dirty="0" smtClean="0"/>
              <a:t>Client applications can connect to Spark SQL using JDBC</a:t>
            </a:r>
            <a:endParaRPr lang="en-GB" sz="2800" dirty="0"/>
          </a:p>
        </p:txBody>
      </p:sp>
      <p:sp>
        <p:nvSpPr>
          <p:cNvPr id="5" name="Query"/>
          <p:cNvSpPr txBox="1"/>
          <p:nvPr/>
        </p:nvSpPr>
        <p:spPr>
          <a:xfrm>
            <a:off x="7751809" y="4103333"/>
            <a:ext cx="2986946" cy="401131"/>
          </a:xfrm>
          <a:prstGeom prst="rect">
            <a:avLst/>
          </a:prstGeom>
          <a:noFill/>
          <a:ln>
            <a:solidFill>
              <a:schemeClr val="accent1"/>
            </a:solidFill>
          </a:ln>
        </p:spPr>
        <p:txBody>
          <a:bodyPr wrap="square" rtlCol="0">
            <a:spAutoFit/>
          </a:bodyPr>
          <a:lstStyle/>
          <a:p>
            <a:r>
              <a:rPr lang="en-GB" sz="2000" dirty="0" smtClean="0">
                <a:latin typeface="Courier New" panose="02070309020205020404" pitchFamily="49" charset="0"/>
                <a:cs typeface="Courier New" panose="02070309020205020404" pitchFamily="49" charset="0"/>
              </a:rPr>
              <a:t>SELECT * FROM …</a:t>
            </a:r>
            <a:endParaRPr lang="en-GB" sz="2000" dirty="0">
              <a:latin typeface="Courier New" panose="02070309020205020404" pitchFamily="49" charset="0"/>
              <a:cs typeface="Courier New" panose="02070309020205020404" pitchFamily="49" charset="0"/>
            </a:endParaRPr>
          </a:p>
        </p:txBody>
      </p:sp>
      <p:graphicFrame>
        <p:nvGraphicFramePr>
          <p:cNvPr id="10" name="RDD"/>
          <p:cNvGraphicFramePr>
            <a:graphicFrameLocks noGrp="1"/>
          </p:cNvGraphicFramePr>
          <p:nvPr>
            <p:extLst>
              <p:ext uri="{D42A27DB-BD31-4B8C-83A1-F6EECF244321}">
                <p14:modId xmlns:p14="http://schemas.microsoft.com/office/powerpoint/2010/main" val="2691231180"/>
              </p:ext>
            </p:extLst>
          </p:nvPr>
        </p:nvGraphicFramePr>
        <p:xfrm>
          <a:off x="7751811" y="4504464"/>
          <a:ext cx="2986947" cy="1237824"/>
        </p:xfrm>
        <a:graphic>
          <a:graphicData uri="http://schemas.openxmlformats.org/drawingml/2006/table">
            <a:tbl>
              <a:tblPr firstRow="1" bandRow="1">
                <a:tableStyleId>{5940675A-B579-460E-94D1-54222C63F5DA}</a:tableStyleId>
              </a:tblPr>
              <a:tblGrid>
                <a:gridCol w="995649">
                  <a:extLst>
                    <a:ext uri="{9D8B030D-6E8A-4147-A177-3AD203B41FA5}">
                      <a16:colId xmlns:a16="http://schemas.microsoft.com/office/drawing/2014/main" val="3173488387"/>
                    </a:ext>
                  </a:extLst>
                </a:gridCol>
                <a:gridCol w="995649">
                  <a:extLst>
                    <a:ext uri="{9D8B030D-6E8A-4147-A177-3AD203B41FA5}">
                      <a16:colId xmlns:a16="http://schemas.microsoft.com/office/drawing/2014/main" val="943379928"/>
                    </a:ext>
                  </a:extLst>
                </a:gridCol>
                <a:gridCol w="995649">
                  <a:extLst>
                    <a:ext uri="{9D8B030D-6E8A-4147-A177-3AD203B41FA5}">
                      <a16:colId xmlns:a16="http://schemas.microsoft.com/office/drawing/2014/main" val="2030622096"/>
                    </a:ext>
                  </a:extLst>
                </a:gridCol>
              </a:tblGrid>
              <a:tr h="412608">
                <a:tc>
                  <a:txBody>
                    <a:bodyPr/>
                    <a:lstStyle/>
                    <a:p>
                      <a:pPr algn="ctr"/>
                      <a:endParaRPr lang="en-GB" sz="2000" dirty="0">
                        <a:solidFill>
                          <a:schemeClr val="bg1"/>
                        </a:solidFill>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GB" sz="2000" dirty="0" smtClean="0">
                          <a:solidFill>
                            <a:schemeClr val="bg1"/>
                          </a:solidFill>
                        </a:rPr>
                        <a:t>RDD</a:t>
                      </a:r>
                      <a:endParaRPr lang="en-GB" sz="2000" dirty="0">
                        <a:solidFill>
                          <a:schemeClr val="bg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endParaRPr lang="en-GB" sz="100" dirty="0">
                        <a:solidFill>
                          <a:schemeClr val="bg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217051547"/>
                  </a:ext>
                </a:extLst>
              </a:tr>
              <a:tr h="412608">
                <a:tc>
                  <a:txBody>
                    <a:bodyPr/>
                    <a:lstStyle/>
                    <a:p>
                      <a:r>
                        <a:rPr lang="en-GB" sz="1800" dirty="0" smtClean="0">
                          <a:solidFill>
                            <a:schemeClr val="tx1"/>
                          </a:solidFill>
                        </a:rPr>
                        <a:t>ABCDEF</a:t>
                      </a:r>
                      <a:endParaRPr lang="en-GB" sz="180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GB" sz="1800" dirty="0" smtClean="0">
                          <a:solidFill>
                            <a:schemeClr val="tx1"/>
                          </a:solidFill>
                        </a:rPr>
                        <a:t>1234567</a:t>
                      </a:r>
                      <a:endParaRPr lang="en-GB" sz="18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GB" sz="1800" dirty="0" smtClean="0">
                          <a:solidFill>
                            <a:schemeClr val="tx1"/>
                          </a:solidFill>
                        </a:rPr>
                        <a:t>891011</a:t>
                      </a:r>
                      <a:endParaRPr lang="en-GB" sz="180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81121916"/>
                  </a:ext>
                </a:extLst>
              </a:tr>
              <a:tr h="412608">
                <a:tc>
                  <a:txBody>
                    <a:bodyPr/>
                    <a:lstStyle/>
                    <a:p>
                      <a:r>
                        <a:rPr lang="en-GB" sz="1800" dirty="0" smtClean="0">
                          <a:solidFill>
                            <a:schemeClr val="tx1"/>
                          </a:solidFill>
                        </a:rPr>
                        <a:t>…</a:t>
                      </a:r>
                      <a:endParaRPr lang="en-GB" sz="180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800" dirty="0" smtClean="0">
                          <a:solidFill>
                            <a:schemeClr val="tx1"/>
                          </a:solidFill>
                        </a:rPr>
                        <a:t>…</a:t>
                      </a:r>
                      <a:endParaRPr lang="en-GB" sz="180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800" dirty="0" smtClean="0">
                          <a:solidFill>
                            <a:schemeClr val="tx1"/>
                          </a:solidFill>
                        </a:rPr>
                        <a:t>…</a:t>
                      </a:r>
                      <a:endParaRPr lang="en-GB" sz="180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45875513"/>
                  </a:ext>
                </a:extLst>
              </a:tr>
            </a:tbl>
          </a:graphicData>
        </a:graphic>
      </p:graphicFrame>
      <p:graphicFrame>
        <p:nvGraphicFramePr>
          <p:cNvPr id="11" name="DataFrame"/>
          <p:cNvGraphicFramePr>
            <a:graphicFrameLocks noGrp="1"/>
          </p:cNvGraphicFramePr>
          <p:nvPr>
            <p:extLst>
              <p:ext uri="{D42A27DB-BD31-4B8C-83A1-F6EECF244321}">
                <p14:modId xmlns:p14="http://schemas.microsoft.com/office/powerpoint/2010/main" val="793909846"/>
              </p:ext>
            </p:extLst>
          </p:nvPr>
        </p:nvGraphicFramePr>
        <p:xfrm>
          <a:off x="7751810" y="4504464"/>
          <a:ext cx="2986947" cy="1237824"/>
        </p:xfrm>
        <a:graphic>
          <a:graphicData uri="http://schemas.openxmlformats.org/drawingml/2006/table">
            <a:tbl>
              <a:tblPr firstRow="1" bandRow="1">
                <a:tableStyleId>{5940675A-B579-460E-94D1-54222C63F5DA}</a:tableStyleId>
              </a:tblPr>
              <a:tblGrid>
                <a:gridCol w="995649">
                  <a:extLst>
                    <a:ext uri="{9D8B030D-6E8A-4147-A177-3AD203B41FA5}">
                      <a16:colId xmlns:a16="http://schemas.microsoft.com/office/drawing/2014/main" val="3173488387"/>
                    </a:ext>
                  </a:extLst>
                </a:gridCol>
                <a:gridCol w="995649">
                  <a:extLst>
                    <a:ext uri="{9D8B030D-6E8A-4147-A177-3AD203B41FA5}">
                      <a16:colId xmlns:a16="http://schemas.microsoft.com/office/drawing/2014/main" val="943379928"/>
                    </a:ext>
                  </a:extLst>
                </a:gridCol>
                <a:gridCol w="995649">
                  <a:extLst>
                    <a:ext uri="{9D8B030D-6E8A-4147-A177-3AD203B41FA5}">
                      <a16:colId xmlns:a16="http://schemas.microsoft.com/office/drawing/2014/main" val="2030622096"/>
                    </a:ext>
                  </a:extLst>
                </a:gridCol>
              </a:tblGrid>
              <a:tr h="412608">
                <a:tc gridSpan="3">
                  <a:txBody>
                    <a:bodyPr/>
                    <a:lstStyle/>
                    <a:p>
                      <a:pPr algn="ctr"/>
                      <a:r>
                        <a:rPr lang="en-GB" sz="2000" dirty="0" err="1" smtClean="0">
                          <a:solidFill>
                            <a:schemeClr val="bg1"/>
                          </a:solidFill>
                        </a:rPr>
                        <a:t>DataFrame</a:t>
                      </a:r>
                      <a:endParaRPr lang="en-GB"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en-GB" sz="2000" dirty="0">
                        <a:solidFill>
                          <a:schemeClr val="bg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hMerge="1">
                  <a:txBody>
                    <a:bodyPr/>
                    <a:lstStyle/>
                    <a:p>
                      <a:endParaRPr lang="en-GB" sz="100" dirty="0">
                        <a:solidFill>
                          <a:schemeClr val="bg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217051547"/>
                  </a:ext>
                </a:extLst>
              </a:tr>
              <a:tr h="412608">
                <a:tc>
                  <a:txBody>
                    <a:bodyPr/>
                    <a:lstStyle/>
                    <a:p>
                      <a:r>
                        <a:rPr lang="en-GB" sz="1800" b="1" dirty="0" smtClean="0">
                          <a:solidFill>
                            <a:schemeClr val="tx1"/>
                          </a:solidFill>
                        </a:rPr>
                        <a:t>Col1</a:t>
                      </a:r>
                      <a:endParaRPr lang="en-GB"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GB" sz="1800" b="1" dirty="0" smtClean="0">
                          <a:solidFill>
                            <a:schemeClr val="tx1"/>
                          </a:solidFill>
                        </a:rPr>
                        <a:t>Col2</a:t>
                      </a:r>
                      <a:endParaRPr lang="en-GB"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GB" sz="1800" b="1" dirty="0" smtClean="0">
                          <a:solidFill>
                            <a:schemeClr val="tx1"/>
                          </a:solidFill>
                        </a:rPr>
                        <a:t>Col3</a:t>
                      </a:r>
                      <a:endParaRPr lang="en-GB"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456496843"/>
                  </a:ext>
                </a:extLst>
              </a:tr>
              <a:tr h="412608">
                <a:tc>
                  <a:txBody>
                    <a:bodyPr/>
                    <a:lstStyle/>
                    <a:p>
                      <a:r>
                        <a:rPr lang="en-GB" sz="1800" dirty="0" smtClean="0">
                          <a:solidFill>
                            <a:schemeClr val="tx1"/>
                          </a:solidFill>
                        </a:rPr>
                        <a:t>ABCDEF</a:t>
                      </a:r>
                      <a:endParaRPr lang="en-GB"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800" dirty="0" smtClean="0">
                          <a:solidFill>
                            <a:schemeClr val="tx1"/>
                          </a:solidFill>
                        </a:rPr>
                        <a:t>1234567</a:t>
                      </a:r>
                      <a:endParaRPr lang="en-GB"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800" dirty="0" smtClean="0">
                          <a:solidFill>
                            <a:schemeClr val="tx1"/>
                          </a:solidFill>
                        </a:rPr>
                        <a:t>891011</a:t>
                      </a:r>
                      <a:endParaRPr lang="en-GB"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81121916"/>
                  </a:ext>
                </a:extLst>
              </a:tr>
            </a:tbl>
          </a:graphicData>
        </a:graphic>
      </p:graphicFrame>
      <p:grpSp>
        <p:nvGrpSpPr>
          <p:cNvPr id="69" name="HiveContext Client"/>
          <p:cNvGrpSpPr/>
          <p:nvPr/>
        </p:nvGrpSpPr>
        <p:grpSpPr>
          <a:xfrm>
            <a:off x="6832264" y="2267113"/>
            <a:ext cx="2383925" cy="1829981"/>
            <a:chOff x="6832264" y="2267113"/>
            <a:chExt cx="2383925" cy="1829981"/>
          </a:xfrm>
        </p:grpSpPr>
        <p:grpSp>
          <p:nvGrpSpPr>
            <p:cNvPr id="27" name="Group 26"/>
            <p:cNvGrpSpPr>
              <a:grpSpLocks noChangeAspect="1"/>
            </p:cNvGrpSpPr>
            <p:nvPr/>
          </p:nvGrpSpPr>
          <p:grpSpPr>
            <a:xfrm>
              <a:off x="6832264" y="2267113"/>
              <a:ext cx="1447800" cy="1196792"/>
              <a:chOff x="6639572" y="1907217"/>
              <a:chExt cx="3200400" cy="2645540"/>
            </a:xfrm>
          </p:grpSpPr>
          <p:grpSp>
            <p:nvGrpSpPr>
              <p:cNvPr id="29" name="Group 28"/>
              <p:cNvGrpSpPr>
                <a:grpSpLocks noChangeAspect="1"/>
              </p:cNvGrpSpPr>
              <p:nvPr/>
            </p:nvGrpSpPr>
            <p:grpSpPr>
              <a:xfrm>
                <a:off x="6639572" y="1907217"/>
                <a:ext cx="3200400" cy="2645540"/>
                <a:chOff x="6219422" y="1886308"/>
                <a:chExt cx="3657600" cy="2752244"/>
              </a:xfrm>
            </p:grpSpPr>
            <p:grpSp>
              <p:nvGrpSpPr>
                <p:cNvPr id="31" name="Group 30"/>
                <p:cNvGrpSpPr/>
                <p:nvPr/>
              </p:nvGrpSpPr>
              <p:grpSpPr>
                <a:xfrm>
                  <a:off x="6219422" y="1886308"/>
                  <a:ext cx="3657600" cy="2752244"/>
                  <a:chOff x="6219421" y="1886308"/>
                  <a:chExt cx="3657600" cy="2752244"/>
                </a:xfrm>
              </p:grpSpPr>
              <p:sp>
                <p:nvSpPr>
                  <p:cNvPr id="33" name="Rectangle 32"/>
                  <p:cNvSpPr/>
                  <p:nvPr/>
                </p:nvSpPr>
                <p:spPr bwMode="auto">
                  <a:xfrm>
                    <a:off x="6219421" y="1895352"/>
                    <a:ext cx="3657600" cy="2743200"/>
                  </a:xfrm>
                  <a:prstGeom prst="rect">
                    <a:avLst/>
                  </a:prstGeom>
                  <a:solidFill>
                    <a:schemeClr val="tx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5" name="Group 34"/>
                  <p:cNvGrpSpPr/>
                  <p:nvPr/>
                </p:nvGrpSpPr>
                <p:grpSpPr>
                  <a:xfrm>
                    <a:off x="8580436" y="1996036"/>
                    <a:ext cx="731520" cy="237744"/>
                    <a:chOff x="8580436" y="1996036"/>
                    <a:chExt cx="731520" cy="237744"/>
                  </a:xfrm>
                </p:grpSpPr>
                <p:sp>
                  <p:nvSpPr>
                    <p:cNvPr id="36" name="Rectangle 35"/>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37" name="Straight Connector 36"/>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32" name="Straight Connector 31"/>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30" name="Straight Connector 29"/>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9" name="HiveContext"/>
            <p:cNvSpPr txBox="1"/>
            <p:nvPr/>
          </p:nvSpPr>
          <p:spPr>
            <a:xfrm>
              <a:off x="7751808" y="3727762"/>
              <a:ext cx="1464381" cy="369332"/>
            </a:xfrm>
            <a:prstGeom prst="rect">
              <a:avLst/>
            </a:prstGeom>
            <a:noFill/>
            <a:ln>
              <a:solidFill>
                <a:schemeClr val="accent1"/>
              </a:solidFill>
            </a:ln>
          </p:spPr>
          <p:txBody>
            <a:bodyPr wrap="square" rtlCol="0">
              <a:spAutoFit/>
            </a:bodyPr>
            <a:lstStyle/>
            <a:p>
              <a:r>
                <a:rPr lang="en-GB" dirty="0" err="1" smtClean="0"/>
                <a:t>HiveContext</a:t>
              </a:r>
              <a:endParaRPr lang="en-GB" dirty="0"/>
            </a:p>
          </p:txBody>
        </p:sp>
        <p:cxnSp>
          <p:nvCxnSpPr>
            <p:cNvPr id="62" name="Elbow Connector 61"/>
            <p:cNvCxnSpPr>
              <a:stCxn id="33" idx="2"/>
              <a:endCxn id="49" idx="0"/>
            </p:cNvCxnSpPr>
            <p:nvPr/>
          </p:nvCxnSpPr>
          <p:spPr>
            <a:xfrm rot="16200000" flipH="1">
              <a:off x="7888153" y="3131915"/>
              <a:ext cx="263857" cy="927835"/>
            </a:xfrm>
            <a:prstGeom prst="bentConnector3">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0" name="SQLContext Client"/>
          <p:cNvGrpSpPr/>
          <p:nvPr/>
        </p:nvGrpSpPr>
        <p:grpSpPr>
          <a:xfrm>
            <a:off x="9216189" y="2267113"/>
            <a:ext cx="2470269" cy="1829981"/>
            <a:chOff x="9216189" y="2267113"/>
            <a:chExt cx="2470269" cy="1829981"/>
          </a:xfrm>
        </p:grpSpPr>
        <p:sp>
          <p:nvSpPr>
            <p:cNvPr id="50" name="SQLContext"/>
            <p:cNvSpPr txBox="1"/>
            <p:nvPr/>
          </p:nvSpPr>
          <p:spPr>
            <a:xfrm>
              <a:off x="9216189" y="3727762"/>
              <a:ext cx="1522567" cy="369332"/>
            </a:xfrm>
            <a:prstGeom prst="rect">
              <a:avLst/>
            </a:prstGeom>
            <a:noFill/>
            <a:ln>
              <a:solidFill>
                <a:schemeClr val="accent1"/>
              </a:solidFill>
            </a:ln>
          </p:spPr>
          <p:txBody>
            <a:bodyPr wrap="square" rtlCol="0">
              <a:spAutoFit/>
            </a:bodyPr>
            <a:lstStyle/>
            <a:p>
              <a:r>
                <a:rPr lang="en-GB" dirty="0" err="1" smtClean="0"/>
                <a:t>SQLContext</a:t>
              </a:r>
              <a:endParaRPr lang="en-GB" dirty="0"/>
            </a:p>
          </p:txBody>
        </p:sp>
        <p:grpSp>
          <p:nvGrpSpPr>
            <p:cNvPr id="51" name="Group 50"/>
            <p:cNvGrpSpPr>
              <a:grpSpLocks noChangeAspect="1"/>
            </p:cNvGrpSpPr>
            <p:nvPr/>
          </p:nvGrpSpPr>
          <p:grpSpPr>
            <a:xfrm>
              <a:off x="10238658" y="2267113"/>
              <a:ext cx="1447800" cy="1196792"/>
              <a:chOff x="6639572" y="1907217"/>
              <a:chExt cx="3200400" cy="2645540"/>
            </a:xfrm>
          </p:grpSpPr>
          <p:grpSp>
            <p:nvGrpSpPr>
              <p:cNvPr id="52" name="Group 51"/>
              <p:cNvGrpSpPr>
                <a:grpSpLocks noChangeAspect="1"/>
              </p:cNvGrpSpPr>
              <p:nvPr/>
            </p:nvGrpSpPr>
            <p:grpSpPr>
              <a:xfrm>
                <a:off x="6639572" y="1907217"/>
                <a:ext cx="3200400" cy="2645540"/>
                <a:chOff x="6219422" y="1886308"/>
                <a:chExt cx="3657600" cy="2752244"/>
              </a:xfrm>
            </p:grpSpPr>
            <p:grpSp>
              <p:nvGrpSpPr>
                <p:cNvPr id="54" name="Group 53"/>
                <p:cNvGrpSpPr/>
                <p:nvPr/>
              </p:nvGrpSpPr>
              <p:grpSpPr>
                <a:xfrm>
                  <a:off x="6219422" y="1886308"/>
                  <a:ext cx="3657600" cy="2752244"/>
                  <a:chOff x="6219421" y="1886308"/>
                  <a:chExt cx="3657600" cy="2752244"/>
                </a:xfrm>
              </p:grpSpPr>
              <p:sp>
                <p:nvSpPr>
                  <p:cNvPr id="56" name="Rectangle 55"/>
                  <p:cNvSpPr/>
                  <p:nvPr/>
                </p:nvSpPr>
                <p:spPr bwMode="auto">
                  <a:xfrm>
                    <a:off x="6219421" y="1895352"/>
                    <a:ext cx="3657600" cy="2743200"/>
                  </a:xfrm>
                  <a:prstGeom prst="rect">
                    <a:avLst/>
                  </a:prstGeom>
                  <a:solidFill>
                    <a:schemeClr val="tx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7" name="Rectangle 56"/>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58" name="Group 57"/>
                  <p:cNvGrpSpPr/>
                  <p:nvPr/>
                </p:nvGrpSpPr>
                <p:grpSpPr>
                  <a:xfrm>
                    <a:off x="8580436" y="1996036"/>
                    <a:ext cx="731520" cy="237744"/>
                    <a:chOff x="8580436" y="1996036"/>
                    <a:chExt cx="731520" cy="237744"/>
                  </a:xfrm>
                </p:grpSpPr>
                <p:sp>
                  <p:nvSpPr>
                    <p:cNvPr id="59" name="Rectangle 58"/>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60" name="Straight Connector 59"/>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55" name="Straight Connector 54"/>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3" name="Straight Connector 52"/>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63" name="Elbow Connector 62"/>
            <p:cNvCxnSpPr>
              <a:stCxn id="56" idx="2"/>
              <a:endCxn id="50" idx="0"/>
            </p:cNvCxnSpPr>
            <p:nvPr/>
          </p:nvCxnSpPr>
          <p:spPr>
            <a:xfrm rot="5400000">
              <a:off x="10338088" y="3103291"/>
              <a:ext cx="263857" cy="985085"/>
            </a:xfrm>
            <a:prstGeom prst="bentConnector3">
              <a:avLst>
                <a:gd name="adj1" fmla="val 50000"/>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1" name="JDBC Client"/>
          <p:cNvGrpSpPr/>
          <p:nvPr/>
        </p:nvGrpSpPr>
        <p:grpSpPr>
          <a:xfrm>
            <a:off x="8516353" y="909640"/>
            <a:ext cx="1447800" cy="2817374"/>
            <a:chOff x="8516353" y="909640"/>
            <a:chExt cx="1447800" cy="2817374"/>
          </a:xfrm>
        </p:grpSpPr>
        <p:grpSp>
          <p:nvGrpSpPr>
            <p:cNvPr id="16" name="JDBC Client"/>
            <p:cNvGrpSpPr>
              <a:grpSpLocks noChangeAspect="1"/>
            </p:cNvGrpSpPr>
            <p:nvPr/>
          </p:nvGrpSpPr>
          <p:grpSpPr>
            <a:xfrm>
              <a:off x="8516353" y="909640"/>
              <a:ext cx="1447800" cy="1196792"/>
              <a:chOff x="6639572" y="1907217"/>
              <a:chExt cx="3200400" cy="2645540"/>
            </a:xfrm>
          </p:grpSpPr>
          <p:grpSp>
            <p:nvGrpSpPr>
              <p:cNvPr id="18" name="Group 17"/>
              <p:cNvGrpSpPr>
                <a:grpSpLocks noChangeAspect="1"/>
              </p:cNvGrpSpPr>
              <p:nvPr/>
            </p:nvGrpSpPr>
            <p:grpSpPr>
              <a:xfrm>
                <a:off x="6639572" y="1907217"/>
                <a:ext cx="3200400" cy="2645540"/>
                <a:chOff x="6219422" y="1886308"/>
                <a:chExt cx="3657600" cy="2752244"/>
              </a:xfrm>
            </p:grpSpPr>
            <p:grpSp>
              <p:nvGrpSpPr>
                <p:cNvPr id="20" name="Group 19"/>
                <p:cNvGrpSpPr/>
                <p:nvPr/>
              </p:nvGrpSpPr>
              <p:grpSpPr>
                <a:xfrm>
                  <a:off x="6219422" y="1886308"/>
                  <a:ext cx="3657600" cy="2752244"/>
                  <a:chOff x="6219421" y="1886308"/>
                  <a:chExt cx="3657600" cy="2752244"/>
                </a:xfrm>
              </p:grpSpPr>
              <p:sp>
                <p:nvSpPr>
                  <p:cNvPr id="22" name="Rectangle 21"/>
                  <p:cNvSpPr/>
                  <p:nvPr/>
                </p:nvSpPr>
                <p:spPr bwMode="auto">
                  <a:xfrm>
                    <a:off x="6219421" y="1895352"/>
                    <a:ext cx="3657600"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4" name="Group 23"/>
                  <p:cNvGrpSpPr/>
                  <p:nvPr/>
                </p:nvGrpSpPr>
                <p:grpSpPr>
                  <a:xfrm>
                    <a:off x="8580436" y="1996036"/>
                    <a:ext cx="731520" cy="237744"/>
                    <a:chOff x="8580436" y="1996036"/>
                    <a:chExt cx="731520" cy="237744"/>
                  </a:xfrm>
                </p:grpSpPr>
                <p:sp>
                  <p:nvSpPr>
                    <p:cNvPr id="25" name="Rectangle 24"/>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26" name="Straight Connector 25"/>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21" name="Straight Connector 20"/>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6" name="JDBC"/>
            <p:cNvSpPr txBox="1"/>
            <p:nvPr/>
          </p:nvSpPr>
          <p:spPr>
            <a:xfrm>
              <a:off x="8629688" y="3357682"/>
              <a:ext cx="1217194" cy="369332"/>
            </a:xfrm>
            <a:prstGeom prst="rect">
              <a:avLst/>
            </a:prstGeom>
            <a:noFill/>
            <a:ln>
              <a:solidFill>
                <a:schemeClr val="accent1"/>
              </a:solidFill>
            </a:ln>
          </p:spPr>
          <p:txBody>
            <a:bodyPr wrap="square" rtlCol="0">
              <a:spAutoFit/>
            </a:bodyPr>
            <a:lstStyle/>
            <a:p>
              <a:pPr algn="ctr"/>
              <a:r>
                <a:rPr lang="en-GB" dirty="0" smtClean="0"/>
                <a:t>JDBC</a:t>
              </a:r>
              <a:endParaRPr lang="en-GB" dirty="0"/>
            </a:p>
          </p:txBody>
        </p:sp>
        <p:cxnSp>
          <p:nvCxnSpPr>
            <p:cNvPr id="68" name="Straight Arrow Connector 67"/>
            <p:cNvCxnSpPr>
              <a:stCxn id="22" idx="2"/>
              <a:endCxn id="66" idx="0"/>
            </p:cNvCxnSpPr>
            <p:nvPr/>
          </p:nvCxnSpPr>
          <p:spPr>
            <a:xfrm flipH="1">
              <a:off x="9238285" y="2106432"/>
              <a:ext cx="1968" cy="12512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8727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1" presetClass="entr" presetSubtype="0" fill="hold" grpId="0" nodeType="afterEffect">
                                  <p:stCondLst>
                                    <p:cond delay="0"/>
                                  </p:stCondLst>
                                  <p:iterate type="lt">
                                    <p:tmAbs val="100"/>
                                  </p:iterate>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childTnLst>
                                </p:cTn>
                              </p:par>
                            </p:childTnLst>
                          </p:cTn>
                        </p:par>
                        <p:par>
                          <p:cTn id="18" fill="hold">
                            <p:stCondLst>
                              <p:cond delay="0"/>
                            </p:stCondLst>
                            <p:childTnLst>
                              <p:par>
                                <p:cTn id="19" presetID="10" presetClass="entr" presetSubtype="0"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childTnLst>
                                </p:cTn>
                              </p:par>
                            </p:childTnLst>
                          </p:cTn>
                        </p:par>
                        <p:par>
                          <p:cTn id="30" fill="hold">
                            <p:stCondLst>
                              <p:cond delay="0"/>
                            </p:stCondLst>
                            <p:childTnLst>
                              <p:par>
                                <p:cTn id="31" presetID="22" presetClass="entr" presetSubtype="1" fill="hold" nodeType="after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wipe(up)">
                                      <p:cBhvr>
                                        <p:cTn id="33" dur="500"/>
                                        <p:tgtEl>
                                          <p:spTgt spid="69"/>
                                        </p:tgtEl>
                                      </p:cBhvr>
                                    </p:animEffect>
                                  </p:childTnLst>
                                </p:cTn>
                              </p:par>
                              <p:par>
                                <p:cTn id="34" presetID="22" presetClass="entr" presetSubtype="1" fill="hold" nodeType="withEffect">
                                  <p:stCondLst>
                                    <p:cond delay="0"/>
                                  </p:stCondLst>
                                  <p:childTnLst>
                                    <p:set>
                                      <p:cBhvr>
                                        <p:cTn id="35" dur="1" fill="hold">
                                          <p:stCondLst>
                                            <p:cond delay="0"/>
                                          </p:stCondLst>
                                        </p:cTn>
                                        <p:tgtEl>
                                          <p:spTgt spid="70"/>
                                        </p:tgtEl>
                                        <p:attrNameLst>
                                          <p:attrName>style.visibility</p:attrName>
                                        </p:attrNameLst>
                                      </p:cBhvr>
                                      <p:to>
                                        <p:strVal val="visible"/>
                                      </p:to>
                                    </p:set>
                                    <p:animEffect transition="in" filter="wipe(up)">
                                      <p:cBhvr>
                                        <p:cTn id="36" dur="500"/>
                                        <p:tgtEl>
                                          <p:spTgt spid="70"/>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childTnLst>
                                </p:cTn>
                              </p:par>
                            </p:childTnLst>
                          </p:cTn>
                        </p:par>
                        <p:par>
                          <p:cTn id="41" fill="hold">
                            <p:stCondLst>
                              <p:cond delay="0"/>
                            </p:stCondLst>
                            <p:childTnLst>
                              <p:par>
                                <p:cTn id="42" presetID="22" presetClass="entr" presetSubtype="1" fill="hold" nodeType="afterEffect">
                                  <p:stCondLst>
                                    <p:cond delay="0"/>
                                  </p:stCondLst>
                                  <p:childTnLst>
                                    <p:set>
                                      <p:cBhvr>
                                        <p:cTn id="43" dur="1" fill="hold">
                                          <p:stCondLst>
                                            <p:cond delay="0"/>
                                          </p:stCondLst>
                                        </p:cTn>
                                        <p:tgtEl>
                                          <p:spTgt spid="71"/>
                                        </p:tgtEl>
                                        <p:attrNameLst>
                                          <p:attrName>style.visibility</p:attrName>
                                        </p:attrNameLst>
                                      </p:cBhvr>
                                      <p:to>
                                        <p:strVal val="visible"/>
                                      </p:to>
                                    </p:set>
                                    <p:animEffect transition="in" filter="wipe(up)">
                                      <p:cBhvr>
                                        <p:cTn id="44"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0" y="1182029"/>
            <a:ext cx="10470995" cy="5536534"/>
          </a:xfrm>
        </p:spPr>
        <p:txBody>
          <a:bodyPr/>
          <a:lstStyle/>
          <a:p>
            <a:r>
              <a:rPr lang="en-GB" dirty="0" smtClean="0"/>
              <a:t>Infer the schema of an RDD by using Reflection</a:t>
            </a:r>
            <a:endParaRPr lang="en-GB" sz="1600" dirty="0" smtClean="0"/>
          </a:p>
          <a:p>
            <a:pPr marL="57131" indent="0">
              <a:buNone/>
            </a:pPr>
            <a:endParaRPr lang="en-GB" sz="1400" dirty="0" smtClean="0"/>
          </a:p>
          <a:p>
            <a:pPr marL="57131" indent="0">
              <a:buNone/>
            </a:pPr>
            <a:endParaRPr lang="en-GB" sz="1400" dirty="0"/>
          </a:p>
          <a:p>
            <a:pPr marL="57131" indent="0">
              <a:buNone/>
            </a:pPr>
            <a:endParaRPr lang="en-GB" sz="1400" dirty="0" smtClean="0"/>
          </a:p>
          <a:p>
            <a:pPr marL="57131" indent="0">
              <a:buNone/>
            </a:pPr>
            <a:endParaRPr lang="en-GB" sz="1400" dirty="0" smtClean="0"/>
          </a:p>
          <a:p>
            <a:pPr marL="57131" indent="0">
              <a:buNone/>
            </a:pPr>
            <a:endParaRPr lang="en-GB" sz="1400" dirty="0" smtClean="0"/>
          </a:p>
          <a:p>
            <a:r>
              <a:rPr lang="en-GB" dirty="0"/>
              <a:t>S</a:t>
            </a:r>
            <a:r>
              <a:rPr lang="en-GB" dirty="0" smtClean="0"/>
              <a:t>pecify the schema programmatically</a:t>
            </a:r>
            <a:endParaRPr lang="en-GB" dirty="0"/>
          </a:p>
        </p:txBody>
      </p:sp>
      <p:sp>
        <p:nvSpPr>
          <p:cNvPr id="4" name="TextBox 3"/>
          <p:cNvSpPr txBox="1"/>
          <p:nvPr/>
        </p:nvSpPr>
        <p:spPr>
          <a:xfrm>
            <a:off x="512958" y="2816104"/>
            <a:ext cx="11363091" cy="784830"/>
          </a:xfrm>
          <a:prstGeom prst="rect">
            <a:avLst/>
          </a:prstGeom>
          <a:solidFill>
            <a:schemeClr val="bg1"/>
          </a:solidFill>
          <a:ln>
            <a:solidFill>
              <a:schemeClr val="bg1">
                <a:lumMod val="95000"/>
              </a:schemeClr>
            </a:solidFill>
          </a:ln>
          <a:effectLst>
            <a:outerShdw blurRad="50800" dist="38100" dir="2700000" algn="tl" rotWithShape="0">
              <a:prstClr val="black">
                <a:alpha val="40000"/>
              </a:prstClr>
            </a:outerShdw>
          </a:effectLst>
        </p:spPr>
        <p:txBody>
          <a:bodyPr wrap="square" rtlCol="0">
            <a:spAutoFit/>
          </a:bodyPr>
          <a:lstStyle/>
          <a:p>
            <a:r>
              <a:rPr lang="en-GB" sz="1500" dirty="0" smtClean="0">
                <a:latin typeface="Courier New" panose="02070309020205020404" pitchFamily="49" charset="0"/>
                <a:cs typeface="Courier New" panose="02070309020205020404" pitchFamily="49" charset="0"/>
              </a:rPr>
              <a:t>// Scala</a:t>
            </a:r>
          </a:p>
          <a:p>
            <a:r>
              <a:rPr lang="en-GB" sz="1500" dirty="0" smtClean="0">
                <a:latin typeface="Courier New" panose="02070309020205020404" pitchFamily="49" charset="0"/>
                <a:cs typeface="Courier New" panose="02070309020205020404" pitchFamily="49" charset="0"/>
              </a:rPr>
              <a:t>case class Contact (name: String, email: String)</a:t>
            </a:r>
          </a:p>
          <a:p>
            <a:r>
              <a:rPr lang="en-GB" sz="1500" dirty="0" err="1" smtClean="0">
                <a:latin typeface="Courier New" panose="02070309020205020404" pitchFamily="49" charset="0"/>
                <a:cs typeface="Courier New" panose="02070309020205020404" pitchFamily="49" charset="0"/>
              </a:rPr>
              <a:t>val</a:t>
            </a:r>
            <a:r>
              <a:rPr lang="en-GB" sz="1500" dirty="0" smtClean="0">
                <a:latin typeface="Courier New" panose="02070309020205020404" pitchFamily="49" charset="0"/>
                <a:cs typeface="Courier New" panose="02070309020205020404" pitchFamily="49" charset="0"/>
              </a:rPr>
              <a:t> contacts = </a:t>
            </a:r>
            <a:r>
              <a:rPr lang="en-GB" sz="1500" dirty="0" err="1" smtClean="0">
                <a:latin typeface="Courier New" panose="02070309020205020404" pitchFamily="49" charset="0"/>
                <a:cs typeface="Courier New" panose="02070309020205020404" pitchFamily="49" charset="0"/>
              </a:rPr>
              <a:t>txtRDD.map</a:t>
            </a:r>
            <a:r>
              <a:rPr lang="en-GB" sz="1500" dirty="0" smtClean="0">
                <a:latin typeface="Courier New" panose="02070309020205020404" pitchFamily="49" charset="0"/>
                <a:cs typeface="Courier New" panose="02070309020205020404" pitchFamily="49" charset="0"/>
              </a:rPr>
              <a:t>(c =&gt; Contact(c(0), c(1)).</a:t>
            </a:r>
            <a:r>
              <a:rPr lang="en-GB" sz="1500" dirty="0" err="1" smtClean="0">
                <a:latin typeface="Courier New" panose="02070309020205020404" pitchFamily="49" charset="0"/>
                <a:cs typeface="Courier New" panose="02070309020205020404" pitchFamily="49" charset="0"/>
              </a:rPr>
              <a:t>toDF</a:t>
            </a:r>
            <a:r>
              <a:rPr lang="en-GB" sz="1500" dirty="0" smtClean="0">
                <a:latin typeface="Courier New" panose="02070309020205020404" pitchFamily="49" charset="0"/>
                <a:cs typeface="Courier New" panose="02070309020205020404" pitchFamily="49" charset="0"/>
              </a:rPr>
              <a:t>()</a:t>
            </a:r>
            <a:endParaRPr lang="en-GB" sz="1500" dirty="0">
              <a:latin typeface="Courier New" panose="02070309020205020404" pitchFamily="49" charset="0"/>
              <a:cs typeface="Courier New" panose="02070309020205020404" pitchFamily="49" charset="0"/>
            </a:endParaRPr>
          </a:p>
        </p:txBody>
      </p:sp>
      <p:sp>
        <p:nvSpPr>
          <p:cNvPr id="5" name="TextBox 4"/>
          <p:cNvSpPr txBox="1"/>
          <p:nvPr/>
        </p:nvSpPr>
        <p:spPr>
          <a:xfrm>
            <a:off x="512957" y="1898305"/>
            <a:ext cx="11363091" cy="784830"/>
          </a:xfrm>
          <a:prstGeom prst="rect">
            <a:avLst/>
          </a:prstGeom>
          <a:solidFill>
            <a:schemeClr val="bg1"/>
          </a:solidFill>
          <a:ln>
            <a:solidFill>
              <a:schemeClr val="bg1">
                <a:lumMod val="95000"/>
              </a:schemeClr>
            </a:solidFill>
          </a:ln>
          <a:effectLst>
            <a:outerShdw blurRad="50800" dist="38100" dir="2700000" algn="tl" rotWithShape="0">
              <a:prstClr val="black">
                <a:alpha val="40000"/>
              </a:prstClr>
            </a:outerShdw>
          </a:effectLst>
        </p:spPr>
        <p:txBody>
          <a:bodyPr wrap="square" rtlCol="0">
            <a:spAutoFit/>
          </a:bodyPr>
          <a:lstStyle/>
          <a:p>
            <a:r>
              <a:rPr lang="en-GB" sz="1500" dirty="0" smtClean="0">
                <a:latin typeface="Courier New" panose="02070309020205020404" pitchFamily="49" charset="0"/>
                <a:cs typeface="Courier New" panose="02070309020205020404" pitchFamily="49" charset="0"/>
              </a:rPr>
              <a:t># Python</a:t>
            </a:r>
          </a:p>
          <a:p>
            <a:r>
              <a:rPr lang="en-GB" sz="1500" dirty="0" smtClean="0">
                <a:latin typeface="Courier New" panose="02070309020205020404" pitchFamily="49" charset="0"/>
                <a:cs typeface="Courier New" panose="02070309020205020404" pitchFamily="49" charset="0"/>
              </a:rPr>
              <a:t>rows = </a:t>
            </a:r>
            <a:r>
              <a:rPr lang="en-GB" sz="1500" dirty="0" err="1" smtClean="0">
                <a:latin typeface="Courier New" panose="02070309020205020404" pitchFamily="49" charset="0"/>
                <a:cs typeface="Courier New" panose="02070309020205020404" pitchFamily="49" charset="0"/>
              </a:rPr>
              <a:t>txtRDD.map</a:t>
            </a:r>
            <a:r>
              <a:rPr lang="en-GB" sz="1500" dirty="0" smtClean="0">
                <a:latin typeface="Courier New" panose="02070309020205020404" pitchFamily="49" charset="0"/>
                <a:cs typeface="Courier New" panose="02070309020205020404" pitchFamily="49" charset="0"/>
              </a:rPr>
              <a:t>(lambda c: Row(name=c[0], email=c[1]))</a:t>
            </a:r>
          </a:p>
          <a:p>
            <a:r>
              <a:rPr lang="en-GB" sz="1500" dirty="0" smtClean="0">
                <a:latin typeface="Courier New" panose="02070309020205020404" pitchFamily="49" charset="0"/>
                <a:cs typeface="Courier New" panose="02070309020205020404" pitchFamily="49" charset="0"/>
              </a:rPr>
              <a:t>contacts = </a:t>
            </a:r>
            <a:r>
              <a:rPr lang="en-GB" sz="1500" dirty="0" err="1" smtClean="0">
                <a:latin typeface="Courier New" panose="02070309020205020404" pitchFamily="49" charset="0"/>
                <a:cs typeface="Courier New" panose="02070309020205020404" pitchFamily="49" charset="0"/>
              </a:rPr>
              <a:t>sqlContext.inferSchema</a:t>
            </a:r>
            <a:r>
              <a:rPr lang="en-GB" sz="1500" dirty="0" smtClean="0">
                <a:latin typeface="Courier New" panose="02070309020205020404" pitchFamily="49" charset="0"/>
                <a:cs typeface="Courier New" panose="02070309020205020404" pitchFamily="49" charset="0"/>
              </a:rPr>
              <a:t>(rows)</a:t>
            </a:r>
            <a:endParaRPr lang="en-GB" sz="1500" dirty="0">
              <a:latin typeface="Courier New" panose="02070309020205020404" pitchFamily="49" charset="0"/>
              <a:cs typeface="Courier New" panose="02070309020205020404" pitchFamily="49" charset="0"/>
            </a:endParaRPr>
          </a:p>
        </p:txBody>
      </p:sp>
      <p:sp>
        <p:nvSpPr>
          <p:cNvPr id="6" name="TextBox 5"/>
          <p:cNvSpPr txBox="1"/>
          <p:nvPr/>
        </p:nvSpPr>
        <p:spPr>
          <a:xfrm>
            <a:off x="512958" y="5569931"/>
            <a:ext cx="11363091" cy="1015663"/>
          </a:xfrm>
          <a:prstGeom prst="rect">
            <a:avLst/>
          </a:prstGeom>
          <a:solidFill>
            <a:schemeClr val="bg1"/>
          </a:solidFill>
          <a:ln>
            <a:solidFill>
              <a:schemeClr val="bg1">
                <a:lumMod val="95000"/>
              </a:schemeClr>
            </a:solidFill>
          </a:ln>
          <a:effectLst>
            <a:outerShdw blurRad="50800" dist="38100" dir="2700000" algn="tl" rotWithShape="0">
              <a:prstClr val="black">
                <a:alpha val="40000"/>
              </a:prstClr>
            </a:outerShdw>
          </a:effectLst>
        </p:spPr>
        <p:txBody>
          <a:bodyPr wrap="square" rtlCol="0">
            <a:spAutoFit/>
          </a:bodyPr>
          <a:lstStyle/>
          <a:p>
            <a:r>
              <a:rPr lang="en-GB" sz="1500" dirty="0" smtClean="0">
                <a:latin typeface="Courier New" panose="02070309020205020404" pitchFamily="49" charset="0"/>
                <a:cs typeface="Courier New" panose="02070309020205020404" pitchFamily="49" charset="0"/>
              </a:rPr>
              <a:t>// Scala</a:t>
            </a:r>
          </a:p>
          <a:p>
            <a:r>
              <a:rPr lang="en-GB" sz="1500" dirty="0" err="1">
                <a:latin typeface="Courier New" panose="02070309020205020404" pitchFamily="49" charset="0"/>
                <a:cs typeface="Courier New" panose="02070309020205020404" pitchFamily="49" charset="0"/>
              </a:rPr>
              <a:t>val</a:t>
            </a: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schemaString</a:t>
            </a:r>
            <a:r>
              <a:rPr lang="en-GB" sz="1500" dirty="0">
                <a:latin typeface="Courier New" panose="02070309020205020404" pitchFamily="49" charset="0"/>
                <a:cs typeface="Courier New" panose="02070309020205020404" pitchFamily="49" charset="0"/>
              </a:rPr>
              <a:t> = "</a:t>
            </a:r>
            <a:r>
              <a:rPr lang="en-GB" sz="1500" dirty="0" err="1" smtClean="0">
                <a:latin typeface="Courier New" panose="02070309020205020404" pitchFamily="49" charset="0"/>
                <a:cs typeface="Courier New" panose="02070309020205020404" pitchFamily="49" charset="0"/>
              </a:rPr>
              <a:t>name,email</a:t>
            </a:r>
            <a:r>
              <a:rPr lang="en-GB" sz="1500" dirty="0" smtClean="0">
                <a:latin typeface="Courier New" panose="02070309020205020404" pitchFamily="49" charset="0"/>
                <a:cs typeface="Courier New" panose="02070309020205020404" pitchFamily="49" charset="0"/>
              </a:rPr>
              <a:t>"</a:t>
            </a:r>
          </a:p>
          <a:p>
            <a:r>
              <a:rPr lang="en-GB" sz="1500" dirty="0" err="1" smtClean="0">
                <a:latin typeface="Courier New" panose="02070309020205020404" pitchFamily="49" charset="0"/>
                <a:cs typeface="Courier New" panose="02070309020205020404" pitchFamily="49" charset="0"/>
              </a:rPr>
              <a:t>val</a:t>
            </a:r>
            <a:r>
              <a:rPr lang="en-GB" sz="1500" dirty="0" smtClean="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schma</a:t>
            </a:r>
            <a:r>
              <a:rPr lang="en-GB" sz="1500" dirty="0">
                <a:latin typeface="Courier New" panose="02070309020205020404" pitchFamily="49" charset="0"/>
                <a:cs typeface="Courier New" panose="02070309020205020404" pitchFamily="49" charset="0"/>
              </a:rPr>
              <a:t> = </a:t>
            </a:r>
            <a:r>
              <a:rPr lang="en-GB" sz="1500" dirty="0" err="1" smtClean="0">
                <a:latin typeface="Courier New" panose="02070309020205020404" pitchFamily="49" charset="0"/>
                <a:cs typeface="Courier New" panose="02070309020205020404" pitchFamily="49" charset="0"/>
              </a:rPr>
              <a:t>StructType</a:t>
            </a:r>
            <a:r>
              <a:rPr lang="en-GB" sz="1500" dirty="0" smtClean="0">
                <a:latin typeface="Courier New" panose="02070309020205020404" pitchFamily="49" charset="0"/>
                <a:cs typeface="Courier New" panose="02070309020205020404" pitchFamily="49" charset="0"/>
              </a:rPr>
              <a:t>(</a:t>
            </a:r>
            <a:r>
              <a:rPr lang="en-GB" sz="1500" dirty="0" err="1" smtClean="0">
                <a:latin typeface="Courier New" panose="02070309020205020404" pitchFamily="49" charset="0"/>
                <a:cs typeface="Courier New" panose="02070309020205020404" pitchFamily="49" charset="0"/>
              </a:rPr>
              <a:t>schemaString.split</a:t>
            </a:r>
            <a:r>
              <a:rPr lang="en-GB" sz="1500" dirty="0" smtClean="0">
                <a:latin typeface="Courier New" panose="02070309020205020404" pitchFamily="49" charset="0"/>
                <a:cs typeface="Courier New" panose="02070309020205020404" pitchFamily="49" charset="0"/>
              </a:rPr>
              <a:t>(",").map(</a:t>
            </a:r>
            <a:r>
              <a:rPr lang="en-GB" sz="1500" dirty="0" err="1" smtClean="0">
                <a:latin typeface="Courier New" panose="02070309020205020404" pitchFamily="49" charset="0"/>
                <a:cs typeface="Courier New" panose="02070309020205020404" pitchFamily="49" charset="0"/>
              </a:rPr>
              <a:t>fName</a:t>
            </a:r>
            <a:r>
              <a:rPr lang="en-GB" sz="1500" dirty="0" smtClean="0">
                <a:latin typeface="Courier New" panose="02070309020205020404" pitchFamily="49" charset="0"/>
                <a:cs typeface="Courier New" panose="02070309020205020404" pitchFamily="49" charset="0"/>
              </a:rPr>
              <a:t> =&gt; </a:t>
            </a:r>
            <a:r>
              <a:rPr lang="en-GB" sz="1500" dirty="0" err="1" smtClean="0">
                <a:latin typeface="Courier New" panose="02070309020205020404" pitchFamily="49" charset="0"/>
                <a:cs typeface="Courier New" panose="02070309020205020404" pitchFamily="49" charset="0"/>
              </a:rPr>
              <a:t>StructField</a:t>
            </a:r>
            <a:r>
              <a:rPr lang="en-GB" sz="1500" dirty="0" smtClean="0">
                <a:latin typeface="Courier New" panose="02070309020205020404" pitchFamily="49" charset="0"/>
                <a:cs typeface="Courier New" panose="02070309020205020404" pitchFamily="49" charset="0"/>
              </a:rPr>
              <a:t>(</a:t>
            </a:r>
            <a:r>
              <a:rPr lang="en-GB" sz="1500" dirty="0" err="1" smtClean="0">
                <a:latin typeface="Courier New" panose="02070309020205020404" pitchFamily="49" charset="0"/>
                <a:cs typeface="Courier New" panose="02070309020205020404" pitchFamily="49" charset="0"/>
              </a:rPr>
              <a:t>fName</a:t>
            </a:r>
            <a:r>
              <a:rPr lang="en-GB" sz="1500" dirty="0" smtClean="0">
                <a:latin typeface="Courier New" panose="02070309020205020404" pitchFamily="49" charset="0"/>
                <a:cs typeface="Courier New" panose="02070309020205020404" pitchFamily="49" charset="0"/>
              </a:rPr>
              <a:t>, </a:t>
            </a:r>
            <a:r>
              <a:rPr lang="en-GB" sz="1500" dirty="0" err="1" smtClean="0">
                <a:latin typeface="Courier New" panose="02070309020205020404" pitchFamily="49" charset="0"/>
                <a:cs typeface="Courier New" panose="02070309020205020404" pitchFamily="49" charset="0"/>
              </a:rPr>
              <a:t>StringType</a:t>
            </a:r>
            <a:r>
              <a:rPr lang="en-GB" sz="1500" dirty="0" smtClean="0">
                <a:latin typeface="Courier New" panose="02070309020205020404" pitchFamily="49" charset="0"/>
                <a:cs typeface="Courier New" panose="02070309020205020404" pitchFamily="49" charset="0"/>
              </a:rPr>
              <a:t>, true))</a:t>
            </a:r>
          </a:p>
          <a:p>
            <a:r>
              <a:rPr lang="en-GB" sz="1500" dirty="0" err="1" smtClean="0">
                <a:latin typeface="Courier New" panose="02070309020205020404" pitchFamily="49" charset="0"/>
                <a:cs typeface="Courier New" panose="02070309020205020404" pitchFamily="49" charset="0"/>
              </a:rPr>
              <a:t>val</a:t>
            </a:r>
            <a:r>
              <a:rPr lang="en-GB" sz="1500" dirty="0" smtClean="0">
                <a:latin typeface="Courier New" panose="02070309020205020404" pitchFamily="49" charset="0"/>
                <a:cs typeface="Courier New" panose="02070309020205020404" pitchFamily="49" charset="0"/>
              </a:rPr>
              <a:t> contacts </a:t>
            </a: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sqlContext.createDataFrame</a:t>
            </a: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rowRDD</a:t>
            </a: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schma</a:t>
            </a:r>
            <a:r>
              <a:rPr lang="en-GB" sz="1500" dirty="0">
                <a:latin typeface="Courier New" panose="02070309020205020404" pitchFamily="49" charset="0"/>
                <a:cs typeface="Courier New" panose="02070309020205020404" pitchFamily="49" charset="0"/>
              </a:rPr>
              <a:t>)</a:t>
            </a:r>
          </a:p>
        </p:txBody>
      </p:sp>
      <p:sp>
        <p:nvSpPr>
          <p:cNvPr id="7" name="TextBox 6"/>
          <p:cNvSpPr txBox="1"/>
          <p:nvPr/>
        </p:nvSpPr>
        <p:spPr>
          <a:xfrm>
            <a:off x="512957" y="4486255"/>
            <a:ext cx="11363091" cy="1015663"/>
          </a:xfrm>
          <a:prstGeom prst="rect">
            <a:avLst/>
          </a:prstGeom>
          <a:solidFill>
            <a:schemeClr val="bg1"/>
          </a:solidFill>
          <a:ln>
            <a:solidFill>
              <a:schemeClr val="bg1">
                <a:lumMod val="95000"/>
              </a:schemeClr>
            </a:solidFill>
          </a:ln>
          <a:effectLst>
            <a:outerShdw blurRad="50800" dist="38100" dir="2700000" algn="tl" rotWithShape="0">
              <a:prstClr val="black">
                <a:alpha val="40000"/>
              </a:prstClr>
            </a:outerShdw>
          </a:effectLst>
        </p:spPr>
        <p:txBody>
          <a:bodyPr wrap="square" rtlCol="0">
            <a:spAutoFit/>
          </a:bodyPr>
          <a:lstStyle/>
          <a:p>
            <a:r>
              <a:rPr lang="en-GB" sz="1500" dirty="0" smtClean="0">
                <a:latin typeface="Courier New" panose="02070309020205020404" pitchFamily="49" charset="0"/>
                <a:cs typeface="Courier New" panose="02070309020205020404" pitchFamily="49" charset="0"/>
              </a:rPr>
              <a:t># Python</a:t>
            </a:r>
          </a:p>
          <a:p>
            <a:r>
              <a:rPr lang="en-GB" sz="1500" dirty="0" smtClean="0">
                <a:latin typeface="Courier New" panose="02070309020205020404" pitchFamily="49" charset="0"/>
                <a:cs typeface="Courier New" panose="02070309020205020404" pitchFamily="49" charset="0"/>
              </a:rPr>
              <a:t>fields = [</a:t>
            </a:r>
            <a:r>
              <a:rPr lang="en-GB" sz="1500" dirty="0" err="1" smtClean="0">
                <a:latin typeface="Courier New" panose="02070309020205020404" pitchFamily="49" charset="0"/>
                <a:cs typeface="Courier New" panose="02070309020205020404" pitchFamily="49" charset="0"/>
              </a:rPr>
              <a:t>StructField</a:t>
            </a:r>
            <a:r>
              <a:rPr lang="en-GB" sz="1500" dirty="0" smtClean="0">
                <a:latin typeface="Courier New" panose="02070309020205020404" pitchFamily="49" charset="0"/>
                <a:cs typeface="Courier New" panose="02070309020205020404" pitchFamily="49" charset="0"/>
              </a:rPr>
              <a:t>("name", </a:t>
            </a:r>
            <a:r>
              <a:rPr lang="en-GB" sz="1500" dirty="0" err="1" smtClean="0">
                <a:latin typeface="Courier New" panose="02070309020205020404" pitchFamily="49" charset="0"/>
                <a:cs typeface="Courier New" panose="02070309020205020404" pitchFamily="49" charset="0"/>
              </a:rPr>
              <a:t>StringType</a:t>
            </a:r>
            <a:r>
              <a:rPr lang="en-GB" sz="1500" dirty="0" smtClean="0">
                <a:latin typeface="Courier New" panose="02070309020205020404" pitchFamily="49" charset="0"/>
                <a:cs typeface="Courier New" panose="02070309020205020404" pitchFamily="49" charset="0"/>
              </a:rPr>
              <a:t>(), False), </a:t>
            </a:r>
            <a:r>
              <a:rPr lang="en-GB" sz="1500" dirty="0" err="1" smtClean="0">
                <a:latin typeface="Courier New" panose="02070309020205020404" pitchFamily="49" charset="0"/>
                <a:cs typeface="Courier New" panose="02070309020205020404" pitchFamily="49" charset="0"/>
              </a:rPr>
              <a:t>StructField</a:t>
            </a:r>
            <a:r>
              <a:rPr lang="en-GB" sz="1500" dirty="0" smtClean="0">
                <a:latin typeface="Courier New" panose="02070309020205020404" pitchFamily="49" charset="0"/>
                <a:cs typeface="Courier New" panose="02070309020205020404" pitchFamily="49" charset="0"/>
              </a:rPr>
              <a:t>("email", </a:t>
            </a:r>
            <a:r>
              <a:rPr lang="en-GB" sz="1500" dirty="0" err="1" smtClean="0">
                <a:latin typeface="Courier New" panose="02070309020205020404" pitchFamily="49" charset="0"/>
                <a:cs typeface="Courier New" panose="02070309020205020404" pitchFamily="49" charset="0"/>
              </a:rPr>
              <a:t>StringType</a:t>
            </a:r>
            <a:r>
              <a:rPr lang="en-GB" sz="1500" dirty="0" smtClean="0">
                <a:latin typeface="Courier New" panose="02070309020205020404" pitchFamily="49" charset="0"/>
                <a:cs typeface="Courier New" panose="02070309020205020404" pitchFamily="49" charset="0"/>
              </a:rPr>
              <a:t>(), False)]</a:t>
            </a:r>
          </a:p>
          <a:p>
            <a:r>
              <a:rPr lang="en-GB" sz="1500" dirty="0" err="1" smtClean="0">
                <a:latin typeface="Courier New" panose="02070309020205020404" pitchFamily="49" charset="0"/>
                <a:cs typeface="Courier New" panose="02070309020205020404" pitchFamily="49" charset="0"/>
              </a:rPr>
              <a:t>schma</a:t>
            </a:r>
            <a:r>
              <a:rPr lang="en-GB" sz="1500" dirty="0" smtClean="0">
                <a:latin typeface="Courier New" panose="02070309020205020404" pitchFamily="49" charset="0"/>
                <a:cs typeface="Courier New" panose="02070309020205020404" pitchFamily="49" charset="0"/>
              </a:rPr>
              <a:t> = </a:t>
            </a:r>
            <a:r>
              <a:rPr lang="en-GB" sz="1500" dirty="0" err="1" smtClean="0">
                <a:latin typeface="Courier New" panose="02070309020205020404" pitchFamily="49" charset="0"/>
                <a:cs typeface="Courier New" panose="02070309020205020404" pitchFamily="49" charset="0"/>
              </a:rPr>
              <a:t>StructType</a:t>
            </a:r>
            <a:r>
              <a:rPr lang="en-GB" sz="1500" dirty="0" smtClean="0">
                <a:latin typeface="Courier New" panose="02070309020205020404" pitchFamily="49" charset="0"/>
                <a:cs typeface="Courier New" panose="02070309020205020404" pitchFamily="49" charset="0"/>
              </a:rPr>
              <a:t>(fields)</a:t>
            </a:r>
          </a:p>
          <a:p>
            <a:r>
              <a:rPr lang="en-GB" sz="1500" dirty="0">
                <a:latin typeface="Courier New" panose="02070309020205020404" pitchFamily="49" charset="0"/>
                <a:cs typeface="Courier New" panose="02070309020205020404" pitchFamily="49" charset="0"/>
              </a:rPr>
              <a:t>c</a:t>
            </a:r>
            <a:r>
              <a:rPr lang="en-GB" sz="1500" dirty="0" smtClean="0">
                <a:latin typeface="Courier New" panose="02070309020205020404" pitchFamily="49" charset="0"/>
                <a:cs typeface="Courier New" panose="02070309020205020404" pitchFamily="49" charset="0"/>
              </a:rPr>
              <a:t>ontacts = </a:t>
            </a:r>
            <a:r>
              <a:rPr lang="en-GB" sz="1500" dirty="0" err="1" smtClean="0">
                <a:latin typeface="Courier New" panose="02070309020205020404" pitchFamily="49" charset="0"/>
                <a:cs typeface="Courier New" panose="02070309020205020404" pitchFamily="49" charset="0"/>
              </a:rPr>
              <a:t>sqlContext.createDataFrame</a:t>
            </a:r>
            <a:r>
              <a:rPr lang="en-GB" sz="1500" dirty="0" smtClean="0">
                <a:latin typeface="Courier New" panose="02070309020205020404" pitchFamily="49" charset="0"/>
                <a:cs typeface="Courier New" panose="02070309020205020404" pitchFamily="49" charset="0"/>
              </a:rPr>
              <a:t>(</a:t>
            </a:r>
            <a:r>
              <a:rPr lang="en-GB" sz="1500" dirty="0" err="1" smtClean="0">
                <a:latin typeface="Courier New" panose="02070309020205020404" pitchFamily="49" charset="0"/>
                <a:cs typeface="Courier New" panose="02070309020205020404" pitchFamily="49" charset="0"/>
              </a:rPr>
              <a:t>txtRDD</a:t>
            </a:r>
            <a:r>
              <a:rPr lang="en-GB" sz="1500" dirty="0" smtClean="0">
                <a:latin typeface="Courier New" panose="02070309020205020404" pitchFamily="49" charset="0"/>
                <a:cs typeface="Courier New" panose="02070309020205020404" pitchFamily="49" charset="0"/>
              </a:rPr>
              <a:t>, </a:t>
            </a:r>
            <a:r>
              <a:rPr lang="en-GB" sz="1500" dirty="0" err="1" smtClean="0">
                <a:latin typeface="Courier New" panose="02070309020205020404" pitchFamily="49" charset="0"/>
                <a:cs typeface="Courier New" panose="02070309020205020404" pitchFamily="49" charset="0"/>
              </a:rPr>
              <a:t>schma</a:t>
            </a:r>
            <a:r>
              <a:rPr lang="en-GB" sz="1500" dirty="0" smtClean="0">
                <a:latin typeface="Courier New" panose="02070309020205020404" pitchFamily="49" charset="0"/>
                <a:cs typeface="Courier New" panose="02070309020205020404" pitchFamily="49" charset="0"/>
              </a:rPr>
              <a:t>)</a:t>
            </a:r>
            <a:endParaRPr lang="en-GB"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39063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childTnLst>
                                </p:cTn>
                              </p:par>
                            </p:childTnLst>
                          </p:cTn>
                        </p:par>
                        <p:par>
                          <p:cTn id="18" fill="hold">
                            <p:stCondLst>
                              <p:cond delay="0"/>
                            </p:stCondLst>
                            <p:childTnLst>
                              <p:par>
                                <p:cTn id="19" presetID="10"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Using Spark SQL</a:t>
            </a:r>
            <a:endParaRPr lang="en-GB" dirty="0"/>
          </a:p>
        </p:txBody>
      </p:sp>
    </p:spTree>
    <p:extLst>
      <p:ext uri="{BB962C8B-B14F-4D97-AF65-F5344CB8AC3E}">
        <p14:creationId xmlns:p14="http://schemas.microsoft.com/office/powerpoint/2010/main" val="1053024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smtClean="0"/>
              <a:t>What are Notebooks?</a:t>
            </a:r>
            <a:endParaRPr lang="en-GB" dirty="0"/>
          </a:p>
        </p:txBody>
      </p:sp>
    </p:spTree>
    <p:extLst>
      <p:ext uri="{BB962C8B-B14F-4D97-AF65-F5344CB8AC3E}">
        <p14:creationId xmlns:p14="http://schemas.microsoft.com/office/powerpoint/2010/main" val="313481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1" y="735980"/>
            <a:ext cx="5419493" cy="5675004"/>
          </a:xfrm>
        </p:spPr>
        <p:txBody>
          <a:bodyPr/>
          <a:lstStyle/>
          <a:p>
            <a:r>
              <a:rPr lang="en-GB" dirty="0" smtClean="0"/>
              <a:t>Web-based interactive consoles for</a:t>
            </a:r>
          </a:p>
          <a:p>
            <a:pPr lvl="1"/>
            <a:r>
              <a:rPr lang="en-GB" dirty="0" smtClean="0"/>
              <a:t>Experimentation</a:t>
            </a:r>
          </a:p>
          <a:p>
            <a:pPr lvl="1"/>
            <a:r>
              <a:rPr lang="en-GB" dirty="0" smtClean="0"/>
              <a:t>Collaboration</a:t>
            </a:r>
          </a:p>
          <a:p>
            <a:r>
              <a:rPr lang="en-GB" dirty="0" smtClean="0"/>
              <a:t>Spark HDInsight clusters include:</a:t>
            </a:r>
          </a:p>
          <a:p>
            <a:pPr lvl="1"/>
            <a:r>
              <a:rPr lang="en-GB" dirty="0" err="1" smtClean="0"/>
              <a:t>Jupyter</a:t>
            </a:r>
            <a:r>
              <a:rPr lang="en-GB" dirty="0" smtClean="0"/>
              <a:t>: Interactive Python</a:t>
            </a:r>
          </a:p>
          <a:p>
            <a:pPr lvl="1"/>
            <a:r>
              <a:rPr lang="en-GB" dirty="0" smtClean="0"/>
              <a:t>Zeppelin: Interactive Scala and Spark SQL</a:t>
            </a:r>
            <a:endParaRPr lang="en-GB" dirty="0"/>
          </a:p>
        </p:txBody>
      </p:sp>
      <p:pic>
        <p:nvPicPr>
          <p:cNvPr id="5" name="Picture 4"/>
          <p:cNvPicPr>
            <a:picLocks noChangeAspect="1"/>
          </p:cNvPicPr>
          <p:nvPr/>
        </p:nvPicPr>
        <p:blipFill>
          <a:blip r:embed="rId2"/>
          <a:stretch>
            <a:fillRect/>
          </a:stretch>
        </p:blipFill>
        <p:spPr>
          <a:xfrm>
            <a:off x="5040352" y="274864"/>
            <a:ext cx="4995590" cy="3940297"/>
          </a:xfrm>
          <a:prstGeom prst="rect">
            <a:avLst/>
          </a:prstGeom>
          <a:effectLst>
            <a:outerShdw blurRad="50800" dist="38100" dir="2700000" algn="tl" rotWithShape="0">
              <a:prstClr val="black">
                <a:alpha val="40000"/>
              </a:prstClr>
            </a:outerShdw>
          </a:effectLst>
        </p:spPr>
      </p:pic>
      <p:pic>
        <p:nvPicPr>
          <p:cNvPr id="6" name="Picture 5"/>
          <p:cNvPicPr>
            <a:picLocks noChangeAspect="1"/>
          </p:cNvPicPr>
          <p:nvPr/>
        </p:nvPicPr>
        <p:blipFill>
          <a:blip r:embed="rId3"/>
          <a:stretch>
            <a:fillRect/>
          </a:stretch>
        </p:blipFill>
        <p:spPr>
          <a:xfrm>
            <a:off x="7015369" y="2605470"/>
            <a:ext cx="5014924" cy="394029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0835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0"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childTnLst>
                                </p:cTn>
                              </p:par>
                              <p:par>
                                <p:cTn id="24" presetID="10"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Using Notebooks</a:t>
            </a:r>
            <a:endParaRPr lang="en-GB" dirty="0"/>
          </a:p>
        </p:txBody>
      </p:sp>
    </p:spTree>
    <p:extLst>
      <p:ext uri="{BB962C8B-B14F-4D97-AF65-F5344CB8AC3E}">
        <p14:creationId xmlns:p14="http://schemas.microsoft.com/office/powerpoint/2010/main" val="36098576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smtClean="0"/>
              <a:t>What is Spark Streaming?</a:t>
            </a:r>
            <a:endParaRPr lang="en-GB" dirty="0"/>
          </a:p>
        </p:txBody>
      </p:sp>
    </p:spTree>
    <p:extLst>
      <p:ext uri="{BB962C8B-B14F-4D97-AF65-F5344CB8AC3E}">
        <p14:creationId xmlns:p14="http://schemas.microsoft.com/office/powerpoint/2010/main" val="358797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Arrow 6"/>
          <p:cNvSpPr/>
          <p:nvPr/>
        </p:nvSpPr>
        <p:spPr>
          <a:xfrm>
            <a:off x="6846849" y="3300761"/>
            <a:ext cx="4415883" cy="814039"/>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Content Placeholder 3"/>
          <p:cNvSpPr>
            <a:spLocks noGrp="1"/>
          </p:cNvSpPr>
          <p:nvPr>
            <p:ph sz="quarter" idx="10"/>
          </p:nvPr>
        </p:nvSpPr>
        <p:spPr>
          <a:xfrm>
            <a:off x="379413" y="1115124"/>
            <a:ext cx="6712763" cy="5005930"/>
          </a:xfrm>
        </p:spPr>
        <p:txBody>
          <a:bodyPr/>
          <a:lstStyle/>
          <a:p>
            <a:r>
              <a:rPr lang="en-GB" dirty="0" smtClean="0"/>
              <a:t>Streaming module built on Spark</a:t>
            </a:r>
          </a:p>
          <a:p>
            <a:r>
              <a:rPr lang="en-GB" dirty="0" smtClean="0"/>
              <a:t>Data is presented as a sequence of RDDs in discretized streams (</a:t>
            </a:r>
            <a:r>
              <a:rPr lang="en-GB" i="1" dirty="0" err="1" smtClean="0"/>
              <a:t>DStreams</a:t>
            </a:r>
            <a:r>
              <a:rPr lang="en-GB" dirty="0" smtClean="0"/>
              <a:t>)</a:t>
            </a:r>
          </a:p>
          <a:p>
            <a:r>
              <a:rPr lang="en-GB" dirty="0" smtClean="0"/>
              <a:t>Many sources supported:</a:t>
            </a:r>
          </a:p>
          <a:p>
            <a:pPr lvl="1"/>
            <a:r>
              <a:rPr lang="en-GB" dirty="0" smtClean="0"/>
              <a:t>TCP Socket</a:t>
            </a:r>
          </a:p>
          <a:p>
            <a:pPr lvl="1"/>
            <a:r>
              <a:rPr lang="en-GB" dirty="0" smtClean="0"/>
              <a:t>File</a:t>
            </a:r>
          </a:p>
          <a:p>
            <a:pPr lvl="1"/>
            <a:r>
              <a:rPr lang="en-GB" dirty="0" smtClean="0"/>
              <a:t>Kafka</a:t>
            </a:r>
          </a:p>
          <a:p>
            <a:pPr lvl="1"/>
            <a:r>
              <a:rPr lang="en-GB" dirty="0" smtClean="0"/>
              <a:t>Flume</a:t>
            </a:r>
          </a:p>
          <a:p>
            <a:pPr lvl="1"/>
            <a:r>
              <a:rPr lang="en-GB" dirty="0" smtClean="0"/>
              <a:t>Azure Event Hubs</a:t>
            </a:r>
            <a:endParaRPr lang="en-GB" dirty="0"/>
          </a:p>
        </p:txBody>
      </p:sp>
      <p:sp>
        <p:nvSpPr>
          <p:cNvPr id="6" name="Rectangle 5"/>
          <p:cNvSpPr/>
          <p:nvPr/>
        </p:nvSpPr>
        <p:spPr>
          <a:xfrm>
            <a:off x="8113008" y="3094463"/>
            <a:ext cx="2592163" cy="122663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pic>
        <p:nvPicPr>
          <p:cNvPr id="5" name="Picture 4"/>
          <p:cNvPicPr>
            <a:picLocks noChangeAspect="1"/>
          </p:cNvPicPr>
          <p:nvPr/>
        </p:nvPicPr>
        <p:blipFill>
          <a:blip r:embed="rId2"/>
          <a:stretch>
            <a:fillRect/>
          </a:stretch>
        </p:blipFill>
        <p:spPr>
          <a:xfrm>
            <a:off x="9240651" y="2452181"/>
            <a:ext cx="1020417" cy="1066801"/>
          </a:xfrm>
          <a:prstGeom prst="rect">
            <a:avLst/>
          </a:prstGeom>
        </p:spPr>
      </p:pic>
      <p:grpSp>
        <p:nvGrpSpPr>
          <p:cNvPr id="45" name="Group 44"/>
          <p:cNvGrpSpPr/>
          <p:nvPr/>
        </p:nvGrpSpPr>
        <p:grpSpPr>
          <a:xfrm>
            <a:off x="6456894" y="3080175"/>
            <a:ext cx="1116583" cy="1313028"/>
            <a:chOff x="6858338" y="1452097"/>
            <a:chExt cx="1116583" cy="1313028"/>
          </a:xfrm>
        </p:grpSpPr>
        <p:pic>
          <p:nvPicPr>
            <p:cNvPr id="8" name="Picture 7"/>
            <p:cNvPicPr>
              <a:picLocks noChangeAspect="1"/>
            </p:cNvPicPr>
            <p:nvPr/>
          </p:nvPicPr>
          <p:blipFill>
            <a:blip r:embed="rId3"/>
            <a:stretch>
              <a:fillRect/>
            </a:stretch>
          </p:blipFill>
          <p:spPr>
            <a:xfrm>
              <a:off x="6858338" y="1452097"/>
              <a:ext cx="1116582" cy="652548"/>
            </a:xfrm>
            <a:prstGeom prst="rect">
              <a:avLst/>
            </a:prstGeom>
          </p:spPr>
        </p:pic>
        <p:grpSp>
          <p:nvGrpSpPr>
            <p:cNvPr id="40" name="Group 39"/>
            <p:cNvGrpSpPr/>
            <p:nvPr/>
          </p:nvGrpSpPr>
          <p:grpSpPr>
            <a:xfrm>
              <a:off x="7077784" y="1519029"/>
              <a:ext cx="746125" cy="641350"/>
              <a:chOff x="7545388" y="4883150"/>
              <a:chExt cx="746125" cy="641350"/>
            </a:xfrm>
          </p:grpSpPr>
          <p:sp>
            <p:nvSpPr>
              <p:cNvPr id="15" name="Freeform 8"/>
              <p:cNvSpPr>
                <a:spLocks noEditPoints="1"/>
              </p:cNvSpPr>
              <p:nvPr/>
            </p:nvSpPr>
            <p:spPr bwMode="auto">
              <a:xfrm>
                <a:off x="7545388" y="5213350"/>
                <a:ext cx="309563" cy="311150"/>
              </a:xfrm>
              <a:custGeom>
                <a:avLst/>
                <a:gdLst>
                  <a:gd name="T0" fmla="*/ 118 w 122"/>
                  <a:gd name="T1" fmla="*/ 74 h 122"/>
                  <a:gd name="T2" fmla="*/ 102 w 122"/>
                  <a:gd name="T3" fmla="*/ 64 h 122"/>
                  <a:gd name="T4" fmla="*/ 102 w 122"/>
                  <a:gd name="T5" fmla="*/ 64 h 122"/>
                  <a:gd name="T6" fmla="*/ 101 w 122"/>
                  <a:gd name="T7" fmla="*/ 54 h 122"/>
                  <a:gd name="T8" fmla="*/ 101 w 122"/>
                  <a:gd name="T9" fmla="*/ 53 h 122"/>
                  <a:gd name="T10" fmla="*/ 116 w 122"/>
                  <a:gd name="T11" fmla="*/ 41 h 122"/>
                  <a:gd name="T12" fmla="*/ 118 w 122"/>
                  <a:gd name="T13" fmla="*/ 34 h 122"/>
                  <a:gd name="T14" fmla="*/ 111 w 122"/>
                  <a:gd name="T15" fmla="*/ 30 h 122"/>
                  <a:gd name="T16" fmla="*/ 92 w 122"/>
                  <a:gd name="T17" fmla="*/ 34 h 122"/>
                  <a:gd name="T18" fmla="*/ 92 w 122"/>
                  <a:gd name="T19" fmla="*/ 35 h 122"/>
                  <a:gd name="T20" fmla="*/ 84 w 122"/>
                  <a:gd name="T21" fmla="*/ 28 h 122"/>
                  <a:gd name="T22" fmla="*/ 84 w 122"/>
                  <a:gd name="T23" fmla="*/ 27 h 122"/>
                  <a:gd name="T24" fmla="*/ 86 w 122"/>
                  <a:gd name="T25" fmla="*/ 8 h 122"/>
                  <a:gd name="T26" fmla="*/ 82 w 122"/>
                  <a:gd name="T27" fmla="*/ 1 h 122"/>
                  <a:gd name="T28" fmla="*/ 74 w 122"/>
                  <a:gd name="T29" fmla="*/ 4 h 122"/>
                  <a:gd name="T30" fmla="*/ 64 w 122"/>
                  <a:gd name="T31" fmla="*/ 20 h 122"/>
                  <a:gd name="T32" fmla="*/ 64 w 122"/>
                  <a:gd name="T33" fmla="*/ 21 h 122"/>
                  <a:gd name="T34" fmla="*/ 53 w 122"/>
                  <a:gd name="T35" fmla="*/ 21 h 122"/>
                  <a:gd name="T36" fmla="*/ 53 w 122"/>
                  <a:gd name="T37" fmla="*/ 21 h 122"/>
                  <a:gd name="T38" fmla="*/ 41 w 122"/>
                  <a:gd name="T39" fmla="*/ 6 h 122"/>
                  <a:gd name="T40" fmla="*/ 33 w 122"/>
                  <a:gd name="T41" fmla="*/ 4 h 122"/>
                  <a:gd name="T42" fmla="*/ 30 w 122"/>
                  <a:gd name="T43" fmla="*/ 12 h 122"/>
                  <a:gd name="T44" fmla="*/ 34 w 122"/>
                  <a:gd name="T45" fmla="*/ 30 h 122"/>
                  <a:gd name="T46" fmla="*/ 34 w 122"/>
                  <a:gd name="T47" fmla="*/ 30 h 122"/>
                  <a:gd name="T48" fmla="*/ 27 w 122"/>
                  <a:gd name="T49" fmla="*/ 38 h 122"/>
                  <a:gd name="T50" fmla="*/ 27 w 122"/>
                  <a:gd name="T51" fmla="*/ 38 h 122"/>
                  <a:gd name="T52" fmla="*/ 8 w 122"/>
                  <a:gd name="T53" fmla="*/ 36 h 122"/>
                  <a:gd name="T54" fmla="*/ 1 w 122"/>
                  <a:gd name="T55" fmla="*/ 40 h 122"/>
                  <a:gd name="T56" fmla="*/ 4 w 122"/>
                  <a:gd name="T57" fmla="*/ 48 h 122"/>
                  <a:gd name="T58" fmla="*/ 20 w 122"/>
                  <a:gd name="T59" fmla="*/ 58 h 122"/>
                  <a:gd name="T60" fmla="*/ 21 w 122"/>
                  <a:gd name="T61" fmla="*/ 69 h 122"/>
                  <a:gd name="T62" fmla="*/ 6 w 122"/>
                  <a:gd name="T63" fmla="*/ 81 h 122"/>
                  <a:gd name="T64" fmla="*/ 4 w 122"/>
                  <a:gd name="T65" fmla="*/ 89 h 122"/>
                  <a:gd name="T66" fmla="*/ 11 w 122"/>
                  <a:gd name="T67" fmla="*/ 92 h 122"/>
                  <a:gd name="T68" fmla="*/ 30 w 122"/>
                  <a:gd name="T69" fmla="*/ 88 h 122"/>
                  <a:gd name="T70" fmla="*/ 38 w 122"/>
                  <a:gd name="T71" fmla="*/ 96 h 122"/>
                  <a:gd name="T72" fmla="*/ 36 w 122"/>
                  <a:gd name="T73" fmla="*/ 114 h 122"/>
                  <a:gd name="T74" fmla="*/ 40 w 122"/>
                  <a:gd name="T75" fmla="*/ 121 h 122"/>
                  <a:gd name="T76" fmla="*/ 48 w 122"/>
                  <a:gd name="T77" fmla="*/ 118 h 122"/>
                  <a:gd name="T78" fmla="*/ 58 w 122"/>
                  <a:gd name="T79" fmla="*/ 102 h 122"/>
                  <a:gd name="T80" fmla="*/ 69 w 122"/>
                  <a:gd name="T81" fmla="*/ 102 h 122"/>
                  <a:gd name="T82" fmla="*/ 81 w 122"/>
                  <a:gd name="T83" fmla="*/ 116 h 122"/>
                  <a:gd name="T84" fmla="*/ 89 w 122"/>
                  <a:gd name="T85" fmla="*/ 118 h 122"/>
                  <a:gd name="T86" fmla="*/ 92 w 122"/>
                  <a:gd name="T87" fmla="*/ 111 h 122"/>
                  <a:gd name="T88" fmla="*/ 88 w 122"/>
                  <a:gd name="T89" fmla="*/ 92 h 122"/>
                  <a:gd name="T90" fmla="*/ 95 w 122"/>
                  <a:gd name="T91" fmla="*/ 84 h 122"/>
                  <a:gd name="T92" fmla="*/ 114 w 122"/>
                  <a:gd name="T93" fmla="*/ 86 h 122"/>
                  <a:gd name="T94" fmla="*/ 121 w 122"/>
                  <a:gd name="T95" fmla="*/ 82 h 122"/>
                  <a:gd name="T96" fmla="*/ 118 w 122"/>
                  <a:gd name="T97" fmla="*/ 74 h 122"/>
                  <a:gd name="T98" fmla="*/ 52 w 122"/>
                  <a:gd name="T99" fmla="*/ 86 h 122"/>
                  <a:gd name="T100" fmla="*/ 36 w 122"/>
                  <a:gd name="T101" fmla="*/ 53 h 122"/>
                  <a:gd name="T102" fmla="*/ 69 w 122"/>
                  <a:gd name="T103" fmla="*/ 37 h 122"/>
                  <a:gd name="T104" fmla="*/ 86 w 122"/>
                  <a:gd name="T105" fmla="*/ 70 h 122"/>
                  <a:gd name="T106" fmla="*/ 52 w 122"/>
                  <a:gd name="T10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 h="122">
                    <a:moveTo>
                      <a:pt x="118" y="74"/>
                    </a:moveTo>
                    <a:cubicBezTo>
                      <a:pt x="102" y="64"/>
                      <a:pt x="102" y="64"/>
                      <a:pt x="102" y="64"/>
                    </a:cubicBezTo>
                    <a:cubicBezTo>
                      <a:pt x="102" y="64"/>
                      <a:pt x="102" y="64"/>
                      <a:pt x="102" y="64"/>
                    </a:cubicBezTo>
                    <a:cubicBezTo>
                      <a:pt x="102" y="61"/>
                      <a:pt x="102" y="57"/>
                      <a:pt x="101" y="54"/>
                    </a:cubicBezTo>
                    <a:cubicBezTo>
                      <a:pt x="101" y="53"/>
                      <a:pt x="101" y="53"/>
                      <a:pt x="101" y="53"/>
                    </a:cubicBezTo>
                    <a:cubicBezTo>
                      <a:pt x="116" y="41"/>
                      <a:pt x="116" y="41"/>
                      <a:pt x="116" y="41"/>
                    </a:cubicBezTo>
                    <a:cubicBezTo>
                      <a:pt x="118" y="40"/>
                      <a:pt x="119" y="36"/>
                      <a:pt x="118" y="34"/>
                    </a:cubicBezTo>
                    <a:cubicBezTo>
                      <a:pt x="117" y="31"/>
                      <a:pt x="113" y="29"/>
                      <a:pt x="111" y="30"/>
                    </a:cubicBezTo>
                    <a:cubicBezTo>
                      <a:pt x="92" y="34"/>
                      <a:pt x="92" y="34"/>
                      <a:pt x="92" y="34"/>
                    </a:cubicBezTo>
                    <a:cubicBezTo>
                      <a:pt x="92" y="34"/>
                      <a:pt x="92" y="35"/>
                      <a:pt x="92" y="35"/>
                    </a:cubicBezTo>
                    <a:cubicBezTo>
                      <a:pt x="89" y="32"/>
                      <a:pt x="87" y="30"/>
                      <a:pt x="84" y="28"/>
                    </a:cubicBezTo>
                    <a:cubicBezTo>
                      <a:pt x="84" y="28"/>
                      <a:pt x="84" y="27"/>
                      <a:pt x="84" y="27"/>
                    </a:cubicBezTo>
                    <a:cubicBezTo>
                      <a:pt x="86" y="8"/>
                      <a:pt x="86" y="8"/>
                      <a:pt x="86" y="8"/>
                    </a:cubicBezTo>
                    <a:cubicBezTo>
                      <a:pt x="86" y="5"/>
                      <a:pt x="84" y="2"/>
                      <a:pt x="82" y="1"/>
                    </a:cubicBezTo>
                    <a:cubicBezTo>
                      <a:pt x="79" y="0"/>
                      <a:pt x="76" y="2"/>
                      <a:pt x="74" y="4"/>
                    </a:cubicBezTo>
                    <a:cubicBezTo>
                      <a:pt x="64" y="20"/>
                      <a:pt x="64" y="20"/>
                      <a:pt x="64" y="20"/>
                    </a:cubicBezTo>
                    <a:cubicBezTo>
                      <a:pt x="64" y="21"/>
                      <a:pt x="64" y="21"/>
                      <a:pt x="64" y="21"/>
                    </a:cubicBezTo>
                    <a:cubicBezTo>
                      <a:pt x="60" y="21"/>
                      <a:pt x="57" y="21"/>
                      <a:pt x="53" y="21"/>
                    </a:cubicBezTo>
                    <a:cubicBezTo>
                      <a:pt x="53" y="21"/>
                      <a:pt x="53" y="21"/>
                      <a:pt x="53" y="21"/>
                    </a:cubicBezTo>
                    <a:cubicBezTo>
                      <a:pt x="41" y="6"/>
                      <a:pt x="41" y="6"/>
                      <a:pt x="41" y="6"/>
                    </a:cubicBezTo>
                    <a:cubicBezTo>
                      <a:pt x="40" y="4"/>
                      <a:pt x="36" y="3"/>
                      <a:pt x="33" y="4"/>
                    </a:cubicBezTo>
                    <a:cubicBezTo>
                      <a:pt x="31" y="6"/>
                      <a:pt x="29" y="9"/>
                      <a:pt x="30" y="12"/>
                    </a:cubicBezTo>
                    <a:cubicBezTo>
                      <a:pt x="34" y="30"/>
                      <a:pt x="34" y="30"/>
                      <a:pt x="34" y="30"/>
                    </a:cubicBezTo>
                    <a:cubicBezTo>
                      <a:pt x="34" y="30"/>
                      <a:pt x="34" y="30"/>
                      <a:pt x="34" y="30"/>
                    </a:cubicBezTo>
                    <a:cubicBezTo>
                      <a:pt x="32" y="33"/>
                      <a:pt x="29" y="35"/>
                      <a:pt x="27" y="38"/>
                    </a:cubicBezTo>
                    <a:cubicBezTo>
                      <a:pt x="27" y="38"/>
                      <a:pt x="27" y="38"/>
                      <a:pt x="27" y="38"/>
                    </a:cubicBezTo>
                    <a:cubicBezTo>
                      <a:pt x="8" y="36"/>
                      <a:pt x="8" y="36"/>
                      <a:pt x="8" y="36"/>
                    </a:cubicBezTo>
                    <a:cubicBezTo>
                      <a:pt x="5" y="36"/>
                      <a:pt x="2" y="38"/>
                      <a:pt x="1" y="40"/>
                    </a:cubicBezTo>
                    <a:cubicBezTo>
                      <a:pt x="0" y="43"/>
                      <a:pt x="2" y="47"/>
                      <a:pt x="4" y="48"/>
                    </a:cubicBezTo>
                    <a:cubicBezTo>
                      <a:pt x="20" y="58"/>
                      <a:pt x="20" y="58"/>
                      <a:pt x="20" y="58"/>
                    </a:cubicBezTo>
                    <a:cubicBezTo>
                      <a:pt x="20" y="62"/>
                      <a:pt x="20" y="66"/>
                      <a:pt x="21" y="69"/>
                    </a:cubicBezTo>
                    <a:cubicBezTo>
                      <a:pt x="6" y="81"/>
                      <a:pt x="6" y="81"/>
                      <a:pt x="6" y="81"/>
                    </a:cubicBezTo>
                    <a:cubicBezTo>
                      <a:pt x="4" y="83"/>
                      <a:pt x="3" y="86"/>
                      <a:pt x="4" y="89"/>
                    </a:cubicBezTo>
                    <a:cubicBezTo>
                      <a:pt x="5" y="91"/>
                      <a:pt x="9" y="93"/>
                      <a:pt x="11" y="92"/>
                    </a:cubicBezTo>
                    <a:cubicBezTo>
                      <a:pt x="30" y="88"/>
                      <a:pt x="30" y="88"/>
                      <a:pt x="30" y="88"/>
                    </a:cubicBezTo>
                    <a:cubicBezTo>
                      <a:pt x="32" y="91"/>
                      <a:pt x="35" y="93"/>
                      <a:pt x="38" y="96"/>
                    </a:cubicBezTo>
                    <a:cubicBezTo>
                      <a:pt x="36" y="114"/>
                      <a:pt x="36" y="114"/>
                      <a:pt x="36" y="114"/>
                    </a:cubicBezTo>
                    <a:cubicBezTo>
                      <a:pt x="36" y="117"/>
                      <a:pt x="38" y="120"/>
                      <a:pt x="40" y="121"/>
                    </a:cubicBezTo>
                    <a:cubicBezTo>
                      <a:pt x="43" y="122"/>
                      <a:pt x="46" y="121"/>
                      <a:pt x="48" y="118"/>
                    </a:cubicBezTo>
                    <a:cubicBezTo>
                      <a:pt x="58" y="102"/>
                      <a:pt x="58" y="102"/>
                      <a:pt x="58" y="102"/>
                    </a:cubicBezTo>
                    <a:cubicBezTo>
                      <a:pt x="62" y="103"/>
                      <a:pt x="65" y="102"/>
                      <a:pt x="69" y="102"/>
                    </a:cubicBezTo>
                    <a:cubicBezTo>
                      <a:pt x="81" y="116"/>
                      <a:pt x="81" y="116"/>
                      <a:pt x="81" y="116"/>
                    </a:cubicBezTo>
                    <a:cubicBezTo>
                      <a:pt x="83" y="118"/>
                      <a:pt x="86" y="119"/>
                      <a:pt x="89" y="118"/>
                    </a:cubicBezTo>
                    <a:cubicBezTo>
                      <a:pt x="91" y="117"/>
                      <a:pt x="93" y="113"/>
                      <a:pt x="92" y="111"/>
                    </a:cubicBezTo>
                    <a:cubicBezTo>
                      <a:pt x="88" y="92"/>
                      <a:pt x="88" y="92"/>
                      <a:pt x="88" y="92"/>
                    </a:cubicBezTo>
                    <a:cubicBezTo>
                      <a:pt x="91" y="90"/>
                      <a:pt x="93" y="87"/>
                      <a:pt x="95" y="84"/>
                    </a:cubicBezTo>
                    <a:cubicBezTo>
                      <a:pt x="114" y="86"/>
                      <a:pt x="114" y="86"/>
                      <a:pt x="114" y="86"/>
                    </a:cubicBezTo>
                    <a:cubicBezTo>
                      <a:pt x="117" y="86"/>
                      <a:pt x="120" y="85"/>
                      <a:pt x="121" y="82"/>
                    </a:cubicBezTo>
                    <a:cubicBezTo>
                      <a:pt x="122" y="79"/>
                      <a:pt x="120" y="76"/>
                      <a:pt x="118" y="74"/>
                    </a:cubicBezTo>
                    <a:close/>
                    <a:moveTo>
                      <a:pt x="52" y="86"/>
                    </a:moveTo>
                    <a:cubicBezTo>
                      <a:pt x="39" y="82"/>
                      <a:pt x="31" y="67"/>
                      <a:pt x="36" y="53"/>
                    </a:cubicBezTo>
                    <a:cubicBezTo>
                      <a:pt x="41" y="39"/>
                      <a:pt x="56" y="32"/>
                      <a:pt x="69" y="37"/>
                    </a:cubicBezTo>
                    <a:cubicBezTo>
                      <a:pt x="83" y="41"/>
                      <a:pt x="90" y="56"/>
                      <a:pt x="86" y="70"/>
                    </a:cubicBezTo>
                    <a:cubicBezTo>
                      <a:pt x="81" y="84"/>
                      <a:pt x="66" y="91"/>
                      <a:pt x="52" y="86"/>
                    </a:cubicBezTo>
                    <a:close/>
                  </a:path>
                </a:pathLst>
              </a:custGeom>
              <a:solidFill>
                <a:srgbClr val="6D6E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Freeform 16"/>
              <p:cNvSpPr>
                <a:spLocks noEditPoints="1"/>
              </p:cNvSpPr>
              <p:nvPr/>
            </p:nvSpPr>
            <p:spPr bwMode="auto">
              <a:xfrm>
                <a:off x="7829551" y="4927600"/>
                <a:ext cx="422275" cy="423862"/>
              </a:xfrm>
              <a:custGeom>
                <a:avLst/>
                <a:gdLst>
                  <a:gd name="T0" fmla="*/ 77 w 166"/>
                  <a:gd name="T1" fmla="*/ 3 h 166"/>
                  <a:gd name="T2" fmla="*/ 2 w 166"/>
                  <a:gd name="T3" fmla="*/ 88 h 166"/>
                  <a:gd name="T4" fmla="*/ 88 w 166"/>
                  <a:gd name="T5" fmla="*/ 163 h 166"/>
                  <a:gd name="T6" fmla="*/ 163 w 166"/>
                  <a:gd name="T7" fmla="*/ 78 h 166"/>
                  <a:gd name="T8" fmla="*/ 77 w 166"/>
                  <a:gd name="T9" fmla="*/ 3 h 166"/>
                  <a:gd name="T10" fmla="*/ 85 w 166"/>
                  <a:gd name="T11" fmla="*/ 121 h 166"/>
                  <a:gd name="T12" fmla="*/ 45 w 166"/>
                  <a:gd name="T13" fmla="*/ 86 h 166"/>
                  <a:gd name="T14" fmla="*/ 80 w 166"/>
                  <a:gd name="T15" fmla="*/ 45 h 166"/>
                  <a:gd name="T16" fmla="*/ 121 w 166"/>
                  <a:gd name="T17" fmla="*/ 81 h 166"/>
                  <a:gd name="T18" fmla="*/ 85 w 166"/>
                  <a:gd name="T19" fmla="*/ 12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77" y="3"/>
                    </a:moveTo>
                    <a:cubicBezTo>
                      <a:pt x="33" y="6"/>
                      <a:pt x="0" y="44"/>
                      <a:pt x="2" y="88"/>
                    </a:cubicBezTo>
                    <a:cubicBezTo>
                      <a:pt x="5" y="133"/>
                      <a:pt x="44" y="166"/>
                      <a:pt x="88" y="163"/>
                    </a:cubicBezTo>
                    <a:cubicBezTo>
                      <a:pt x="132" y="160"/>
                      <a:pt x="166" y="122"/>
                      <a:pt x="163" y="78"/>
                    </a:cubicBezTo>
                    <a:cubicBezTo>
                      <a:pt x="160" y="34"/>
                      <a:pt x="122" y="0"/>
                      <a:pt x="77" y="3"/>
                    </a:cubicBezTo>
                    <a:close/>
                    <a:moveTo>
                      <a:pt x="85" y="121"/>
                    </a:moveTo>
                    <a:cubicBezTo>
                      <a:pt x="64" y="122"/>
                      <a:pt x="46" y="106"/>
                      <a:pt x="45" y="86"/>
                    </a:cubicBezTo>
                    <a:cubicBezTo>
                      <a:pt x="43" y="65"/>
                      <a:pt x="59" y="46"/>
                      <a:pt x="80" y="45"/>
                    </a:cubicBezTo>
                    <a:cubicBezTo>
                      <a:pt x="101" y="44"/>
                      <a:pt x="119" y="60"/>
                      <a:pt x="121" y="81"/>
                    </a:cubicBezTo>
                    <a:cubicBezTo>
                      <a:pt x="122" y="101"/>
                      <a:pt x="106" y="120"/>
                      <a:pt x="85" y="121"/>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 name="Freeform 17"/>
              <p:cNvSpPr>
                <a:spLocks/>
              </p:cNvSpPr>
              <p:nvPr/>
            </p:nvSpPr>
            <p:spPr bwMode="auto">
              <a:xfrm>
                <a:off x="7994651" y="4883150"/>
                <a:ext cx="71438" cy="125412"/>
              </a:xfrm>
              <a:custGeom>
                <a:avLst/>
                <a:gdLst>
                  <a:gd name="T0" fmla="*/ 27 w 28"/>
                  <a:gd name="T1" fmla="*/ 40 h 49"/>
                  <a:gd name="T2" fmla="*/ 22 w 28"/>
                  <a:gd name="T3" fmla="*/ 48 h 49"/>
                  <a:gd name="T4" fmla="*/ 7 w 28"/>
                  <a:gd name="T5" fmla="*/ 49 h 49"/>
                  <a:gd name="T6" fmla="*/ 0 w 28"/>
                  <a:gd name="T7" fmla="*/ 42 h 49"/>
                  <a:gd name="T8" fmla="*/ 2 w 28"/>
                  <a:gd name="T9" fmla="*/ 9 h 49"/>
                  <a:gd name="T10" fmla="*/ 10 w 28"/>
                  <a:gd name="T11" fmla="*/ 1 h 49"/>
                  <a:gd name="T12" fmla="*/ 12 w 28"/>
                  <a:gd name="T13" fmla="*/ 1 h 49"/>
                  <a:gd name="T14" fmla="*/ 21 w 28"/>
                  <a:gd name="T15" fmla="*/ 7 h 49"/>
                  <a:gd name="T16" fmla="*/ 27 w 28"/>
                  <a:gd name="T17" fmla="*/ 4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9">
                    <a:moveTo>
                      <a:pt x="27" y="40"/>
                    </a:moveTo>
                    <a:cubicBezTo>
                      <a:pt x="28" y="44"/>
                      <a:pt x="26" y="48"/>
                      <a:pt x="22" y="48"/>
                    </a:cubicBezTo>
                    <a:cubicBezTo>
                      <a:pt x="7" y="49"/>
                      <a:pt x="7" y="49"/>
                      <a:pt x="7" y="49"/>
                    </a:cubicBezTo>
                    <a:cubicBezTo>
                      <a:pt x="3" y="49"/>
                      <a:pt x="0" y="46"/>
                      <a:pt x="0" y="42"/>
                    </a:cubicBezTo>
                    <a:cubicBezTo>
                      <a:pt x="2" y="9"/>
                      <a:pt x="2" y="9"/>
                      <a:pt x="2" y="9"/>
                    </a:cubicBezTo>
                    <a:cubicBezTo>
                      <a:pt x="3" y="5"/>
                      <a:pt x="6" y="1"/>
                      <a:pt x="10" y="1"/>
                    </a:cubicBezTo>
                    <a:cubicBezTo>
                      <a:pt x="12" y="1"/>
                      <a:pt x="12" y="1"/>
                      <a:pt x="12" y="1"/>
                    </a:cubicBezTo>
                    <a:cubicBezTo>
                      <a:pt x="16" y="0"/>
                      <a:pt x="20" y="3"/>
                      <a:pt x="21" y="7"/>
                    </a:cubicBezTo>
                    <a:lnTo>
                      <a:pt x="27" y="4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Freeform 18"/>
              <p:cNvSpPr>
                <a:spLocks/>
              </p:cNvSpPr>
              <p:nvPr/>
            </p:nvSpPr>
            <p:spPr bwMode="auto">
              <a:xfrm>
                <a:off x="8013701" y="5268913"/>
                <a:ext cx="69850" cy="125412"/>
              </a:xfrm>
              <a:custGeom>
                <a:avLst/>
                <a:gdLst>
                  <a:gd name="T0" fmla="*/ 1 w 28"/>
                  <a:gd name="T1" fmla="*/ 9 h 49"/>
                  <a:gd name="T2" fmla="*/ 7 w 28"/>
                  <a:gd name="T3" fmla="*/ 1 h 49"/>
                  <a:gd name="T4" fmla="*/ 21 w 28"/>
                  <a:gd name="T5" fmla="*/ 0 h 49"/>
                  <a:gd name="T6" fmla="*/ 28 w 28"/>
                  <a:gd name="T7" fmla="*/ 7 h 49"/>
                  <a:gd name="T8" fmla="*/ 26 w 28"/>
                  <a:gd name="T9" fmla="*/ 40 h 49"/>
                  <a:gd name="T10" fmla="*/ 18 w 28"/>
                  <a:gd name="T11" fmla="*/ 48 h 49"/>
                  <a:gd name="T12" fmla="*/ 16 w 28"/>
                  <a:gd name="T13" fmla="*/ 48 h 49"/>
                  <a:gd name="T14" fmla="*/ 8 w 28"/>
                  <a:gd name="T15" fmla="*/ 42 h 49"/>
                  <a:gd name="T16" fmla="*/ 1 w 28"/>
                  <a:gd name="T17"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9">
                    <a:moveTo>
                      <a:pt x="1" y="9"/>
                    </a:moveTo>
                    <a:cubicBezTo>
                      <a:pt x="0" y="5"/>
                      <a:pt x="3" y="1"/>
                      <a:pt x="7" y="1"/>
                    </a:cubicBezTo>
                    <a:cubicBezTo>
                      <a:pt x="21" y="0"/>
                      <a:pt x="21" y="0"/>
                      <a:pt x="21" y="0"/>
                    </a:cubicBezTo>
                    <a:cubicBezTo>
                      <a:pt x="25" y="0"/>
                      <a:pt x="28" y="3"/>
                      <a:pt x="28" y="7"/>
                    </a:cubicBezTo>
                    <a:cubicBezTo>
                      <a:pt x="26" y="40"/>
                      <a:pt x="26" y="40"/>
                      <a:pt x="26" y="40"/>
                    </a:cubicBezTo>
                    <a:cubicBezTo>
                      <a:pt x="25" y="44"/>
                      <a:pt x="22" y="48"/>
                      <a:pt x="18" y="48"/>
                    </a:cubicBezTo>
                    <a:cubicBezTo>
                      <a:pt x="16" y="48"/>
                      <a:pt x="16" y="48"/>
                      <a:pt x="16" y="48"/>
                    </a:cubicBezTo>
                    <a:cubicBezTo>
                      <a:pt x="12" y="49"/>
                      <a:pt x="8" y="46"/>
                      <a:pt x="8" y="42"/>
                    </a:cubicBezTo>
                    <a:lnTo>
                      <a:pt x="1" y="9"/>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Freeform 19"/>
              <p:cNvSpPr>
                <a:spLocks/>
              </p:cNvSpPr>
              <p:nvPr/>
            </p:nvSpPr>
            <p:spPr bwMode="auto">
              <a:xfrm>
                <a:off x="7786688" y="5110163"/>
                <a:ext cx="125413" cy="74612"/>
              </a:xfrm>
              <a:custGeom>
                <a:avLst/>
                <a:gdLst>
                  <a:gd name="T0" fmla="*/ 40 w 49"/>
                  <a:gd name="T1" fmla="*/ 1 h 29"/>
                  <a:gd name="T2" fmla="*/ 47 w 49"/>
                  <a:gd name="T3" fmla="*/ 7 h 29"/>
                  <a:gd name="T4" fmla="*/ 48 w 49"/>
                  <a:gd name="T5" fmla="*/ 22 h 29"/>
                  <a:gd name="T6" fmla="*/ 42 w 49"/>
                  <a:gd name="T7" fmla="*/ 29 h 29"/>
                  <a:gd name="T8" fmla="*/ 8 w 49"/>
                  <a:gd name="T9" fmla="*/ 26 h 29"/>
                  <a:gd name="T10" fmla="*/ 0 w 49"/>
                  <a:gd name="T11" fmla="*/ 18 h 29"/>
                  <a:gd name="T12" fmla="*/ 0 w 49"/>
                  <a:gd name="T13" fmla="*/ 17 h 29"/>
                  <a:gd name="T14" fmla="*/ 7 w 49"/>
                  <a:gd name="T15" fmla="*/ 8 h 29"/>
                  <a:gd name="T16" fmla="*/ 40 w 49"/>
                  <a:gd name="T17"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9">
                    <a:moveTo>
                      <a:pt x="40" y="1"/>
                    </a:moveTo>
                    <a:cubicBezTo>
                      <a:pt x="44" y="0"/>
                      <a:pt x="47" y="3"/>
                      <a:pt x="47" y="7"/>
                    </a:cubicBezTo>
                    <a:cubicBezTo>
                      <a:pt x="48" y="22"/>
                      <a:pt x="48" y="22"/>
                      <a:pt x="48" y="22"/>
                    </a:cubicBezTo>
                    <a:cubicBezTo>
                      <a:pt x="49" y="26"/>
                      <a:pt x="46" y="29"/>
                      <a:pt x="42" y="29"/>
                    </a:cubicBezTo>
                    <a:cubicBezTo>
                      <a:pt x="8" y="26"/>
                      <a:pt x="8" y="26"/>
                      <a:pt x="8" y="26"/>
                    </a:cubicBezTo>
                    <a:cubicBezTo>
                      <a:pt x="4" y="26"/>
                      <a:pt x="1" y="22"/>
                      <a:pt x="0" y="18"/>
                    </a:cubicBezTo>
                    <a:cubicBezTo>
                      <a:pt x="0" y="17"/>
                      <a:pt x="0" y="17"/>
                      <a:pt x="0" y="17"/>
                    </a:cubicBezTo>
                    <a:cubicBezTo>
                      <a:pt x="0" y="13"/>
                      <a:pt x="3" y="9"/>
                      <a:pt x="7" y="8"/>
                    </a:cubicBezTo>
                    <a:lnTo>
                      <a:pt x="40" y="1"/>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Freeform 20"/>
              <p:cNvSpPr>
                <a:spLocks/>
              </p:cNvSpPr>
              <p:nvPr/>
            </p:nvSpPr>
            <p:spPr bwMode="auto">
              <a:xfrm>
                <a:off x="8167688" y="5092700"/>
                <a:ext cx="123825" cy="74612"/>
              </a:xfrm>
              <a:custGeom>
                <a:avLst/>
                <a:gdLst>
                  <a:gd name="T0" fmla="*/ 9 w 49"/>
                  <a:gd name="T1" fmla="*/ 28 h 29"/>
                  <a:gd name="T2" fmla="*/ 2 w 49"/>
                  <a:gd name="T3" fmla="*/ 22 h 29"/>
                  <a:gd name="T4" fmla="*/ 1 w 49"/>
                  <a:gd name="T5" fmla="*/ 7 h 29"/>
                  <a:gd name="T6" fmla="*/ 8 w 49"/>
                  <a:gd name="T7" fmla="*/ 0 h 29"/>
                  <a:gd name="T8" fmla="*/ 41 w 49"/>
                  <a:gd name="T9" fmla="*/ 3 h 29"/>
                  <a:gd name="T10" fmla="*/ 49 w 49"/>
                  <a:gd name="T11" fmla="*/ 11 h 29"/>
                  <a:gd name="T12" fmla="*/ 49 w 49"/>
                  <a:gd name="T13" fmla="*/ 12 h 29"/>
                  <a:gd name="T14" fmla="*/ 42 w 49"/>
                  <a:gd name="T15" fmla="*/ 21 h 29"/>
                  <a:gd name="T16" fmla="*/ 9 w 49"/>
                  <a:gd name="T17"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9">
                    <a:moveTo>
                      <a:pt x="9" y="28"/>
                    </a:moveTo>
                    <a:cubicBezTo>
                      <a:pt x="5" y="29"/>
                      <a:pt x="2" y="26"/>
                      <a:pt x="2" y="22"/>
                    </a:cubicBezTo>
                    <a:cubicBezTo>
                      <a:pt x="1" y="7"/>
                      <a:pt x="1" y="7"/>
                      <a:pt x="1" y="7"/>
                    </a:cubicBezTo>
                    <a:cubicBezTo>
                      <a:pt x="0" y="3"/>
                      <a:pt x="4" y="0"/>
                      <a:pt x="8" y="0"/>
                    </a:cubicBezTo>
                    <a:cubicBezTo>
                      <a:pt x="41" y="3"/>
                      <a:pt x="41" y="3"/>
                      <a:pt x="41" y="3"/>
                    </a:cubicBezTo>
                    <a:cubicBezTo>
                      <a:pt x="45" y="3"/>
                      <a:pt x="49" y="7"/>
                      <a:pt x="49" y="11"/>
                    </a:cubicBezTo>
                    <a:cubicBezTo>
                      <a:pt x="49" y="12"/>
                      <a:pt x="49" y="12"/>
                      <a:pt x="49" y="12"/>
                    </a:cubicBezTo>
                    <a:cubicBezTo>
                      <a:pt x="49" y="16"/>
                      <a:pt x="46" y="20"/>
                      <a:pt x="42" y="21"/>
                    </a:cubicBezTo>
                    <a:lnTo>
                      <a:pt x="9" y="28"/>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 name="Freeform 21"/>
              <p:cNvSpPr>
                <a:spLocks/>
              </p:cNvSpPr>
              <p:nvPr/>
            </p:nvSpPr>
            <p:spPr bwMode="auto">
              <a:xfrm>
                <a:off x="7842251" y="4960938"/>
                <a:ext cx="117475" cy="114300"/>
              </a:xfrm>
              <a:custGeom>
                <a:avLst/>
                <a:gdLst>
                  <a:gd name="T0" fmla="*/ 42 w 46"/>
                  <a:gd name="T1" fmla="*/ 21 h 45"/>
                  <a:gd name="T2" fmla="*/ 44 w 46"/>
                  <a:gd name="T3" fmla="*/ 30 h 45"/>
                  <a:gd name="T4" fmla="*/ 34 w 46"/>
                  <a:gd name="T5" fmla="*/ 41 h 45"/>
                  <a:gd name="T6" fmla="*/ 24 w 46"/>
                  <a:gd name="T7" fmla="*/ 41 h 45"/>
                  <a:gd name="T8" fmla="*/ 2 w 46"/>
                  <a:gd name="T9" fmla="*/ 16 h 45"/>
                  <a:gd name="T10" fmla="*/ 2 w 46"/>
                  <a:gd name="T11" fmla="*/ 5 h 45"/>
                  <a:gd name="T12" fmla="*/ 3 w 46"/>
                  <a:gd name="T13" fmla="*/ 4 h 45"/>
                  <a:gd name="T14" fmla="*/ 14 w 46"/>
                  <a:gd name="T15" fmla="*/ 2 h 45"/>
                  <a:gd name="T16" fmla="*/ 42 w 46"/>
                  <a:gd name="T17" fmla="*/ 2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5">
                    <a:moveTo>
                      <a:pt x="42" y="21"/>
                    </a:moveTo>
                    <a:cubicBezTo>
                      <a:pt x="46" y="23"/>
                      <a:pt x="46" y="27"/>
                      <a:pt x="44" y="30"/>
                    </a:cubicBezTo>
                    <a:cubicBezTo>
                      <a:pt x="34" y="41"/>
                      <a:pt x="34" y="41"/>
                      <a:pt x="34" y="41"/>
                    </a:cubicBezTo>
                    <a:cubicBezTo>
                      <a:pt x="31" y="45"/>
                      <a:pt x="27" y="45"/>
                      <a:pt x="24" y="41"/>
                    </a:cubicBezTo>
                    <a:cubicBezTo>
                      <a:pt x="2" y="16"/>
                      <a:pt x="2" y="16"/>
                      <a:pt x="2" y="16"/>
                    </a:cubicBezTo>
                    <a:cubicBezTo>
                      <a:pt x="0" y="13"/>
                      <a:pt x="0" y="8"/>
                      <a:pt x="2" y="5"/>
                    </a:cubicBezTo>
                    <a:cubicBezTo>
                      <a:pt x="3" y="4"/>
                      <a:pt x="3" y="4"/>
                      <a:pt x="3" y="4"/>
                    </a:cubicBezTo>
                    <a:cubicBezTo>
                      <a:pt x="6" y="1"/>
                      <a:pt x="11" y="0"/>
                      <a:pt x="14" y="2"/>
                    </a:cubicBezTo>
                    <a:lnTo>
                      <a:pt x="42" y="21"/>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 name="Freeform 22"/>
              <p:cNvSpPr>
                <a:spLocks/>
              </p:cNvSpPr>
              <p:nvPr/>
            </p:nvSpPr>
            <p:spPr bwMode="auto">
              <a:xfrm>
                <a:off x="8120063" y="5205413"/>
                <a:ext cx="119063" cy="112712"/>
              </a:xfrm>
              <a:custGeom>
                <a:avLst/>
                <a:gdLst>
                  <a:gd name="T0" fmla="*/ 4 w 47"/>
                  <a:gd name="T1" fmla="*/ 23 h 44"/>
                  <a:gd name="T2" fmla="*/ 3 w 47"/>
                  <a:gd name="T3" fmla="*/ 14 h 44"/>
                  <a:gd name="T4" fmla="*/ 12 w 47"/>
                  <a:gd name="T5" fmla="*/ 3 h 44"/>
                  <a:gd name="T6" fmla="*/ 22 w 47"/>
                  <a:gd name="T7" fmla="*/ 3 h 44"/>
                  <a:gd name="T8" fmla="*/ 44 w 47"/>
                  <a:gd name="T9" fmla="*/ 28 h 44"/>
                  <a:gd name="T10" fmla="*/ 44 w 47"/>
                  <a:gd name="T11" fmla="*/ 39 h 44"/>
                  <a:gd name="T12" fmla="*/ 43 w 47"/>
                  <a:gd name="T13" fmla="*/ 40 h 44"/>
                  <a:gd name="T14" fmla="*/ 32 w 47"/>
                  <a:gd name="T15" fmla="*/ 42 h 44"/>
                  <a:gd name="T16" fmla="*/ 4 w 47"/>
                  <a:gd name="T17" fmla="*/ 2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4">
                    <a:moveTo>
                      <a:pt x="4" y="23"/>
                    </a:moveTo>
                    <a:cubicBezTo>
                      <a:pt x="1" y="21"/>
                      <a:pt x="0" y="17"/>
                      <a:pt x="3" y="14"/>
                    </a:cubicBezTo>
                    <a:cubicBezTo>
                      <a:pt x="12" y="3"/>
                      <a:pt x="12" y="3"/>
                      <a:pt x="12" y="3"/>
                    </a:cubicBezTo>
                    <a:cubicBezTo>
                      <a:pt x="15" y="0"/>
                      <a:pt x="19" y="0"/>
                      <a:pt x="22" y="3"/>
                    </a:cubicBezTo>
                    <a:cubicBezTo>
                      <a:pt x="44" y="28"/>
                      <a:pt x="44" y="28"/>
                      <a:pt x="44" y="28"/>
                    </a:cubicBezTo>
                    <a:cubicBezTo>
                      <a:pt x="47" y="31"/>
                      <a:pt x="46" y="36"/>
                      <a:pt x="44" y="39"/>
                    </a:cubicBezTo>
                    <a:cubicBezTo>
                      <a:pt x="43" y="40"/>
                      <a:pt x="43" y="40"/>
                      <a:pt x="43" y="40"/>
                    </a:cubicBezTo>
                    <a:cubicBezTo>
                      <a:pt x="40" y="43"/>
                      <a:pt x="35" y="44"/>
                      <a:pt x="32" y="42"/>
                    </a:cubicBezTo>
                    <a:lnTo>
                      <a:pt x="4" y="23"/>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 name="Freeform 23"/>
              <p:cNvSpPr>
                <a:spLocks/>
              </p:cNvSpPr>
              <p:nvPr/>
            </p:nvSpPr>
            <p:spPr bwMode="auto">
              <a:xfrm>
                <a:off x="7862888" y="5218113"/>
                <a:ext cx="112713" cy="120650"/>
              </a:xfrm>
              <a:custGeom>
                <a:avLst/>
                <a:gdLst>
                  <a:gd name="T0" fmla="*/ 20 w 44"/>
                  <a:gd name="T1" fmla="*/ 4 h 47"/>
                  <a:gd name="T2" fmla="*/ 30 w 44"/>
                  <a:gd name="T3" fmla="*/ 3 h 47"/>
                  <a:gd name="T4" fmla="*/ 41 w 44"/>
                  <a:gd name="T5" fmla="*/ 13 h 47"/>
                  <a:gd name="T6" fmla="*/ 41 w 44"/>
                  <a:gd name="T7" fmla="*/ 23 h 47"/>
                  <a:gd name="T8" fmla="*/ 16 w 44"/>
                  <a:gd name="T9" fmla="*/ 44 h 47"/>
                  <a:gd name="T10" fmla="*/ 5 w 44"/>
                  <a:gd name="T11" fmla="*/ 44 h 47"/>
                  <a:gd name="T12" fmla="*/ 4 w 44"/>
                  <a:gd name="T13" fmla="*/ 43 h 47"/>
                  <a:gd name="T14" fmla="*/ 2 w 44"/>
                  <a:gd name="T15" fmla="*/ 32 h 47"/>
                  <a:gd name="T16" fmla="*/ 20 w 44"/>
                  <a:gd name="T17"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7">
                    <a:moveTo>
                      <a:pt x="20" y="4"/>
                    </a:moveTo>
                    <a:cubicBezTo>
                      <a:pt x="23" y="1"/>
                      <a:pt x="27" y="0"/>
                      <a:pt x="30" y="3"/>
                    </a:cubicBezTo>
                    <a:cubicBezTo>
                      <a:pt x="41" y="13"/>
                      <a:pt x="41" y="13"/>
                      <a:pt x="41" y="13"/>
                    </a:cubicBezTo>
                    <a:cubicBezTo>
                      <a:pt x="44" y="16"/>
                      <a:pt x="44" y="20"/>
                      <a:pt x="41" y="23"/>
                    </a:cubicBezTo>
                    <a:cubicBezTo>
                      <a:pt x="16" y="44"/>
                      <a:pt x="16" y="44"/>
                      <a:pt x="16" y="44"/>
                    </a:cubicBezTo>
                    <a:cubicBezTo>
                      <a:pt x="13" y="47"/>
                      <a:pt x="8" y="47"/>
                      <a:pt x="5" y="44"/>
                    </a:cubicBezTo>
                    <a:cubicBezTo>
                      <a:pt x="4" y="43"/>
                      <a:pt x="4" y="43"/>
                      <a:pt x="4" y="43"/>
                    </a:cubicBezTo>
                    <a:cubicBezTo>
                      <a:pt x="0" y="41"/>
                      <a:pt x="0" y="36"/>
                      <a:pt x="2" y="32"/>
                    </a:cubicBezTo>
                    <a:lnTo>
                      <a:pt x="20" y="4"/>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 name="Freeform 24"/>
              <p:cNvSpPr>
                <a:spLocks/>
              </p:cNvSpPr>
              <p:nvPr/>
            </p:nvSpPr>
            <p:spPr bwMode="auto">
              <a:xfrm>
                <a:off x="8104188" y="4940300"/>
                <a:ext cx="111125" cy="119062"/>
              </a:xfrm>
              <a:custGeom>
                <a:avLst/>
                <a:gdLst>
                  <a:gd name="T0" fmla="*/ 24 w 44"/>
                  <a:gd name="T1" fmla="*/ 43 h 47"/>
                  <a:gd name="T2" fmla="*/ 14 w 44"/>
                  <a:gd name="T3" fmla="*/ 44 h 47"/>
                  <a:gd name="T4" fmla="*/ 3 w 44"/>
                  <a:gd name="T5" fmla="*/ 34 h 47"/>
                  <a:gd name="T6" fmla="*/ 3 w 44"/>
                  <a:gd name="T7" fmla="*/ 25 h 47"/>
                  <a:gd name="T8" fmla="*/ 28 w 44"/>
                  <a:gd name="T9" fmla="*/ 3 h 47"/>
                  <a:gd name="T10" fmla="*/ 40 w 44"/>
                  <a:gd name="T11" fmla="*/ 3 h 47"/>
                  <a:gd name="T12" fmla="*/ 41 w 44"/>
                  <a:gd name="T13" fmla="*/ 4 h 47"/>
                  <a:gd name="T14" fmla="*/ 42 w 44"/>
                  <a:gd name="T15" fmla="*/ 15 h 47"/>
                  <a:gd name="T16" fmla="*/ 24 w 44"/>
                  <a:gd name="T17"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7">
                    <a:moveTo>
                      <a:pt x="24" y="43"/>
                    </a:moveTo>
                    <a:cubicBezTo>
                      <a:pt x="22" y="46"/>
                      <a:pt x="17" y="47"/>
                      <a:pt x="14" y="44"/>
                    </a:cubicBezTo>
                    <a:cubicBezTo>
                      <a:pt x="3" y="34"/>
                      <a:pt x="3" y="34"/>
                      <a:pt x="3" y="34"/>
                    </a:cubicBezTo>
                    <a:cubicBezTo>
                      <a:pt x="0" y="32"/>
                      <a:pt x="0" y="27"/>
                      <a:pt x="3" y="25"/>
                    </a:cubicBezTo>
                    <a:cubicBezTo>
                      <a:pt x="28" y="3"/>
                      <a:pt x="28" y="3"/>
                      <a:pt x="28" y="3"/>
                    </a:cubicBezTo>
                    <a:cubicBezTo>
                      <a:pt x="32" y="0"/>
                      <a:pt x="37" y="0"/>
                      <a:pt x="40" y="3"/>
                    </a:cubicBezTo>
                    <a:cubicBezTo>
                      <a:pt x="41" y="4"/>
                      <a:pt x="41" y="4"/>
                      <a:pt x="41" y="4"/>
                    </a:cubicBezTo>
                    <a:cubicBezTo>
                      <a:pt x="44" y="6"/>
                      <a:pt x="44" y="11"/>
                      <a:pt x="42" y="15"/>
                    </a:cubicBezTo>
                    <a:lnTo>
                      <a:pt x="24" y="43"/>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 name="Freeform 25"/>
              <p:cNvSpPr>
                <a:spLocks/>
              </p:cNvSpPr>
              <p:nvPr/>
            </p:nvSpPr>
            <p:spPr bwMode="auto">
              <a:xfrm>
                <a:off x="7912101" y="4906963"/>
                <a:ext cx="98425" cy="127000"/>
              </a:xfrm>
              <a:custGeom>
                <a:avLst/>
                <a:gdLst>
                  <a:gd name="T0" fmla="*/ 36 w 39"/>
                  <a:gd name="T1" fmla="*/ 32 h 50"/>
                  <a:gd name="T2" fmla="*/ 34 w 39"/>
                  <a:gd name="T3" fmla="*/ 41 h 50"/>
                  <a:gd name="T4" fmla="*/ 21 w 39"/>
                  <a:gd name="T5" fmla="*/ 48 h 50"/>
                  <a:gd name="T6" fmla="*/ 12 w 39"/>
                  <a:gd name="T7" fmla="*/ 44 h 50"/>
                  <a:gd name="T8" fmla="*/ 1 w 39"/>
                  <a:gd name="T9" fmla="*/ 13 h 50"/>
                  <a:gd name="T10" fmla="*/ 5 w 39"/>
                  <a:gd name="T11" fmla="*/ 3 h 50"/>
                  <a:gd name="T12" fmla="*/ 6 w 39"/>
                  <a:gd name="T13" fmla="*/ 2 h 50"/>
                  <a:gd name="T14" fmla="*/ 17 w 39"/>
                  <a:gd name="T15" fmla="*/ 5 h 50"/>
                  <a:gd name="T16" fmla="*/ 36 w 39"/>
                  <a:gd name="T17"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0">
                    <a:moveTo>
                      <a:pt x="36" y="32"/>
                    </a:moveTo>
                    <a:cubicBezTo>
                      <a:pt x="39" y="35"/>
                      <a:pt x="38" y="40"/>
                      <a:pt x="34" y="41"/>
                    </a:cubicBezTo>
                    <a:cubicBezTo>
                      <a:pt x="21" y="48"/>
                      <a:pt x="21" y="48"/>
                      <a:pt x="21" y="48"/>
                    </a:cubicBezTo>
                    <a:cubicBezTo>
                      <a:pt x="17" y="50"/>
                      <a:pt x="13" y="48"/>
                      <a:pt x="12" y="44"/>
                    </a:cubicBezTo>
                    <a:cubicBezTo>
                      <a:pt x="1" y="13"/>
                      <a:pt x="1" y="13"/>
                      <a:pt x="1" y="13"/>
                    </a:cubicBezTo>
                    <a:cubicBezTo>
                      <a:pt x="0" y="9"/>
                      <a:pt x="2" y="4"/>
                      <a:pt x="5" y="3"/>
                    </a:cubicBezTo>
                    <a:cubicBezTo>
                      <a:pt x="6" y="2"/>
                      <a:pt x="6" y="2"/>
                      <a:pt x="6" y="2"/>
                    </a:cubicBezTo>
                    <a:cubicBezTo>
                      <a:pt x="10" y="0"/>
                      <a:pt x="15" y="1"/>
                      <a:pt x="17" y="5"/>
                    </a:cubicBezTo>
                    <a:lnTo>
                      <a:pt x="36" y="32"/>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 name="Freeform 26"/>
              <p:cNvSpPr>
                <a:spLocks/>
              </p:cNvSpPr>
              <p:nvPr/>
            </p:nvSpPr>
            <p:spPr bwMode="auto">
              <a:xfrm>
                <a:off x="8070851" y="5243513"/>
                <a:ext cx="96838" cy="128587"/>
              </a:xfrm>
              <a:custGeom>
                <a:avLst/>
                <a:gdLst>
                  <a:gd name="T0" fmla="*/ 2 w 38"/>
                  <a:gd name="T1" fmla="*/ 18 h 50"/>
                  <a:gd name="T2" fmla="*/ 4 w 38"/>
                  <a:gd name="T3" fmla="*/ 9 h 50"/>
                  <a:gd name="T4" fmla="*/ 17 w 38"/>
                  <a:gd name="T5" fmla="*/ 2 h 50"/>
                  <a:gd name="T6" fmla="*/ 26 w 38"/>
                  <a:gd name="T7" fmla="*/ 6 h 50"/>
                  <a:gd name="T8" fmla="*/ 37 w 38"/>
                  <a:gd name="T9" fmla="*/ 37 h 50"/>
                  <a:gd name="T10" fmla="*/ 33 w 38"/>
                  <a:gd name="T11" fmla="*/ 48 h 50"/>
                  <a:gd name="T12" fmla="*/ 32 w 38"/>
                  <a:gd name="T13" fmla="*/ 48 h 50"/>
                  <a:gd name="T14" fmla="*/ 21 w 38"/>
                  <a:gd name="T15" fmla="*/ 45 h 50"/>
                  <a:gd name="T16" fmla="*/ 2 w 38"/>
                  <a:gd name="T17" fmla="*/ 1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50">
                    <a:moveTo>
                      <a:pt x="2" y="18"/>
                    </a:moveTo>
                    <a:cubicBezTo>
                      <a:pt x="0" y="15"/>
                      <a:pt x="1" y="10"/>
                      <a:pt x="4" y="9"/>
                    </a:cubicBezTo>
                    <a:cubicBezTo>
                      <a:pt x="17" y="2"/>
                      <a:pt x="17" y="2"/>
                      <a:pt x="17" y="2"/>
                    </a:cubicBezTo>
                    <a:cubicBezTo>
                      <a:pt x="21" y="0"/>
                      <a:pt x="25" y="2"/>
                      <a:pt x="26" y="6"/>
                    </a:cubicBezTo>
                    <a:cubicBezTo>
                      <a:pt x="37" y="37"/>
                      <a:pt x="37" y="37"/>
                      <a:pt x="37" y="37"/>
                    </a:cubicBezTo>
                    <a:cubicBezTo>
                      <a:pt x="38" y="41"/>
                      <a:pt x="37" y="46"/>
                      <a:pt x="33" y="48"/>
                    </a:cubicBezTo>
                    <a:cubicBezTo>
                      <a:pt x="32" y="48"/>
                      <a:pt x="32" y="48"/>
                      <a:pt x="32" y="48"/>
                    </a:cubicBezTo>
                    <a:cubicBezTo>
                      <a:pt x="28" y="50"/>
                      <a:pt x="23" y="49"/>
                      <a:pt x="21" y="45"/>
                    </a:cubicBezTo>
                    <a:lnTo>
                      <a:pt x="2" y="18"/>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 name="Freeform 27"/>
              <p:cNvSpPr>
                <a:spLocks/>
              </p:cNvSpPr>
              <p:nvPr/>
            </p:nvSpPr>
            <p:spPr bwMode="auto">
              <a:xfrm>
                <a:off x="7810501" y="5168900"/>
                <a:ext cx="123825" cy="100012"/>
              </a:xfrm>
              <a:custGeom>
                <a:avLst/>
                <a:gdLst>
                  <a:gd name="T0" fmla="*/ 32 w 49"/>
                  <a:gd name="T1" fmla="*/ 2 h 39"/>
                  <a:gd name="T2" fmla="*/ 41 w 49"/>
                  <a:gd name="T3" fmla="*/ 5 h 39"/>
                  <a:gd name="T4" fmla="*/ 48 w 49"/>
                  <a:gd name="T5" fmla="*/ 18 h 39"/>
                  <a:gd name="T6" fmla="*/ 44 w 49"/>
                  <a:gd name="T7" fmla="*/ 27 h 39"/>
                  <a:gd name="T8" fmla="*/ 12 w 49"/>
                  <a:gd name="T9" fmla="*/ 38 h 39"/>
                  <a:gd name="T10" fmla="*/ 2 w 49"/>
                  <a:gd name="T11" fmla="*/ 33 h 39"/>
                  <a:gd name="T12" fmla="*/ 1 w 49"/>
                  <a:gd name="T13" fmla="*/ 32 h 39"/>
                  <a:gd name="T14" fmla="*/ 4 w 49"/>
                  <a:gd name="T15" fmla="*/ 21 h 39"/>
                  <a:gd name="T16" fmla="*/ 32 w 49"/>
                  <a:gd name="T17" fmla="*/ 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9">
                    <a:moveTo>
                      <a:pt x="32" y="2"/>
                    </a:moveTo>
                    <a:cubicBezTo>
                      <a:pt x="35" y="0"/>
                      <a:pt x="39" y="1"/>
                      <a:pt x="41" y="5"/>
                    </a:cubicBezTo>
                    <a:cubicBezTo>
                      <a:pt x="48" y="18"/>
                      <a:pt x="48" y="18"/>
                      <a:pt x="48" y="18"/>
                    </a:cubicBezTo>
                    <a:cubicBezTo>
                      <a:pt x="49" y="22"/>
                      <a:pt x="48" y="26"/>
                      <a:pt x="44" y="27"/>
                    </a:cubicBezTo>
                    <a:cubicBezTo>
                      <a:pt x="12" y="38"/>
                      <a:pt x="12" y="38"/>
                      <a:pt x="12" y="38"/>
                    </a:cubicBezTo>
                    <a:cubicBezTo>
                      <a:pt x="8" y="39"/>
                      <a:pt x="4" y="37"/>
                      <a:pt x="2" y="33"/>
                    </a:cubicBezTo>
                    <a:cubicBezTo>
                      <a:pt x="1" y="32"/>
                      <a:pt x="1" y="32"/>
                      <a:pt x="1" y="32"/>
                    </a:cubicBezTo>
                    <a:cubicBezTo>
                      <a:pt x="0" y="29"/>
                      <a:pt x="1" y="24"/>
                      <a:pt x="4" y="21"/>
                    </a:cubicBezTo>
                    <a:lnTo>
                      <a:pt x="32" y="2"/>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 name="Freeform 28"/>
              <p:cNvSpPr>
                <a:spLocks/>
              </p:cNvSpPr>
              <p:nvPr/>
            </p:nvSpPr>
            <p:spPr bwMode="auto">
              <a:xfrm>
                <a:off x="8145463" y="5008563"/>
                <a:ext cx="127000" cy="100012"/>
              </a:xfrm>
              <a:custGeom>
                <a:avLst/>
                <a:gdLst>
                  <a:gd name="T0" fmla="*/ 17 w 50"/>
                  <a:gd name="T1" fmla="*/ 37 h 39"/>
                  <a:gd name="T2" fmla="*/ 8 w 50"/>
                  <a:gd name="T3" fmla="*/ 34 h 39"/>
                  <a:gd name="T4" fmla="*/ 1 w 50"/>
                  <a:gd name="T5" fmla="*/ 21 h 39"/>
                  <a:gd name="T6" fmla="*/ 5 w 50"/>
                  <a:gd name="T7" fmla="*/ 12 h 39"/>
                  <a:gd name="T8" fmla="*/ 37 w 50"/>
                  <a:gd name="T9" fmla="*/ 1 h 39"/>
                  <a:gd name="T10" fmla="*/ 47 w 50"/>
                  <a:gd name="T11" fmla="*/ 6 h 39"/>
                  <a:gd name="T12" fmla="*/ 48 w 50"/>
                  <a:gd name="T13" fmla="*/ 7 h 39"/>
                  <a:gd name="T14" fmla="*/ 45 w 50"/>
                  <a:gd name="T15" fmla="*/ 18 h 39"/>
                  <a:gd name="T16" fmla="*/ 17 w 50"/>
                  <a:gd name="T17" fmla="*/ 3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9">
                    <a:moveTo>
                      <a:pt x="17" y="37"/>
                    </a:moveTo>
                    <a:cubicBezTo>
                      <a:pt x="14" y="39"/>
                      <a:pt x="10" y="38"/>
                      <a:pt x="8" y="34"/>
                    </a:cubicBezTo>
                    <a:cubicBezTo>
                      <a:pt x="1" y="21"/>
                      <a:pt x="1" y="21"/>
                      <a:pt x="1" y="21"/>
                    </a:cubicBezTo>
                    <a:cubicBezTo>
                      <a:pt x="0" y="18"/>
                      <a:pt x="1" y="14"/>
                      <a:pt x="5" y="12"/>
                    </a:cubicBezTo>
                    <a:cubicBezTo>
                      <a:pt x="37" y="1"/>
                      <a:pt x="37" y="1"/>
                      <a:pt x="37" y="1"/>
                    </a:cubicBezTo>
                    <a:cubicBezTo>
                      <a:pt x="41" y="0"/>
                      <a:pt x="45" y="2"/>
                      <a:pt x="47" y="6"/>
                    </a:cubicBezTo>
                    <a:cubicBezTo>
                      <a:pt x="48" y="7"/>
                      <a:pt x="48" y="7"/>
                      <a:pt x="48" y="7"/>
                    </a:cubicBezTo>
                    <a:cubicBezTo>
                      <a:pt x="50" y="11"/>
                      <a:pt x="48" y="15"/>
                      <a:pt x="45" y="18"/>
                    </a:cubicBezTo>
                    <a:lnTo>
                      <a:pt x="17" y="37"/>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 name="Freeform 29"/>
              <p:cNvSpPr>
                <a:spLocks/>
              </p:cNvSpPr>
              <p:nvPr/>
            </p:nvSpPr>
            <p:spPr bwMode="auto">
              <a:xfrm>
                <a:off x="7797801" y="5041900"/>
                <a:ext cx="127000" cy="87312"/>
              </a:xfrm>
              <a:custGeom>
                <a:avLst/>
                <a:gdLst>
                  <a:gd name="T0" fmla="*/ 44 w 50"/>
                  <a:gd name="T1" fmla="*/ 6 h 34"/>
                  <a:gd name="T2" fmla="*/ 49 w 50"/>
                  <a:gd name="T3" fmla="*/ 15 h 34"/>
                  <a:gd name="T4" fmla="*/ 44 w 50"/>
                  <a:gd name="T5" fmla="*/ 29 h 34"/>
                  <a:gd name="T6" fmla="*/ 35 w 50"/>
                  <a:gd name="T7" fmla="*/ 33 h 34"/>
                  <a:gd name="T8" fmla="*/ 5 w 50"/>
                  <a:gd name="T9" fmla="*/ 18 h 34"/>
                  <a:gd name="T10" fmla="*/ 1 w 50"/>
                  <a:gd name="T11" fmla="*/ 8 h 34"/>
                  <a:gd name="T12" fmla="*/ 1 w 50"/>
                  <a:gd name="T13" fmla="*/ 6 h 34"/>
                  <a:gd name="T14" fmla="*/ 11 w 50"/>
                  <a:gd name="T15" fmla="*/ 1 h 34"/>
                  <a:gd name="T16" fmla="*/ 44 w 50"/>
                  <a:gd name="T17"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4">
                    <a:moveTo>
                      <a:pt x="44" y="6"/>
                    </a:moveTo>
                    <a:cubicBezTo>
                      <a:pt x="48" y="7"/>
                      <a:pt x="50" y="11"/>
                      <a:pt x="49" y="15"/>
                    </a:cubicBezTo>
                    <a:cubicBezTo>
                      <a:pt x="44" y="29"/>
                      <a:pt x="44" y="29"/>
                      <a:pt x="44" y="29"/>
                    </a:cubicBezTo>
                    <a:cubicBezTo>
                      <a:pt x="43" y="33"/>
                      <a:pt x="39" y="34"/>
                      <a:pt x="35" y="33"/>
                    </a:cubicBezTo>
                    <a:cubicBezTo>
                      <a:pt x="5" y="18"/>
                      <a:pt x="5" y="18"/>
                      <a:pt x="5" y="18"/>
                    </a:cubicBezTo>
                    <a:cubicBezTo>
                      <a:pt x="2" y="16"/>
                      <a:pt x="0" y="11"/>
                      <a:pt x="1" y="8"/>
                    </a:cubicBezTo>
                    <a:cubicBezTo>
                      <a:pt x="1" y="6"/>
                      <a:pt x="1" y="6"/>
                      <a:pt x="1" y="6"/>
                    </a:cubicBezTo>
                    <a:cubicBezTo>
                      <a:pt x="3" y="2"/>
                      <a:pt x="7" y="0"/>
                      <a:pt x="11" y="1"/>
                    </a:cubicBezTo>
                    <a:lnTo>
                      <a:pt x="44" y="6"/>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 name="Freeform 30"/>
              <p:cNvSpPr>
                <a:spLocks/>
              </p:cNvSpPr>
              <p:nvPr/>
            </p:nvSpPr>
            <p:spPr bwMode="auto">
              <a:xfrm>
                <a:off x="8154988" y="5149850"/>
                <a:ext cx="130175" cy="85725"/>
              </a:xfrm>
              <a:custGeom>
                <a:avLst/>
                <a:gdLst>
                  <a:gd name="T0" fmla="*/ 6 w 51"/>
                  <a:gd name="T1" fmla="*/ 28 h 34"/>
                  <a:gd name="T2" fmla="*/ 1 w 51"/>
                  <a:gd name="T3" fmla="*/ 19 h 34"/>
                  <a:gd name="T4" fmla="*/ 6 w 51"/>
                  <a:gd name="T5" fmla="*/ 5 h 34"/>
                  <a:gd name="T6" fmla="*/ 15 w 51"/>
                  <a:gd name="T7" fmla="*/ 2 h 34"/>
                  <a:gd name="T8" fmla="*/ 45 w 51"/>
                  <a:gd name="T9" fmla="*/ 16 h 34"/>
                  <a:gd name="T10" fmla="*/ 49 w 51"/>
                  <a:gd name="T11" fmla="*/ 27 h 34"/>
                  <a:gd name="T12" fmla="*/ 49 w 51"/>
                  <a:gd name="T13" fmla="*/ 28 h 34"/>
                  <a:gd name="T14" fmla="*/ 39 w 51"/>
                  <a:gd name="T15" fmla="*/ 34 h 34"/>
                  <a:gd name="T16" fmla="*/ 6 w 51"/>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34">
                    <a:moveTo>
                      <a:pt x="6" y="28"/>
                    </a:moveTo>
                    <a:cubicBezTo>
                      <a:pt x="2" y="27"/>
                      <a:pt x="0" y="23"/>
                      <a:pt x="1" y="19"/>
                    </a:cubicBezTo>
                    <a:cubicBezTo>
                      <a:pt x="6" y="5"/>
                      <a:pt x="6" y="5"/>
                      <a:pt x="6" y="5"/>
                    </a:cubicBezTo>
                    <a:cubicBezTo>
                      <a:pt x="7" y="1"/>
                      <a:pt x="11" y="0"/>
                      <a:pt x="15" y="2"/>
                    </a:cubicBezTo>
                    <a:cubicBezTo>
                      <a:pt x="45" y="16"/>
                      <a:pt x="45" y="16"/>
                      <a:pt x="45" y="16"/>
                    </a:cubicBezTo>
                    <a:cubicBezTo>
                      <a:pt x="49" y="18"/>
                      <a:pt x="51" y="23"/>
                      <a:pt x="49" y="27"/>
                    </a:cubicBezTo>
                    <a:cubicBezTo>
                      <a:pt x="49" y="28"/>
                      <a:pt x="49" y="28"/>
                      <a:pt x="49" y="28"/>
                    </a:cubicBezTo>
                    <a:cubicBezTo>
                      <a:pt x="48" y="32"/>
                      <a:pt x="43" y="34"/>
                      <a:pt x="39" y="34"/>
                    </a:cubicBezTo>
                    <a:lnTo>
                      <a:pt x="6" y="28"/>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 name="Freeform 31"/>
              <p:cNvSpPr>
                <a:spLocks/>
              </p:cNvSpPr>
              <p:nvPr/>
            </p:nvSpPr>
            <p:spPr bwMode="auto">
              <a:xfrm>
                <a:off x="7942263" y="5256213"/>
                <a:ext cx="88900" cy="128587"/>
              </a:xfrm>
              <a:custGeom>
                <a:avLst/>
                <a:gdLst>
                  <a:gd name="T0" fmla="*/ 7 w 35"/>
                  <a:gd name="T1" fmla="*/ 6 h 50"/>
                  <a:gd name="T2" fmla="*/ 15 w 35"/>
                  <a:gd name="T3" fmla="*/ 1 h 50"/>
                  <a:gd name="T4" fmla="*/ 29 w 35"/>
                  <a:gd name="T5" fmla="*/ 6 h 50"/>
                  <a:gd name="T6" fmla="*/ 33 w 35"/>
                  <a:gd name="T7" fmla="*/ 14 h 50"/>
                  <a:gd name="T8" fmla="*/ 18 w 35"/>
                  <a:gd name="T9" fmla="*/ 44 h 50"/>
                  <a:gd name="T10" fmla="*/ 8 w 35"/>
                  <a:gd name="T11" fmla="*/ 49 h 50"/>
                  <a:gd name="T12" fmla="*/ 7 w 35"/>
                  <a:gd name="T13" fmla="*/ 48 h 50"/>
                  <a:gd name="T14" fmla="*/ 1 w 35"/>
                  <a:gd name="T15" fmla="*/ 39 h 50"/>
                  <a:gd name="T16" fmla="*/ 7 w 35"/>
                  <a:gd name="T17"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50">
                    <a:moveTo>
                      <a:pt x="7" y="6"/>
                    </a:moveTo>
                    <a:cubicBezTo>
                      <a:pt x="8" y="2"/>
                      <a:pt x="11" y="0"/>
                      <a:pt x="15" y="1"/>
                    </a:cubicBezTo>
                    <a:cubicBezTo>
                      <a:pt x="29" y="6"/>
                      <a:pt x="29" y="6"/>
                      <a:pt x="29" y="6"/>
                    </a:cubicBezTo>
                    <a:cubicBezTo>
                      <a:pt x="33" y="7"/>
                      <a:pt x="35" y="11"/>
                      <a:pt x="33" y="14"/>
                    </a:cubicBezTo>
                    <a:cubicBezTo>
                      <a:pt x="18" y="44"/>
                      <a:pt x="18" y="44"/>
                      <a:pt x="18" y="44"/>
                    </a:cubicBezTo>
                    <a:cubicBezTo>
                      <a:pt x="16" y="48"/>
                      <a:pt x="12" y="50"/>
                      <a:pt x="8" y="49"/>
                    </a:cubicBezTo>
                    <a:cubicBezTo>
                      <a:pt x="7" y="48"/>
                      <a:pt x="7" y="48"/>
                      <a:pt x="7" y="48"/>
                    </a:cubicBezTo>
                    <a:cubicBezTo>
                      <a:pt x="3" y="47"/>
                      <a:pt x="0" y="43"/>
                      <a:pt x="1" y="39"/>
                    </a:cubicBezTo>
                    <a:lnTo>
                      <a:pt x="7" y="6"/>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Freeform 32"/>
              <p:cNvSpPr>
                <a:spLocks/>
              </p:cNvSpPr>
              <p:nvPr/>
            </p:nvSpPr>
            <p:spPr bwMode="auto">
              <a:xfrm>
                <a:off x="8048626" y="4894263"/>
                <a:ext cx="88900" cy="127000"/>
              </a:xfrm>
              <a:custGeom>
                <a:avLst/>
                <a:gdLst>
                  <a:gd name="T0" fmla="*/ 28 w 35"/>
                  <a:gd name="T1" fmla="*/ 44 h 50"/>
                  <a:gd name="T2" fmla="*/ 20 w 35"/>
                  <a:gd name="T3" fmla="*/ 49 h 50"/>
                  <a:gd name="T4" fmla="*/ 6 w 35"/>
                  <a:gd name="T5" fmla="*/ 45 h 50"/>
                  <a:gd name="T6" fmla="*/ 2 w 35"/>
                  <a:gd name="T7" fmla="*/ 36 h 50"/>
                  <a:gd name="T8" fmla="*/ 17 w 35"/>
                  <a:gd name="T9" fmla="*/ 6 h 50"/>
                  <a:gd name="T10" fmla="*/ 27 w 35"/>
                  <a:gd name="T11" fmla="*/ 1 h 50"/>
                  <a:gd name="T12" fmla="*/ 28 w 35"/>
                  <a:gd name="T13" fmla="*/ 2 h 50"/>
                  <a:gd name="T14" fmla="*/ 34 w 35"/>
                  <a:gd name="T15" fmla="*/ 11 h 50"/>
                  <a:gd name="T16" fmla="*/ 28 w 35"/>
                  <a:gd name="T17"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50">
                    <a:moveTo>
                      <a:pt x="28" y="44"/>
                    </a:moveTo>
                    <a:cubicBezTo>
                      <a:pt x="27" y="48"/>
                      <a:pt x="24" y="50"/>
                      <a:pt x="20" y="49"/>
                    </a:cubicBezTo>
                    <a:cubicBezTo>
                      <a:pt x="6" y="45"/>
                      <a:pt x="6" y="45"/>
                      <a:pt x="6" y="45"/>
                    </a:cubicBezTo>
                    <a:cubicBezTo>
                      <a:pt x="2" y="43"/>
                      <a:pt x="0" y="39"/>
                      <a:pt x="2" y="36"/>
                    </a:cubicBezTo>
                    <a:cubicBezTo>
                      <a:pt x="17" y="6"/>
                      <a:pt x="17" y="6"/>
                      <a:pt x="17" y="6"/>
                    </a:cubicBezTo>
                    <a:cubicBezTo>
                      <a:pt x="19" y="2"/>
                      <a:pt x="23" y="0"/>
                      <a:pt x="27" y="1"/>
                    </a:cubicBezTo>
                    <a:cubicBezTo>
                      <a:pt x="28" y="2"/>
                      <a:pt x="28" y="2"/>
                      <a:pt x="28" y="2"/>
                    </a:cubicBezTo>
                    <a:cubicBezTo>
                      <a:pt x="32" y="3"/>
                      <a:pt x="35" y="7"/>
                      <a:pt x="34" y="11"/>
                    </a:cubicBezTo>
                    <a:lnTo>
                      <a:pt x="28" y="44"/>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pic>
          <p:nvPicPr>
            <p:cNvPr id="41" name="Picture 40"/>
            <p:cNvPicPr>
              <a:picLocks noChangeAspect="1"/>
            </p:cNvPicPr>
            <p:nvPr/>
          </p:nvPicPr>
          <p:blipFill>
            <a:blip r:embed="rId4"/>
            <a:stretch>
              <a:fillRect/>
            </a:stretch>
          </p:blipFill>
          <p:spPr>
            <a:xfrm rot="16200000">
              <a:off x="7238660" y="2028865"/>
              <a:ext cx="647017" cy="825504"/>
            </a:xfrm>
            <a:prstGeom prst="rect">
              <a:avLst/>
            </a:prstGeom>
          </p:spPr>
        </p:pic>
      </p:grpSp>
      <p:graphicFrame>
        <p:nvGraphicFramePr>
          <p:cNvPr id="42" name="Table 41"/>
          <p:cNvGraphicFramePr>
            <a:graphicFrameLocks noGrp="1"/>
          </p:cNvGraphicFramePr>
          <p:nvPr>
            <p:extLst>
              <p:ext uri="{D42A27DB-BD31-4B8C-83A1-F6EECF244321}">
                <p14:modId xmlns:p14="http://schemas.microsoft.com/office/powerpoint/2010/main" val="1297029056"/>
              </p:ext>
            </p:extLst>
          </p:nvPr>
        </p:nvGraphicFramePr>
        <p:xfrm>
          <a:off x="8228121" y="3473540"/>
          <a:ext cx="699453" cy="411480"/>
        </p:xfrm>
        <a:graphic>
          <a:graphicData uri="http://schemas.openxmlformats.org/drawingml/2006/table">
            <a:tbl>
              <a:tblPr firstRow="1" bandRow="1">
                <a:tableStyleId>{5940675A-B579-460E-94D1-54222C63F5DA}</a:tableStyleId>
              </a:tblPr>
              <a:tblGrid>
                <a:gridCol w="232093">
                  <a:extLst>
                    <a:ext uri="{9D8B030D-6E8A-4147-A177-3AD203B41FA5}">
                      <a16:colId xmlns:a16="http://schemas.microsoft.com/office/drawing/2014/main" val="3173488387"/>
                    </a:ext>
                  </a:extLst>
                </a:gridCol>
                <a:gridCol w="235267">
                  <a:extLst>
                    <a:ext uri="{9D8B030D-6E8A-4147-A177-3AD203B41FA5}">
                      <a16:colId xmlns:a16="http://schemas.microsoft.com/office/drawing/2014/main" val="943379928"/>
                    </a:ext>
                  </a:extLst>
                </a:gridCol>
                <a:gridCol w="232093">
                  <a:extLst>
                    <a:ext uri="{9D8B030D-6E8A-4147-A177-3AD203B41FA5}">
                      <a16:colId xmlns:a16="http://schemas.microsoft.com/office/drawing/2014/main" val="2030622096"/>
                    </a:ext>
                  </a:extLst>
                </a:gridCol>
              </a:tblGrid>
              <a:tr h="0">
                <a:tc gridSpan="3">
                  <a:txBody>
                    <a:bodyPr/>
                    <a:lstStyle/>
                    <a:p>
                      <a:pPr algn="ctr"/>
                      <a:r>
                        <a:rPr lang="en-GB" sz="500" dirty="0" smtClean="0">
                          <a:solidFill>
                            <a:schemeClr val="bg1"/>
                          </a:solidFill>
                        </a:rPr>
                        <a:t>RDD</a:t>
                      </a:r>
                      <a:endParaRPr lang="en-GB" sz="5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hMerge="1">
                  <a:txBody>
                    <a:bodyPr/>
                    <a:lstStyle/>
                    <a:p>
                      <a:pPr algn="ctr"/>
                      <a:endParaRPr lang="en-GB" sz="500" dirty="0">
                        <a:solidFill>
                          <a:schemeClr val="bg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hMerge="1">
                  <a:txBody>
                    <a:bodyPr/>
                    <a:lstStyle/>
                    <a:p>
                      <a:endParaRPr lang="en-GB" sz="200" dirty="0">
                        <a:solidFill>
                          <a:schemeClr val="bg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217051547"/>
                  </a:ext>
                </a:extLst>
              </a:tr>
              <a:tr h="0">
                <a:tc>
                  <a:txBody>
                    <a:bodyPr/>
                    <a:lstStyle/>
                    <a:p>
                      <a:r>
                        <a:rPr lang="en-GB" sz="200" dirty="0" smtClean="0">
                          <a:solidFill>
                            <a:schemeClr val="tx1"/>
                          </a:solidFill>
                        </a:rPr>
                        <a:t>ABC</a:t>
                      </a:r>
                      <a:endParaRPr lang="en-GB" sz="20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GB" sz="200" dirty="0" smtClean="0">
                          <a:solidFill>
                            <a:schemeClr val="tx1"/>
                          </a:solidFill>
                        </a:rPr>
                        <a:t>ABC</a:t>
                      </a:r>
                      <a:endParaRPr lang="en-GB" sz="2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GB" sz="200" dirty="0" smtClean="0">
                          <a:solidFill>
                            <a:schemeClr val="tx1"/>
                          </a:solidFill>
                        </a:rPr>
                        <a:t>ABC</a:t>
                      </a:r>
                      <a:endParaRPr lang="en-GB" sz="20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81121916"/>
                  </a:ext>
                </a:extLst>
              </a:tr>
              <a:tr h="0">
                <a:tc>
                  <a:txBody>
                    <a:bodyPr/>
                    <a:lstStyle/>
                    <a:p>
                      <a:r>
                        <a:rPr lang="en-GB" sz="200" dirty="0" smtClean="0">
                          <a:solidFill>
                            <a:schemeClr val="tx1"/>
                          </a:solidFill>
                        </a:rPr>
                        <a:t>…</a:t>
                      </a:r>
                      <a:endParaRPr lang="en-GB" sz="20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200" dirty="0" smtClean="0">
                          <a:solidFill>
                            <a:schemeClr val="tx1"/>
                          </a:solidFill>
                        </a:rPr>
                        <a:t>…</a:t>
                      </a:r>
                      <a:endParaRPr lang="en-GB" sz="20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200" dirty="0" smtClean="0">
                          <a:solidFill>
                            <a:schemeClr val="tx1"/>
                          </a:solidFill>
                        </a:rPr>
                        <a:t>…</a:t>
                      </a:r>
                      <a:endParaRPr lang="en-GB" sz="20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45875513"/>
                  </a:ext>
                </a:extLst>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3845502968"/>
              </p:ext>
            </p:extLst>
          </p:nvPr>
        </p:nvGraphicFramePr>
        <p:xfrm>
          <a:off x="9083691" y="3473540"/>
          <a:ext cx="699453" cy="411480"/>
        </p:xfrm>
        <a:graphic>
          <a:graphicData uri="http://schemas.openxmlformats.org/drawingml/2006/table">
            <a:tbl>
              <a:tblPr firstRow="1" bandRow="1">
                <a:tableStyleId>{5940675A-B579-460E-94D1-54222C63F5DA}</a:tableStyleId>
              </a:tblPr>
              <a:tblGrid>
                <a:gridCol w="232093">
                  <a:extLst>
                    <a:ext uri="{9D8B030D-6E8A-4147-A177-3AD203B41FA5}">
                      <a16:colId xmlns:a16="http://schemas.microsoft.com/office/drawing/2014/main" val="3173488387"/>
                    </a:ext>
                  </a:extLst>
                </a:gridCol>
                <a:gridCol w="235267">
                  <a:extLst>
                    <a:ext uri="{9D8B030D-6E8A-4147-A177-3AD203B41FA5}">
                      <a16:colId xmlns:a16="http://schemas.microsoft.com/office/drawing/2014/main" val="943379928"/>
                    </a:ext>
                  </a:extLst>
                </a:gridCol>
                <a:gridCol w="232093">
                  <a:extLst>
                    <a:ext uri="{9D8B030D-6E8A-4147-A177-3AD203B41FA5}">
                      <a16:colId xmlns:a16="http://schemas.microsoft.com/office/drawing/2014/main" val="2030622096"/>
                    </a:ext>
                  </a:extLst>
                </a:gridCol>
              </a:tblGrid>
              <a:tr h="0">
                <a:tc gridSpan="3">
                  <a:txBody>
                    <a:bodyPr/>
                    <a:lstStyle/>
                    <a:p>
                      <a:pPr algn="ctr"/>
                      <a:r>
                        <a:rPr lang="en-GB" sz="500" dirty="0" smtClean="0">
                          <a:solidFill>
                            <a:schemeClr val="bg1"/>
                          </a:solidFill>
                        </a:rPr>
                        <a:t>RDD</a:t>
                      </a:r>
                      <a:endParaRPr lang="en-GB" sz="5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hMerge="1">
                  <a:txBody>
                    <a:bodyPr/>
                    <a:lstStyle/>
                    <a:p>
                      <a:pPr algn="ctr"/>
                      <a:endParaRPr lang="en-GB" sz="500" dirty="0">
                        <a:solidFill>
                          <a:schemeClr val="bg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hMerge="1">
                  <a:txBody>
                    <a:bodyPr/>
                    <a:lstStyle/>
                    <a:p>
                      <a:endParaRPr lang="en-GB" sz="200" dirty="0">
                        <a:solidFill>
                          <a:schemeClr val="bg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217051547"/>
                  </a:ext>
                </a:extLst>
              </a:tr>
              <a:tr h="0">
                <a:tc>
                  <a:txBody>
                    <a:bodyPr/>
                    <a:lstStyle/>
                    <a:p>
                      <a:r>
                        <a:rPr lang="en-GB" sz="200" dirty="0" smtClean="0">
                          <a:solidFill>
                            <a:schemeClr val="tx1"/>
                          </a:solidFill>
                        </a:rPr>
                        <a:t>ABC</a:t>
                      </a:r>
                      <a:endParaRPr lang="en-GB" sz="20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GB" sz="200" dirty="0" smtClean="0">
                          <a:solidFill>
                            <a:schemeClr val="tx1"/>
                          </a:solidFill>
                        </a:rPr>
                        <a:t>ABC</a:t>
                      </a:r>
                      <a:endParaRPr lang="en-GB" sz="2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GB" sz="200" dirty="0" smtClean="0">
                          <a:solidFill>
                            <a:schemeClr val="tx1"/>
                          </a:solidFill>
                        </a:rPr>
                        <a:t>ABC</a:t>
                      </a:r>
                      <a:endParaRPr lang="en-GB" sz="20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81121916"/>
                  </a:ext>
                </a:extLst>
              </a:tr>
              <a:tr h="0">
                <a:tc>
                  <a:txBody>
                    <a:bodyPr/>
                    <a:lstStyle/>
                    <a:p>
                      <a:r>
                        <a:rPr lang="en-GB" sz="200" dirty="0" smtClean="0">
                          <a:solidFill>
                            <a:schemeClr val="tx1"/>
                          </a:solidFill>
                        </a:rPr>
                        <a:t>…</a:t>
                      </a:r>
                      <a:endParaRPr lang="en-GB" sz="20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200" dirty="0" smtClean="0">
                          <a:solidFill>
                            <a:schemeClr val="tx1"/>
                          </a:solidFill>
                        </a:rPr>
                        <a:t>…</a:t>
                      </a:r>
                      <a:endParaRPr lang="en-GB" sz="20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200" dirty="0" smtClean="0">
                          <a:solidFill>
                            <a:schemeClr val="tx1"/>
                          </a:solidFill>
                        </a:rPr>
                        <a:t>…</a:t>
                      </a:r>
                      <a:endParaRPr lang="en-GB" sz="20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45875513"/>
                  </a:ext>
                </a:extLst>
              </a:tr>
            </a:tbl>
          </a:graphicData>
        </a:graphic>
      </p:graphicFrame>
      <p:graphicFrame>
        <p:nvGraphicFramePr>
          <p:cNvPr id="44" name="Table 43"/>
          <p:cNvGraphicFramePr>
            <a:graphicFrameLocks noGrp="1"/>
          </p:cNvGraphicFramePr>
          <p:nvPr>
            <p:extLst>
              <p:ext uri="{D42A27DB-BD31-4B8C-83A1-F6EECF244321}">
                <p14:modId xmlns:p14="http://schemas.microsoft.com/office/powerpoint/2010/main" val="162388196"/>
              </p:ext>
            </p:extLst>
          </p:nvPr>
        </p:nvGraphicFramePr>
        <p:xfrm>
          <a:off x="9939261" y="3473540"/>
          <a:ext cx="699453" cy="411480"/>
        </p:xfrm>
        <a:graphic>
          <a:graphicData uri="http://schemas.openxmlformats.org/drawingml/2006/table">
            <a:tbl>
              <a:tblPr firstRow="1" bandRow="1">
                <a:tableStyleId>{5940675A-B579-460E-94D1-54222C63F5DA}</a:tableStyleId>
              </a:tblPr>
              <a:tblGrid>
                <a:gridCol w="232093">
                  <a:extLst>
                    <a:ext uri="{9D8B030D-6E8A-4147-A177-3AD203B41FA5}">
                      <a16:colId xmlns:a16="http://schemas.microsoft.com/office/drawing/2014/main" val="3173488387"/>
                    </a:ext>
                  </a:extLst>
                </a:gridCol>
                <a:gridCol w="235267">
                  <a:extLst>
                    <a:ext uri="{9D8B030D-6E8A-4147-A177-3AD203B41FA5}">
                      <a16:colId xmlns:a16="http://schemas.microsoft.com/office/drawing/2014/main" val="943379928"/>
                    </a:ext>
                  </a:extLst>
                </a:gridCol>
                <a:gridCol w="232093">
                  <a:extLst>
                    <a:ext uri="{9D8B030D-6E8A-4147-A177-3AD203B41FA5}">
                      <a16:colId xmlns:a16="http://schemas.microsoft.com/office/drawing/2014/main" val="2030622096"/>
                    </a:ext>
                  </a:extLst>
                </a:gridCol>
              </a:tblGrid>
              <a:tr h="0">
                <a:tc gridSpan="3">
                  <a:txBody>
                    <a:bodyPr/>
                    <a:lstStyle/>
                    <a:p>
                      <a:pPr algn="ctr"/>
                      <a:r>
                        <a:rPr lang="en-GB" sz="500" dirty="0" smtClean="0">
                          <a:solidFill>
                            <a:schemeClr val="bg1"/>
                          </a:solidFill>
                        </a:rPr>
                        <a:t>RDD</a:t>
                      </a:r>
                      <a:endParaRPr lang="en-GB" sz="5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hMerge="1">
                  <a:txBody>
                    <a:bodyPr/>
                    <a:lstStyle/>
                    <a:p>
                      <a:pPr algn="ctr"/>
                      <a:endParaRPr lang="en-GB" sz="500" dirty="0">
                        <a:solidFill>
                          <a:schemeClr val="bg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hMerge="1">
                  <a:txBody>
                    <a:bodyPr/>
                    <a:lstStyle/>
                    <a:p>
                      <a:endParaRPr lang="en-GB" sz="200" dirty="0">
                        <a:solidFill>
                          <a:schemeClr val="bg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217051547"/>
                  </a:ext>
                </a:extLst>
              </a:tr>
              <a:tr h="0">
                <a:tc>
                  <a:txBody>
                    <a:bodyPr/>
                    <a:lstStyle/>
                    <a:p>
                      <a:r>
                        <a:rPr lang="en-GB" sz="200" dirty="0" smtClean="0">
                          <a:solidFill>
                            <a:schemeClr val="tx1"/>
                          </a:solidFill>
                        </a:rPr>
                        <a:t>ABC</a:t>
                      </a:r>
                      <a:endParaRPr lang="en-GB" sz="20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GB" sz="200" dirty="0" smtClean="0">
                          <a:solidFill>
                            <a:schemeClr val="tx1"/>
                          </a:solidFill>
                        </a:rPr>
                        <a:t>ABC</a:t>
                      </a:r>
                      <a:endParaRPr lang="en-GB" sz="2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GB" sz="200" dirty="0" smtClean="0">
                          <a:solidFill>
                            <a:schemeClr val="tx1"/>
                          </a:solidFill>
                        </a:rPr>
                        <a:t>ABC</a:t>
                      </a:r>
                      <a:endParaRPr lang="en-GB" sz="20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81121916"/>
                  </a:ext>
                </a:extLst>
              </a:tr>
              <a:tr h="0">
                <a:tc>
                  <a:txBody>
                    <a:bodyPr/>
                    <a:lstStyle/>
                    <a:p>
                      <a:r>
                        <a:rPr lang="en-GB" sz="200" dirty="0" smtClean="0">
                          <a:solidFill>
                            <a:schemeClr val="tx1"/>
                          </a:solidFill>
                        </a:rPr>
                        <a:t>…</a:t>
                      </a:r>
                      <a:endParaRPr lang="en-GB" sz="20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200" dirty="0" smtClean="0">
                          <a:solidFill>
                            <a:schemeClr val="tx1"/>
                          </a:solidFill>
                        </a:rPr>
                        <a:t>…</a:t>
                      </a:r>
                      <a:endParaRPr lang="en-GB" sz="20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200" dirty="0" smtClean="0">
                          <a:solidFill>
                            <a:schemeClr val="tx1"/>
                          </a:solidFill>
                        </a:rPr>
                        <a:t>…</a:t>
                      </a:r>
                      <a:endParaRPr lang="en-GB" sz="20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45875513"/>
                  </a:ext>
                </a:extLst>
              </a:tr>
            </a:tbl>
          </a:graphicData>
        </a:graphic>
      </p:graphicFrame>
    </p:spTree>
    <p:extLst>
      <p:ext uri="{BB962C8B-B14F-4D97-AF65-F5344CB8AC3E}">
        <p14:creationId xmlns:p14="http://schemas.microsoft.com/office/powerpoint/2010/main" val="71064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par>
                          <p:cTn id="23" fill="hold">
                            <p:stCondLst>
                              <p:cond delay="0"/>
                            </p:stCondLst>
                            <p:childTnLst>
                              <p:par>
                                <p:cTn id="24" presetID="2" presetClass="entr" presetSubtype="8"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additive="base">
                                        <p:cTn id="26" dur="500" fill="hold"/>
                                        <p:tgtEl>
                                          <p:spTgt spid="44"/>
                                        </p:tgtEl>
                                        <p:attrNameLst>
                                          <p:attrName>ppt_x</p:attrName>
                                        </p:attrNameLst>
                                      </p:cBhvr>
                                      <p:tavLst>
                                        <p:tav tm="0">
                                          <p:val>
                                            <p:strVal val="0-#ppt_w/2"/>
                                          </p:val>
                                        </p:tav>
                                        <p:tav tm="100000">
                                          <p:val>
                                            <p:strVal val="#ppt_x"/>
                                          </p:val>
                                        </p:tav>
                                      </p:tavLst>
                                    </p:anim>
                                    <p:anim calcmode="lin" valueType="num">
                                      <p:cBhvr additive="base">
                                        <p:cTn id="27" dur="500" fill="hold"/>
                                        <p:tgtEl>
                                          <p:spTgt spid="44"/>
                                        </p:tgtEl>
                                        <p:attrNameLst>
                                          <p:attrName>ppt_y</p:attrName>
                                        </p:attrNameLst>
                                      </p:cBhvr>
                                      <p:tavLst>
                                        <p:tav tm="0">
                                          <p:val>
                                            <p:strVal val="#ppt_y"/>
                                          </p:val>
                                        </p:tav>
                                        <p:tav tm="100000">
                                          <p:val>
                                            <p:strVal val="#ppt_y"/>
                                          </p:val>
                                        </p:tav>
                                      </p:tavLst>
                                    </p:anim>
                                  </p:childTnLst>
                                </p:cTn>
                              </p:par>
                            </p:childTnLst>
                          </p:cTn>
                        </p:par>
                        <p:par>
                          <p:cTn id="28" fill="hold">
                            <p:stCondLst>
                              <p:cond delay="500"/>
                            </p:stCondLst>
                            <p:childTnLst>
                              <p:par>
                                <p:cTn id="29" presetID="2" presetClass="entr" presetSubtype="8" fill="hold" nodeType="after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500" fill="hold"/>
                                        <p:tgtEl>
                                          <p:spTgt spid="43"/>
                                        </p:tgtEl>
                                        <p:attrNameLst>
                                          <p:attrName>ppt_x</p:attrName>
                                        </p:attrNameLst>
                                      </p:cBhvr>
                                      <p:tavLst>
                                        <p:tav tm="0">
                                          <p:val>
                                            <p:strVal val="0-#ppt_w/2"/>
                                          </p:val>
                                        </p:tav>
                                        <p:tav tm="100000">
                                          <p:val>
                                            <p:strVal val="#ppt_x"/>
                                          </p:val>
                                        </p:tav>
                                      </p:tavLst>
                                    </p:anim>
                                    <p:anim calcmode="lin" valueType="num">
                                      <p:cBhvr additive="base">
                                        <p:cTn id="32" dur="500" fill="hold"/>
                                        <p:tgtEl>
                                          <p:spTgt spid="43"/>
                                        </p:tgtEl>
                                        <p:attrNameLst>
                                          <p:attrName>ppt_y</p:attrName>
                                        </p:attrNameLst>
                                      </p:cBhvr>
                                      <p:tavLst>
                                        <p:tav tm="0">
                                          <p:val>
                                            <p:strVal val="#ppt_y"/>
                                          </p:val>
                                        </p:tav>
                                        <p:tav tm="100000">
                                          <p:val>
                                            <p:strVal val="#ppt_y"/>
                                          </p:val>
                                        </p:tav>
                                      </p:tavLst>
                                    </p:anim>
                                  </p:childTnLst>
                                </p:cTn>
                              </p:par>
                            </p:childTnLst>
                          </p:cTn>
                        </p:par>
                        <p:par>
                          <p:cTn id="33" fill="hold">
                            <p:stCondLst>
                              <p:cond delay="1000"/>
                            </p:stCondLst>
                            <p:childTnLst>
                              <p:par>
                                <p:cTn id="34" presetID="2" presetClass="entr" presetSubtype="8" fill="hold" nodeType="afterEffect">
                                  <p:stCondLst>
                                    <p:cond delay="0"/>
                                  </p:stCondLst>
                                  <p:childTnLst>
                                    <p:set>
                                      <p:cBhvr>
                                        <p:cTn id="35" dur="1" fill="hold">
                                          <p:stCondLst>
                                            <p:cond delay="0"/>
                                          </p:stCondLst>
                                        </p:cTn>
                                        <p:tgtEl>
                                          <p:spTgt spid="42"/>
                                        </p:tgtEl>
                                        <p:attrNameLst>
                                          <p:attrName>style.visibility</p:attrName>
                                        </p:attrNameLst>
                                      </p:cBhvr>
                                      <p:to>
                                        <p:strVal val="visible"/>
                                      </p:to>
                                    </p:set>
                                    <p:anim calcmode="lin" valueType="num">
                                      <p:cBhvr additive="base">
                                        <p:cTn id="36" dur="500" fill="hold"/>
                                        <p:tgtEl>
                                          <p:spTgt spid="42"/>
                                        </p:tgtEl>
                                        <p:attrNameLst>
                                          <p:attrName>ppt_x</p:attrName>
                                        </p:attrNameLst>
                                      </p:cBhvr>
                                      <p:tavLst>
                                        <p:tav tm="0">
                                          <p:val>
                                            <p:strVal val="0-#ppt_w/2"/>
                                          </p:val>
                                        </p:tav>
                                        <p:tav tm="100000">
                                          <p:val>
                                            <p:strVal val="#ppt_x"/>
                                          </p:val>
                                        </p:tav>
                                      </p:tavLst>
                                    </p:anim>
                                    <p:anim calcmode="lin" valueType="num">
                                      <p:cBhvr additive="base">
                                        <p:cTn id="37"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
                                            <p:txEl>
                                              <p:pRg st="2" end="2"/>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
                                            <p:txEl>
                                              <p:pRg st="3" end="3"/>
                                            </p:txEl>
                                          </p:spTgt>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
                                            <p:txEl>
                                              <p:pRg st="4" end="4"/>
                                            </p:txEl>
                                          </p:spTgt>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4">
                                            <p:txEl>
                                              <p:pRg st="5" end="5"/>
                                            </p:txEl>
                                          </p:spTgt>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4">
                                            <p:txEl>
                                              <p:pRg st="6" end="6"/>
                                            </p:txEl>
                                          </p:spTgt>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4">
                                            <p:txEl>
                                              <p:pRg st="7" end="7"/>
                                            </p:txEl>
                                          </p:spTgt>
                                        </p:tgtEl>
                                        <p:attrNameLst>
                                          <p:attrName>style.visibility</p:attrName>
                                        </p:attrNameLst>
                                      </p:cBhvr>
                                      <p:to>
                                        <p:strVal val="visible"/>
                                      </p:to>
                                    </p:set>
                                  </p:childTnLst>
                                </p:cTn>
                              </p:par>
                            </p:childTnLst>
                          </p:cTn>
                        </p:par>
                        <p:par>
                          <p:cTn id="52" fill="hold">
                            <p:stCondLst>
                              <p:cond delay="0"/>
                            </p:stCondLst>
                            <p:childTnLst>
                              <p:par>
                                <p:cTn id="53" presetID="10" presetClass="entr" presetSubtype="0" fill="hold" nodeType="after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uiExpand="1" build="p"/>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827913" y="1907539"/>
            <a:ext cx="6032810" cy="2452588"/>
          </a:xfrm>
          <a:prstGeom prst="rect">
            <a:avLst/>
          </a:prstGeom>
          <a:solidFill>
            <a:schemeClr val="bg1"/>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sz="quarter" idx="10"/>
          </p:nvPr>
        </p:nvSpPr>
        <p:spPr>
          <a:xfrm>
            <a:off x="379413" y="1388226"/>
            <a:ext cx="5664548" cy="5290388"/>
          </a:xfrm>
        </p:spPr>
        <p:txBody>
          <a:bodyPr/>
          <a:lstStyle/>
          <a:p>
            <a:pPr marL="514350" indent="-514350">
              <a:buFont typeface="+mj-lt"/>
              <a:buAutoNum type="arabicPeriod"/>
            </a:pPr>
            <a:r>
              <a:rPr lang="en-GB" dirty="0" smtClean="0"/>
              <a:t>Create a streaming context</a:t>
            </a:r>
          </a:p>
          <a:p>
            <a:pPr marL="514350" indent="-514350">
              <a:buFont typeface="+mj-lt"/>
              <a:buAutoNum type="arabicPeriod"/>
            </a:pPr>
            <a:r>
              <a:rPr lang="en-GB" dirty="0" smtClean="0"/>
              <a:t>Create an RDD from a streaming source</a:t>
            </a:r>
          </a:p>
          <a:p>
            <a:pPr marL="514350" indent="-514350">
              <a:buFont typeface="+mj-lt"/>
              <a:buAutoNum type="arabicPeriod"/>
            </a:pPr>
            <a:r>
              <a:rPr lang="en-GB" dirty="0" smtClean="0"/>
              <a:t>Perform operations on the RDD</a:t>
            </a:r>
          </a:p>
          <a:p>
            <a:pPr marL="857115" lvl="1" indent="-457200"/>
            <a:r>
              <a:rPr lang="en-GB" dirty="0" smtClean="0"/>
              <a:t>Regular RDD operations</a:t>
            </a:r>
          </a:p>
          <a:p>
            <a:pPr marL="857115" lvl="1" indent="-457200"/>
            <a:r>
              <a:rPr lang="en-GB" dirty="0" smtClean="0"/>
              <a:t>Streaming-specific operations</a:t>
            </a:r>
          </a:p>
          <a:p>
            <a:pPr marL="514350" indent="-514350">
              <a:buFont typeface="+mj-lt"/>
              <a:buAutoNum type="arabicPeriod"/>
            </a:pPr>
            <a:r>
              <a:rPr lang="en-GB" dirty="0" smtClean="0"/>
              <a:t>Start the streaming context</a:t>
            </a:r>
          </a:p>
        </p:txBody>
      </p:sp>
      <p:sp>
        <p:nvSpPr>
          <p:cNvPr id="4" name="TextBox 3"/>
          <p:cNvSpPr txBox="1"/>
          <p:nvPr/>
        </p:nvSpPr>
        <p:spPr>
          <a:xfrm>
            <a:off x="5901009" y="1907539"/>
            <a:ext cx="4320413" cy="369332"/>
          </a:xfrm>
          <a:prstGeom prst="rect">
            <a:avLst/>
          </a:prstGeom>
          <a:noFill/>
        </p:spPr>
        <p:txBody>
          <a:bodyPr wrap="none" rtlCol="0">
            <a:spAutoFit/>
          </a:bodyPr>
          <a:lstStyle/>
          <a:p>
            <a:r>
              <a:rPr lang="en-GB" dirty="0" err="1">
                <a:latin typeface="Courier New" panose="02070309020205020404" pitchFamily="49" charset="0"/>
                <a:cs typeface="Courier New" panose="02070309020205020404" pitchFamily="49" charset="0"/>
              </a:rPr>
              <a:t>ssc</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StreamingContext</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sc</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1)</a:t>
            </a:r>
            <a:endParaRPr lang="en-GB" dirty="0">
              <a:latin typeface="Courier New" panose="02070309020205020404" pitchFamily="49" charset="0"/>
              <a:cs typeface="Courier New" panose="02070309020205020404" pitchFamily="49" charset="0"/>
            </a:endParaRPr>
          </a:p>
        </p:txBody>
      </p:sp>
      <p:sp>
        <p:nvSpPr>
          <p:cNvPr id="5" name="TextBox 4"/>
          <p:cNvSpPr txBox="1"/>
          <p:nvPr/>
        </p:nvSpPr>
        <p:spPr>
          <a:xfrm>
            <a:off x="5901009" y="2276871"/>
            <a:ext cx="5836854" cy="369332"/>
          </a:xfrm>
          <a:prstGeom prst="rect">
            <a:avLst/>
          </a:prstGeom>
          <a:noFill/>
        </p:spPr>
        <p:txBody>
          <a:bodyPr wrap="none" rtlCol="0">
            <a:spAutoFit/>
          </a:bodyPr>
          <a:lstStyle/>
          <a:p>
            <a:r>
              <a:rPr lang="en-GB" dirty="0" smtClean="0">
                <a:latin typeface="Courier New" panose="02070309020205020404" pitchFamily="49" charset="0"/>
                <a:cs typeface="Courier New" panose="02070309020205020404" pitchFamily="49" charset="0"/>
              </a:rPr>
              <a:t>r </a:t>
            </a:r>
            <a:r>
              <a:rPr lang="en-GB" dirty="0">
                <a:latin typeface="Courier New" panose="02070309020205020404" pitchFamily="49" charset="0"/>
                <a:cs typeface="Courier New" panose="02070309020205020404" pitchFamily="49" charset="0"/>
              </a:rPr>
              <a:t>= </a:t>
            </a:r>
            <a:r>
              <a:rPr lang="en-GB" dirty="0" err="1" smtClean="0">
                <a:latin typeface="Courier New" panose="02070309020205020404" pitchFamily="49" charset="0"/>
                <a:cs typeface="Courier New" panose="02070309020205020404" pitchFamily="49" charset="0"/>
              </a:rPr>
              <a:t>ssc.socketTextStream</a:t>
            </a:r>
            <a:r>
              <a:rPr lang="en-GB" dirty="0" smtClean="0">
                <a:latin typeface="Courier New" panose="02070309020205020404" pitchFamily="49" charset="0"/>
                <a:cs typeface="Courier New" panose="02070309020205020404" pitchFamily="49" charset="0"/>
              </a:rPr>
              <a:t>("localhost", 77)</a:t>
            </a:r>
            <a:endParaRPr lang="en-GB" dirty="0">
              <a:latin typeface="Courier New" panose="02070309020205020404" pitchFamily="49" charset="0"/>
              <a:cs typeface="Courier New" panose="02070309020205020404" pitchFamily="49" charset="0"/>
            </a:endParaRPr>
          </a:p>
        </p:txBody>
      </p:sp>
      <p:sp>
        <p:nvSpPr>
          <p:cNvPr id="6" name="TextBox 5"/>
          <p:cNvSpPr txBox="1"/>
          <p:nvPr/>
        </p:nvSpPr>
        <p:spPr>
          <a:xfrm>
            <a:off x="5901009" y="2646203"/>
            <a:ext cx="5698996" cy="923330"/>
          </a:xfrm>
          <a:prstGeom prst="rect">
            <a:avLst/>
          </a:prstGeom>
          <a:noFill/>
        </p:spPr>
        <p:txBody>
          <a:bodyPr wrap="none" rtlCol="0">
            <a:spAutoFit/>
          </a:bodyPr>
          <a:lstStyle/>
          <a:p>
            <a:r>
              <a:rPr lang="en-GB" dirty="0" smtClean="0">
                <a:latin typeface="Courier New" panose="02070309020205020404" pitchFamily="49" charset="0"/>
                <a:cs typeface="Courier New" panose="02070309020205020404" pitchFamily="49" charset="0"/>
              </a:rPr>
              <a:t>words </a:t>
            </a:r>
            <a:r>
              <a:rPr lang="en-GB" dirty="0">
                <a:latin typeface="Courier New" panose="02070309020205020404" pitchFamily="49" charset="0"/>
                <a:cs typeface="Courier New" panose="02070309020205020404" pitchFamily="49" charset="0"/>
              </a:rPr>
              <a:t>= </a:t>
            </a:r>
            <a:r>
              <a:rPr lang="en-GB" dirty="0" err="1" smtClean="0">
                <a:latin typeface="Courier New" panose="02070309020205020404" pitchFamily="49" charset="0"/>
                <a:cs typeface="Courier New" panose="02070309020205020404" pitchFamily="49" charset="0"/>
              </a:rPr>
              <a:t>r.flatMap</a:t>
            </a:r>
            <a:r>
              <a:rPr lang="en-GB" dirty="0" smtClean="0">
                <a:latin typeface="Courier New" panose="02070309020205020404" pitchFamily="49" charset="0"/>
                <a:cs typeface="Courier New" panose="02070309020205020404" pitchFamily="49" charset="0"/>
              </a:rPr>
              <a:t>(</a:t>
            </a:r>
            <a:r>
              <a:rPr lang="en-GB" dirty="0">
                <a:latin typeface="Courier New" panose="02070309020205020404" pitchFamily="49" charset="0"/>
                <a:cs typeface="Courier New" panose="02070309020205020404" pitchFamily="49" charset="0"/>
              </a:rPr>
              <a:t>...</a:t>
            </a:r>
            <a:r>
              <a:rPr lang="en-GB" dirty="0" smtClean="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a:p>
            <a:r>
              <a:rPr lang="en-GB" dirty="0" smtClean="0">
                <a:latin typeface="Courier New" panose="02070309020205020404" pitchFamily="49" charset="0"/>
                <a:cs typeface="Courier New" panose="02070309020205020404" pitchFamily="49" charset="0"/>
              </a:rPr>
              <a:t>pairs </a:t>
            </a:r>
            <a:r>
              <a:rPr lang="en-GB" dirty="0">
                <a:latin typeface="Courier New" panose="02070309020205020404" pitchFamily="49" charset="0"/>
                <a:cs typeface="Courier New" panose="02070309020205020404" pitchFamily="49" charset="0"/>
              </a:rPr>
              <a:t>= </a:t>
            </a:r>
            <a:r>
              <a:rPr lang="en-GB" dirty="0" err="1" smtClean="0">
                <a:latin typeface="Courier New" panose="02070309020205020404" pitchFamily="49" charset="0"/>
                <a:cs typeface="Courier New" panose="02070309020205020404" pitchFamily="49" charset="0"/>
              </a:rPr>
              <a:t>words.map</a:t>
            </a:r>
            <a:r>
              <a:rPr lang="en-GB" dirty="0" smtClean="0">
                <a:latin typeface="Courier New" panose="02070309020205020404" pitchFamily="49" charset="0"/>
                <a:cs typeface="Courier New" panose="02070309020205020404" pitchFamily="49" charset="0"/>
              </a:rPr>
              <a:t>(</a:t>
            </a:r>
            <a:r>
              <a:rPr lang="en-GB" dirty="0">
                <a:latin typeface="Courier New" panose="02070309020205020404" pitchFamily="49" charset="0"/>
                <a:cs typeface="Courier New" panose="02070309020205020404" pitchFamily="49" charset="0"/>
              </a:rPr>
              <a:t>...</a:t>
            </a:r>
            <a:r>
              <a:rPr lang="en-GB" dirty="0" smtClean="0">
                <a:latin typeface="Courier New" panose="02070309020205020404" pitchFamily="49" charset="0"/>
                <a:cs typeface="Courier New" panose="02070309020205020404" pitchFamily="49" charset="0"/>
              </a:rPr>
              <a:t>)</a:t>
            </a:r>
          </a:p>
          <a:p>
            <a:r>
              <a:rPr lang="en-GB" dirty="0" smtClean="0">
                <a:latin typeface="Courier New" panose="02070309020205020404" pitchFamily="49" charset="0"/>
                <a:cs typeface="Courier New" panose="02070309020205020404" pitchFamily="49" charset="0"/>
              </a:rPr>
              <a:t>counts = </a:t>
            </a:r>
            <a:r>
              <a:rPr lang="en-GB" dirty="0" err="1" smtClean="0">
                <a:latin typeface="Courier New" panose="02070309020205020404" pitchFamily="49" charset="0"/>
                <a:cs typeface="Courier New" panose="02070309020205020404" pitchFamily="49" charset="0"/>
              </a:rPr>
              <a:t>pairs.reduceByKeyAndWindow</a:t>
            </a:r>
            <a:r>
              <a:rPr lang="en-GB" dirty="0" smtClean="0">
                <a:latin typeface="Courier New" panose="02070309020205020404" pitchFamily="49" charset="0"/>
                <a:cs typeface="Courier New" panose="02070309020205020404" pitchFamily="49" charset="0"/>
              </a:rPr>
              <a:t>(...)</a:t>
            </a:r>
          </a:p>
        </p:txBody>
      </p:sp>
      <p:sp>
        <p:nvSpPr>
          <p:cNvPr id="7" name="TextBox 6"/>
          <p:cNvSpPr txBox="1"/>
          <p:nvPr/>
        </p:nvSpPr>
        <p:spPr>
          <a:xfrm>
            <a:off x="5901009" y="3442515"/>
            <a:ext cx="3217547" cy="646331"/>
          </a:xfrm>
          <a:prstGeom prst="rect">
            <a:avLst/>
          </a:prstGeom>
          <a:noFill/>
        </p:spPr>
        <p:txBody>
          <a:bodyPr wrap="none" rtlCol="0">
            <a:spAutoFit/>
          </a:bodyPr>
          <a:lstStyle/>
          <a:p>
            <a:r>
              <a:rPr lang="en-GB" dirty="0" err="1">
                <a:latin typeface="Courier New" panose="02070309020205020404" pitchFamily="49" charset="0"/>
                <a:cs typeface="Courier New" panose="02070309020205020404" pitchFamily="49" charset="0"/>
              </a:rPr>
              <a:t>ssc.start</a:t>
            </a:r>
            <a:r>
              <a:rPr lang="en-GB" dirty="0" smtClean="0">
                <a:latin typeface="Courier New" panose="02070309020205020404" pitchFamily="49" charset="0"/>
                <a:cs typeface="Courier New" panose="02070309020205020404" pitchFamily="49" charset="0"/>
              </a:rPr>
              <a:t>()</a:t>
            </a:r>
          </a:p>
          <a:p>
            <a:r>
              <a:rPr lang="en-GB" dirty="0" err="1">
                <a:latin typeface="Courier New" panose="02070309020205020404" pitchFamily="49" charset="0"/>
                <a:cs typeface="Courier New" panose="02070309020205020404" pitchFamily="49" charset="0"/>
              </a:rPr>
              <a:t>ssc.awaitTermination</a:t>
            </a:r>
            <a:r>
              <a:rPr lang="en-GB" dirty="0">
                <a:latin typeface="Courier New" panose="02070309020205020404" pitchFamily="49" charset="0"/>
                <a:cs typeface="Courier New" panose="02070309020205020404" pitchFamily="49" charset="0"/>
              </a:rPr>
              <a:t>()</a:t>
            </a:r>
            <a:endParaRPr lang="en-GB"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0896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type="lt">
                                    <p:tmAbs val="100"/>
                                  </p:iterate>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iterate type="lt">
                                    <p:tmAbs val="100"/>
                                  </p:iterate>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iterate type="lt">
                                    <p:tmAbs val="100"/>
                                  </p:iterate>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iterate type="lt">
                                    <p:tmAbs val="100"/>
                                  </p:iterate>
                                  <p:childTnLst>
                                    <p:set>
                                      <p:cBhvr>
                                        <p:cTn id="3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uiExpand="1" build="p"/>
      <p:bldP spid="4" grpId="0"/>
      <p:bldP spid="5"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smtClean="0"/>
              <a:t>What is Apache Spark?</a:t>
            </a:r>
            <a:endParaRPr lang="en-GB" dirty="0"/>
          </a:p>
        </p:txBody>
      </p:sp>
    </p:spTree>
    <p:extLst>
      <p:ext uri="{BB962C8B-B14F-4D97-AF65-F5344CB8AC3E}">
        <p14:creationId xmlns:p14="http://schemas.microsoft.com/office/powerpoint/2010/main" val="225930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Using Spark Streaming</a:t>
            </a:r>
            <a:endParaRPr lang="en-GB" dirty="0"/>
          </a:p>
        </p:txBody>
      </p:sp>
    </p:spTree>
    <p:extLst>
      <p:ext uri="{BB962C8B-B14F-4D97-AF65-F5344CB8AC3E}">
        <p14:creationId xmlns:p14="http://schemas.microsoft.com/office/powerpoint/2010/main" val="24691862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245702"/>
            <a:ext cx="11525250" cy="5432911"/>
          </a:xfrm>
        </p:spPr>
        <p:txBody>
          <a:bodyPr>
            <a:normAutofit/>
          </a:bodyPr>
          <a:lstStyle/>
          <a:p>
            <a:r>
              <a:rPr lang="en-GB" dirty="0" smtClean="0"/>
              <a:t>What is Apache Spark?</a:t>
            </a:r>
          </a:p>
          <a:p>
            <a:r>
              <a:rPr lang="en-GB" dirty="0"/>
              <a:t>How is Spark supported in Azure HDInsight</a:t>
            </a:r>
            <a:r>
              <a:rPr lang="en-GB" dirty="0" smtClean="0"/>
              <a:t>?</a:t>
            </a:r>
          </a:p>
          <a:p>
            <a:r>
              <a:rPr lang="en-GB" dirty="0"/>
              <a:t>How do I work with data in Spark</a:t>
            </a:r>
            <a:r>
              <a:rPr lang="en-GB" dirty="0" smtClean="0"/>
              <a:t>?</a:t>
            </a:r>
          </a:p>
          <a:p>
            <a:r>
              <a:rPr lang="en-GB" dirty="0"/>
              <a:t>How do I write Spark programs</a:t>
            </a:r>
            <a:r>
              <a:rPr lang="en-GB" dirty="0" smtClean="0"/>
              <a:t>?</a:t>
            </a:r>
          </a:p>
          <a:p>
            <a:r>
              <a:rPr lang="en-GB" dirty="0"/>
              <a:t>How do I query Spark RDDs using SQL</a:t>
            </a:r>
            <a:r>
              <a:rPr lang="en-GB" dirty="0" smtClean="0"/>
              <a:t>?</a:t>
            </a:r>
          </a:p>
          <a:p>
            <a:r>
              <a:rPr lang="en-GB" dirty="0"/>
              <a:t>What are Notebooks</a:t>
            </a:r>
            <a:r>
              <a:rPr lang="en-GB" dirty="0" smtClean="0"/>
              <a:t>?</a:t>
            </a:r>
          </a:p>
          <a:p>
            <a:r>
              <a:rPr lang="en-GB" dirty="0"/>
              <a:t>What is Spark Streaming?</a:t>
            </a:r>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170276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Key Points"/>
          <p:cNvSpPr>
            <a:spLocks noGrp="1"/>
          </p:cNvSpPr>
          <p:nvPr>
            <p:ph sz="quarter" idx="10"/>
          </p:nvPr>
        </p:nvSpPr>
        <p:spPr>
          <a:xfrm>
            <a:off x="379413" y="1388226"/>
            <a:ext cx="6090213" cy="5290388"/>
          </a:xfrm>
        </p:spPr>
        <p:txBody>
          <a:bodyPr/>
          <a:lstStyle/>
          <a:p>
            <a:r>
              <a:rPr lang="en-GB" dirty="0" smtClean="0"/>
              <a:t>A fast, general purpose computation engine that supports in-memory operations</a:t>
            </a:r>
          </a:p>
          <a:p>
            <a:r>
              <a:rPr lang="en-GB" dirty="0" smtClean="0"/>
              <a:t>A unified stack for interactive, streaming, and predictive analysis</a:t>
            </a:r>
          </a:p>
          <a:p>
            <a:r>
              <a:rPr lang="en-GB" dirty="0" smtClean="0"/>
              <a:t>Can run in Hadoop clusters</a:t>
            </a:r>
            <a:endParaRPr lang="en-GB" dirty="0"/>
          </a:p>
        </p:txBody>
      </p:sp>
      <p:grpSp>
        <p:nvGrpSpPr>
          <p:cNvPr id="5" name="Cluster"/>
          <p:cNvGrpSpPr/>
          <p:nvPr/>
        </p:nvGrpSpPr>
        <p:grpSpPr>
          <a:xfrm>
            <a:off x="7166986" y="1432919"/>
            <a:ext cx="3684960" cy="2215156"/>
            <a:chOff x="8155064" y="639556"/>
            <a:chExt cx="2304049" cy="1385043"/>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5064" y="639556"/>
              <a:ext cx="747195" cy="1385043"/>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3491" y="639556"/>
              <a:ext cx="747195" cy="1385043"/>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1918" y="639556"/>
              <a:ext cx="747195" cy="1385043"/>
            </a:xfrm>
            <a:prstGeom prst="rect">
              <a:avLst/>
            </a:prstGeom>
          </p:spPr>
        </p:pic>
      </p:grpSp>
      <p:grpSp>
        <p:nvGrpSpPr>
          <p:cNvPr id="38" name="Spark Engine"/>
          <p:cNvGrpSpPr/>
          <p:nvPr/>
        </p:nvGrpSpPr>
        <p:grpSpPr>
          <a:xfrm>
            <a:off x="7417069" y="2764706"/>
            <a:ext cx="3614148" cy="1315810"/>
            <a:chOff x="7417069" y="2764706"/>
            <a:chExt cx="3614148" cy="1315810"/>
          </a:xfrm>
        </p:grpSpPr>
        <p:pic>
          <p:nvPicPr>
            <p:cNvPr id="9" name="Engine"/>
            <p:cNvPicPr>
              <a:picLocks noChangeAspect="1"/>
            </p:cNvPicPr>
            <p:nvPr/>
          </p:nvPicPr>
          <p:blipFill>
            <a:blip r:embed="rId3"/>
            <a:stretch>
              <a:fillRect/>
            </a:stretch>
          </p:blipFill>
          <p:spPr>
            <a:xfrm>
              <a:off x="7417069" y="2851550"/>
              <a:ext cx="3359924" cy="1228966"/>
            </a:xfrm>
            <a:prstGeom prst="rect">
              <a:avLst/>
            </a:prstGeom>
          </p:spPr>
        </p:pic>
        <p:pic>
          <p:nvPicPr>
            <p:cNvPr id="37" name="Spark"/>
            <p:cNvPicPr>
              <a:picLocks noChangeAspect="1"/>
            </p:cNvPicPr>
            <p:nvPr/>
          </p:nvPicPr>
          <p:blipFill>
            <a:blip r:embed="rId4"/>
            <a:stretch>
              <a:fillRect/>
            </a:stretch>
          </p:blipFill>
          <p:spPr>
            <a:xfrm>
              <a:off x="10010800" y="2764706"/>
              <a:ext cx="1020417" cy="1066801"/>
            </a:xfrm>
            <a:prstGeom prst="rect">
              <a:avLst/>
            </a:prstGeom>
          </p:spPr>
        </p:pic>
      </p:grpSp>
      <p:grpSp>
        <p:nvGrpSpPr>
          <p:cNvPr id="36" name="Analysis"/>
          <p:cNvGrpSpPr/>
          <p:nvPr/>
        </p:nvGrpSpPr>
        <p:grpSpPr>
          <a:xfrm>
            <a:off x="7955242" y="3641594"/>
            <a:ext cx="2428721" cy="1419845"/>
            <a:chOff x="7955242" y="3641594"/>
            <a:chExt cx="2428721" cy="1419845"/>
          </a:xfrm>
        </p:grpSpPr>
        <p:grpSp>
          <p:nvGrpSpPr>
            <p:cNvPr id="10" name="Group 9"/>
            <p:cNvGrpSpPr>
              <a:grpSpLocks noChangeAspect="1"/>
            </p:cNvGrpSpPr>
            <p:nvPr/>
          </p:nvGrpSpPr>
          <p:grpSpPr>
            <a:xfrm rot="1674587">
              <a:off x="9508059" y="3903172"/>
              <a:ext cx="875904" cy="1158267"/>
              <a:chOff x="6288215" y="5173662"/>
              <a:chExt cx="1204130" cy="1592303"/>
            </a:xfrm>
          </p:grpSpPr>
          <p:grpSp>
            <p:nvGrpSpPr>
              <p:cNvPr id="11" name="Group 10"/>
              <p:cNvGrpSpPr>
                <a:grpSpLocks noChangeAspect="1"/>
              </p:cNvGrpSpPr>
              <p:nvPr/>
            </p:nvGrpSpPr>
            <p:grpSpPr>
              <a:xfrm>
                <a:off x="6288215" y="5173662"/>
                <a:ext cx="1204130" cy="1592303"/>
                <a:chOff x="6288215" y="5173662"/>
                <a:chExt cx="1204130" cy="1592303"/>
              </a:xfrm>
            </p:grpSpPr>
            <p:grpSp>
              <p:nvGrpSpPr>
                <p:cNvPr id="13" name="Group 20"/>
                <p:cNvGrpSpPr>
                  <a:grpSpLocks noChangeAspect="1"/>
                </p:cNvGrpSpPr>
                <p:nvPr/>
              </p:nvGrpSpPr>
              <p:grpSpPr bwMode="auto">
                <a:xfrm>
                  <a:off x="6288215" y="5173662"/>
                  <a:ext cx="1204130" cy="1592303"/>
                  <a:chOff x="3915" y="2947"/>
                  <a:chExt cx="456" cy="603"/>
                </a:xfrm>
                <a:solidFill>
                  <a:schemeClr val="accent4">
                    <a:lumMod val="20000"/>
                    <a:lumOff val="80000"/>
                  </a:schemeClr>
                </a:solidFill>
              </p:grpSpPr>
              <p:sp>
                <p:nvSpPr>
                  <p:cNvPr id="19" name="Freeform 21"/>
                  <p:cNvSpPr>
                    <a:spLocks noChangeAspect="1"/>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5F5F5F"/>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0"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14" name="Flowchart: Process 13"/>
                <p:cNvSpPr/>
                <p:nvPr/>
              </p:nvSpPr>
              <p:spPr bwMode="auto">
                <a:xfrm>
                  <a:off x="6474284" y="5632724"/>
                  <a:ext cx="182880" cy="182880"/>
                </a:xfrm>
                <a:prstGeom prst="flowChartProcess">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Flowchart: Process 14"/>
                <p:cNvSpPr/>
                <p:nvPr/>
              </p:nvSpPr>
              <p:spPr bwMode="auto">
                <a:xfrm>
                  <a:off x="6485587" y="5953259"/>
                  <a:ext cx="182880" cy="182880"/>
                </a:xfrm>
                <a:prstGeom prst="flowChartProcess">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44532" y="5595155"/>
                  <a:ext cx="299255" cy="271489"/>
                </a:xfrm>
                <a:prstGeom prst="rect">
                  <a:avLst/>
                </a:prstGeom>
              </p:spPr>
            </p:pic>
            <p:sp>
              <p:nvSpPr>
                <p:cNvPr id="17" name="Flowchart: Process 16"/>
                <p:cNvSpPr/>
                <p:nvPr/>
              </p:nvSpPr>
              <p:spPr bwMode="auto">
                <a:xfrm>
                  <a:off x="6485587" y="6245867"/>
                  <a:ext cx="182880" cy="182880"/>
                </a:xfrm>
                <a:prstGeom prst="flowChartProcess">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51097" y="5922059"/>
                  <a:ext cx="299255" cy="271489"/>
                </a:xfrm>
                <a:prstGeom prst="rect">
                  <a:avLst/>
                </a:prstGeom>
              </p:spPr>
            </p:pic>
          </p:gr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58269" y="6224076"/>
                <a:ext cx="299255" cy="271489"/>
              </a:xfrm>
              <a:prstGeom prst="rect">
                <a:avLst/>
              </a:prstGeom>
            </p:spPr>
          </p:pic>
        </p:grpSp>
        <p:grpSp>
          <p:nvGrpSpPr>
            <p:cNvPr id="21" name="Group 20"/>
            <p:cNvGrpSpPr>
              <a:grpSpLocks noChangeAspect="1"/>
            </p:cNvGrpSpPr>
            <p:nvPr/>
          </p:nvGrpSpPr>
          <p:grpSpPr>
            <a:xfrm rot="20926549">
              <a:off x="7955242" y="3783838"/>
              <a:ext cx="875904" cy="1158267"/>
              <a:chOff x="5025896" y="1506904"/>
              <a:chExt cx="1204130" cy="1592303"/>
            </a:xfrm>
          </p:grpSpPr>
          <p:grpSp>
            <p:nvGrpSpPr>
              <p:cNvPr id="22" name="Group 20"/>
              <p:cNvGrpSpPr>
                <a:grpSpLocks noChangeAspect="1"/>
              </p:cNvGrpSpPr>
              <p:nvPr/>
            </p:nvGrpSpPr>
            <p:grpSpPr bwMode="auto">
              <a:xfrm>
                <a:off x="5025896" y="1506904"/>
                <a:ext cx="1204130" cy="1592303"/>
                <a:chOff x="3915" y="2947"/>
                <a:chExt cx="456" cy="603"/>
              </a:xfrm>
              <a:solidFill>
                <a:schemeClr val="accent4">
                  <a:lumMod val="20000"/>
                  <a:lumOff val="80000"/>
                </a:schemeClr>
              </a:solidFill>
            </p:grpSpPr>
            <p:sp>
              <p:nvSpPr>
                <p:cNvPr id="29"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4"/>
              <p:cNvGrpSpPr>
                <a:grpSpLocks noChangeAspect="1"/>
              </p:cNvGrpSpPr>
              <p:nvPr/>
            </p:nvGrpSpPr>
            <p:grpSpPr bwMode="auto">
              <a:xfrm>
                <a:off x="5142186" y="1956191"/>
                <a:ext cx="914400" cy="914400"/>
                <a:chOff x="2566" y="1322"/>
                <a:chExt cx="576" cy="576"/>
              </a:xfrm>
            </p:grpSpPr>
            <p:sp>
              <p:nvSpPr>
                <p:cNvPr id="24" name="AutoShape 3"/>
                <p:cNvSpPr>
                  <a:spLocks noChangeAspect="1" noChangeArrowheads="1" noTextEdit="1"/>
                </p:cNvSpPr>
                <p:nvPr/>
              </p:nvSpPr>
              <p:spPr bwMode="auto">
                <a:xfrm>
                  <a:off x="2566" y="1322"/>
                  <a:ext cx="57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6"/>
                <p:cNvSpPr>
                  <a:spLocks noChangeArrowheads="1"/>
                </p:cNvSpPr>
                <p:nvPr/>
              </p:nvSpPr>
              <p:spPr bwMode="auto">
                <a:xfrm>
                  <a:off x="2599" y="1649"/>
                  <a:ext cx="96" cy="2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7"/>
                <p:cNvSpPr>
                  <a:spLocks noChangeArrowheads="1"/>
                </p:cNvSpPr>
                <p:nvPr/>
              </p:nvSpPr>
              <p:spPr bwMode="auto">
                <a:xfrm>
                  <a:off x="2872" y="1586"/>
                  <a:ext cx="93" cy="276"/>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8"/>
                <p:cNvSpPr>
                  <a:spLocks noChangeArrowheads="1"/>
                </p:cNvSpPr>
                <p:nvPr/>
              </p:nvSpPr>
              <p:spPr bwMode="auto">
                <a:xfrm>
                  <a:off x="3007" y="1400"/>
                  <a:ext cx="96" cy="462"/>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9"/>
                <p:cNvSpPr>
                  <a:spLocks noChangeArrowheads="1"/>
                </p:cNvSpPr>
                <p:nvPr/>
              </p:nvSpPr>
              <p:spPr bwMode="auto">
                <a:xfrm>
                  <a:off x="2737" y="1550"/>
                  <a:ext cx="93" cy="312"/>
                </a:xfrm>
                <a:prstGeom prst="rect">
                  <a:avLst/>
                </a:prstGeom>
                <a:solidFill>
                  <a:srgbClr val="B40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1" name="Group 30"/>
            <p:cNvGrpSpPr>
              <a:grpSpLocks noChangeAspect="1"/>
            </p:cNvGrpSpPr>
            <p:nvPr/>
          </p:nvGrpSpPr>
          <p:grpSpPr>
            <a:xfrm rot="168219">
              <a:off x="8791909" y="3641594"/>
              <a:ext cx="875904" cy="1158267"/>
              <a:chOff x="6742248" y="1541935"/>
              <a:chExt cx="1204130" cy="1592303"/>
            </a:xfrm>
          </p:grpSpPr>
          <p:grpSp>
            <p:nvGrpSpPr>
              <p:cNvPr id="32" name="Group 20"/>
              <p:cNvGrpSpPr>
                <a:grpSpLocks noChangeAspect="1"/>
              </p:cNvGrpSpPr>
              <p:nvPr/>
            </p:nvGrpSpPr>
            <p:grpSpPr bwMode="auto">
              <a:xfrm>
                <a:off x="6742248" y="1541935"/>
                <a:ext cx="1204130" cy="1592303"/>
                <a:chOff x="3915" y="2947"/>
                <a:chExt cx="456" cy="603"/>
              </a:xfrm>
              <a:solidFill>
                <a:schemeClr val="accent4">
                  <a:lumMod val="20000"/>
                  <a:lumOff val="80000"/>
                </a:schemeClr>
              </a:solidFill>
            </p:grpSpPr>
            <p:sp>
              <p:nvSpPr>
                <p:cNvPr id="34"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5"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pic>
            <p:nvPicPr>
              <p:cNvPr id="33" name="Picture 32"/>
              <p:cNvPicPr>
                <a:picLocks noChangeAspect="1"/>
              </p:cNvPicPr>
              <p:nvPr/>
            </p:nvPicPr>
            <p:blipFill>
              <a:blip r:embed="rId6"/>
              <a:stretch>
                <a:fillRect/>
              </a:stretch>
            </p:blipFill>
            <p:spPr>
              <a:xfrm>
                <a:off x="6813607" y="2097481"/>
                <a:ext cx="1040387" cy="646454"/>
              </a:xfrm>
              <a:prstGeom prst="rect">
                <a:avLst/>
              </a:prstGeom>
            </p:spPr>
          </p:pic>
        </p:grpSp>
      </p:grpSp>
    </p:spTree>
    <p:extLst>
      <p:ext uri="{BB962C8B-B14F-4D97-AF65-F5344CB8AC3E}">
        <p14:creationId xmlns:p14="http://schemas.microsoft.com/office/powerpoint/2010/main" val="55442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childTnLst>
                          </p:cTn>
                        </p:par>
                        <p:par>
                          <p:cTn id="14" fill="hold">
                            <p:stCondLst>
                              <p:cond delay="0"/>
                            </p:stCondLst>
                            <p:childTnLst>
                              <p:par>
                                <p:cTn id="15" presetID="10" presetClass="entr" presetSubtype="0" fill="hold"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childTnLst>
                                </p:cTn>
                              </p:par>
                            </p:childTnLst>
                          </p:cTn>
                        </p:par>
                        <p:par>
                          <p:cTn id="22" fill="hold">
                            <p:stCondLst>
                              <p:cond delay="0"/>
                            </p:stCondLst>
                            <p:childTnLst>
                              <p:par>
                                <p:cTn id="23" presetID="10"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How is </a:t>
            </a:r>
            <a:r>
              <a:rPr lang="en-GB" dirty="0" smtClean="0"/>
              <a:t>Spark supported </a:t>
            </a:r>
            <a:r>
              <a:rPr lang="en-GB" dirty="0"/>
              <a:t>in Azure HDInsight?</a:t>
            </a:r>
          </a:p>
        </p:txBody>
      </p:sp>
    </p:spTree>
    <p:extLst>
      <p:ext uri="{BB962C8B-B14F-4D97-AF65-F5344CB8AC3E}">
        <p14:creationId xmlns:p14="http://schemas.microsoft.com/office/powerpoint/2010/main" val="3083235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77800" y="1714500"/>
            <a:ext cx="7670800" cy="4964114"/>
          </a:xfrm>
        </p:spPr>
        <p:txBody>
          <a:bodyPr/>
          <a:lstStyle/>
          <a:p>
            <a:r>
              <a:rPr lang="en-GB" dirty="0" smtClean="0"/>
              <a:t>HDInsight supports an </a:t>
            </a:r>
            <a:r>
              <a:rPr lang="en-GB" b="1" dirty="0" smtClean="0"/>
              <a:t>Spark</a:t>
            </a:r>
            <a:r>
              <a:rPr lang="en-GB" dirty="0" smtClean="0"/>
              <a:t> cluster type</a:t>
            </a:r>
          </a:p>
          <a:p>
            <a:pPr lvl="1"/>
            <a:r>
              <a:rPr lang="en-GB" dirty="0" smtClean="0"/>
              <a:t>Choose Cluster Type in the Azure Portal</a:t>
            </a:r>
          </a:p>
          <a:p>
            <a:pPr lvl="1"/>
            <a:r>
              <a:rPr lang="en-GB" dirty="0" smtClean="0"/>
              <a:t>Specify </a:t>
            </a:r>
            <a:r>
              <a:rPr lang="en-GB" dirty="0" err="1" smtClean="0"/>
              <a:t>ClusterType</a:t>
            </a:r>
            <a:r>
              <a:rPr lang="en-GB" dirty="0" smtClean="0"/>
              <a:t> in PowerShell</a:t>
            </a:r>
          </a:p>
          <a:p>
            <a:r>
              <a:rPr lang="en-GB" dirty="0" smtClean="0"/>
              <a:t>Creates a </a:t>
            </a:r>
            <a:r>
              <a:rPr lang="en-GB" dirty="0" smtClean="0"/>
              <a:t>Hadoop </a:t>
            </a:r>
            <a:r>
              <a:rPr lang="en-GB" dirty="0" smtClean="0"/>
              <a:t>cluster that includes Spark</a:t>
            </a:r>
          </a:p>
          <a:p>
            <a:r>
              <a:rPr lang="en-GB" dirty="0" smtClean="0"/>
              <a:t>Can be provisioned in a virtual network</a:t>
            </a:r>
            <a:endParaRPr lang="en-GB" dirty="0"/>
          </a:p>
        </p:txBody>
      </p:sp>
      <p:sp>
        <p:nvSpPr>
          <p:cNvPr id="6" name="TextBox 5"/>
          <p:cNvSpPr txBox="1"/>
          <p:nvPr/>
        </p:nvSpPr>
        <p:spPr>
          <a:xfrm>
            <a:off x="6352475" y="5257761"/>
            <a:ext cx="5615640" cy="338554"/>
          </a:xfrm>
          <a:prstGeom prst="rect">
            <a:avLst/>
          </a:prstGeom>
          <a:solidFill>
            <a:schemeClr val="bg1"/>
          </a:solidFill>
          <a:ln>
            <a:solidFill>
              <a:schemeClr val="bg1">
                <a:lumMod val="95000"/>
              </a:schemeClr>
            </a:solidFill>
          </a:ln>
          <a:effectLst>
            <a:outerShdw blurRad="50800" dist="38100" dir="2700000" algn="tl" rotWithShape="0">
              <a:prstClr val="black">
                <a:alpha val="40000"/>
              </a:prstClr>
            </a:outerShdw>
          </a:effectLst>
        </p:spPr>
        <p:txBody>
          <a:bodyPr wrap="none" rtlCol="0">
            <a:spAutoFit/>
          </a:bodyPr>
          <a:lstStyle/>
          <a:p>
            <a:r>
              <a:rPr lang="en-GB" sz="1600" dirty="0" smtClean="0">
                <a:latin typeface="Courier New" panose="02070309020205020404" pitchFamily="49" charset="0"/>
                <a:cs typeface="Courier New" panose="02070309020205020404" pitchFamily="49" charset="0"/>
              </a:rPr>
              <a:t>New-</a:t>
            </a:r>
            <a:r>
              <a:rPr lang="en-GB" sz="1600" dirty="0" err="1" smtClean="0">
                <a:latin typeface="Courier New" panose="02070309020205020404" pitchFamily="49" charset="0"/>
                <a:cs typeface="Courier New" panose="02070309020205020404" pitchFamily="49" charset="0"/>
              </a:rPr>
              <a:t>AzureHDInsightCluster</a:t>
            </a:r>
            <a:r>
              <a:rPr lang="en-GB" sz="1600" dirty="0" smtClean="0">
                <a:latin typeface="Courier New" panose="02070309020205020404" pitchFamily="49" charset="0"/>
                <a:cs typeface="Courier New" panose="02070309020205020404" pitchFamily="49" charset="0"/>
              </a:rPr>
              <a:t> -</a:t>
            </a:r>
            <a:r>
              <a:rPr lang="en-GB" sz="1600" dirty="0" err="1" smtClean="0">
                <a:latin typeface="Courier New" panose="02070309020205020404" pitchFamily="49" charset="0"/>
                <a:cs typeface="Courier New" panose="02070309020205020404" pitchFamily="49" charset="0"/>
              </a:rPr>
              <a:t>ClusterType</a:t>
            </a:r>
            <a:r>
              <a:rPr lang="en-GB" sz="1600" dirty="0" smtClean="0">
                <a:latin typeface="Courier New" panose="02070309020205020404" pitchFamily="49" charset="0"/>
                <a:cs typeface="Courier New" panose="02070309020205020404" pitchFamily="49" charset="0"/>
              </a:rPr>
              <a:t> Spark</a:t>
            </a:r>
            <a:endParaRPr lang="en-GB" sz="1600"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7694351" y="2276730"/>
            <a:ext cx="3490322" cy="2418801"/>
          </a:xfrm>
          <a:prstGeom prst="rect">
            <a:avLst/>
          </a:prstGeom>
          <a:ln>
            <a:solidFill>
              <a:schemeClr val="bg2"/>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9325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par>
                          <p:cTn id="19" fill="hold">
                            <p:stCondLst>
                              <p:cond delay="0"/>
                            </p:stCondLst>
                            <p:childTnLst>
                              <p:par>
                                <p:cTn id="20" presetID="10" presetClass="entr" presetSubtype="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Provisioning a Spark Cluster</a:t>
            </a:r>
            <a:endParaRPr lang="en-GB" dirty="0"/>
          </a:p>
        </p:txBody>
      </p:sp>
    </p:spTree>
    <p:extLst>
      <p:ext uri="{BB962C8B-B14F-4D97-AF65-F5344CB8AC3E}">
        <p14:creationId xmlns:p14="http://schemas.microsoft.com/office/powerpoint/2010/main" val="13545994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How </a:t>
            </a:r>
            <a:r>
              <a:rPr lang="en-GB" dirty="0" smtClean="0"/>
              <a:t>do I work with data in Spark?</a:t>
            </a:r>
            <a:endParaRPr lang="en-GB" dirty="0"/>
          </a:p>
        </p:txBody>
      </p:sp>
    </p:spTree>
    <p:extLst>
      <p:ext uri="{BB962C8B-B14F-4D97-AF65-F5344CB8AC3E}">
        <p14:creationId xmlns:p14="http://schemas.microsoft.com/office/powerpoint/2010/main" val="337115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9413" y="1003610"/>
            <a:ext cx="5676628" cy="5675004"/>
          </a:xfrm>
        </p:spPr>
        <p:txBody>
          <a:bodyPr/>
          <a:lstStyle/>
          <a:p>
            <a:r>
              <a:rPr lang="en-GB" sz="2800" dirty="0" smtClean="0"/>
              <a:t>The core abstraction for data in Spark is the </a:t>
            </a:r>
            <a:r>
              <a:rPr lang="en-GB" sz="2800" i="1" dirty="0" smtClean="0"/>
              <a:t>resilient distributed dataset </a:t>
            </a:r>
            <a:r>
              <a:rPr lang="en-GB" sz="2800" dirty="0" smtClean="0"/>
              <a:t>(RDD)</a:t>
            </a:r>
          </a:p>
          <a:p>
            <a:r>
              <a:rPr lang="en-GB" sz="2800" dirty="0" smtClean="0"/>
              <a:t>An RDD represents a collection of items that can be distributed across compute nodes</a:t>
            </a:r>
          </a:p>
          <a:p>
            <a:r>
              <a:rPr lang="en-GB" sz="2800" dirty="0" smtClean="0"/>
              <a:t>APIs for working with RDDs are provided for Java, Python, Scala, </a:t>
            </a:r>
            <a:r>
              <a:rPr lang="en-GB" sz="2800" dirty="0"/>
              <a:t>and </a:t>
            </a:r>
            <a:r>
              <a:rPr lang="en-GB" sz="2800" dirty="0" smtClean="0"/>
              <a:t>(in Spark 1.5.1) R</a:t>
            </a:r>
          </a:p>
          <a:p>
            <a:pPr lvl="1"/>
            <a:r>
              <a:rPr lang="en-GB" sz="2400" dirty="0" smtClean="0"/>
              <a:t>HDInsight distribution includes Python and Scala shells</a:t>
            </a:r>
            <a:endParaRPr lang="en-GB" sz="2400" dirty="0"/>
          </a:p>
        </p:txBody>
      </p:sp>
      <p:grpSp>
        <p:nvGrpSpPr>
          <p:cNvPr id="5" name="Cluster"/>
          <p:cNvGrpSpPr/>
          <p:nvPr/>
        </p:nvGrpSpPr>
        <p:grpSpPr>
          <a:xfrm>
            <a:off x="7549124" y="1583044"/>
            <a:ext cx="3684960" cy="2215156"/>
            <a:chOff x="8155064" y="639556"/>
            <a:chExt cx="2304049" cy="1385043"/>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5064" y="639556"/>
              <a:ext cx="747195" cy="1385043"/>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3491" y="639556"/>
              <a:ext cx="747195" cy="1385043"/>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1918" y="639556"/>
              <a:ext cx="747195" cy="1385043"/>
            </a:xfrm>
            <a:prstGeom prst="rect">
              <a:avLst/>
            </a:prstGeom>
          </p:spPr>
        </p:pic>
      </p:grpSp>
      <p:graphicFrame>
        <p:nvGraphicFramePr>
          <p:cNvPr id="9" name="Table 8"/>
          <p:cNvGraphicFramePr>
            <a:graphicFrameLocks noGrp="1"/>
          </p:cNvGraphicFramePr>
          <p:nvPr>
            <p:extLst>
              <p:ext uri="{D42A27DB-BD31-4B8C-83A1-F6EECF244321}">
                <p14:modId xmlns:p14="http://schemas.microsoft.com/office/powerpoint/2010/main" val="3982182326"/>
              </p:ext>
            </p:extLst>
          </p:nvPr>
        </p:nvGraphicFramePr>
        <p:xfrm>
          <a:off x="7898130" y="3414508"/>
          <a:ext cx="2986947" cy="1237824"/>
        </p:xfrm>
        <a:graphic>
          <a:graphicData uri="http://schemas.openxmlformats.org/drawingml/2006/table">
            <a:tbl>
              <a:tblPr firstRow="1" bandRow="1">
                <a:tableStyleId>{5940675A-B579-460E-94D1-54222C63F5DA}</a:tableStyleId>
              </a:tblPr>
              <a:tblGrid>
                <a:gridCol w="995649">
                  <a:extLst>
                    <a:ext uri="{9D8B030D-6E8A-4147-A177-3AD203B41FA5}">
                      <a16:colId xmlns:a16="http://schemas.microsoft.com/office/drawing/2014/main" val="3173488387"/>
                    </a:ext>
                  </a:extLst>
                </a:gridCol>
                <a:gridCol w="995649">
                  <a:extLst>
                    <a:ext uri="{9D8B030D-6E8A-4147-A177-3AD203B41FA5}">
                      <a16:colId xmlns:a16="http://schemas.microsoft.com/office/drawing/2014/main" val="943379928"/>
                    </a:ext>
                  </a:extLst>
                </a:gridCol>
                <a:gridCol w="995649">
                  <a:extLst>
                    <a:ext uri="{9D8B030D-6E8A-4147-A177-3AD203B41FA5}">
                      <a16:colId xmlns:a16="http://schemas.microsoft.com/office/drawing/2014/main" val="2030622096"/>
                    </a:ext>
                  </a:extLst>
                </a:gridCol>
              </a:tblGrid>
              <a:tr h="412608">
                <a:tc>
                  <a:txBody>
                    <a:bodyPr/>
                    <a:lstStyle/>
                    <a:p>
                      <a:pPr algn="ctr"/>
                      <a:endParaRPr lang="en-GB" sz="2000" dirty="0">
                        <a:solidFill>
                          <a:schemeClr val="bg1"/>
                        </a:solidFill>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GB" sz="2000" dirty="0" smtClean="0">
                          <a:solidFill>
                            <a:schemeClr val="bg1"/>
                          </a:solidFill>
                        </a:rPr>
                        <a:t>RDD</a:t>
                      </a:r>
                      <a:endParaRPr lang="en-GB" sz="2000" dirty="0">
                        <a:solidFill>
                          <a:schemeClr val="bg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endParaRPr lang="en-GB" sz="100" dirty="0">
                        <a:solidFill>
                          <a:schemeClr val="bg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217051547"/>
                  </a:ext>
                </a:extLst>
              </a:tr>
              <a:tr h="412608">
                <a:tc>
                  <a:txBody>
                    <a:bodyPr/>
                    <a:lstStyle/>
                    <a:p>
                      <a:r>
                        <a:rPr lang="en-GB" sz="1800" dirty="0" smtClean="0">
                          <a:solidFill>
                            <a:schemeClr val="tx1"/>
                          </a:solidFill>
                        </a:rPr>
                        <a:t>ABCDEF</a:t>
                      </a:r>
                      <a:endParaRPr lang="en-GB" sz="180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GB" sz="1800" dirty="0" smtClean="0">
                          <a:solidFill>
                            <a:schemeClr val="tx1"/>
                          </a:solidFill>
                        </a:rPr>
                        <a:t>1234567</a:t>
                      </a:r>
                      <a:endParaRPr lang="en-GB" sz="18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GB" sz="1800" dirty="0" smtClean="0">
                          <a:solidFill>
                            <a:schemeClr val="tx1"/>
                          </a:solidFill>
                        </a:rPr>
                        <a:t>891011</a:t>
                      </a:r>
                      <a:endParaRPr lang="en-GB" sz="180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1121916"/>
                  </a:ext>
                </a:extLst>
              </a:tr>
              <a:tr h="412608">
                <a:tc>
                  <a:txBody>
                    <a:bodyPr/>
                    <a:lstStyle/>
                    <a:p>
                      <a:r>
                        <a:rPr lang="en-GB" sz="1800" dirty="0" smtClean="0">
                          <a:solidFill>
                            <a:schemeClr val="tx1"/>
                          </a:solidFill>
                        </a:rPr>
                        <a:t>…</a:t>
                      </a:r>
                      <a:endParaRPr lang="en-GB" sz="180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800" dirty="0" smtClean="0">
                          <a:solidFill>
                            <a:schemeClr val="tx1"/>
                          </a:solidFill>
                        </a:rPr>
                        <a:t>…</a:t>
                      </a:r>
                      <a:endParaRPr lang="en-GB" sz="180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800" dirty="0" smtClean="0">
                          <a:solidFill>
                            <a:schemeClr val="tx1"/>
                          </a:solidFill>
                        </a:rPr>
                        <a:t>…</a:t>
                      </a:r>
                      <a:endParaRPr lang="en-GB" sz="180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5875513"/>
                  </a:ext>
                </a:extLst>
              </a:tr>
            </a:tbl>
          </a:graphicData>
        </a:graphic>
      </p:graphicFrame>
      <p:grpSp>
        <p:nvGrpSpPr>
          <p:cNvPr id="74" name="Group 73"/>
          <p:cNvGrpSpPr/>
          <p:nvPr/>
        </p:nvGrpSpPr>
        <p:grpSpPr>
          <a:xfrm>
            <a:off x="6919177" y="4527586"/>
            <a:ext cx="4851246" cy="1592502"/>
            <a:chOff x="6919177" y="4527586"/>
            <a:chExt cx="4851246" cy="1592502"/>
          </a:xfrm>
        </p:grpSpPr>
        <p:grpSp>
          <p:nvGrpSpPr>
            <p:cNvPr id="69" name="Group 68"/>
            <p:cNvGrpSpPr/>
            <p:nvPr/>
          </p:nvGrpSpPr>
          <p:grpSpPr>
            <a:xfrm>
              <a:off x="8649893" y="4923296"/>
              <a:ext cx="1447800" cy="1196792"/>
              <a:chOff x="8541314" y="5287004"/>
              <a:chExt cx="1447800" cy="1196792"/>
            </a:xfrm>
          </p:grpSpPr>
          <p:grpSp>
            <p:nvGrpSpPr>
              <p:cNvPr id="20" name="Group 19"/>
              <p:cNvGrpSpPr>
                <a:grpSpLocks noChangeAspect="1"/>
              </p:cNvGrpSpPr>
              <p:nvPr/>
            </p:nvGrpSpPr>
            <p:grpSpPr>
              <a:xfrm>
                <a:off x="8541314" y="5287004"/>
                <a:ext cx="1447800" cy="1196792"/>
                <a:chOff x="6639572" y="1907217"/>
                <a:chExt cx="3200400" cy="2645540"/>
              </a:xfrm>
            </p:grpSpPr>
            <p:grpSp>
              <p:nvGrpSpPr>
                <p:cNvPr id="21" name="Group 20"/>
                <p:cNvGrpSpPr>
                  <a:grpSpLocks noChangeAspect="1"/>
                </p:cNvGrpSpPr>
                <p:nvPr/>
              </p:nvGrpSpPr>
              <p:grpSpPr>
                <a:xfrm>
                  <a:off x="6639572" y="1907217"/>
                  <a:ext cx="3200400" cy="2645540"/>
                  <a:chOff x="6219422" y="1886308"/>
                  <a:chExt cx="3657600" cy="2752244"/>
                </a:xfrm>
              </p:grpSpPr>
              <p:grpSp>
                <p:nvGrpSpPr>
                  <p:cNvPr id="23" name="Group 22"/>
                  <p:cNvGrpSpPr/>
                  <p:nvPr/>
                </p:nvGrpSpPr>
                <p:grpSpPr>
                  <a:xfrm>
                    <a:off x="6219422" y="1886308"/>
                    <a:ext cx="3657600" cy="2752244"/>
                    <a:chOff x="6219421" y="1886308"/>
                    <a:chExt cx="3657600" cy="2752244"/>
                  </a:xfrm>
                </p:grpSpPr>
                <p:sp>
                  <p:nvSpPr>
                    <p:cNvPr id="25" name="Rectangle 24"/>
                    <p:cNvSpPr/>
                    <p:nvPr/>
                  </p:nvSpPr>
                  <p:spPr bwMode="auto">
                    <a:xfrm>
                      <a:off x="6219421" y="1895352"/>
                      <a:ext cx="3657600" cy="2743200"/>
                    </a:xfrm>
                    <a:prstGeom prst="rect">
                      <a:avLst/>
                    </a:prstGeom>
                    <a:solidFill>
                      <a:schemeClr val="tx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7" name="Group 26"/>
                    <p:cNvGrpSpPr/>
                    <p:nvPr/>
                  </p:nvGrpSpPr>
                  <p:grpSpPr>
                    <a:xfrm>
                      <a:off x="8580436" y="1996036"/>
                      <a:ext cx="731520" cy="237744"/>
                      <a:chOff x="8580436" y="1996036"/>
                      <a:chExt cx="731520" cy="237744"/>
                    </a:xfrm>
                  </p:grpSpPr>
                  <p:sp>
                    <p:nvSpPr>
                      <p:cNvPr id="28" name="Rectangle 27"/>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29" name="Straight Connector 28"/>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24" name="Straight Connector 23"/>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7" name="TextBox 66"/>
              <p:cNvSpPr txBox="1"/>
              <p:nvPr/>
            </p:nvSpPr>
            <p:spPr>
              <a:xfrm>
                <a:off x="8560643" y="5493546"/>
                <a:ext cx="740972" cy="646331"/>
              </a:xfrm>
              <a:prstGeom prst="rect">
                <a:avLst/>
              </a:prstGeom>
              <a:noFill/>
            </p:spPr>
            <p:txBody>
              <a:bodyPr wrap="none" rtlCol="0">
                <a:spAutoFit/>
              </a:bodyPr>
              <a:lstStyle/>
              <a:p>
                <a:r>
                  <a:rPr lang="en-GB" sz="1200" dirty="0">
                    <a:solidFill>
                      <a:schemeClr val="bg1"/>
                    </a:solidFill>
                  </a:rPr>
                  <a:t># </a:t>
                </a:r>
                <a:r>
                  <a:rPr lang="en-GB" sz="1200" dirty="0" smtClean="0">
                    <a:solidFill>
                      <a:schemeClr val="bg1"/>
                    </a:solidFill>
                  </a:rPr>
                  <a:t>Python</a:t>
                </a:r>
              </a:p>
              <a:p>
                <a:r>
                  <a:rPr lang="en-GB" sz="1200" dirty="0" err="1" smtClean="0">
                    <a:solidFill>
                      <a:schemeClr val="bg1"/>
                    </a:solidFill>
                  </a:rPr>
                  <a:t>def</a:t>
                </a:r>
                <a:r>
                  <a:rPr lang="en-GB" sz="1200" dirty="0" smtClean="0">
                    <a:solidFill>
                      <a:schemeClr val="bg1"/>
                    </a:solidFill>
                  </a:rPr>
                  <a:t> </a:t>
                </a:r>
                <a:r>
                  <a:rPr lang="en-GB" sz="1200" dirty="0" err="1" smtClean="0">
                    <a:solidFill>
                      <a:schemeClr val="bg1"/>
                    </a:solidFill>
                  </a:rPr>
                  <a:t>func</a:t>
                </a:r>
                <a:endParaRPr lang="en-GB" sz="1200" dirty="0" smtClean="0">
                  <a:solidFill>
                    <a:schemeClr val="bg1"/>
                  </a:solidFill>
                </a:endParaRPr>
              </a:p>
              <a:p>
                <a:r>
                  <a:rPr lang="en-GB" sz="1200" dirty="0">
                    <a:solidFill>
                      <a:schemeClr val="bg1"/>
                    </a:solidFill>
                  </a:rPr>
                  <a:t> </a:t>
                </a:r>
                <a:r>
                  <a:rPr lang="en-GB" sz="1200" dirty="0" smtClean="0">
                    <a:solidFill>
                      <a:schemeClr val="bg1"/>
                    </a:solidFill>
                  </a:rPr>
                  <a:t> d = …</a:t>
                </a:r>
                <a:endParaRPr lang="en-GB" sz="1200" dirty="0">
                  <a:solidFill>
                    <a:schemeClr val="bg1"/>
                  </a:solidFill>
                </a:endParaRPr>
              </a:p>
            </p:txBody>
          </p:sp>
        </p:grpSp>
        <p:grpSp>
          <p:nvGrpSpPr>
            <p:cNvPr id="70" name="Group 69"/>
            <p:cNvGrpSpPr/>
            <p:nvPr/>
          </p:nvGrpSpPr>
          <p:grpSpPr>
            <a:xfrm>
              <a:off x="10317330" y="4572958"/>
              <a:ext cx="1453093" cy="1196792"/>
              <a:chOff x="10273887" y="5031268"/>
              <a:chExt cx="1453093" cy="1196792"/>
            </a:xfrm>
          </p:grpSpPr>
          <p:grpSp>
            <p:nvGrpSpPr>
              <p:cNvPr id="30" name="Group 29"/>
              <p:cNvGrpSpPr>
                <a:grpSpLocks noChangeAspect="1"/>
              </p:cNvGrpSpPr>
              <p:nvPr/>
            </p:nvGrpSpPr>
            <p:grpSpPr>
              <a:xfrm>
                <a:off x="10279180" y="5031268"/>
                <a:ext cx="1447800" cy="1196792"/>
                <a:chOff x="6639572" y="1907217"/>
                <a:chExt cx="3200400" cy="2645540"/>
              </a:xfrm>
            </p:grpSpPr>
            <p:grpSp>
              <p:nvGrpSpPr>
                <p:cNvPr id="31" name="Group 30"/>
                <p:cNvGrpSpPr>
                  <a:grpSpLocks noChangeAspect="1"/>
                </p:cNvGrpSpPr>
                <p:nvPr/>
              </p:nvGrpSpPr>
              <p:grpSpPr>
                <a:xfrm>
                  <a:off x="6639572" y="1907217"/>
                  <a:ext cx="3200400" cy="2645540"/>
                  <a:chOff x="6219422" y="1886308"/>
                  <a:chExt cx="3657600" cy="2752244"/>
                </a:xfrm>
              </p:grpSpPr>
              <p:grpSp>
                <p:nvGrpSpPr>
                  <p:cNvPr id="33" name="Group 32"/>
                  <p:cNvGrpSpPr/>
                  <p:nvPr/>
                </p:nvGrpSpPr>
                <p:grpSpPr>
                  <a:xfrm>
                    <a:off x="6219422" y="1886308"/>
                    <a:ext cx="3657600" cy="2752244"/>
                    <a:chOff x="6219421" y="1886308"/>
                    <a:chExt cx="3657600" cy="2752244"/>
                  </a:xfrm>
                </p:grpSpPr>
                <p:sp>
                  <p:nvSpPr>
                    <p:cNvPr id="35" name="Rectangle 34"/>
                    <p:cNvSpPr/>
                    <p:nvPr/>
                  </p:nvSpPr>
                  <p:spPr bwMode="auto">
                    <a:xfrm>
                      <a:off x="6219421" y="1895352"/>
                      <a:ext cx="3657600" cy="2743200"/>
                    </a:xfrm>
                    <a:prstGeom prst="rect">
                      <a:avLst/>
                    </a:prstGeom>
                    <a:solidFill>
                      <a:schemeClr val="tx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7" name="Group 36"/>
                    <p:cNvGrpSpPr/>
                    <p:nvPr/>
                  </p:nvGrpSpPr>
                  <p:grpSpPr>
                    <a:xfrm>
                      <a:off x="8580436" y="1996036"/>
                      <a:ext cx="731520" cy="237744"/>
                      <a:chOff x="8580436" y="1996036"/>
                      <a:chExt cx="731520" cy="237744"/>
                    </a:xfrm>
                  </p:grpSpPr>
                  <p:sp>
                    <p:nvSpPr>
                      <p:cNvPr id="38" name="Rectangle 37"/>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39" name="Straight Connector 38"/>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34" name="Straight Connector 33"/>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8" name="TextBox 67"/>
              <p:cNvSpPr txBox="1"/>
              <p:nvPr/>
            </p:nvSpPr>
            <p:spPr>
              <a:xfrm>
                <a:off x="10273887" y="5254981"/>
                <a:ext cx="934166" cy="461665"/>
              </a:xfrm>
              <a:prstGeom prst="rect">
                <a:avLst/>
              </a:prstGeom>
              <a:noFill/>
            </p:spPr>
            <p:txBody>
              <a:bodyPr wrap="none" rtlCol="0">
                <a:spAutoFit/>
              </a:bodyPr>
              <a:lstStyle/>
              <a:p>
                <a:r>
                  <a:rPr lang="en-GB" sz="1200" dirty="0" smtClean="0">
                    <a:solidFill>
                      <a:schemeClr val="bg1"/>
                    </a:solidFill>
                  </a:rPr>
                  <a:t>//Scala</a:t>
                </a:r>
              </a:p>
              <a:p>
                <a:r>
                  <a:rPr lang="en-GB" sz="1200" dirty="0" err="1" smtClean="0">
                    <a:solidFill>
                      <a:schemeClr val="bg1"/>
                    </a:solidFill>
                  </a:rPr>
                  <a:t>val</a:t>
                </a:r>
                <a:r>
                  <a:rPr lang="en-GB" sz="1200" dirty="0" smtClean="0">
                    <a:solidFill>
                      <a:schemeClr val="bg1"/>
                    </a:solidFill>
                  </a:rPr>
                  <a:t> data = …</a:t>
                </a:r>
              </a:p>
            </p:txBody>
          </p:sp>
        </p:grpSp>
        <p:grpSp>
          <p:nvGrpSpPr>
            <p:cNvPr id="73" name="Group 72"/>
            <p:cNvGrpSpPr/>
            <p:nvPr/>
          </p:nvGrpSpPr>
          <p:grpSpPr>
            <a:xfrm>
              <a:off x="6919177" y="4527586"/>
              <a:ext cx="1470010" cy="1219529"/>
              <a:chOff x="6919177" y="4527586"/>
              <a:chExt cx="1470010" cy="1219529"/>
            </a:xfrm>
          </p:grpSpPr>
          <p:grpSp>
            <p:nvGrpSpPr>
              <p:cNvPr id="10" name="Group 9"/>
              <p:cNvGrpSpPr>
                <a:grpSpLocks noChangeAspect="1"/>
              </p:cNvGrpSpPr>
              <p:nvPr/>
            </p:nvGrpSpPr>
            <p:grpSpPr>
              <a:xfrm>
                <a:off x="6941387" y="4527586"/>
                <a:ext cx="1447800" cy="1196792"/>
                <a:chOff x="6639572" y="1907217"/>
                <a:chExt cx="3200400" cy="2645540"/>
              </a:xfrm>
            </p:grpSpPr>
            <p:grpSp>
              <p:nvGrpSpPr>
                <p:cNvPr id="11" name="Group 10"/>
                <p:cNvGrpSpPr>
                  <a:grpSpLocks noChangeAspect="1"/>
                </p:cNvGrpSpPr>
                <p:nvPr/>
              </p:nvGrpSpPr>
              <p:grpSpPr>
                <a:xfrm>
                  <a:off x="6639572" y="1907217"/>
                  <a:ext cx="3200400" cy="2645540"/>
                  <a:chOff x="6219422" y="1886308"/>
                  <a:chExt cx="3657600" cy="2752244"/>
                </a:xfrm>
              </p:grpSpPr>
              <p:grpSp>
                <p:nvGrpSpPr>
                  <p:cNvPr id="13" name="Group 12"/>
                  <p:cNvGrpSpPr/>
                  <p:nvPr/>
                </p:nvGrpSpPr>
                <p:grpSpPr>
                  <a:xfrm>
                    <a:off x="6219422" y="1886308"/>
                    <a:ext cx="3657600" cy="2752244"/>
                    <a:chOff x="6219421" y="1886308"/>
                    <a:chExt cx="3657600" cy="2752244"/>
                  </a:xfrm>
                </p:grpSpPr>
                <p:sp>
                  <p:nvSpPr>
                    <p:cNvPr id="15" name="Rectangle 14"/>
                    <p:cNvSpPr/>
                    <p:nvPr/>
                  </p:nvSpPr>
                  <p:spPr bwMode="auto">
                    <a:xfrm>
                      <a:off x="6219421" y="1895352"/>
                      <a:ext cx="3657600"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p:nvGrpSpPr>
                  <p:grpSpPr>
                    <a:xfrm>
                      <a:off x="8580436" y="1996036"/>
                      <a:ext cx="731520" cy="237744"/>
                      <a:chOff x="8580436" y="1996036"/>
                      <a:chExt cx="731520" cy="237744"/>
                    </a:xfrm>
                  </p:grpSpPr>
                  <p:sp>
                    <p:nvSpPr>
                      <p:cNvPr id="18" name="Rectangle 17"/>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19" name="Straight Connector 18"/>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2" name="Straight Connector 11"/>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TextBox 71"/>
              <p:cNvSpPr txBox="1"/>
              <p:nvPr/>
            </p:nvSpPr>
            <p:spPr>
              <a:xfrm>
                <a:off x="6919177" y="4731452"/>
                <a:ext cx="1460656" cy="1015663"/>
              </a:xfrm>
              <a:prstGeom prst="rect">
                <a:avLst/>
              </a:prstGeom>
              <a:noFill/>
            </p:spPr>
            <p:txBody>
              <a:bodyPr wrap="none" rtlCol="0">
                <a:spAutoFit/>
              </a:bodyPr>
              <a:lstStyle/>
              <a:p>
                <a:r>
                  <a:rPr lang="en-GB" sz="1000" dirty="0" smtClean="0"/>
                  <a:t>//Java</a:t>
                </a:r>
              </a:p>
              <a:p>
                <a:r>
                  <a:rPr lang="en-GB" sz="1000" dirty="0" smtClean="0"/>
                  <a:t>import </a:t>
                </a:r>
                <a:r>
                  <a:rPr lang="en-GB" sz="1000" dirty="0" err="1" smtClean="0"/>
                  <a:t>org.apache.spark</a:t>
                </a:r>
                <a:endParaRPr lang="en-GB" sz="1000" dirty="0" smtClean="0"/>
              </a:p>
              <a:p>
                <a:r>
                  <a:rPr lang="en-GB" sz="1000" dirty="0" smtClean="0"/>
                  <a:t>class </a:t>
                </a:r>
                <a:r>
                  <a:rPr lang="en-GB" sz="1000" dirty="0" err="1" smtClean="0"/>
                  <a:t>sparkClient</a:t>
                </a:r>
                <a:endParaRPr lang="en-GB" sz="1000" dirty="0" smtClean="0"/>
              </a:p>
              <a:p>
                <a:r>
                  <a:rPr lang="en-GB" sz="1000" dirty="0" smtClean="0"/>
                  <a:t>{</a:t>
                </a:r>
              </a:p>
              <a:p>
                <a:r>
                  <a:rPr lang="en-GB" sz="1000" dirty="0"/>
                  <a:t> </a:t>
                </a:r>
                <a:r>
                  <a:rPr lang="en-GB" sz="1000" dirty="0" smtClean="0"/>
                  <a:t>…</a:t>
                </a:r>
              </a:p>
              <a:p>
                <a:r>
                  <a:rPr lang="en-GB" sz="1000" dirty="0"/>
                  <a:t>}</a:t>
                </a:r>
              </a:p>
            </p:txBody>
          </p:sp>
        </p:grpSp>
      </p:grpSp>
    </p:spTree>
    <p:extLst>
      <p:ext uri="{BB962C8B-B14F-4D97-AF65-F5344CB8AC3E}">
        <p14:creationId xmlns:p14="http://schemas.microsoft.com/office/powerpoint/2010/main" val="5436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par>
                          <p:cTn id="25" fill="hold">
                            <p:stCondLst>
                              <p:cond delay="0"/>
                            </p:stCondLst>
                            <p:childTnLst>
                              <p:par>
                                <p:cTn id="26" presetID="10" presetClass="entr" presetSubtype="0" fill="hold" nodeType="afterEffect">
                                  <p:stCondLst>
                                    <p:cond delay="0"/>
                                  </p:stCondLst>
                                  <p:childTnLst>
                                    <p:set>
                                      <p:cBhvr>
                                        <p:cTn id="27" dur="1" fill="hold">
                                          <p:stCondLst>
                                            <p:cond delay="0"/>
                                          </p:stCondLst>
                                        </p:cTn>
                                        <p:tgtEl>
                                          <p:spTgt spid="74"/>
                                        </p:tgtEl>
                                        <p:attrNameLst>
                                          <p:attrName>style.visibility</p:attrName>
                                        </p:attrNameLst>
                                      </p:cBhvr>
                                      <p:to>
                                        <p:strVal val="visible"/>
                                      </p:to>
                                    </p:set>
                                    <p:animEffect transition="in" filter="fade">
                                      <p:cBhvr>
                                        <p:cTn id="28"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5457</TotalTime>
  <Words>1283</Words>
  <Application>Microsoft Office PowerPoint</Application>
  <PresentationFormat>Widescreen</PresentationFormat>
  <Paragraphs>269</Paragraphs>
  <Slides>32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Courier New</vt:lpstr>
      <vt:lpstr>Segoe</vt:lpstr>
      <vt:lpstr>Segoe UI</vt:lpstr>
      <vt:lpstr>Segoe UI Light</vt:lpstr>
      <vt:lpstr>1_Office Theme</vt:lpstr>
      <vt:lpstr>Implementing Real-Time Analysis with Hadoop in Azure HDInsight  03 | Using Spark for Interactive Data Analysis</vt:lpstr>
      <vt:lpstr>PowerPoint Presentation</vt:lpstr>
      <vt:lpstr>What is Apache Spark?</vt:lpstr>
      <vt:lpstr>PowerPoint Presentation</vt:lpstr>
      <vt:lpstr>How is Spark supported in Azure HDInsight?</vt:lpstr>
      <vt:lpstr>PowerPoint Presentation</vt:lpstr>
      <vt:lpstr>Provisioning a Spark Cluster</vt:lpstr>
      <vt:lpstr>How do I work with data in Spark?</vt:lpstr>
      <vt:lpstr>PowerPoint Presentation</vt:lpstr>
      <vt:lpstr>PowerPoint Presentation</vt:lpstr>
      <vt:lpstr>PowerPoint Presentation</vt:lpstr>
      <vt:lpstr>PowerPoint Presentation</vt:lpstr>
      <vt:lpstr>Working with Data in Spark</vt:lpstr>
      <vt:lpstr>How do I write Spark programs?</vt:lpstr>
      <vt:lpstr>PowerPoint Presentation</vt:lpstr>
      <vt:lpstr>PowerPoint Presentation</vt:lpstr>
      <vt:lpstr>PowerPoint Presentation</vt:lpstr>
      <vt:lpstr>PowerPoint Presentation</vt:lpstr>
      <vt:lpstr>Submitting a Standalone Python Script</vt:lpstr>
      <vt:lpstr>How do I query Spark RDDs using SQL?</vt:lpstr>
      <vt:lpstr>PowerPoint Presentation</vt:lpstr>
      <vt:lpstr>PowerPoint Presentation</vt:lpstr>
      <vt:lpstr>Using Spark SQL</vt:lpstr>
      <vt:lpstr>What are Notebooks?</vt:lpstr>
      <vt:lpstr>PowerPoint Presentation</vt:lpstr>
      <vt:lpstr>Using Notebooks</vt:lpstr>
      <vt:lpstr>What is Spark Streaming?</vt:lpstr>
      <vt:lpstr>PowerPoint Presentation</vt:lpstr>
      <vt:lpstr>PowerPoint Presentation</vt:lpstr>
      <vt:lpstr>Using Spark Streaming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 Malcolm</cp:lastModifiedBy>
  <cp:revision>250</cp:revision>
  <dcterms:created xsi:type="dcterms:W3CDTF">2013-02-15T23:12:42Z</dcterms:created>
  <dcterms:modified xsi:type="dcterms:W3CDTF">2015-10-23T12:50:57Z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