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3.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E7E6E6"/>
        </a:fontRef>
        <a:srgbClr val="E7E6E6"/>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rgbClr val="D6E6F0"/>
          </a:solidFill>
        </a:fill>
      </a:tcStyle>
    </a:wholeTbl>
    <a:band2H>
      <a:tcTxStyle b="def" i="def"/>
      <a:tcStyle>
        <a:tcBdr/>
        <a:fill>
          <a:solidFill>
            <a:srgbClr val="ECF3F8"/>
          </a:solidFill>
        </a:fill>
      </a:tcStyle>
    </a:band2H>
    <a:firstCol>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1"/>
          </a:solidFill>
        </a:fill>
      </a:tcStyle>
    </a:firstCol>
    <a:lastRow>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381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1"/>
          </a:solidFill>
        </a:fill>
      </a:tcStyle>
    </a:lastRow>
    <a:firstRow>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381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1"/>
          </a:solidFill>
        </a:fill>
      </a:tcStyle>
    </a:firstRow>
  </a:tblStyle>
  <a:tblStyle styleId="{C7B018BB-80A7-4F77-B60F-C8B233D01FF8}" styleName="">
    <a:tblBg/>
    <a:wholeTbl>
      <a:tcTxStyle b="off" i="off">
        <a:fontRef idx="minor">
          <a:srgbClr val="E7E6E6"/>
        </a:fontRef>
        <a:srgbClr val="E7E6E6"/>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3"/>
          </a:solidFill>
        </a:fill>
      </a:tcStyle>
    </a:firstCol>
    <a:lastRow>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381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3"/>
          </a:solidFill>
        </a:fill>
      </a:tcStyle>
    </a:lastRow>
    <a:firstRow>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381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3"/>
          </a:solidFill>
        </a:fill>
      </a:tcStyle>
    </a:firstRow>
  </a:tblStyle>
  <a:tblStyle styleId="{EEE7283C-3CF3-47DC-8721-378D4A62B228}" styleName="">
    <a:tblBg/>
    <a:wholeTbl>
      <a:tcTxStyle b="off" i="off">
        <a:fontRef idx="minor">
          <a:srgbClr val="E7E6E6"/>
        </a:fontRef>
        <a:srgbClr val="E7E6E6"/>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6"/>
          </a:solidFill>
        </a:fill>
      </a:tcStyle>
    </a:firstCol>
    <a:lastRow>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381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6"/>
          </a:solidFill>
        </a:fill>
      </a:tcStyle>
    </a:lastRow>
    <a:firstRow>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381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chemeClr val="accent6"/>
          </a:solidFill>
        </a:fill>
      </a:tcStyle>
    </a:firstRow>
  </a:tblStyle>
  <a:tblStyle styleId="{CF821DB8-F4EB-4A41-A1BA-3FCAFE7338EE}" styleName="">
    <a:tblBg/>
    <a:wholeTbl>
      <a:tcTxStyle b="off" i="off">
        <a:fontRef idx="minor">
          <a:srgbClr val="E7E6E6"/>
        </a:fontRef>
        <a:srgbClr val="E7E6E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AFAFA"/>
          </a:solidFill>
        </a:fill>
      </a:tcStyle>
    </a:wholeTbl>
    <a:band2H>
      <a:tcTxStyle b="def" i="def"/>
      <a:tcStyle>
        <a:tcBdr/>
        <a:fill>
          <a:solidFill>
            <a:srgbClr val="F8F8F8"/>
          </a:solidFill>
        </a:fill>
      </a:tcStyle>
    </a:band2H>
    <a:firstCol>
      <a:tcTxStyle b="on" i="off">
        <a:fontRef idx="minor">
          <a:srgbClr val="F8F8F8"/>
        </a:fontRef>
        <a:srgbClr val="F8F8F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E7E6E6"/>
        </a:fontRef>
        <a:srgbClr val="E7E6E6"/>
      </a:tcTxStyle>
      <a:tcStyle>
        <a:tcBdr>
          <a:left>
            <a:ln w="12700" cap="flat">
              <a:noFill/>
              <a:miter lim="400000"/>
            </a:ln>
          </a:left>
          <a:right>
            <a:ln w="12700" cap="flat">
              <a:noFill/>
              <a:miter lim="400000"/>
            </a:ln>
          </a:right>
          <a:top>
            <a:ln w="50800" cap="flat">
              <a:solidFill>
                <a:srgbClr val="E7E6E6"/>
              </a:solidFill>
              <a:prstDash val="solid"/>
              <a:round/>
            </a:ln>
          </a:top>
          <a:bottom>
            <a:ln w="25400" cap="flat">
              <a:solidFill>
                <a:srgbClr val="E7E6E6"/>
              </a:solidFill>
              <a:prstDash val="solid"/>
              <a:round/>
            </a:ln>
          </a:bottom>
          <a:insideH>
            <a:ln w="12700" cap="flat">
              <a:noFill/>
              <a:miter lim="400000"/>
            </a:ln>
          </a:insideH>
          <a:insideV>
            <a:ln w="12700" cap="flat">
              <a:noFill/>
              <a:miter lim="400000"/>
            </a:ln>
          </a:insideV>
        </a:tcBdr>
        <a:fill>
          <a:solidFill>
            <a:srgbClr val="F8F8F8"/>
          </a:solidFill>
        </a:fill>
      </a:tcStyle>
    </a:lastRow>
    <a:firstRow>
      <a:tcTxStyle b="on" i="off">
        <a:fontRef idx="minor">
          <a:srgbClr val="F8F8F8"/>
        </a:fontRef>
        <a:srgbClr val="F8F8F8"/>
      </a:tcTxStyle>
      <a:tcStyle>
        <a:tcBdr>
          <a:left>
            <a:ln w="12700" cap="flat">
              <a:noFill/>
              <a:miter lim="400000"/>
            </a:ln>
          </a:left>
          <a:right>
            <a:ln w="12700" cap="flat">
              <a:noFill/>
              <a:miter lim="400000"/>
            </a:ln>
          </a:right>
          <a:top>
            <a:ln w="25400" cap="flat">
              <a:solidFill>
                <a:srgbClr val="E7E6E6"/>
              </a:solidFill>
              <a:prstDash val="solid"/>
              <a:round/>
            </a:ln>
          </a:top>
          <a:bottom>
            <a:ln w="25400" cap="flat">
              <a:solidFill>
                <a:srgbClr val="E7E6E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E7E6E6"/>
        </a:fontRef>
        <a:srgbClr val="E7E6E6"/>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rgbClr val="F6F5F5"/>
          </a:solidFill>
        </a:fill>
      </a:tcStyle>
    </a:wholeTbl>
    <a:band2H>
      <a:tcTxStyle b="def" i="def"/>
      <a:tcStyle>
        <a:tcBdr/>
        <a:fill>
          <a:solidFill>
            <a:srgbClr val="FAFAFA"/>
          </a:solidFill>
        </a:fill>
      </a:tcStyle>
    </a:band2H>
    <a:firstCol>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rgbClr val="E7E6E6"/>
          </a:solidFill>
        </a:fill>
      </a:tcStyle>
    </a:firstCol>
    <a:lastRow>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38100" cap="flat">
              <a:solidFill>
                <a:srgbClr val="F8F8F8"/>
              </a:solidFill>
              <a:prstDash val="solid"/>
              <a:round/>
            </a:ln>
          </a:top>
          <a:bottom>
            <a:ln w="127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rgbClr val="E7E6E6"/>
          </a:solidFill>
        </a:fill>
      </a:tcStyle>
    </a:lastRow>
    <a:firstRow>
      <a:tcTxStyle b="on" i="off">
        <a:fontRef idx="minor">
          <a:srgbClr val="F8F8F8"/>
        </a:fontRef>
        <a:srgbClr val="F8F8F8"/>
      </a:tcTxStyle>
      <a:tcStyle>
        <a:tcBdr>
          <a:left>
            <a:ln w="12700" cap="flat">
              <a:solidFill>
                <a:srgbClr val="F8F8F8"/>
              </a:solidFill>
              <a:prstDash val="solid"/>
              <a:round/>
            </a:ln>
          </a:left>
          <a:right>
            <a:ln w="12700" cap="flat">
              <a:solidFill>
                <a:srgbClr val="F8F8F8"/>
              </a:solidFill>
              <a:prstDash val="solid"/>
              <a:round/>
            </a:ln>
          </a:right>
          <a:top>
            <a:ln w="12700" cap="flat">
              <a:solidFill>
                <a:srgbClr val="F8F8F8"/>
              </a:solidFill>
              <a:prstDash val="solid"/>
              <a:round/>
            </a:ln>
          </a:top>
          <a:bottom>
            <a:ln w="38100" cap="flat">
              <a:solidFill>
                <a:srgbClr val="F8F8F8"/>
              </a:solidFill>
              <a:prstDash val="solid"/>
              <a:round/>
            </a:ln>
          </a:bottom>
          <a:insideH>
            <a:ln w="12700" cap="flat">
              <a:solidFill>
                <a:srgbClr val="F8F8F8"/>
              </a:solidFill>
              <a:prstDash val="solid"/>
              <a:round/>
            </a:ln>
          </a:insideH>
          <a:insideV>
            <a:ln w="12700" cap="flat">
              <a:solidFill>
                <a:srgbClr val="F8F8F8"/>
              </a:solidFill>
              <a:prstDash val="solid"/>
              <a:round/>
            </a:ln>
          </a:insideV>
        </a:tcBdr>
        <a:fill>
          <a:solidFill>
            <a:srgbClr val="E7E6E6"/>
          </a:solidFill>
        </a:fill>
      </a:tcStyle>
    </a:firstRow>
  </a:tblStyle>
  <a:tblStyle styleId="{2708684C-4D16-4618-839F-0558EEFCDFE6}" styleName="">
    <a:tblBg/>
    <a:wholeTbl>
      <a:tcTxStyle b="off" i="off">
        <a:fontRef idx="minor">
          <a:srgbClr val="E7E6E6"/>
        </a:fontRef>
        <a:srgbClr val="E7E6E6"/>
      </a:tcTxStyle>
      <a:tcStyle>
        <a:tcBdr>
          <a:left>
            <a:ln w="12700" cap="flat">
              <a:solidFill>
                <a:srgbClr val="E7E6E6"/>
              </a:solidFill>
              <a:prstDash val="solid"/>
              <a:round/>
            </a:ln>
          </a:left>
          <a:right>
            <a:ln w="12700" cap="flat">
              <a:solidFill>
                <a:srgbClr val="E7E6E6"/>
              </a:solidFill>
              <a:prstDash val="solid"/>
              <a:round/>
            </a:ln>
          </a:right>
          <a:top>
            <a:ln w="12700" cap="flat">
              <a:solidFill>
                <a:srgbClr val="E7E6E6"/>
              </a:solidFill>
              <a:prstDash val="solid"/>
              <a:round/>
            </a:ln>
          </a:top>
          <a:bottom>
            <a:ln w="12700" cap="flat">
              <a:solidFill>
                <a:srgbClr val="E7E6E6"/>
              </a:solidFill>
              <a:prstDash val="solid"/>
              <a:round/>
            </a:ln>
          </a:bottom>
          <a:insideH>
            <a:ln w="12700" cap="flat">
              <a:solidFill>
                <a:srgbClr val="E7E6E6"/>
              </a:solidFill>
              <a:prstDash val="solid"/>
              <a:round/>
            </a:ln>
          </a:insideH>
          <a:insideV>
            <a:ln w="12700" cap="flat">
              <a:solidFill>
                <a:srgbClr val="E7E6E6"/>
              </a:solidFill>
              <a:prstDash val="solid"/>
              <a:round/>
            </a:ln>
          </a:insideV>
        </a:tcBdr>
        <a:fill>
          <a:solidFill>
            <a:srgbClr val="E7E6E6">
              <a:alpha val="20000"/>
            </a:srgbClr>
          </a:solidFill>
        </a:fill>
      </a:tcStyle>
    </a:wholeTbl>
    <a:band2H>
      <a:tcTxStyle b="def" i="def"/>
      <a:tcStyle>
        <a:tcBdr/>
        <a:fill>
          <a:solidFill>
            <a:srgbClr val="FFFFFF"/>
          </a:solidFill>
        </a:fill>
      </a:tcStyle>
    </a:band2H>
    <a:firstCol>
      <a:tcTxStyle b="on" i="off">
        <a:fontRef idx="minor">
          <a:srgbClr val="E7E6E6"/>
        </a:fontRef>
        <a:srgbClr val="E7E6E6"/>
      </a:tcTxStyle>
      <a:tcStyle>
        <a:tcBdr>
          <a:left>
            <a:ln w="12700" cap="flat">
              <a:solidFill>
                <a:srgbClr val="E7E6E6"/>
              </a:solidFill>
              <a:prstDash val="solid"/>
              <a:round/>
            </a:ln>
          </a:left>
          <a:right>
            <a:ln w="12700" cap="flat">
              <a:solidFill>
                <a:srgbClr val="E7E6E6"/>
              </a:solidFill>
              <a:prstDash val="solid"/>
              <a:round/>
            </a:ln>
          </a:right>
          <a:top>
            <a:ln w="12700" cap="flat">
              <a:solidFill>
                <a:srgbClr val="E7E6E6"/>
              </a:solidFill>
              <a:prstDash val="solid"/>
              <a:round/>
            </a:ln>
          </a:top>
          <a:bottom>
            <a:ln w="12700" cap="flat">
              <a:solidFill>
                <a:srgbClr val="E7E6E6"/>
              </a:solidFill>
              <a:prstDash val="solid"/>
              <a:round/>
            </a:ln>
          </a:bottom>
          <a:insideH>
            <a:ln w="12700" cap="flat">
              <a:solidFill>
                <a:srgbClr val="E7E6E6"/>
              </a:solidFill>
              <a:prstDash val="solid"/>
              <a:round/>
            </a:ln>
          </a:insideH>
          <a:insideV>
            <a:ln w="12700" cap="flat">
              <a:solidFill>
                <a:srgbClr val="E7E6E6"/>
              </a:solidFill>
              <a:prstDash val="solid"/>
              <a:round/>
            </a:ln>
          </a:insideV>
        </a:tcBdr>
        <a:fill>
          <a:solidFill>
            <a:srgbClr val="E7E6E6">
              <a:alpha val="20000"/>
            </a:srgbClr>
          </a:solidFill>
        </a:fill>
      </a:tcStyle>
    </a:firstCol>
    <a:lastRow>
      <a:tcTxStyle b="on" i="off">
        <a:fontRef idx="minor">
          <a:srgbClr val="E7E6E6"/>
        </a:fontRef>
        <a:srgbClr val="E7E6E6"/>
      </a:tcTxStyle>
      <a:tcStyle>
        <a:tcBdr>
          <a:left>
            <a:ln w="12700" cap="flat">
              <a:solidFill>
                <a:srgbClr val="E7E6E6"/>
              </a:solidFill>
              <a:prstDash val="solid"/>
              <a:round/>
            </a:ln>
          </a:left>
          <a:right>
            <a:ln w="12700" cap="flat">
              <a:solidFill>
                <a:srgbClr val="E7E6E6"/>
              </a:solidFill>
              <a:prstDash val="solid"/>
              <a:round/>
            </a:ln>
          </a:right>
          <a:top>
            <a:ln w="50800" cap="flat">
              <a:solidFill>
                <a:srgbClr val="E7E6E6"/>
              </a:solidFill>
              <a:prstDash val="solid"/>
              <a:round/>
            </a:ln>
          </a:top>
          <a:bottom>
            <a:ln w="12700" cap="flat">
              <a:solidFill>
                <a:srgbClr val="E7E6E6"/>
              </a:solidFill>
              <a:prstDash val="solid"/>
              <a:round/>
            </a:ln>
          </a:bottom>
          <a:insideH>
            <a:ln w="12700" cap="flat">
              <a:solidFill>
                <a:srgbClr val="E7E6E6"/>
              </a:solidFill>
              <a:prstDash val="solid"/>
              <a:round/>
            </a:ln>
          </a:insideH>
          <a:insideV>
            <a:ln w="12700" cap="flat">
              <a:solidFill>
                <a:srgbClr val="E7E6E6"/>
              </a:solidFill>
              <a:prstDash val="solid"/>
              <a:round/>
            </a:ln>
          </a:insideV>
        </a:tcBdr>
        <a:fill>
          <a:noFill/>
        </a:fill>
      </a:tcStyle>
    </a:lastRow>
    <a:firstRow>
      <a:tcTxStyle b="on" i="off">
        <a:fontRef idx="minor">
          <a:srgbClr val="E7E6E6"/>
        </a:fontRef>
        <a:srgbClr val="E7E6E6"/>
      </a:tcTxStyle>
      <a:tcStyle>
        <a:tcBdr>
          <a:left>
            <a:ln w="12700" cap="flat">
              <a:solidFill>
                <a:srgbClr val="E7E6E6"/>
              </a:solidFill>
              <a:prstDash val="solid"/>
              <a:round/>
            </a:ln>
          </a:left>
          <a:right>
            <a:ln w="12700" cap="flat">
              <a:solidFill>
                <a:srgbClr val="E7E6E6"/>
              </a:solidFill>
              <a:prstDash val="solid"/>
              <a:round/>
            </a:ln>
          </a:right>
          <a:top>
            <a:ln w="12700" cap="flat">
              <a:solidFill>
                <a:srgbClr val="E7E6E6"/>
              </a:solidFill>
              <a:prstDash val="solid"/>
              <a:round/>
            </a:ln>
          </a:top>
          <a:bottom>
            <a:ln w="25400" cap="flat">
              <a:solidFill>
                <a:srgbClr val="E7E6E6"/>
              </a:solidFill>
              <a:prstDash val="solid"/>
              <a:round/>
            </a:ln>
          </a:bottom>
          <a:insideH>
            <a:ln w="12700" cap="flat">
              <a:solidFill>
                <a:srgbClr val="E7E6E6"/>
              </a:solidFill>
              <a:prstDash val="solid"/>
              <a:round/>
            </a:ln>
          </a:insideH>
          <a:insideV>
            <a:ln w="12700" cap="flat">
              <a:solidFill>
                <a:srgbClr val="E7E6E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068" latinLnBrk="0">
      <a:defRPr sz="2400">
        <a:latin typeface="+mn-lt"/>
        <a:ea typeface="+mn-ea"/>
        <a:cs typeface="+mn-cs"/>
        <a:sym typeface="Calibri"/>
      </a:defRPr>
    </a:lvl1pPr>
    <a:lvl2pPr indent="228600" defTabSz="1828068" latinLnBrk="0">
      <a:defRPr sz="2400">
        <a:latin typeface="+mn-lt"/>
        <a:ea typeface="+mn-ea"/>
        <a:cs typeface="+mn-cs"/>
        <a:sym typeface="Calibri"/>
      </a:defRPr>
    </a:lvl2pPr>
    <a:lvl3pPr indent="457200" defTabSz="1828068" latinLnBrk="0">
      <a:defRPr sz="2400">
        <a:latin typeface="+mn-lt"/>
        <a:ea typeface="+mn-ea"/>
        <a:cs typeface="+mn-cs"/>
        <a:sym typeface="Calibri"/>
      </a:defRPr>
    </a:lvl3pPr>
    <a:lvl4pPr indent="685800" defTabSz="1828068" latinLnBrk="0">
      <a:defRPr sz="2400">
        <a:latin typeface="+mn-lt"/>
        <a:ea typeface="+mn-ea"/>
        <a:cs typeface="+mn-cs"/>
        <a:sym typeface="Calibri"/>
      </a:defRPr>
    </a:lvl4pPr>
    <a:lvl5pPr indent="914400" defTabSz="1828068" latinLnBrk="0">
      <a:defRPr sz="2400">
        <a:latin typeface="+mn-lt"/>
        <a:ea typeface="+mn-ea"/>
        <a:cs typeface="+mn-cs"/>
        <a:sym typeface="Calibri"/>
      </a:defRPr>
    </a:lvl5pPr>
    <a:lvl6pPr indent="1143000" defTabSz="1828068" latinLnBrk="0">
      <a:defRPr sz="2400">
        <a:latin typeface="+mn-lt"/>
        <a:ea typeface="+mn-ea"/>
        <a:cs typeface="+mn-cs"/>
        <a:sym typeface="Calibri"/>
      </a:defRPr>
    </a:lvl6pPr>
    <a:lvl7pPr indent="1371600" defTabSz="1828068" latinLnBrk="0">
      <a:defRPr sz="2400">
        <a:latin typeface="+mn-lt"/>
        <a:ea typeface="+mn-ea"/>
        <a:cs typeface="+mn-cs"/>
        <a:sym typeface="Calibri"/>
      </a:defRPr>
    </a:lvl7pPr>
    <a:lvl8pPr indent="1600200" defTabSz="1828068" latinLnBrk="0">
      <a:defRPr sz="2400">
        <a:latin typeface="+mn-lt"/>
        <a:ea typeface="+mn-ea"/>
        <a:cs typeface="+mn-cs"/>
        <a:sym typeface="Calibri"/>
      </a:defRPr>
    </a:lvl8pPr>
    <a:lvl9pPr indent="1828800" defTabSz="1828068" latinLnBrk="0">
      <a:defRPr sz="24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Shape 56"/>
          <p:cNvSpPr/>
          <p:nvPr>
            <p:ph type="sldImg"/>
          </p:nvPr>
        </p:nvSpPr>
        <p:spPr>
          <a:prstGeom prst="rect">
            <a:avLst/>
          </a:prstGeom>
        </p:spPr>
        <p:txBody>
          <a:bodyPr/>
          <a:lstStyle/>
          <a:p>
            <a:pPr/>
          </a:p>
        </p:txBody>
      </p:sp>
      <p:sp>
        <p:nvSpPr>
          <p:cNvPr id="57" name="Shape 57"/>
          <p:cNvSpPr/>
          <p:nvPr>
            <p:ph type="body" sz="quarter" idx="1"/>
          </p:nvPr>
        </p:nvSpPr>
        <p:spPr>
          <a:prstGeom prst="rect">
            <a:avLst/>
          </a:prstGeom>
        </p:spPr>
        <p:txBody>
          <a:bodyPr/>
          <a:lstStyle/>
          <a:p>
            <a:pPr/>
            <a:r>
              <a:t>Hey everyone, I’m Johnny Christmas, one of the trainers here at GRIMM, and we’ve got a quick video for you today on SCADA! This is going to be for all the IT folks who are finding themselves moving towards converging their enterprise systems with Operational technology, and need to understand the basic terminology they may be coming across in general ICS conversation in order to better understand what happens on the other side of the wall!  Let’s jump right in  .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Shape 83"/>
          <p:cNvSpPr/>
          <p:nvPr>
            <p:ph type="sldImg"/>
          </p:nvPr>
        </p:nvSpPr>
        <p:spPr>
          <a:prstGeom prst="rect">
            <a:avLst/>
          </a:prstGeom>
        </p:spPr>
        <p:txBody>
          <a:bodyPr/>
          <a:lstStyle/>
          <a:p>
            <a:pPr/>
          </a:p>
        </p:txBody>
      </p:sp>
      <p:sp>
        <p:nvSpPr>
          <p:cNvPr id="84" name="Shape 84"/>
          <p:cNvSpPr/>
          <p:nvPr>
            <p:ph type="body" sz="quarter" idx="1"/>
          </p:nvPr>
        </p:nvSpPr>
        <p:spPr>
          <a:prstGeom prst="rect">
            <a:avLst/>
          </a:prstGeom>
        </p:spPr>
        <p:txBody>
          <a:bodyPr/>
          <a:lstStyle/>
          <a:p>
            <a:pPr/>
            <a:r>
              <a:t>Now right away looking looking at this you may be thinking “OT? I thought we were going to be talking about SCADA! That’s a great observation, and a big elephant in the room that needs addressing. The acronyms OT, SCADA and ICS are often used interchangeably in conversation by OT professionals, and generally that’s fine but there are some basic distinctions you should be aware of.</a:t>
            </a:r>
          </a:p>
          <a:p>
            <a:pPr/>
          </a:p>
          <a:p>
            <a:pPr/>
            <a:r>
              <a:t>First we’ll handle OT. Operational Technology refers to computing systems that are used to manage industrial operations as opposed to the more administrative operations traditionally handled by the Information Technology we’re all generally aware of. Operational systems include production line management, warehouse automation, mining operations control, oil &amp; gas monitoring, and even the local systems inside aircraft, rail engines and even most personal vehicles!  OT is often … (GO THROUGH OT BULLET LIST) </a:t>
            </a:r>
          </a:p>
          <a:p>
            <a:pPr/>
          </a:p>
          <a:p>
            <a:pPr/>
          </a:p>
          <a:p>
            <a:pPr/>
            <a:r>
              <a:t>Now let’s focus a little more on clarifying those OT / ICS &amp; SCADA lines  (NEXT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Shape 91"/>
          <p:cNvSpPr/>
          <p:nvPr>
            <p:ph type="sldImg"/>
          </p:nvPr>
        </p:nvSpPr>
        <p:spPr>
          <a:prstGeom prst="rect">
            <a:avLst/>
          </a:prstGeom>
        </p:spPr>
        <p:txBody>
          <a:bodyPr/>
          <a:lstStyle/>
          <a:p>
            <a:pPr/>
          </a:p>
        </p:txBody>
      </p:sp>
      <p:sp>
        <p:nvSpPr>
          <p:cNvPr id="92" name="Shape 92"/>
          <p:cNvSpPr/>
          <p:nvPr>
            <p:ph type="body" sz="quarter" idx="1"/>
          </p:nvPr>
        </p:nvSpPr>
        <p:spPr>
          <a:prstGeom prst="rect">
            <a:avLst/>
          </a:prstGeom>
        </p:spPr>
        <p:txBody>
          <a:bodyPr/>
          <a:lstStyle/>
          <a:p>
            <a:pPr/>
          </a:p>
          <a:p>
            <a:pPr/>
            <a:r>
              <a:t>Industrial control systems (ICS) is a major segment within the operational technology sector. It comprises systems that are used to monitor and control industrial processes. This could be mine site conveyor belts, oil refinery cracking towers, power consumption on electricity grids. ICSs are typically mission-critical applications with a high-availability requirement.</a:t>
            </a:r>
          </a:p>
          <a:p>
            <a:pPr/>
          </a:p>
          <a:p>
            <a:pPr/>
            <a:r>
              <a:t>Most ICSs fall into either a continuous process control system, typically managed via programmable logic controllers (PLCs), remote terminal units (RTUs) and their associated control devices. These industrial control systems (ICS) are often managed via a Supervisory Control and Data Acquisition (SCADA) system that provides a graphical user interface for operators to easily manage the process under control; these consoles are often referred to as the aptly-named “Human-Machine Interface,” or HMI. We’ll talk about all of these devices very shortly, but for now, let’s talk about how THEY talk: </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SCADA communications protocols number in into the hundreds, many of them closed and proprietary, and arguably the most common one is called “Modbus.” The Modbus protocol provides an industry standard method that devices can use for composing and parsing messages.  This protocol was developed by Modicon, Incorporated, for industrial automation systems and Modicon programmable controllers, but has gained wide use across the SCADA realm due to it being an open standard.</a:t>
            </a:r>
          </a:p>
          <a:p>
            <a:pPr/>
          </a:p>
          <a:p>
            <a:pPr/>
            <a:r>
              <a:t>Modbus devices communicate using a master-slave technique in which only one device (the master) can initiate transactions (called queries).  The other devices (slaves) respond by supplying the requested data to the master, or by taking the action requested in the query.  A slave is any peripheral device which looks up and/or processes information and sends its output to the master using Modbus. PLCs, heating elements and fluid level sensors are common slave devices, while a typical master device is a host computer running appropriate HMI software.</a:t>
            </a:r>
          </a:p>
          <a:p>
            <a:pPr/>
            <a:r>
              <a:t> </a:t>
            </a:r>
          </a:p>
          <a:p>
            <a:pPr/>
            <a:r>
              <a:t>Masters can address individual slaves, or can initiate a broadcast message to all slaves.  Slaves return a response to all queries addressed to them individually, but do not respond to broadcast queries. Note that no instructions for activity are passed in this process; only values. Activity instructions are contained within the slave devices (often in the form of a basic form of logic called “Ladder Logic”), and the CPUs and operating systems in the devices determine when to carry out specific instructions based on the values we’re reading and writing as part of this modus communication process. This allows slave devices to operate autonomously, carrying out their various physical tasks, even when communication is severed.  </a:t>
            </a:r>
          </a:p>
          <a:p>
            <a:pPr/>
          </a:p>
          <a:p>
            <a:pPr/>
            <a:r>
              <a:t>For example, say we have a slave devices that is a robotic arm with logic programmed into to allow it to identify an incoming box on a conveyor belt, pick up the box, and place the box on a pallet, but only to carry out these instructions when a specific coil value is set to “1.”  We use our HMI to tell the Master Modbus device to set this coil to 1, and the robot gets to work. If it never hears from us again, it will continue to carry out these tasks until it loses power, unless some part of its logic has a pre-set stop time. If it does, then the internal logic will set that coil to “0” and the robot will cease to function until our Master device sets the “1” coil again. </a:t>
            </a:r>
          </a:p>
          <a:p>
            <a:pPr/>
            <a:r>
              <a:t> </a:t>
            </a:r>
          </a:p>
          <a:p>
            <a:pPr/>
            <a:r>
              <a:t>One very interesting thing to note, which you may have inferred from the image here is that Modbus can be encapsulated in TCP. This is true for many SCADA protocols, but not all of them. This is extremely handy as it allows the leveraging of ethernet-based networking equipment for communication between some (or sometimes even all) ICS devices. </a:t>
            </a:r>
          </a:p>
          <a:p>
            <a:pPr/>
          </a:p>
          <a:p>
            <a:pPr/>
            <a:r>
              <a:t>Let’s take a look at how a network of ICS devices might look: (next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r>
              <a:t>What we’re looking at in this basic network is:</a:t>
            </a:r>
          </a:p>
          <a:p>
            <a:pPr/>
          </a:p>
          <a:p>
            <a:pPr/>
            <a:r>
              <a:t>The SCADA HMI unit that shows the process under management in a graphic display with status messages and alarms shown at the appropriate place on the screen. Operators can typically use the SCADA system to enter controls to observe the status of a system, receive any alarms indicating out-of-band operation, or to enter system adjustments to modify the operations in real-time. For instance, there might be a control to turn a valve off, or turn a thermostat down. In fact, the thermostat you likely have in your house is a bona-fide HMI, as many HMIs are standalone pieces of hardware only capable of handling a single system, often with just a few buttons and a small screen. They can also, as shown here, be standard PCs or virtual machines with custom HMI applications installed. </a:t>
            </a:r>
          </a:p>
          <a:p>
            <a:pPr/>
            <a:br/>
            <a:r>
              <a:t>Next, the Master Control Unit that attaches PLCs and RTUs to the SCADA system. Programmable Logic Controllers, as the name implies, are very basic processing units that can be preprogrammed to carry out some very basic logic based on certain conditions. Due to the extremely basic real-time operating systems running on these basic controllers, the Master Control unit must pass data to and from the SCADA system in real-time with low latency. If a message arrives out of turn or too late, or is a message the target device does not know how to handle, then unexpected, and sometimes even destructive behavior can result. This is a primary reason as to why active IT tools which transmit across a network, such as nmap, should never be used in a SCADA environment. The risk is VERY real. </a:t>
            </a:r>
          </a:p>
          <a:p>
            <a:pPr/>
          </a:p>
          <a:p>
            <a:pPr/>
            <a:r>
              <a:t>RTUs are similar to PLCs, but are more robust, in both environmental tolerances, as well as capability. They can often even run compiled code from common languages such as C# or Visual Basic, and be fitted with modular circuitboards to meet the specific communication needs of the devices they control, and the ICS environment. They can even support local logging and TCP/IP which makes them excellent for environments where stable communications may be difficult.</a:t>
            </a:r>
          </a:p>
          <a:p>
            <a:pPr/>
            <a:br/>
            <a:r>
              <a:t>Communication links can in fact be Ethernet for a production system, but basic serial lines are also very common. There are even ICS-specific radio protocols for a wirelessly distributed operation or just a telemetry link for equipment in a remote area without communications facilities.  (NEXT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If we take a look at this diagram we can see there are quite a number of possible communication media that can be in use at any given time. You’re likely very familiar with Ethernet, but be aware that the common serial protocols of RS-232 and RS-485 are still extremely popular for shorter runs in an OT environment. We don’t need to pick through everything that’s in this slide, as a quick skimming of it is all that’s necessary to give you the basic understanding of the layout potential for a common SCADA environment. You can see here how modbus communicates in it’s master-slave manner through HMIs and PLCs, occasionally encapsulates inside TCP if needed, and even communicates across various serial lines. </a:t>
            </a:r>
          </a:p>
          <a:p>
            <a:pPr/>
          </a:p>
          <a:p>
            <a:pPr/>
            <a:r>
              <a:t>Now, let’s see how this all works when combined with an IT environment while still managing to keep IT and OT safely separated.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In the 1990s, Theodore J. Williams, along with members of the Purdue University Consortium for computer integrated manufacturing, developed the Purdue Enterprise Reference Architecture (PERA) as a model for enterprise architectures. The Purdue model does an excellent job of defining the different levels of critical infrastructure that are used in production lines and the way to secure them. Here is a quick overview of the different levels:</a:t>
            </a:r>
          </a:p>
          <a:p>
            <a:pPr/>
          </a:p>
          <a:p>
            <a:pPr/>
          </a:p>
          <a:p>
            <a:pPr/>
            <a:r>
              <a:t>Level 4/5 – is the Information Systems Enterprise: This is typically the IT network as we know it today, where the primary business functions occur. This is the level that provides business direction and orchestrates manufacturing operations. Enterprise resource planning (ERP) systems drive plant production schedules, material use, shipping, and inventory levels. Popular ERP systems include offerings from Oracle, SAP, Microsoft, and Epicor. While Level 5 is generally your computers and network equipment, because this is a communications diagram, Level 4 is reserved for the specific applications that run on those systems. </a:t>
            </a:r>
          </a:p>
          <a:p>
            <a:pPr/>
          </a:p>
          <a:p>
            <a:pPr/>
            <a:r>
              <a:t>Next we have a Demilitarized zone (DMZ), sometimes referred to as “Level 3.5.”This is A recent addition over the last decade, and it includes security systems, such as firewalls and proxies, used to separate or air gap the IT and OT worlds. This is where the IT and OT worlds “converge,” increasing the attack surface for the OT systems. Many plants either do not have this layer or have very limited capabilities. The need for more visibility into the OT layers in order to increase both efficiency through data science as well as provide the necessary visibility for security monitoring has created an increased need for bidirectional data flows between OT and IT systems. In order to minimize direct connectivity between layers 4&amp;5 and 3, this DMZ was created in order to function as a place to drop off and pick up data. You can see here this is great for both log aggregation and patch management. </a:t>
            </a:r>
          </a:p>
          <a:p>
            <a:pPr/>
          </a:p>
          <a:p>
            <a:pPr/>
            <a:r>
              <a:t>As for Level 3 This is where the production workflow is managed on the operations floor. Customized systems based on operating systems, such as Windows, are used to perform batch management, record data, and manage operations and plant performance. The systems at this level are called manufacturing execution systems (MES) or manufacturing operations management systems (MOMS). MES/MOMS are specific to the products being processed/manufactured. This layer also consists of databases or historians to record the operations data. The communication between the enterprise level and manufacturing level typically occurs through a dedicated backhaul network to the main data center or headquarters.</a:t>
            </a:r>
          </a:p>
          <a:p>
            <a:pPr/>
          </a:p>
          <a:p>
            <a:pPr/>
            <a:r>
              <a:t>Next, Level 2 is the Control systems we discussed earlier. Here, (SCADA) systems are used to supervise, monitor, and control physical processes. As we discussed, SCADA can manage systems over long distances away from the physical location of the plants, while programmable logic controllers (PLCs) are usually deployed within the plant (down on Level 1) The HMI here in Level 2 allows for basic controls and monitoring, while the SCADA systems aggregate data and send it upstream for recording by the historian in  level 3. Devices and strategies at this layer typically communicate over modbus and the other SCADA protocols, and it isn’t uncommon to find 2 or more protocols in use in the same physical environment.</a:t>
            </a:r>
          </a:p>
          <a:p>
            <a:pPr/>
          </a:p>
          <a:p>
            <a:pPr/>
            <a:r>
              <a:t>Down at Level 1 we have Intelligent devices: the Sensing and manipulation physical processes occurs at this level with process sensors, analyzers, actuators, and related instrumentation. To drive efficiencies, sensors are increasingly communicating directly with their vendor monitoring software in the cloud via cellular networks from here, relying heavily on Internet of Things architectures. </a:t>
            </a:r>
          </a:p>
          <a:p>
            <a:pPr/>
          </a:p>
          <a:p>
            <a:pPr/>
            <a:r>
              <a:t>Finally, way down at Level 0 we have the Physical processes: the actual physical actions taking place in the environment as set forth by the devices in Level 2.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And  it’s say easy as that! I hope this was helpful for you all; don’t be afraid to check out our website below to see if GRIMM can help you get a handle on any your security needs, from automotive vulnerability research to threat hunting training, we’ve got you covered. Thanks, and have a great day.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mpty">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ndard">
    <p:spTree>
      <p:nvGrpSpPr>
        <p:cNvPr id="1" name=""/>
        <p:cNvGrpSpPr/>
        <p:nvPr/>
      </p:nvGrpSpPr>
      <p:grpSpPr>
        <a:xfrm>
          <a:off x="0" y="0"/>
          <a:ext cx="0" cy="0"/>
          <a:chOff x="0" y="0"/>
          <a:chExt cx="0" cy="0"/>
        </a:xfrm>
      </p:grpSpPr>
      <p:sp>
        <p:nvSpPr>
          <p:cNvPr id="18" name="SCADA 101 - SMFS, Inc. dba GRIMM"/>
          <p:cNvSpPr txBox="1"/>
          <p:nvPr/>
        </p:nvSpPr>
        <p:spPr>
          <a:xfrm rot="16200000">
            <a:off x="-2589133" y="6628129"/>
            <a:ext cx="616314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500">
                <a:solidFill>
                  <a:schemeClr val="accent1"/>
                </a:solidFill>
                <a:latin typeface="Roboto"/>
                <a:ea typeface="Roboto"/>
                <a:cs typeface="Roboto"/>
                <a:sym typeface="Roboto"/>
              </a:defRPr>
            </a:lvl1pPr>
          </a:lstStyle>
          <a:p>
            <a:pPr/>
            <a:r>
              <a:t>SCADA 101 - SMFS, Inc. dba GRIMM</a:t>
            </a:r>
          </a:p>
        </p:txBody>
      </p:sp>
      <p:grpSp>
        <p:nvGrpSpPr>
          <p:cNvPr id="23" name="Group"/>
          <p:cNvGrpSpPr/>
          <p:nvPr/>
        </p:nvGrpSpPr>
        <p:grpSpPr>
          <a:xfrm>
            <a:off x="447517" y="840708"/>
            <a:ext cx="102547" cy="1150017"/>
            <a:chOff x="0" y="0"/>
            <a:chExt cx="102546" cy="1150015"/>
          </a:xfrm>
        </p:grpSpPr>
        <p:sp>
          <p:nvSpPr>
            <p:cNvPr id="19" name="Circle"/>
            <p:cNvSpPr/>
            <p:nvPr/>
          </p:nvSpPr>
          <p:spPr>
            <a:xfrm>
              <a:off x="-1" y="-1"/>
              <a:ext cx="102548" cy="102547"/>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20" name="Circle"/>
            <p:cNvSpPr/>
            <p:nvPr/>
          </p:nvSpPr>
          <p:spPr>
            <a:xfrm>
              <a:off x="-1" y="351543"/>
              <a:ext cx="102548" cy="102547"/>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21" name="Circle"/>
            <p:cNvSpPr/>
            <p:nvPr/>
          </p:nvSpPr>
          <p:spPr>
            <a:xfrm>
              <a:off x="-1" y="699506"/>
              <a:ext cx="102548" cy="102547"/>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22" name="Circle"/>
            <p:cNvSpPr/>
            <p:nvPr/>
          </p:nvSpPr>
          <p:spPr>
            <a:xfrm>
              <a:off x="-1" y="1047469"/>
              <a:ext cx="102548" cy="102547"/>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grpSp>
      <p:sp>
        <p:nvSpPr>
          <p:cNvPr id="24" name="Slide Number"/>
          <p:cNvSpPr txBox="1"/>
          <p:nvPr>
            <p:ph type="sldNum" sz="quarter" idx="2"/>
          </p:nvPr>
        </p:nvSpPr>
        <p:spPr>
          <a:xfrm rot="16200000">
            <a:off x="238858" y="12583263"/>
            <a:ext cx="343904" cy="358141"/>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ft">
    <p:spTree>
      <p:nvGrpSpPr>
        <p:cNvPr id="1" name=""/>
        <p:cNvGrpSpPr/>
        <p:nvPr/>
      </p:nvGrpSpPr>
      <p:grpSpPr>
        <a:xfrm>
          <a:off x="0" y="0"/>
          <a:ext cx="0" cy="0"/>
          <a:chOff x="0" y="0"/>
          <a:chExt cx="0" cy="0"/>
        </a:xfrm>
      </p:grpSpPr>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779461" y="12344400"/>
            <a:ext cx="5686638" cy="7366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1pPr>
      <a:lvl2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2pPr>
      <a:lvl3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3pPr>
      <a:lvl4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4pPr>
      <a:lvl5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5pPr>
      <a:lvl6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6pPr>
      <a:lvl7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7pPr>
      <a:lvl8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8pPr>
      <a:lvl9pPr marL="0" marR="0" indent="0" algn="l" defTabSz="1828343" rtl="0" latinLnBrk="0">
        <a:lnSpc>
          <a:spcPct val="90000"/>
        </a:lnSpc>
        <a:spcBef>
          <a:spcPts val="0"/>
        </a:spcBef>
        <a:spcAft>
          <a:spcPts val="0"/>
        </a:spcAft>
        <a:buClrTx/>
        <a:buSzTx/>
        <a:buFontTx/>
        <a:buNone/>
        <a:tabLst/>
        <a:defRPr b="0" baseline="0" cap="none" i="0" spc="0" strike="noStrike" sz="8700" u="none">
          <a:solidFill>
            <a:srgbClr val="E7E6E6"/>
          </a:solidFill>
          <a:uFillTx/>
          <a:latin typeface="+mn-lt"/>
          <a:ea typeface="+mn-ea"/>
          <a:cs typeface="+mn-cs"/>
          <a:sym typeface="Calibri"/>
        </a:defRPr>
      </a:lvl9pPr>
    </p:titleStyle>
    <p:bodyStyle>
      <a:lvl1pPr marL="457086" marR="0" indent="-457086"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1pPr>
      <a:lvl2pPr marL="1449058" marR="0" indent="-534887"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2pPr>
      <a:lvl3pPr marL="2472951" marR="0" indent="-644608"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3pPr>
      <a:lvl4pPr marL="3460791" marR="0" indent="-718277"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4pPr>
      <a:lvl5pPr marL="4374963" marR="0" indent="-718278"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5pPr>
      <a:lvl6pPr marL="5289135" marR="0" indent="-718278"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6pPr>
      <a:lvl7pPr marL="6203305" marR="0" indent="-718277"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7pPr>
      <a:lvl8pPr marL="7117477" marR="0" indent="-718277"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8pPr>
      <a:lvl9pPr marL="8031648" marR="0" indent="-718277" algn="l" defTabSz="1828343" rtl="0" latinLnBrk="0">
        <a:lnSpc>
          <a:spcPct val="90000"/>
        </a:lnSpc>
        <a:spcBef>
          <a:spcPts val="2000"/>
        </a:spcBef>
        <a:spcAft>
          <a:spcPts val="0"/>
        </a:spcAft>
        <a:buClrTx/>
        <a:buSzPct val="100000"/>
        <a:buFont typeface="Arial"/>
        <a:buChar char="•"/>
        <a:tabLst/>
        <a:defRPr b="0" baseline="0" cap="none" i="0" spc="0" strike="noStrike" sz="5500" u="none">
          <a:solidFill>
            <a:srgbClr val="E7E6E6"/>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rimm-co.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grimm-co.co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SCADA 101"/>
          <p:cNvSpPr txBox="1"/>
          <p:nvPr/>
        </p:nvSpPr>
        <p:spPr>
          <a:xfrm>
            <a:off x="4281717" y="6405499"/>
            <a:ext cx="15807866" cy="307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0">
                <a:solidFill>
                  <a:schemeClr val="accent1"/>
                </a:solidFill>
                <a:latin typeface="Roboto"/>
                <a:ea typeface="Roboto"/>
                <a:cs typeface="Roboto"/>
                <a:sym typeface="Roboto"/>
              </a:defRPr>
            </a:lvl1pPr>
          </a:lstStyle>
          <a:p>
            <a:pPr/>
            <a:r>
              <a:t>SCADA 101 </a:t>
            </a:r>
          </a:p>
        </p:txBody>
      </p:sp>
      <p:grpSp>
        <p:nvGrpSpPr>
          <p:cNvPr id="52" name="Group"/>
          <p:cNvGrpSpPr/>
          <p:nvPr/>
        </p:nvGrpSpPr>
        <p:grpSpPr>
          <a:xfrm>
            <a:off x="12010252" y="840708"/>
            <a:ext cx="102547" cy="1150017"/>
            <a:chOff x="0" y="0"/>
            <a:chExt cx="102546" cy="1150015"/>
          </a:xfrm>
        </p:grpSpPr>
        <p:sp>
          <p:nvSpPr>
            <p:cNvPr id="48" name="Circle"/>
            <p:cNvSpPr/>
            <p:nvPr/>
          </p:nvSpPr>
          <p:spPr>
            <a:xfrm>
              <a:off x="-1" y="-1"/>
              <a:ext cx="102548" cy="102547"/>
            </a:xfrm>
            <a:prstGeom prst="ellipse">
              <a:avLst/>
            </a:prstGeom>
            <a:solidFill>
              <a:srgbClr val="E7E6E6"/>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49" name="Circle"/>
            <p:cNvSpPr/>
            <p:nvPr/>
          </p:nvSpPr>
          <p:spPr>
            <a:xfrm>
              <a:off x="-1" y="351543"/>
              <a:ext cx="102548" cy="102547"/>
            </a:xfrm>
            <a:prstGeom prst="ellipse">
              <a:avLst/>
            </a:prstGeom>
            <a:solidFill>
              <a:srgbClr val="E7E6E6"/>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50" name="Circle"/>
            <p:cNvSpPr/>
            <p:nvPr/>
          </p:nvSpPr>
          <p:spPr>
            <a:xfrm>
              <a:off x="-1" y="699506"/>
              <a:ext cx="102548" cy="102547"/>
            </a:xfrm>
            <a:prstGeom prst="ellipse">
              <a:avLst/>
            </a:prstGeom>
            <a:solidFill>
              <a:srgbClr val="E7E6E6"/>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51" name="Circle"/>
            <p:cNvSpPr/>
            <p:nvPr/>
          </p:nvSpPr>
          <p:spPr>
            <a:xfrm>
              <a:off x="-1" y="1047469"/>
              <a:ext cx="102548" cy="102547"/>
            </a:xfrm>
            <a:prstGeom prst="ellipse">
              <a:avLst/>
            </a:prstGeom>
            <a:solidFill>
              <a:srgbClr val="E7E6E6"/>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grpSp>
      <p:sp>
        <p:nvSpPr>
          <p:cNvPr id="53" name="ICS TERMINOLOGY &amp; FUNCTIONALITY BASICS…"/>
          <p:cNvSpPr txBox="1"/>
          <p:nvPr/>
        </p:nvSpPr>
        <p:spPr>
          <a:xfrm>
            <a:off x="5810623" y="8990393"/>
            <a:ext cx="12501805" cy="113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500">
                <a:solidFill>
                  <a:schemeClr val="accent3"/>
                </a:solidFill>
                <a:latin typeface="Roboto"/>
                <a:ea typeface="Roboto"/>
                <a:cs typeface="Roboto"/>
                <a:sym typeface="Roboto"/>
              </a:defRPr>
            </a:pPr>
            <a:r>
              <a:t>ICS TERMINOLOGY &amp; FUNCTIONALITY BASICS </a:t>
            </a:r>
          </a:p>
          <a:p>
            <a:pPr algn="ctr">
              <a:defRPr b="1" sz="3500">
                <a:solidFill>
                  <a:schemeClr val="accent3"/>
                </a:solidFill>
                <a:latin typeface="Roboto"/>
                <a:ea typeface="Roboto"/>
                <a:cs typeface="Roboto"/>
                <a:sym typeface="Roboto"/>
              </a:defRPr>
            </a:pPr>
            <a:r>
              <a:t>FOR IT PROFESSIONALS</a:t>
            </a:r>
          </a:p>
        </p:txBody>
      </p:sp>
      <p:pic>
        <p:nvPicPr>
          <p:cNvPr id="54" name="grimm-logo-white.png" descr="grimm-logo-white.png"/>
          <p:cNvPicPr>
            <a:picLocks noChangeAspect="1"/>
          </p:cNvPicPr>
          <p:nvPr/>
        </p:nvPicPr>
        <p:blipFill>
          <a:blip r:embed="rId3">
            <a:extLst/>
          </a:blip>
          <a:stretch>
            <a:fillRect/>
          </a:stretch>
        </p:blipFill>
        <p:spPr>
          <a:xfrm>
            <a:off x="9272390" y="3567365"/>
            <a:ext cx="5826519" cy="2549103"/>
          </a:xfrm>
          <a:prstGeom prst="rect">
            <a:avLst/>
          </a:prstGeom>
          <a:ln w="12700">
            <a:miter lim="400000"/>
          </a:ln>
        </p:spPr>
      </p:pic>
      <p:sp>
        <p:nvSpPr>
          <p:cNvPr id="55" name="Copyright © 2021 SMFS, Inc., d/b/a GRIMM. All rights reserved.…"/>
          <p:cNvSpPr txBox="1"/>
          <p:nvPr/>
        </p:nvSpPr>
        <p:spPr>
          <a:xfrm>
            <a:off x="3656138" y="12882469"/>
            <a:ext cx="16810776"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300">
                <a:solidFill>
                  <a:schemeClr val="accent3"/>
                </a:solidFill>
                <a:latin typeface="Roboto"/>
                <a:ea typeface="Roboto"/>
                <a:cs typeface="Roboto"/>
                <a:sym typeface="Roboto"/>
              </a:defRPr>
            </a:pPr>
            <a:r>
              <a:t>Copyright © 2021 SMFS, Inc., d/b/a GRIMM. All rights reserved. </a:t>
            </a:r>
          </a:p>
          <a:p>
            <a:pPr algn="ctr">
              <a:defRPr b="1" sz="2300">
                <a:solidFill>
                  <a:schemeClr val="accent3"/>
                </a:solidFill>
                <a:latin typeface="Roboto"/>
                <a:ea typeface="Roboto"/>
                <a:cs typeface="Roboto"/>
                <a:sym typeface="Roboto"/>
              </a:defRPr>
            </a:pPr>
            <a:r>
              <a:rPr u="sng">
                <a:solidFill>
                  <a:srgbClr val="0563C1"/>
                </a:solidFill>
                <a:uFill>
                  <a:solidFill>
                    <a:srgbClr val="0563C1"/>
                  </a:solidFill>
                </a:uFill>
                <a:hlinkClick r:id="rId4" invalidUrl="" action="" tgtFrame="" tooltip="" history="1" highlightClick="0" endSnd="0"/>
              </a:rPr>
              <a:t>https://grimm-co.com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47"/>
                                        </p:tgtEl>
                                        <p:attrNameLst>
                                          <p:attrName>style.visibility</p:attrName>
                                        </p:attrNameLst>
                                      </p:cBhvr>
                                      <p:to>
                                        <p:strVal val="visible"/>
                                      </p:to>
                                    </p:set>
                                    <p:anim calcmode="lin" valueType="num">
                                      <p:cBhvr>
                                        <p:cTn id="7" dur="500" fill="hold"/>
                                        <p:tgtEl>
                                          <p:spTgt spid="47"/>
                                        </p:tgtEl>
                                        <p:attrNameLst>
                                          <p:attrName>ppt_x</p:attrName>
                                        </p:attrNameLst>
                                      </p:cBhvr>
                                      <p:tavLst>
                                        <p:tav tm="0">
                                          <p:val>
                                            <p:strVal val="#ppt_x"/>
                                          </p:val>
                                        </p:tav>
                                        <p:tav tm="100000">
                                          <p:val>
                                            <p:strVal val="#ppt_x"/>
                                          </p:val>
                                        </p:tav>
                                      </p:tavLst>
                                    </p:anim>
                                    <p:anim calcmode="lin" valueType="num">
                                      <p:cBhvr>
                                        <p:cTn id="8" dur="500" fill="hold"/>
                                        <p:tgtEl>
                                          <p:spTgt spid="4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53"/>
                                        </p:tgtEl>
                                        <p:attrNameLst>
                                          <p:attrName>style.visibility</p:attrName>
                                        </p:attrNameLst>
                                      </p:cBhvr>
                                      <p:to>
                                        <p:strVal val="visible"/>
                                      </p:to>
                                    </p:set>
                                    <p:anim calcmode="lin" valueType="num">
                                      <p:cBhvr>
                                        <p:cTn id="12" dur="500" fill="hold"/>
                                        <p:tgtEl>
                                          <p:spTgt spid="53"/>
                                        </p:tgtEl>
                                        <p:attrNameLst>
                                          <p:attrName>ppt_x</p:attrName>
                                        </p:attrNameLst>
                                      </p:cBhvr>
                                      <p:tavLst>
                                        <p:tav tm="0">
                                          <p:val>
                                            <p:strVal val="#ppt_x"/>
                                          </p:val>
                                        </p:tav>
                                        <p:tav tm="100000">
                                          <p:val>
                                            <p:strVal val="#ppt_x"/>
                                          </p:val>
                                        </p:tav>
                                      </p:tavLst>
                                    </p:anim>
                                    <p:anim calcmode="lin" valueType="num">
                                      <p:cBhvr>
                                        <p:cTn id="13" dur="500" fill="hold"/>
                                        <p:tgtEl>
                                          <p:spTgt spid="5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55"/>
                                        </p:tgtEl>
                                        <p:attrNameLst>
                                          <p:attrName>style.visibility</p:attrName>
                                        </p:attrNameLst>
                                      </p:cBhvr>
                                      <p:to>
                                        <p:strVal val="visible"/>
                                      </p:to>
                                    </p:set>
                                    <p:anim calcmode="lin" valueType="num">
                                      <p:cBhvr>
                                        <p:cTn id="17" dur="500" fill="hold"/>
                                        <p:tgtEl>
                                          <p:spTgt spid="55"/>
                                        </p:tgtEl>
                                        <p:attrNameLst>
                                          <p:attrName>ppt_x</p:attrName>
                                        </p:attrNameLst>
                                      </p:cBhvr>
                                      <p:tavLst>
                                        <p:tav tm="0">
                                          <p:val>
                                            <p:strVal val="#ppt_x"/>
                                          </p:val>
                                        </p:tav>
                                        <p:tav tm="100000">
                                          <p:val>
                                            <p:strVal val="#ppt_x"/>
                                          </p:val>
                                        </p:tav>
                                      </p:tavLst>
                                    </p:anim>
                                    <p:anim calcmode="lin" valueType="num">
                                      <p:cBhvr>
                                        <p:cTn id="1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 grpId="2"/>
      <p:bldP build="whole" bldLvl="1" animBg="1" rev="0" advAuto="0" spid="55" grpId="3"/>
      <p:bldP build="whole" bldLvl="1" animBg="1" rev="0" advAuto="0" spid="47"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Slide Number"/>
          <p:cNvSpPr txBox="1"/>
          <p:nvPr>
            <p:ph type="sldNum" sz="quarter" idx="2"/>
          </p:nvPr>
        </p:nvSpPr>
        <p:spPr>
          <a:xfrm rot="16200000">
            <a:off x="319418" y="12587622"/>
            <a:ext cx="258984" cy="434341"/>
          </a:xfrm>
          <a:prstGeom prst="rect">
            <a:avLst/>
          </a:prstGeom>
          <a:extLst>
            <a:ext uri="{C572A759-6A51-4108-AA02-DFA0A04FC94B}">
              <ma14:wrappingTextBoxFlag xmlns:ma14="http://schemas.microsoft.com/office/mac/drawingml/2011/main" val="1"/>
            </a:ext>
          </a:extLst>
        </p:spPr>
        <p:txBody>
          <a:bodyPr/>
          <a:lstStyle>
            <a:lvl1pPr>
              <a:defRPr sz="2200">
                <a:solidFill>
                  <a:schemeClr val="accent3"/>
                </a:solidFill>
                <a:latin typeface="Century Gothic"/>
                <a:ea typeface="Century Gothic"/>
                <a:cs typeface="Century Gothic"/>
                <a:sym typeface="Century Gothic"/>
              </a:defRPr>
            </a:lvl1pPr>
          </a:lstStyle>
          <a:p>
            <a:pPr/>
            <a:fld id="{86CB4B4D-7CA3-9044-876B-883B54F8677D}" type="slidenum"/>
          </a:p>
        </p:txBody>
      </p:sp>
      <p:sp>
        <p:nvSpPr>
          <p:cNvPr id="60" name="Rectangle"/>
          <p:cNvSpPr/>
          <p:nvPr/>
        </p:nvSpPr>
        <p:spPr>
          <a:xfrm>
            <a:off x="6543559" y="775061"/>
            <a:ext cx="5808329" cy="7193635"/>
          </a:xfrm>
          <a:prstGeom prst="rect">
            <a:avLst/>
          </a:prstGeom>
          <a:solidFill>
            <a:srgbClr val="FFFFFF"/>
          </a:solidFill>
          <a:ln w="12700">
            <a:miter lim="400000"/>
          </a:ln>
          <a:effectLst>
            <a:outerShdw sx="100000" sy="100000" kx="0" ky="0" algn="b" rotWithShape="0" blurRad="190500" dist="63500" dir="2700000">
              <a:srgbClr val="000000">
                <a:alpha val="5000"/>
              </a:srgbClr>
            </a:outerShdw>
          </a:effectLst>
        </p:spPr>
        <p:txBody>
          <a:bodyPr lIns="45719" rIns="45719" anchor="ctr"/>
          <a:lstStyle/>
          <a:p>
            <a:pPr algn="ctr">
              <a:defRPr>
                <a:solidFill>
                  <a:srgbClr val="F8F8F8"/>
                </a:solidFill>
              </a:defRPr>
            </a:pPr>
          </a:p>
        </p:txBody>
      </p:sp>
      <p:sp>
        <p:nvSpPr>
          <p:cNvPr id="61" name="Often Kinetic"/>
          <p:cNvSpPr txBox="1"/>
          <p:nvPr/>
        </p:nvSpPr>
        <p:spPr>
          <a:xfrm>
            <a:off x="13487612" y="2521430"/>
            <a:ext cx="5808329"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Often Kinetic</a:t>
            </a:r>
          </a:p>
        </p:txBody>
      </p:sp>
      <p:sp>
        <p:nvSpPr>
          <p:cNvPr id="62" name="Real-Time Operating Systems"/>
          <p:cNvSpPr txBox="1"/>
          <p:nvPr/>
        </p:nvSpPr>
        <p:spPr>
          <a:xfrm>
            <a:off x="13452037" y="3234079"/>
            <a:ext cx="5461756"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Real-Time Operating Systems</a:t>
            </a:r>
          </a:p>
        </p:txBody>
      </p:sp>
      <p:sp>
        <p:nvSpPr>
          <p:cNvPr id="63" name="Simple CPUs"/>
          <p:cNvSpPr txBox="1"/>
          <p:nvPr/>
        </p:nvSpPr>
        <p:spPr>
          <a:xfrm>
            <a:off x="13463593" y="3946729"/>
            <a:ext cx="3634379"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Simple CPUs</a:t>
            </a:r>
          </a:p>
        </p:txBody>
      </p:sp>
      <p:sp>
        <p:nvSpPr>
          <p:cNvPr id="64" name="SCADA comms protocols"/>
          <p:cNvSpPr txBox="1"/>
          <p:nvPr/>
        </p:nvSpPr>
        <p:spPr>
          <a:xfrm>
            <a:off x="13498261" y="5347186"/>
            <a:ext cx="462167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SCADA comms protocols</a:t>
            </a:r>
          </a:p>
        </p:txBody>
      </p:sp>
      <p:sp>
        <p:nvSpPr>
          <p:cNvPr id="65" name="INFORMATION TECHNOLOGY"/>
          <p:cNvSpPr txBox="1"/>
          <p:nvPr/>
        </p:nvSpPr>
        <p:spPr>
          <a:xfrm>
            <a:off x="6549683" y="6763264"/>
            <a:ext cx="3474084"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chemeClr val="accent5">
                    <a:satOff val="-3547"/>
                    <a:lumOff val="-10352"/>
                  </a:schemeClr>
                </a:solidFill>
                <a:latin typeface="Century Gothic"/>
                <a:ea typeface="Century Gothic"/>
                <a:cs typeface="Century Gothic"/>
                <a:sym typeface="Century Gothic"/>
              </a:defRPr>
            </a:lvl1pPr>
          </a:lstStyle>
          <a:p>
            <a:pPr/>
            <a:r>
              <a:t>INFORMATION TECHNOLOGY </a:t>
            </a:r>
          </a:p>
        </p:txBody>
      </p:sp>
      <p:sp>
        <p:nvSpPr>
          <p:cNvPr id="66" name="Complex Operating Systems"/>
          <p:cNvSpPr txBox="1"/>
          <p:nvPr/>
        </p:nvSpPr>
        <p:spPr>
          <a:xfrm>
            <a:off x="6610952" y="8853558"/>
            <a:ext cx="5091186"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Complex Operating Systems</a:t>
            </a:r>
          </a:p>
        </p:txBody>
      </p:sp>
      <p:sp>
        <p:nvSpPr>
          <p:cNvPr id="67" name="Ethernet Networking Equipment"/>
          <p:cNvSpPr txBox="1"/>
          <p:nvPr/>
        </p:nvSpPr>
        <p:spPr>
          <a:xfrm>
            <a:off x="6610952" y="10333380"/>
            <a:ext cx="5673543"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Ethernet Networking Equipment</a:t>
            </a:r>
          </a:p>
        </p:txBody>
      </p:sp>
      <p:sp>
        <p:nvSpPr>
          <p:cNvPr id="68" name="x86, etc."/>
          <p:cNvSpPr txBox="1"/>
          <p:nvPr/>
        </p:nvSpPr>
        <p:spPr>
          <a:xfrm>
            <a:off x="6703398" y="9556305"/>
            <a:ext cx="5091186"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x86, etc. </a:t>
            </a:r>
          </a:p>
        </p:txBody>
      </p:sp>
      <p:sp>
        <p:nvSpPr>
          <p:cNvPr id="69" name="IT…"/>
          <p:cNvSpPr txBox="1"/>
          <p:nvPr/>
        </p:nvSpPr>
        <p:spPr>
          <a:xfrm>
            <a:off x="17408307" y="3585407"/>
            <a:ext cx="7522171" cy="559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4100">
                <a:solidFill>
                  <a:schemeClr val="accent5">
                    <a:lumOff val="24117"/>
                  </a:schemeClr>
                </a:solidFill>
                <a:latin typeface="Roboto"/>
                <a:ea typeface="Roboto"/>
                <a:cs typeface="Roboto"/>
                <a:sym typeface="Roboto"/>
              </a:defRPr>
            </a:pPr>
            <a:r>
              <a:t>IT</a:t>
            </a:r>
          </a:p>
          <a:p>
            <a:pPr algn="ctr">
              <a:defRPr b="1" sz="8800">
                <a:solidFill>
                  <a:schemeClr val="accent5">
                    <a:lumOff val="24117"/>
                  </a:schemeClr>
                </a:solidFill>
                <a:latin typeface="Roboto"/>
                <a:ea typeface="Roboto"/>
                <a:cs typeface="Roboto"/>
                <a:sym typeface="Roboto"/>
              </a:defRPr>
            </a:pPr>
            <a:r>
              <a:t>vs.</a:t>
            </a:r>
          </a:p>
          <a:p>
            <a:pPr algn="ctr">
              <a:defRPr b="1" sz="14100">
                <a:solidFill>
                  <a:schemeClr val="accent5">
                    <a:lumOff val="24117"/>
                  </a:schemeClr>
                </a:solidFill>
                <a:latin typeface="Roboto"/>
                <a:ea typeface="Roboto"/>
                <a:cs typeface="Roboto"/>
                <a:sym typeface="Roboto"/>
              </a:defRPr>
            </a:pPr>
            <a:r>
              <a:t>OT</a:t>
            </a:r>
          </a:p>
        </p:txBody>
      </p:sp>
      <p:sp>
        <p:nvSpPr>
          <p:cNvPr id="70" name="Shape"/>
          <p:cNvSpPr/>
          <p:nvPr/>
        </p:nvSpPr>
        <p:spPr>
          <a:xfrm rot="5400000">
            <a:off x="21858600" y="2385107"/>
            <a:ext cx="894836" cy="858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28" y="1172"/>
                </a:lnTo>
                <a:lnTo>
                  <a:pt x="1017" y="1172"/>
                </a:lnTo>
                <a:lnTo>
                  <a:pt x="1017" y="20583"/>
                </a:lnTo>
                <a:lnTo>
                  <a:pt x="0" y="21600"/>
                </a:lnTo>
                <a:close/>
              </a:path>
            </a:pathLst>
          </a:custGeom>
          <a:solidFill>
            <a:schemeClr val="accent3"/>
          </a:solidFill>
          <a:ln w="12700">
            <a:miter lim="400000"/>
          </a:ln>
        </p:spPr>
        <p:txBody>
          <a:bodyPr lIns="45719" rIns="45719" anchor="ctr"/>
          <a:lstStyle/>
          <a:p>
            <a:pPr algn="ctr"/>
          </a:p>
        </p:txBody>
      </p:sp>
      <p:sp>
        <p:nvSpPr>
          <p:cNvPr id="71" name="Shape"/>
          <p:cNvSpPr/>
          <p:nvPr/>
        </p:nvSpPr>
        <p:spPr>
          <a:xfrm rot="10800000">
            <a:off x="21876642" y="9930430"/>
            <a:ext cx="858752" cy="894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75" y="1125"/>
                </a:lnTo>
                <a:lnTo>
                  <a:pt x="1059" y="1125"/>
                </a:lnTo>
                <a:lnTo>
                  <a:pt x="1059" y="20541"/>
                </a:lnTo>
                <a:lnTo>
                  <a:pt x="0" y="21600"/>
                </a:lnTo>
                <a:close/>
              </a:path>
            </a:pathLst>
          </a:custGeom>
          <a:solidFill>
            <a:schemeClr val="accent3"/>
          </a:solidFill>
          <a:ln w="12700">
            <a:miter lim="400000"/>
          </a:ln>
        </p:spPr>
        <p:txBody>
          <a:bodyPr lIns="45719" rIns="45719" anchor="ctr"/>
          <a:lstStyle/>
          <a:p>
            <a:pPr algn="ctr"/>
          </a:p>
        </p:txBody>
      </p:sp>
      <p:sp>
        <p:nvSpPr>
          <p:cNvPr id="72" name="Rectangle"/>
          <p:cNvSpPr/>
          <p:nvPr/>
        </p:nvSpPr>
        <p:spPr>
          <a:xfrm>
            <a:off x="6543559" y="775317"/>
            <a:ext cx="5808329" cy="5952974"/>
          </a:xfrm>
          <a:prstGeom prst="rect">
            <a:avLst/>
          </a:prstGeom>
          <a:blipFill>
            <a:blip r:embed="rId3"/>
            <a:stretch>
              <a:fillRect/>
            </a:stretch>
          </a:blipFill>
          <a:ln w="12700">
            <a:miter lim="400000"/>
          </a:ln>
        </p:spPr>
        <p:txBody>
          <a:bodyPr lIns="45719" rIns="45719" anchor="ctr"/>
          <a:lstStyle/>
          <a:p>
            <a:pPr algn="ctr">
              <a:defRPr>
                <a:solidFill>
                  <a:srgbClr val="F8F8F8"/>
                </a:solidFill>
              </a:defRPr>
            </a:pPr>
          </a:p>
        </p:txBody>
      </p:sp>
      <p:sp>
        <p:nvSpPr>
          <p:cNvPr id="73" name="TCP / IP"/>
          <p:cNvSpPr txBox="1"/>
          <p:nvPr/>
        </p:nvSpPr>
        <p:spPr>
          <a:xfrm>
            <a:off x="6610952" y="11036126"/>
            <a:ext cx="3634379"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TCP / IP</a:t>
            </a:r>
          </a:p>
        </p:txBody>
      </p:sp>
      <p:pic>
        <p:nvPicPr>
          <p:cNvPr id="74" name="download (5).png" descr="download (5).png"/>
          <p:cNvPicPr>
            <a:picLocks noChangeAspect="1"/>
          </p:cNvPicPr>
          <p:nvPr/>
        </p:nvPicPr>
        <p:blipFill>
          <a:blip r:embed="rId4">
            <a:extLst/>
          </a:blip>
          <a:stretch>
            <a:fillRect/>
          </a:stretch>
        </p:blipFill>
        <p:spPr>
          <a:xfrm>
            <a:off x="6543559" y="802584"/>
            <a:ext cx="4423830" cy="5898440"/>
          </a:xfrm>
          <a:prstGeom prst="rect">
            <a:avLst/>
          </a:prstGeom>
          <a:ln w="12700">
            <a:miter lim="400000"/>
          </a:ln>
        </p:spPr>
      </p:pic>
      <p:sp>
        <p:nvSpPr>
          <p:cNvPr id="75" name="Rectangle"/>
          <p:cNvSpPr/>
          <p:nvPr/>
        </p:nvSpPr>
        <p:spPr>
          <a:xfrm>
            <a:off x="13487612" y="6034994"/>
            <a:ext cx="5808329" cy="7193636"/>
          </a:xfrm>
          <a:prstGeom prst="rect">
            <a:avLst/>
          </a:prstGeom>
          <a:solidFill>
            <a:srgbClr val="FFFFFF"/>
          </a:solidFill>
          <a:ln w="12700">
            <a:miter lim="400000"/>
          </a:ln>
          <a:effectLst>
            <a:outerShdw sx="100000" sy="100000" kx="0" ky="0" algn="b" rotWithShape="0" blurRad="190500" dist="63500" dir="2700000">
              <a:srgbClr val="000000">
                <a:alpha val="5000"/>
              </a:srgbClr>
            </a:outerShdw>
          </a:effectLst>
        </p:spPr>
        <p:txBody>
          <a:bodyPr lIns="45719" rIns="45719" anchor="ctr"/>
          <a:lstStyle/>
          <a:p>
            <a:pPr algn="ctr">
              <a:defRPr>
                <a:solidFill>
                  <a:srgbClr val="F8F8F8"/>
                </a:solidFill>
              </a:defRPr>
            </a:pPr>
          </a:p>
        </p:txBody>
      </p:sp>
      <p:sp>
        <p:nvSpPr>
          <p:cNvPr id="76" name="Rectangle"/>
          <p:cNvSpPr/>
          <p:nvPr/>
        </p:nvSpPr>
        <p:spPr>
          <a:xfrm>
            <a:off x="13487612" y="6035251"/>
            <a:ext cx="5808329" cy="5952974"/>
          </a:xfrm>
          <a:prstGeom prst="rect">
            <a:avLst/>
          </a:prstGeom>
          <a:blipFill>
            <a:blip r:embed="rId3"/>
            <a:stretch>
              <a:fillRect/>
            </a:stretch>
          </a:blipFill>
          <a:ln w="12700">
            <a:miter lim="400000"/>
          </a:ln>
        </p:spPr>
        <p:txBody>
          <a:bodyPr lIns="45719" rIns="45719" anchor="ctr"/>
          <a:lstStyle/>
          <a:p>
            <a:pPr algn="ctr">
              <a:defRPr>
                <a:solidFill>
                  <a:srgbClr val="F8F8F8"/>
                </a:solidFill>
              </a:defRPr>
            </a:pPr>
          </a:p>
        </p:txBody>
      </p:sp>
      <p:pic>
        <p:nvPicPr>
          <p:cNvPr id="77" name="Image" descr="Image"/>
          <p:cNvPicPr>
            <a:picLocks noChangeAspect="1"/>
          </p:cNvPicPr>
          <p:nvPr/>
        </p:nvPicPr>
        <p:blipFill>
          <a:blip r:embed="rId5">
            <a:extLst/>
          </a:blip>
          <a:srcRect l="8201" t="1382" r="12002" b="0"/>
          <a:stretch>
            <a:fillRect/>
          </a:stretch>
        </p:blipFill>
        <p:spPr>
          <a:xfrm>
            <a:off x="14036245" y="6034994"/>
            <a:ext cx="4711061" cy="5822260"/>
          </a:xfrm>
          <a:custGeom>
            <a:avLst/>
            <a:gdLst/>
            <a:ahLst/>
            <a:cxnLst>
              <a:cxn ang="0">
                <a:pos x="wd2" y="hd2"/>
              </a:cxn>
              <a:cxn ang="5400000">
                <a:pos x="wd2" y="hd2"/>
              </a:cxn>
              <a:cxn ang="10800000">
                <a:pos x="wd2" y="hd2"/>
              </a:cxn>
              <a:cxn ang="16200000">
                <a:pos x="wd2" y="hd2"/>
              </a:cxn>
            </a:cxnLst>
            <a:rect l="0" t="0" r="r" b="b"/>
            <a:pathLst>
              <a:path w="21562" h="21595" fill="norm" stroke="1" extrusionOk="0">
                <a:moveTo>
                  <a:pt x="15501" y="1"/>
                </a:moveTo>
                <a:cubicBezTo>
                  <a:pt x="15314" y="-5"/>
                  <a:pt x="15123" y="14"/>
                  <a:pt x="15086" y="63"/>
                </a:cubicBezTo>
                <a:cubicBezTo>
                  <a:pt x="15060" y="96"/>
                  <a:pt x="14954" y="123"/>
                  <a:pt x="14849" y="123"/>
                </a:cubicBezTo>
                <a:cubicBezTo>
                  <a:pt x="14730" y="123"/>
                  <a:pt x="14672" y="152"/>
                  <a:pt x="14693" y="200"/>
                </a:cubicBezTo>
                <a:cubicBezTo>
                  <a:pt x="14742" y="311"/>
                  <a:pt x="14610" y="488"/>
                  <a:pt x="14477" y="488"/>
                </a:cubicBezTo>
                <a:cubicBezTo>
                  <a:pt x="14399" y="488"/>
                  <a:pt x="14376" y="525"/>
                  <a:pt x="14406" y="602"/>
                </a:cubicBezTo>
                <a:cubicBezTo>
                  <a:pt x="14432" y="666"/>
                  <a:pt x="14402" y="746"/>
                  <a:pt x="14337" y="790"/>
                </a:cubicBezTo>
                <a:cubicBezTo>
                  <a:pt x="14263" y="840"/>
                  <a:pt x="14246" y="899"/>
                  <a:pt x="14288" y="965"/>
                </a:cubicBezTo>
                <a:cubicBezTo>
                  <a:pt x="14323" y="1020"/>
                  <a:pt x="14337" y="1102"/>
                  <a:pt x="14317" y="1146"/>
                </a:cubicBezTo>
                <a:cubicBezTo>
                  <a:pt x="14294" y="1198"/>
                  <a:pt x="14331" y="1219"/>
                  <a:pt x="14421" y="1206"/>
                </a:cubicBezTo>
                <a:cubicBezTo>
                  <a:pt x="14617" y="1179"/>
                  <a:pt x="14607" y="1415"/>
                  <a:pt x="14410" y="1458"/>
                </a:cubicBezTo>
                <a:cubicBezTo>
                  <a:pt x="14327" y="1476"/>
                  <a:pt x="14249" y="1546"/>
                  <a:pt x="14235" y="1613"/>
                </a:cubicBezTo>
                <a:cubicBezTo>
                  <a:pt x="14222" y="1680"/>
                  <a:pt x="14142" y="1778"/>
                  <a:pt x="14059" y="1831"/>
                </a:cubicBezTo>
                <a:cubicBezTo>
                  <a:pt x="13976" y="1883"/>
                  <a:pt x="13914" y="1980"/>
                  <a:pt x="13923" y="2044"/>
                </a:cubicBezTo>
                <a:cubicBezTo>
                  <a:pt x="13932" y="2108"/>
                  <a:pt x="13932" y="2189"/>
                  <a:pt x="13923" y="2222"/>
                </a:cubicBezTo>
                <a:cubicBezTo>
                  <a:pt x="13914" y="2256"/>
                  <a:pt x="13902" y="2336"/>
                  <a:pt x="13896" y="2403"/>
                </a:cubicBezTo>
                <a:cubicBezTo>
                  <a:pt x="13888" y="2494"/>
                  <a:pt x="13821" y="2530"/>
                  <a:pt x="13640" y="2545"/>
                </a:cubicBezTo>
                <a:cubicBezTo>
                  <a:pt x="13401" y="2563"/>
                  <a:pt x="13396" y="2571"/>
                  <a:pt x="13396" y="2861"/>
                </a:cubicBezTo>
                <a:cubicBezTo>
                  <a:pt x="13396" y="3024"/>
                  <a:pt x="13357" y="3177"/>
                  <a:pt x="13309" y="3201"/>
                </a:cubicBezTo>
                <a:cubicBezTo>
                  <a:pt x="13261" y="3225"/>
                  <a:pt x="13060" y="3239"/>
                  <a:pt x="12860" y="3233"/>
                </a:cubicBezTo>
                <a:cubicBezTo>
                  <a:pt x="12503" y="3223"/>
                  <a:pt x="12498" y="3226"/>
                  <a:pt x="12522" y="3398"/>
                </a:cubicBezTo>
                <a:cubicBezTo>
                  <a:pt x="12536" y="3494"/>
                  <a:pt x="12568" y="3597"/>
                  <a:pt x="12591" y="3628"/>
                </a:cubicBezTo>
                <a:cubicBezTo>
                  <a:pt x="12615" y="3659"/>
                  <a:pt x="12575" y="3749"/>
                  <a:pt x="12502" y="3827"/>
                </a:cubicBezTo>
                <a:cubicBezTo>
                  <a:pt x="12377" y="3961"/>
                  <a:pt x="12327" y="3967"/>
                  <a:pt x="11534" y="3959"/>
                </a:cubicBezTo>
                <a:cubicBezTo>
                  <a:pt x="10977" y="3954"/>
                  <a:pt x="10649" y="3977"/>
                  <a:pt x="10548" y="4028"/>
                </a:cubicBezTo>
                <a:cubicBezTo>
                  <a:pt x="10429" y="4089"/>
                  <a:pt x="10379" y="4089"/>
                  <a:pt x="10306" y="4030"/>
                </a:cubicBezTo>
                <a:cubicBezTo>
                  <a:pt x="10239" y="3975"/>
                  <a:pt x="9715" y="3955"/>
                  <a:pt x="8319" y="3955"/>
                </a:cubicBezTo>
                <a:cubicBezTo>
                  <a:pt x="6756" y="3955"/>
                  <a:pt x="6412" y="3939"/>
                  <a:pt x="6363" y="3868"/>
                </a:cubicBezTo>
                <a:cubicBezTo>
                  <a:pt x="6330" y="3820"/>
                  <a:pt x="6167" y="3771"/>
                  <a:pt x="6001" y="3759"/>
                </a:cubicBezTo>
                <a:cubicBezTo>
                  <a:pt x="5615" y="3730"/>
                  <a:pt x="5533" y="3687"/>
                  <a:pt x="5543" y="3516"/>
                </a:cubicBezTo>
                <a:cubicBezTo>
                  <a:pt x="5551" y="3393"/>
                  <a:pt x="5597" y="3375"/>
                  <a:pt x="5947" y="3359"/>
                </a:cubicBezTo>
                <a:cubicBezTo>
                  <a:pt x="6650" y="3326"/>
                  <a:pt x="6366" y="3227"/>
                  <a:pt x="5580" y="3230"/>
                </a:cubicBezTo>
                <a:cubicBezTo>
                  <a:pt x="5162" y="3232"/>
                  <a:pt x="4792" y="3211"/>
                  <a:pt x="4759" y="3183"/>
                </a:cubicBezTo>
                <a:cubicBezTo>
                  <a:pt x="4725" y="3156"/>
                  <a:pt x="4689" y="3004"/>
                  <a:pt x="4679" y="2845"/>
                </a:cubicBezTo>
                <a:cubicBezTo>
                  <a:pt x="4662" y="2573"/>
                  <a:pt x="4648" y="2556"/>
                  <a:pt x="4452" y="2556"/>
                </a:cubicBezTo>
                <a:cubicBezTo>
                  <a:pt x="4231" y="2556"/>
                  <a:pt x="4019" y="2355"/>
                  <a:pt x="4163" y="2283"/>
                </a:cubicBezTo>
                <a:cubicBezTo>
                  <a:pt x="4292" y="2218"/>
                  <a:pt x="4246" y="2085"/>
                  <a:pt x="4081" y="2050"/>
                </a:cubicBezTo>
                <a:cubicBezTo>
                  <a:pt x="3994" y="2032"/>
                  <a:pt x="3946" y="1988"/>
                  <a:pt x="3972" y="1953"/>
                </a:cubicBezTo>
                <a:cubicBezTo>
                  <a:pt x="4034" y="1871"/>
                  <a:pt x="3568" y="1527"/>
                  <a:pt x="3393" y="1524"/>
                </a:cubicBezTo>
                <a:cubicBezTo>
                  <a:pt x="3268" y="1523"/>
                  <a:pt x="3098" y="1295"/>
                  <a:pt x="3158" y="1211"/>
                </a:cubicBezTo>
                <a:cubicBezTo>
                  <a:pt x="3173" y="1190"/>
                  <a:pt x="2949" y="1169"/>
                  <a:pt x="2661" y="1164"/>
                </a:cubicBezTo>
                <a:cubicBezTo>
                  <a:pt x="2176" y="1156"/>
                  <a:pt x="2138" y="1164"/>
                  <a:pt x="2138" y="1282"/>
                </a:cubicBezTo>
                <a:cubicBezTo>
                  <a:pt x="2138" y="1351"/>
                  <a:pt x="2169" y="1458"/>
                  <a:pt x="2208" y="1517"/>
                </a:cubicBezTo>
                <a:cubicBezTo>
                  <a:pt x="2258" y="1592"/>
                  <a:pt x="2247" y="1663"/>
                  <a:pt x="2172" y="1750"/>
                </a:cubicBezTo>
                <a:cubicBezTo>
                  <a:pt x="2082" y="1854"/>
                  <a:pt x="2005" y="1869"/>
                  <a:pt x="1687" y="1847"/>
                </a:cubicBezTo>
                <a:cubicBezTo>
                  <a:pt x="1283" y="1818"/>
                  <a:pt x="1162" y="1897"/>
                  <a:pt x="1275" y="2115"/>
                </a:cubicBezTo>
                <a:cubicBezTo>
                  <a:pt x="1305" y="2173"/>
                  <a:pt x="1340" y="2276"/>
                  <a:pt x="1351" y="2343"/>
                </a:cubicBezTo>
                <a:cubicBezTo>
                  <a:pt x="1380" y="2518"/>
                  <a:pt x="1562" y="2892"/>
                  <a:pt x="1673" y="2999"/>
                </a:cubicBezTo>
                <a:cubicBezTo>
                  <a:pt x="1724" y="3050"/>
                  <a:pt x="1762" y="3114"/>
                  <a:pt x="1756" y="3142"/>
                </a:cubicBezTo>
                <a:cubicBezTo>
                  <a:pt x="1725" y="3281"/>
                  <a:pt x="1773" y="3350"/>
                  <a:pt x="1892" y="3334"/>
                </a:cubicBezTo>
                <a:cubicBezTo>
                  <a:pt x="1980" y="3322"/>
                  <a:pt x="2022" y="3352"/>
                  <a:pt x="2014" y="3426"/>
                </a:cubicBezTo>
                <a:cubicBezTo>
                  <a:pt x="2005" y="3518"/>
                  <a:pt x="2049" y="3534"/>
                  <a:pt x="2276" y="3518"/>
                </a:cubicBezTo>
                <a:cubicBezTo>
                  <a:pt x="2526" y="3500"/>
                  <a:pt x="2552" y="3514"/>
                  <a:pt x="2574" y="3666"/>
                </a:cubicBezTo>
                <a:cubicBezTo>
                  <a:pt x="2596" y="3826"/>
                  <a:pt x="2627" y="3844"/>
                  <a:pt x="2888" y="3858"/>
                </a:cubicBezTo>
                <a:cubicBezTo>
                  <a:pt x="2968" y="3862"/>
                  <a:pt x="3012" y="3958"/>
                  <a:pt x="3039" y="4198"/>
                </a:cubicBezTo>
                <a:cubicBezTo>
                  <a:pt x="3071" y="4487"/>
                  <a:pt x="3098" y="4536"/>
                  <a:pt x="3244" y="4552"/>
                </a:cubicBezTo>
                <a:cubicBezTo>
                  <a:pt x="3336" y="4563"/>
                  <a:pt x="3455" y="4619"/>
                  <a:pt x="3507" y="4677"/>
                </a:cubicBezTo>
                <a:cubicBezTo>
                  <a:pt x="3559" y="4736"/>
                  <a:pt x="3660" y="4801"/>
                  <a:pt x="3732" y="4823"/>
                </a:cubicBezTo>
                <a:cubicBezTo>
                  <a:pt x="3869" y="4865"/>
                  <a:pt x="3891" y="5017"/>
                  <a:pt x="3865" y="5795"/>
                </a:cubicBezTo>
                <a:cubicBezTo>
                  <a:pt x="3853" y="6169"/>
                  <a:pt x="3885" y="6203"/>
                  <a:pt x="4105" y="6042"/>
                </a:cubicBezTo>
                <a:cubicBezTo>
                  <a:pt x="4238" y="5945"/>
                  <a:pt x="4247" y="5945"/>
                  <a:pt x="4286" y="6068"/>
                </a:cubicBezTo>
                <a:cubicBezTo>
                  <a:pt x="4314" y="6152"/>
                  <a:pt x="4400" y="6205"/>
                  <a:pt x="4528" y="6217"/>
                </a:cubicBezTo>
                <a:cubicBezTo>
                  <a:pt x="4751" y="6238"/>
                  <a:pt x="4845" y="6431"/>
                  <a:pt x="4657" y="6479"/>
                </a:cubicBezTo>
                <a:cubicBezTo>
                  <a:pt x="4262" y="6580"/>
                  <a:pt x="4270" y="6576"/>
                  <a:pt x="4388" y="6628"/>
                </a:cubicBezTo>
                <a:cubicBezTo>
                  <a:pt x="4450" y="6655"/>
                  <a:pt x="5116" y="6678"/>
                  <a:pt x="5865" y="6678"/>
                </a:cubicBezTo>
                <a:lnTo>
                  <a:pt x="7227" y="6678"/>
                </a:lnTo>
                <a:lnTo>
                  <a:pt x="7229" y="6381"/>
                </a:lnTo>
                <a:cubicBezTo>
                  <a:pt x="7231" y="6217"/>
                  <a:pt x="7250" y="6061"/>
                  <a:pt x="7271" y="6033"/>
                </a:cubicBezTo>
                <a:cubicBezTo>
                  <a:pt x="7292" y="6006"/>
                  <a:pt x="7691" y="5987"/>
                  <a:pt x="8157" y="5992"/>
                </a:cubicBezTo>
                <a:lnTo>
                  <a:pt x="9006" y="6002"/>
                </a:lnTo>
                <a:lnTo>
                  <a:pt x="9006" y="6361"/>
                </a:lnTo>
                <a:lnTo>
                  <a:pt x="9006" y="6722"/>
                </a:lnTo>
                <a:lnTo>
                  <a:pt x="8612" y="6741"/>
                </a:lnTo>
                <a:lnTo>
                  <a:pt x="8217" y="6759"/>
                </a:lnTo>
                <a:lnTo>
                  <a:pt x="8217" y="7049"/>
                </a:lnTo>
                <a:cubicBezTo>
                  <a:pt x="8217" y="7350"/>
                  <a:pt x="8060" y="7621"/>
                  <a:pt x="7961" y="7492"/>
                </a:cubicBezTo>
                <a:cubicBezTo>
                  <a:pt x="7932" y="7453"/>
                  <a:pt x="7807" y="7423"/>
                  <a:pt x="7683" y="7423"/>
                </a:cubicBezTo>
                <a:cubicBezTo>
                  <a:pt x="7559" y="7423"/>
                  <a:pt x="7478" y="7447"/>
                  <a:pt x="7502" y="7479"/>
                </a:cubicBezTo>
                <a:cubicBezTo>
                  <a:pt x="7526" y="7510"/>
                  <a:pt x="7489" y="7562"/>
                  <a:pt x="7420" y="7593"/>
                </a:cubicBezTo>
                <a:cubicBezTo>
                  <a:pt x="7328" y="7635"/>
                  <a:pt x="7305" y="7699"/>
                  <a:pt x="7338" y="7832"/>
                </a:cubicBezTo>
                <a:cubicBezTo>
                  <a:pt x="7398" y="8076"/>
                  <a:pt x="7283" y="8151"/>
                  <a:pt x="6851" y="8151"/>
                </a:cubicBezTo>
                <a:lnTo>
                  <a:pt x="6490" y="8151"/>
                </a:lnTo>
                <a:lnTo>
                  <a:pt x="6490" y="8480"/>
                </a:lnTo>
                <a:cubicBezTo>
                  <a:pt x="6490" y="8845"/>
                  <a:pt x="6393" y="8954"/>
                  <a:pt x="6112" y="8905"/>
                </a:cubicBezTo>
                <a:cubicBezTo>
                  <a:pt x="5949" y="8877"/>
                  <a:pt x="5943" y="8881"/>
                  <a:pt x="6065" y="8943"/>
                </a:cubicBezTo>
                <a:cubicBezTo>
                  <a:pt x="6191" y="9008"/>
                  <a:pt x="6191" y="9023"/>
                  <a:pt x="6079" y="9123"/>
                </a:cubicBezTo>
                <a:cubicBezTo>
                  <a:pt x="5968" y="9223"/>
                  <a:pt x="5969" y="9235"/>
                  <a:pt x="6085" y="9272"/>
                </a:cubicBezTo>
                <a:cubicBezTo>
                  <a:pt x="6201" y="9308"/>
                  <a:pt x="6200" y="9320"/>
                  <a:pt x="6072" y="9435"/>
                </a:cubicBezTo>
                <a:cubicBezTo>
                  <a:pt x="5984" y="9514"/>
                  <a:pt x="5870" y="9550"/>
                  <a:pt x="5763" y="9534"/>
                </a:cubicBezTo>
                <a:lnTo>
                  <a:pt x="5593" y="9507"/>
                </a:lnTo>
                <a:lnTo>
                  <a:pt x="5602" y="10610"/>
                </a:lnTo>
                <a:cubicBezTo>
                  <a:pt x="5607" y="11258"/>
                  <a:pt x="5642" y="11742"/>
                  <a:pt x="5687" y="11789"/>
                </a:cubicBezTo>
                <a:cubicBezTo>
                  <a:pt x="5740" y="11843"/>
                  <a:pt x="5736" y="11889"/>
                  <a:pt x="5676" y="11937"/>
                </a:cubicBezTo>
                <a:cubicBezTo>
                  <a:pt x="5569" y="12024"/>
                  <a:pt x="5561" y="12188"/>
                  <a:pt x="5665" y="12136"/>
                </a:cubicBezTo>
                <a:cubicBezTo>
                  <a:pt x="5707" y="12115"/>
                  <a:pt x="5760" y="12139"/>
                  <a:pt x="5783" y="12188"/>
                </a:cubicBezTo>
                <a:cubicBezTo>
                  <a:pt x="5809" y="12241"/>
                  <a:pt x="5925" y="12276"/>
                  <a:pt x="6078" y="12276"/>
                </a:cubicBezTo>
                <a:cubicBezTo>
                  <a:pt x="6441" y="12276"/>
                  <a:pt x="6490" y="12322"/>
                  <a:pt x="6490" y="12654"/>
                </a:cubicBezTo>
                <a:lnTo>
                  <a:pt x="6490" y="12951"/>
                </a:lnTo>
                <a:lnTo>
                  <a:pt x="6884" y="12969"/>
                </a:lnTo>
                <a:lnTo>
                  <a:pt x="7278" y="12987"/>
                </a:lnTo>
                <a:lnTo>
                  <a:pt x="7320" y="13275"/>
                </a:lnTo>
                <a:cubicBezTo>
                  <a:pt x="7377" y="13677"/>
                  <a:pt x="7309" y="13748"/>
                  <a:pt x="6862" y="13748"/>
                </a:cubicBezTo>
                <a:lnTo>
                  <a:pt x="6490" y="13748"/>
                </a:lnTo>
                <a:lnTo>
                  <a:pt x="6490" y="14088"/>
                </a:lnTo>
                <a:cubicBezTo>
                  <a:pt x="6490" y="14379"/>
                  <a:pt x="6468" y="14432"/>
                  <a:pt x="6337" y="14460"/>
                </a:cubicBezTo>
                <a:lnTo>
                  <a:pt x="6185" y="14493"/>
                </a:lnTo>
                <a:lnTo>
                  <a:pt x="6337" y="14581"/>
                </a:lnTo>
                <a:cubicBezTo>
                  <a:pt x="6460" y="14650"/>
                  <a:pt x="6476" y="14691"/>
                  <a:pt x="6414" y="14786"/>
                </a:cubicBezTo>
                <a:cubicBezTo>
                  <a:pt x="6371" y="14851"/>
                  <a:pt x="6265" y="14903"/>
                  <a:pt x="6179" y="14903"/>
                </a:cubicBezTo>
                <a:cubicBezTo>
                  <a:pt x="6073" y="14903"/>
                  <a:pt x="6038" y="14932"/>
                  <a:pt x="6067" y="14993"/>
                </a:cubicBezTo>
                <a:cubicBezTo>
                  <a:pt x="6131" y="15129"/>
                  <a:pt x="5973" y="15172"/>
                  <a:pt x="5820" y="15059"/>
                </a:cubicBezTo>
                <a:cubicBezTo>
                  <a:pt x="5698" y="14970"/>
                  <a:pt x="5679" y="14970"/>
                  <a:pt x="5640" y="15053"/>
                </a:cubicBezTo>
                <a:cubicBezTo>
                  <a:pt x="5614" y="15109"/>
                  <a:pt x="5504" y="15146"/>
                  <a:pt x="5373" y="15146"/>
                </a:cubicBezTo>
                <a:cubicBezTo>
                  <a:pt x="5199" y="15146"/>
                  <a:pt x="5144" y="15176"/>
                  <a:pt x="5126" y="15283"/>
                </a:cubicBezTo>
                <a:cubicBezTo>
                  <a:pt x="5110" y="15371"/>
                  <a:pt x="5042" y="15428"/>
                  <a:pt x="4933" y="15441"/>
                </a:cubicBezTo>
                <a:cubicBezTo>
                  <a:pt x="4742" y="15463"/>
                  <a:pt x="4709" y="15625"/>
                  <a:pt x="4857" y="15817"/>
                </a:cubicBezTo>
                <a:cubicBezTo>
                  <a:pt x="4931" y="15914"/>
                  <a:pt x="4932" y="15962"/>
                  <a:pt x="4857" y="16059"/>
                </a:cubicBezTo>
                <a:cubicBezTo>
                  <a:pt x="4783" y="16155"/>
                  <a:pt x="4782" y="16178"/>
                  <a:pt x="4855" y="16166"/>
                </a:cubicBezTo>
                <a:cubicBezTo>
                  <a:pt x="4906" y="16158"/>
                  <a:pt x="4959" y="16210"/>
                  <a:pt x="4973" y="16283"/>
                </a:cubicBezTo>
                <a:cubicBezTo>
                  <a:pt x="4987" y="16355"/>
                  <a:pt x="5046" y="16449"/>
                  <a:pt x="5106" y="16489"/>
                </a:cubicBezTo>
                <a:cubicBezTo>
                  <a:pt x="5165" y="16529"/>
                  <a:pt x="5215" y="16593"/>
                  <a:pt x="5215" y="16634"/>
                </a:cubicBezTo>
                <a:cubicBezTo>
                  <a:pt x="5215" y="16769"/>
                  <a:pt x="4917" y="16932"/>
                  <a:pt x="4670" y="16932"/>
                </a:cubicBezTo>
                <a:cubicBezTo>
                  <a:pt x="4507" y="16932"/>
                  <a:pt x="4385" y="16977"/>
                  <a:pt x="4294" y="17070"/>
                </a:cubicBezTo>
                <a:cubicBezTo>
                  <a:pt x="4214" y="17152"/>
                  <a:pt x="4112" y="17195"/>
                  <a:pt x="4045" y="17175"/>
                </a:cubicBezTo>
                <a:cubicBezTo>
                  <a:pt x="3982" y="17155"/>
                  <a:pt x="3887" y="17188"/>
                  <a:pt x="3832" y="17248"/>
                </a:cubicBezTo>
                <a:cubicBezTo>
                  <a:pt x="3778" y="17308"/>
                  <a:pt x="3685" y="17341"/>
                  <a:pt x="3623" y="17322"/>
                </a:cubicBezTo>
                <a:cubicBezTo>
                  <a:pt x="3552" y="17300"/>
                  <a:pt x="3465" y="17353"/>
                  <a:pt x="3382" y="17468"/>
                </a:cubicBezTo>
                <a:cubicBezTo>
                  <a:pt x="3283" y="17604"/>
                  <a:pt x="3226" y="17632"/>
                  <a:pt x="3153" y="17582"/>
                </a:cubicBezTo>
                <a:cubicBezTo>
                  <a:pt x="3087" y="17538"/>
                  <a:pt x="2995" y="17535"/>
                  <a:pt x="2861" y="17576"/>
                </a:cubicBezTo>
                <a:cubicBezTo>
                  <a:pt x="2753" y="17610"/>
                  <a:pt x="2617" y="17622"/>
                  <a:pt x="2559" y="17604"/>
                </a:cubicBezTo>
                <a:cubicBezTo>
                  <a:pt x="2498" y="17585"/>
                  <a:pt x="2387" y="17647"/>
                  <a:pt x="2296" y="17752"/>
                </a:cubicBezTo>
                <a:cubicBezTo>
                  <a:pt x="2209" y="17850"/>
                  <a:pt x="2095" y="17930"/>
                  <a:pt x="2043" y="17928"/>
                </a:cubicBezTo>
                <a:cubicBezTo>
                  <a:pt x="1991" y="17927"/>
                  <a:pt x="1806" y="17930"/>
                  <a:pt x="1631" y="17936"/>
                </a:cubicBezTo>
                <a:cubicBezTo>
                  <a:pt x="1345" y="17944"/>
                  <a:pt x="1311" y="17960"/>
                  <a:pt x="1311" y="18095"/>
                </a:cubicBezTo>
                <a:cubicBezTo>
                  <a:pt x="1311" y="18335"/>
                  <a:pt x="602" y="18589"/>
                  <a:pt x="505" y="18383"/>
                </a:cubicBezTo>
                <a:cubicBezTo>
                  <a:pt x="477" y="18324"/>
                  <a:pt x="435" y="18364"/>
                  <a:pt x="381" y="18499"/>
                </a:cubicBezTo>
                <a:cubicBezTo>
                  <a:pt x="326" y="18637"/>
                  <a:pt x="251" y="18705"/>
                  <a:pt x="156" y="18705"/>
                </a:cubicBezTo>
                <a:cubicBezTo>
                  <a:pt x="43" y="18706"/>
                  <a:pt x="11" y="18753"/>
                  <a:pt x="1" y="18935"/>
                </a:cubicBezTo>
                <a:cubicBezTo>
                  <a:pt x="-13" y="19216"/>
                  <a:pt x="59" y="19269"/>
                  <a:pt x="457" y="19268"/>
                </a:cubicBezTo>
                <a:cubicBezTo>
                  <a:pt x="859" y="19266"/>
                  <a:pt x="976" y="19321"/>
                  <a:pt x="846" y="19452"/>
                </a:cubicBezTo>
                <a:cubicBezTo>
                  <a:pt x="791" y="19507"/>
                  <a:pt x="785" y="19531"/>
                  <a:pt x="833" y="19508"/>
                </a:cubicBezTo>
                <a:cubicBezTo>
                  <a:pt x="880" y="19485"/>
                  <a:pt x="956" y="19504"/>
                  <a:pt x="1002" y="19549"/>
                </a:cubicBezTo>
                <a:cubicBezTo>
                  <a:pt x="1056" y="19602"/>
                  <a:pt x="1187" y="19621"/>
                  <a:pt x="1367" y="19603"/>
                </a:cubicBezTo>
                <a:cubicBezTo>
                  <a:pt x="1839" y="19557"/>
                  <a:pt x="2406" y="19588"/>
                  <a:pt x="2566" y="19668"/>
                </a:cubicBezTo>
                <a:cubicBezTo>
                  <a:pt x="2612" y="19691"/>
                  <a:pt x="2704" y="19692"/>
                  <a:pt x="2770" y="19671"/>
                </a:cubicBezTo>
                <a:cubicBezTo>
                  <a:pt x="2918" y="19625"/>
                  <a:pt x="3117" y="19749"/>
                  <a:pt x="3066" y="19857"/>
                </a:cubicBezTo>
                <a:cubicBezTo>
                  <a:pt x="3038" y="19914"/>
                  <a:pt x="3133" y="19938"/>
                  <a:pt x="3415" y="19943"/>
                </a:cubicBezTo>
                <a:cubicBezTo>
                  <a:pt x="3626" y="19947"/>
                  <a:pt x="3828" y="19965"/>
                  <a:pt x="3863" y="19983"/>
                </a:cubicBezTo>
                <a:cubicBezTo>
                  <a:pt x="3899" y="20001"/>
                  <a:pt x="3947" y="19990"/>
                  <a:pt x="3970" y="19960"/>
                </a:cubicBezTo>
                <a:cubicBezTo>
                  <a:pt x="3995" y="19927"/>
                  <a:pt x="4129" y="19926"/>
                  <a:pt x="4290" y="19955"/>
                </a:cubicBezTo>
                <a:cubicBezTo>
                  <a:pt x="4443" y="19983"/>
                  <a:pt x="4587" y="20000"/>
                  <a:pt x="4610" y="19995"/>
                </a:cubicBezTo>
                <a:cubicBezTo>
                  <a:pt x="4633" y="19990"/>
                  <a:pt x="4741" y="20033"/>
                  <a:pt x="4850" y="20092"/>
                </a:cubicBezTo>
                <a:cubicBezTo>
                  <a:pt x="5090" y="20222"/>
                  <a:pt x="5347" y="20269"/>
                  <a:pt x="5405" y="20192"/>
                </a:cubicBezTo>
                <a:cubicBezTo>
                  <a:pt x="5474" y="20102"/>
                  <a:pt x="5741" y="20125"/>
                  <a:pt x="5789" y="20226"/>
                </a:cubicBezTo>
                <a:cubicBezTo>
                  <a:pt x="5817" y="20286"/>
                  <a:pt x="5897" y="20308"/>
                  <a:pt x="6021" y="20289"/>
                </a:cubicBezTo>
                <a:cubicBezTo>
                  <a:pt x="6126" y="20274"/>
                  <a:pt x="6268" y="20285"/>
                  <a:pt x="6335" y="20314"/>
                </a:cubicBezTo>
                <a:cubicBezTo>
                  <a:pt x="6403" y="20344"/>
                  <a:pt x="6659" y="20381"/>
                  <a:pt x="6906" y="20395"/>
                </a:cubicBezTo>
                <a:cubicBezTo>
                  <a:pt x="7249" y="20416"/>
                  <a:pt x="7359" y="20445"/>
                  <a:pt x="7378" y="20523"/>
                </a:cubicBezTo>
                <a:cubicBezTo>
                  <a:pt x="7395" y="20592"/>
                  <a:pt x="7449" y="20615"/>
                  <a:pt x="7542" y="20591"/>
                </a:cubicBezTo>
                <a:cubicBezTo>
                  <a:pt x="7617" y="20572"/>
                  <a:pt x="7701" y="20586"/>
                  <a:pt x="7729" y="20622"/>
                </a:cubicBezTo>
                <a:cubicBezTo>
                  <a:pt x="7765" y="20669"/>
                  <a:pt x="7810" y="20668"/>
                  <a:pt x="7885" y="20618"/>
                </a:cubicBezTo>
                <a:cubicBezTo>
                  <a:pt x="7945" y="20577"/>
                  <a:pt x="8047" y="20567"/>
                  <a:pt x="8123" y="20594"/>
                </a:cubicBezTo>
                <a:cubicBezTo>
                  <a:pt x="8196" y="20620"/>
                  <a:pt x="8283" y="20635"/>
                  <a:pt x="8319" y="20628"/>
                </a:cubicBezTo>
                <a:cubicBezTo>
                  <a:pt x="8355" y="20621"/>
                  <a:pt x="8464" y="20659"/>
                  <a:pt x="8561" y="20710"/>
                </a:cubicBezTo>
                <a:cubicBezTo>
                  <a:pt x="8657" y="20762"/>
                  <a:pt x="8813" y="20797"/>
                  <a:pt x="8908" y="20788"/>
                </a:cubicBezTo>
                <a:cubicBezTo>
                  <a:pt x="9021" y="20779"/>
                  <a:pt x="9073" y="20802"/>
                  <a:pt x="9058" y="20858"/>
                </a:cubicBezTo>
                <a:cubicBezTo>
                  <a:pt x="9043" y="20915"/>
                  <a:pt x="9086" y="20931"/>
                  <a:pt x="9195" y="20908"/>
                </a:cubicBezTo>
                <a:cubicBezTo>
                  <a:pt x="9292" y="20887"/>
                  <a:pt x="9368" y="20906"/>
                  <a:pt x="9393" y="20959"/>
                </a:cubicBezTo>
                <a:cubicBezTo>
                  <a:pt x="9422" y="21020"/>
                  <a:pt x="9523" y="21038"/>
                  <a:pt x="9745" y="21019"/>
                </a:cubicBezTo>
                <a:cubicBezTo>
                  <a:pt x="9916" y="21005"/>
                  <a:pt x="10056" y="20987"/>
                  <a:pt x="10056" y="20981"/>
                </a:cubicBezTo>
                <a:cubicBezTo>
                  <a:pt x="10056" y="20945"/>
                  <a:pt x="10518" y="20952"/>
                  <a:pt x="10581" y="20990"/>
                </a:cubicBezTo>
                <a:cubicBezTo>
                  <a:pt x="10622" y="21015"/>
                  <a:pt x="10758" y="21043"/>
                  <a:pt x="10882" y="21053"/>
                </a:cubicBezTo>
                <a:cubicBezTo>
                  <a:pt x="11183" y="21078"/>
                  <a:pt x="11320" y="21162"/>
                  <a:pt x="11220" y="21259"/>
                </a:cubicBezTo>
                <a:cubicBezTo>
                  <a:pt x="11162" y="21316"/>
                  <a:pt x="11195" y="21335"/>
                  <a:pt x="11351" y="21336"/>
                </a:cubicBezTo>
                <a:cubicBezTo>
                  <a:pt x="12483" y="21345"/>
                  <a:pt x="12509" y="21348"/>
                  <a:pt x="12550" y="21473"/>
                </a:cubicBezTo>
                <a:cubicBezTo>
                  <a:pt x="12585" y="21581"/>
                  <a:pt x="12651" y="21595"/>
                  <a:pt x="13146" y="21595"/>
                </a:cubicBezTo>
                <a:cubicBezTo>
                  <a:pt x="13635" y="21595"/>
                  <a:pt x="13701" y="21581"/>
                  <a:pt x="13681" y="21488"/>
                </a:cubicBezTo>
                <a:cubicBezTo>
                  <a:pt x="13667" y="21417"/>
                  <a:pt x="13715" y="21375"/>
                  <a:pt x="13827" y="21362"/>
                </a:cubicBezTo>
                <a:cubicBezTo>
                  <a:pt x="13919" y="21352"/>
                  <a:pt x="14064" y="21263"/>
                  <a:pt x="14150" y="21165"/>
                </a:cubicBezTo>
                <a:cubicBezTo>
                  <a:pt x="14236" y="21067"/>
                  <a:pt x="14372" y="20986"/>
                  <a:pt x="14452" y="20986"/>
                </a:cubicBezTo>
                <a:cubicBezTo>
                  <a:pt x="14540" y="20986"/>
                  <a:pt x="14597" y="20944"/>
                  <a:pt x="14597" y="20878"/>
                </a:cubicBezTo>
                <a:cubicBezTo>
                  <a:pt x="14597" y="20710"/>
                  <a:pt x="14822" y="20486"/>
                  <a:pt x="14951" y="20526"/>
                </a:cubicBezTo>
                <a:cubicBezTo>
                  <a:pt x="15029" y="20551"/>
                  <a:pt x="15051" y="20534"/>
                  <a:pt x="15022" y="20472"/>
                </a:cubicBezTo>
                <a:cubicBezTo>
                  <a:pt x="14968" y="20359"/>
                  <a:pt x="15170" y="20262"/>
                  <a:pt x="15371" y="20304"/>
                </a:cubicBezTo>
                <a:cubicBezTo>
                  <a:pt x="15476" y="20326"/>
                  <a:pt x="15504" y="20314"/>
                  <a:pt x="15465" y="20263"/>
                </a:cubicBezTo>
                <a:cubicBezTo>
                  <a:pt x="15434" y="20223"/>
                  <a:pt x="15432" y="20143"/>
                  <a:pt x="15460" y="20086"/>
                </a:cubicBezTo>
                <a:cubicBezTo>
                  <a:pt x="15505" y="19992"/>
                  <a:pt x="15517" y="19992"/>
                  <a:pt x="15616" y="20101"/>
                </a:cubicBezTo>
                <a:cubicBezTo>
                  <a:pt x="15722" y="20218"/>
                  <a:pt x="15727" y="20218"/>
                  <a:pt x="15841" y="20086"/>
                </a:cubicBezTo>
                <a:cubicBezTo>
                  <a:pt x="15905" y="20012"/>
                  <a:pt x="16003" y="19952"/>
                  <a:pt x="16059" y="19952"/>
                </a:cubicBezTo>
                <a:cubicBezTo>
                  <a:pt x="16124" y="19952"/>
                  <a:pt x="16153" y="19895"/>
                  <a:pt x="16139" y="19795"/>
                </a:cubicBezTo>
                <a:cubicBezTo>
                  <a:pt x="16125" y="19691"/>
                  <a:pt x="16189" y="19574"/>
                  <a:pt x="16330" y="19449"/>
                </a:cubicBezTo>
                <a:cubicBezTo>
                  <a:pt x="16524" y="19277"/>
                  <a:pt x="16629" y="19240"/>
                  <a:pt x="17015" y="19207"/>
                </a:cubicBezTo>
                <a:cubicBezTo>
                  <a:pt x="17129" y="19198"/>
                  <a:pt x="17130" y="19184"/>
                  <a:pt x="17031" y="19096"/>
                </a:cubicBezTo>
                <a:cubicBezTo>
                  <a:pt x="16937" y="19011"/>
                  <a:pt x="16937" y="18986"/>
                  <a:pt x="17024" y="18928"/>
                </a:cubicBezTo>
                <a:cubicBezTo>
                  <a:pt x="17080" y="18890"/>
                  <a:pt x="17147" y="18876"/>
                  <a:pt x="17174" y="18898"/>
                </a:cubicBezTo>
                <a:cubicBezTo>
                  <a:pt x="17274" y="18979"/>
                  <a:pt x="17605" y="18777"/>
                  <a:pt x="17583" y="18648"/>
                </a:cubicBezTo>
                <a:cubicBezTo>
                  <a:pt x="17566" y="18548"/>
                  <a:pt x="17605" y="18522"/>
                  <a:pt x="17770" y="18517"/>
                </a:cubicBezTo>
                <a:cubicBezTo>
                  <a:pt x="17885" y="18514"/>
                  <a:pt x="17986" y="18500"/>
                  <a:pt x="17996" y="18486"/>
                </a:cubicBezTo>
                <a:cubicBezTo>
                  <a:pt x="18005" y="18473"/>
                  <a:pt x="18051" y="18407"/>
                  <a:pt x="18097" y="18340"/>
                </a:cubicBezTo>
                <a:cubicBezTo>
                  <a:pt x="18149" y="18265"/>
                  <a:pt x="18242" y="18226"/>
                  <a:pt x="18341" y="18237"/>
                </a:cubicBezTo>
                <a:cubicBezTo>
                  <a:pt x="18467" y="18252"/>
                  <a:pt x="18501" y="18225"/>
                  <a:pt x="18501" y="18108"/>
                </a:cubicBezTo>
                <a:cubicBezTo>
                  <a:pt x="18501" y="18026"/>
                  <a:pt x="18551" y="17926"/>
                  <a:pt x="18613" y="17884"/>
                </a:cubicBezTo>
                <a:cubicBezTo>
                  <a:pt x="18675" y="17842"/>
                  <a:pt x="18726" y="17772"/>
                  <a:pt x="18726" y="17727"/>
                </a:cubicBezTo>
                <a:cubicBezTo>
                  <a:pt x="18726" y="17682"/>
                  <a:pt x="18796" y="17615"/>
                  <a:pt x="18880" y="17578"/>
                </a:cubicBezTo>
                <a:cubicBezTo>
                  <a:pt x="19052" y="17503"/>
                  <a:pt x="19018" y="17299"/>
                  <a:pt x="18815" y="17179"/>
                </a:cubicBezTo>
                <a:cubicBezTo>
                  <a:pt x="18749" y="17140"/>
                  <a:pt x="18722" y="17069"/>
                  <a:pt x="18749" y="17011"/>
                </a:cubicBezTo>
                <a:cubicBezTo>
                  <a:pt x="18808" y="16887"/>
                  <a:pt x="18769" y="16885"/>
                  <a:pt x="18542" y="17005"/>
                </a:cubicBezTo>
                <a:cubicBezTo>
                  <a:pt x="18378" y="17093"/>
                  <a:pt x="18356" y="17092"/>
                  <a:pt x="18288" y="16994"/>
                </a:cubicBezTo>
                <a:cubicBezTo>
                  <a:pt x="18227" y="16905"/>
                  <a:pt x="18194" y="16899"/>
                  <a:pt x="18099" y="16963"/>
                </a:cubicBezTo>
                <a:cubicBezTo>
                  <a:pt x="18005" y="17026"/>
                  <a:pt x="17950" y="17021"/>
                  <a:pt x="17792" y="16938"/>
                </a:cubicBezTo>
                <a:cubicBezTo>
                  <a:pt x="17686" y="16881"/>
                  <a:pt x="17600" y="16783"/>
                  <a:pt x="17600" y="16718"/>
                </a:cubicBezTo>
                <a:cubicBezTo>
                  <a:pt x="17600" y="16652"/>
                  <a:pt x="17566" y="16617"/>
                  <a:pt x="17521" y="16639"/>
                </a:cubicBezTo>
                <a:cubicBezTo>
                  <a:pt x="17478" y="16660"/>
                  <a:pt x="17402" y="16650"/>
                  <a:pt x="17351" y="16615"/>
                </a:cubicBezTo>
                <a:cubicBezTo>
                  <a:pt x="17210" y="16521"/>
                  <a:pt x="16759" y="16547"/>
                  <a:pt x="16806" y="16646"/>
                </a:cubicBezTo>
                <a:cubicBezTo>
                  <a:pt x="16859" y="16758"/>
                  <a:pt x="16579" y="16866"/>
                  <a:pt x="16377" y="16813"/>
                </a:cubicBezTo>
                <a:cubicBezTo>
                  <a:pt x="16286" y="16788"/>
                  <a:pt x="16144" y="16764"/>
                  <a:pt x="16061" y="16758"/>
                </a:cubicBezTo>
                <a:cubicBezTo>
                  <a:pt x="15972" y="16751"/>
                  <a:pt x="15915" y="16705"/>
                  <a:pt x="15921" y="16646"/>
                </a:cubicBezTo>
                <a:cubicBezTo>
                  <a:pt x="15934" y="16519"/>
                  <a:pt x="15828" y="16515"/>
                  <a:pt x="15769" y="16640"/>
                </a:cubicBezTo>
                <a:cubicBezTo>
                  <a:pt x="15728" y="16726"/>
                  <a:pt x="15707" y="16727"/>
                  <a:pt x="15554" y="16640"/>
                </a:cubicBezTo>
                <a:cubicBezTo>
                  <a:pt x="15461" y="16587"/>
                  <a:pt x="15382" y="16523"/>
                  <a:pt x="15378" y="16499"/>
                </a:cubicBezTo>
                <a:cubicBezTo>
                  <a:pt x="15366" y="16420"/>
                  <a:pt x="15207" y="16149"/>
                  <a:pt x="15202" y="16200"/>
                </a:cubicBezTo>
                <a:cubicBezTo>
                  <a:pt x="15199" y="16227"/>
                  <a:pt x="15155" y="16228"/>
                  <a:pt x="15104" y="16202"/>
                </a:cubicBezTo>
                <a:cubicBezTo>
                  <a:pt x="15052" y="16175"/>
                  <a:pt x="14959" y="16152"/>
                  <a:pt x="14897" y="16152"/>
                </a:cubicBezTo>
                <a:cubicBezTo>
                  <a:pt x="14818" y="16150"/>
                  <a:pt x="14771" y="16060"/>
                  <a:pt x="14740" y="15847"/>
                </a:cubicBezTo>
                <a:cubicBezTo>
                  <a:pt x="14716" y="15680"/>
                  <a:pt x="14672" y="15472"/>
                  <a:pt x="14642" y="15386"/>
                </a:cubicBezTo>
                <a:cubicBezTo>
                  <a:pt x="14603" y="15275"/>
                  <a:pt x="14623" y="15206"/>
                  <a:pt x="14709" y="15148"/>
                </a:cubicBezTo>
                <a:cubicBezTo>
                  <a:pt x="14814" y="15077"/>
                  <a:pt x="14837" y="15085"/>
                  <a:pt x="14877" y="15208"/>
                </a:cubicBezTo>
                <a:lnTo>
                  <a:pt x="14922" y="15351"/>
                </a:lnTo>
                <a:lnTo>
                  <a:pt x="14982" y="15218"/>
                </a:lnTo>
                <a:cubicBezTo>
                  <a:pt x="15041" y="15090"/>
                  <a:pt x="15077" y="15086"/>
                  <a:pt x="16319" y="15086"/>
                </a:cubicBezTo>
                <a:lnTo>
                  <a:pt x="17594" y="15086"/>
                </a:lnTo>
                <a:lnTo>
                  <a:pt x="17616" y="14372"/>
                </a:lnTo>
                <a:lnTo>
                  <a:pt x="17638" y="13657"/>
                </a:lnTo>
                <a:lnTo>
                  <a:pt x="17843" y="13637"/>
                </a:lnTo>
                <a:cubicBezTo>
                  <a:pt x="18033" y="13620"/>
                  <a:pt x="18050" y="13597"/>
                  <a:pt x="18050" y="13355"/>
                </a:cubicBezTo>
                <a:cubicBezTo>
                  <a:pt x="18050" y="13172"/>
                  <a:pt x="18014" y="13080"/>
                  <a:pt x="17932" y="13055"/>
                </a:cubicBezTo>
                <a:cubicBezTo>
                  <a:pt x="17839" y="13026"/>
                  <a:pt x="17818" y="12935"/>
                  <a:pt x="17832" y="12623"/>
                </a:cubicBezTo>
                <a:cubicBezTo>
                  <a:pt x="17845" y="12325"/>
                  <a:pt x="17819" y="12201"/>
                  <a:pt x="17725" y="12117"/>
                </a:cubicBezTo>
                <a:cubicBezTo>
                  <a:pt x="17569" y="11977"/>
                  <a:pt x="17568" y="11900"/>
                  <a:pt x="17718" y="11799"/>
                </a:cubicBezTo>
                <a:cubicBezTo>
                  <a:pt x="17824" y="11727"/>
                  <a:pt x="17824" y="11715"/>
                  <a:pt x="17718" y="11666"/>
                </a:cubicBezTo>
                <a:cubicBezTo>
                  <a:pt x="17634" y="11628"/>
                  <a:pt x="17600" y="11518"/>
                  <a:pt x="17600" y="11281"/>
                </a:cubicBezTo>
                <a:lnTo>
                  <a:pt x="17600" y="10950"/>
                </a:lnTo>
                <a:lnTo>
                  <a:pt x="16377" y="10950"/>
                </a:lnTo>
                <a:lnTo>
                  <a:pt x="15155" y="10950"/>
                </a:lnTo>
                <a:lnTo>
                  <a:pt x="15144" y="11232"/>
                </a:lnTo>
                <a:cubicBezTo>
                  <a:pt x="15137" y="11387"/>
                  <a:pt x="15099" y="11541"/>
                  <a:pt x="15058" y="11574"/>
                </a:cubicBezTo>
                <a:cubicBezTo>
                  <a:pt x="15018" y="11607"/>
                  <a:pt x="14604" y="11637"/>
                  <a:pt x="14141" y="11641"/>
                </a:cubicBezTo>
                <a:lnTo>
                  <a:pt x="13298" y="11649"/>
                </a:lnTo>
                <a:lnTo>
                  <a:pt x="13113" y="11422"/>
                </a:lnTo>
                <a:cubicBezTo>
                  <a:pt x="12992" y="11274"/>
                  <a:pt x="12940" y="11142"/>
                  <a:pt x="12964" y="11041"/>
                </a:cubicBezTo>
                <a:cubicBezTo>
                  <a:pt x="12984" y="10956"/>
                  <a:pt x="12971" y="10872"/>
                  <a:pt x="12935" y="10854"/>
                </a:cubicBezTo>
                <a:cubicBezTo>
                  <a:pt x="12899" y="10836"/>
                  <a:pt x="12908" y="10765"/>
                  <a:pt x="12953" y="10696"/>
                </a:cubicBezTo>
                <a:cubicBezTo>
                  <a:pt x="13013" y="10605"/>
                  <a:pt x="13057" y="10590"/>
                  <a:pt x="13118" y="10639"/>
                </a:cubicBezTo>
                <a:cubicBezTo>
                  <a:pt x="13263" y="10756"/>
                  <a:pt x="13313" y="10713"/>
                  <a:pt x="13336" y="10448"/>
                </a:cubicBezTo>
                <a:cubicBezTo>
                  <a:pt x="13355" y="10233"/>
                  <a:pt x="13387" y="10186"/>
                  <a:pt x="13527" y="10169"/>
                </a:cubicBezTo>
                <a:cubicBezTo>
                  <a:pt x="13676" y="10152"/>
                  <a:pt x="13696" y="10116"/>
                  <a:pt x="13696" y="9851"/>
                </a:cubicBezTo>
                <a:cubicBezTo>
                  <a:pt x="13696" y="9591"/>
                  <a:pt x="13676" y="9551"/>
                  <a:pt x="13543" y="9551"/>
                </a:cubicBezTo>
                <a:cubicBezTo>
                  <a:pt x="13386" y="9551"/>
                  <a:pt x="13339" y="9497"/>
                  <a:pt x="13298" y="9264"/>
                </a:cubicBezTo>
                <a:cubicBezTo>
                  <a:pt x="13285" y="9190"/>
                  <a:pt x="13252" y="9109"/>
                  <a:pt x="13224" y="9086"/>
                </a:cubicBezTo>
                <a:cubicBezTo>
                  <a:pt x="13195" y="9063"/>
                  <a:pt x="13209" y="9009"/>
                  <a:pt x="13253" y="8967"/>
                </a:cubicBezTo>
                <a:cubicBezTo>
                  <a:pt x="13310" y="8911"/>
                  <a:pt x="13298" y="8848"/>
                  <a:pt x="13209" y="8739"/>
                </a:cubicBezTo>
                <a:cubicBezTo>
                  <a:pt x="13093" y="8596"/>
                  <a:pt x="13094" y="8579"/>
                  <a:pt x="13235" y="8465"/>
                </a:cubicBezTo>
                <a:cubicBezTo>
                  <a:pt x="13328" y="8389"/>
                  <a:pt x="13443" y="8356"/>
                  <a:pt x="13540" y="8377"/>
                </a:cubicBezTo>
                <a:cubicBezTo>
                  <a:pt x="13642" y="8398"/>
                  <a:pt x="13711" y="8374"/>
                  <a:pt x="13743" y="8306"/>
                </a:cubicBezTo>
                <a:cubicBezTo>
                  <a:pt x="13770" y="8249"/>
                  <a:pt x="13873" y="8178"/>
                  <a:pt x="13970" y="8148"/>
                </a:cubicBezTo>
                <a:cubicBezTo>
                  <a:pt x="14090" y="8111"/>
                  <a:pt x="14146" y="8045"/>
                  <a:pt x="14146" y="7944"/>
                </a:cubicBezTo>
                <a:cubicBezTo>
                  <a:pt x="14146" y="7777"/>
                  <a:pt x="14268" y="7690"/>
                  <a:pt x="14462" y="7716"/>
                </a:cubicBezTo>
                <a:cubicBezTo>
                  <a:pt x="14586" y="7732"/>
                  <a:pt x="14592" y="7692"/>
                  <a:pt x="14510" y="7432"/>
                </a:cubicBezTo>
                <a:cubicBezTo>
                  <a:pt x="14489" y="7365"/>
                  <a:pt x="14733" y="7352"/>
                  <a:pt x="15818" y="7359"/>
                </a:cubicBezTo>
                <a:cubicBezTo>
                  <a:pt x="16881" y="7367"/>
                  <a:pt x="17149" y="7352"/>
                  <a:pt x="17133" y="7289"/>
                </a:cubicBezTo>
                <a:cubicBezTo>
                  <a:pt x="17120" y="7240"/>
                  <a:pt x="17185" y="7209"/>
                  <a:pt x="17300" y="7209"/>
                </a:cubicBezTo>
                <a:cubicBezTo>
                  <a:pt x="17403" y="7209"/>
                  <a:pt x="17491" y="7244"/>
                  <a:pt x="17496" y="7286"/>
                </a:cubicBezTo>
                <a:cubicBezTo>
                  <a:pt x="17501" y="7328"/>
                  <a:pt x="17513" y="7381"/>
                  <a:pt x="17523" y="7407"/>
                </a:cubicBezTo>
                <a:cubicBezTo>
                  <a:pt x="17533" y="7432"/>
                  <a:pt x="17539" y="7472"/>
                  <a:pt x="17534" y="7496"/>
                </a:cubicBezTo>
                <a:cubicBezTo>
                  <a:pt x="17530" y="7520"/>
                  <a:pt x="17565" y="7615"/>
                  <a:pt x="17612" y="7708"/>
                </a:cubicBezTo>
                <a:cubicBezTo>
                  <a:pt x="17660" y="7801"/>
                  <a:pt x="17693" y="7919"/>
                  <a:pt x="17687" y="7969"/>
                </a:cubicBezTo>
                <a:cubicBezTo>
                  <a:pt x="17667" y="8126"/>
                  <a:pt x="17786" y="8212"/>
                  <a:pt x="18054" y="8232"/>
                </a:cubicBezTo>
                <a:cubicBezTo>
                  <a:pt x="18203" y="8244"/>
                  <a:pt x="18304" y="8282"/>
                  <a:pt x="18293" y="8324"/>
                </a:cubicBezTo>
                <a:cubicBezTo>
                  <a:pt x="18270" y="8412"/>
                  <a:pt x="18517" y="8418"/>
                  <a:pt x="18624" y="8331"/>
                </a:cubicBezTo>
                <a:cubicBezTo>
                  <a:pt x="18679" y="8286"/>
                  <a:pt x="18765" y="8290"/>
                  <a:pt x="18907" y="8343"/>
                </a:cubicBezTo>
                <a:cubicBezTo>
                  <a:pt x="19065" y="8401"/>
                  <a:pt x="19144" y="8402"/>
                  <a:pt x="19253" y="8347"/>
                </a:cubicBezTo>
                <a:cubicBezTo>
                  <a:pt x="19337" y="8304"/>
                  <a:pt x="19412" y="8299"/>
                  <a:pt x="19438" y="8334"/>
                </a:cubicBezTo>
                <a:cubicBezTo>
                  <a:pt x="19462" y="8365"/>
                  <a:pt x="19641" y="8389"/>
                  <a:pt x="19836" y="8387"/>
                </a:cubicBezTo>
                <a:cubicBezTo>
                  <a:pt x="20144" y="8384"/>
                  <a:pt x="20230" y="8352"/>
                  <a:pt x="20500" y="8140"/>
                </a:cubicBezTo>
                <a:cubicBezTo>
                  <a:pt x="20672" y="8006"/>
                  <a:pt x="20841" y="7898"/>
                  <a:pt x="20876" y="7901"/>
                </a:cubicBezTo>
                <a:cubicBezTo>
                  <a:pt x="20912" y="7904"/>
                  <a:pt x="20941" y="7873"/>
                  <a:pt x="20942" y="7832"/>
                </a:cubicBezTo>
                <a:cubicBezTo>
                  <a:pt x="20943" y="7790"/>
                  <a:pt x="20965" y="7729"/>
                  <a:pt x="20991" y="7695"/>
                </a:cubicBezTo>
                <a:cubicBezTo>
                  <a:pt x="21017" y="7661"/>
                  <a:pt x="21048" y="7483"/>
                  <a:pt x="21058" y="7299"/>
                </a:cubicBezTo>
                <a:cubicBezTo>
                  <a:pt x="21069" y="7116"/>
                  <a:pt x="21119" y="6866"/>
                  <a:pt x="21171" y="6744"/>
                </a:cubicBezTo>
                <a:cubicBezTo>
                  <a:pt x="21241" y="6578"/>
                  <a:pt x="21243" y="6507"/>
                  <a:pt x="21178" y="6454"/>
                </a:cubicBezTo>
                <a:cubicBezTo>
                  <a:pt x="21113" y="6402"/>
                  <a:pt x="21134" y="6375"/>
                  <a:pt x="21260" y="6348"/>
                </a:cubicBezTo>
                <a:cubicBezTo>
                  <a:pt x="21352" y="6329"/>
                  <a:pt x="21433" y="6289"/>
                  <a:pt x="21438" y="6260"/>
                </a:cubicBezTo>
                <a:cubicBezTo>
                  <a:pt x="21452" y="6180"/>
                  <a:pt x="21473" y="6125"/>
                  <a:pt x="21536" y="6010"/>
                </a:cubicBezTo>
                <a:cubicBezTo>
                  <a:pt x="21587" y="5916"/>
                  <a:pt x="21561" y="5455"/>
                  <a:pt x="21481" y="5050"/>
                </a:cubicBezTo>
                <a:cubicBezTo>
                  <a:pt x="21465" y="4966"/>
                  <a:pt x="21446" y="4849"/>
                  <a:pt x="21440" y="4789"/>
                </a:cubicBezTo>
                <a:cubicBezTo>
                  <a:pt x="21433" y="4730"/>
                  <a:pt x="21343" y="4656"/>
                  <a:pt x="21240" y="4624"/>
                </a:cubicBezTo>
                <a:cubicBezTo>
                  <a:pt x="21137" y="4593"/>
                  <a:pt x="21053" y="4525"/>
                  <a:pt x="21053" y="4474"/>
                </a:cubicBezTo>
                <a:cubicBezTo>
                  <a:pt x="21053" y="4409"/>
                  <a:pt x="20990" y="4389"/>
                  <a:pt x="20838" y="4404"/>
                </a:cubicBezTo>
                <a:cubicBezTo>
                  <a:pt x="20720" y="4415"/>
                  <a:pt x="20592" y="4440"/>
                  <a:pt x="20553" y="4460"/>
                </a:cubicBezTo>
                <a:cubicBezTo>
                  <a:pt x="20415" y="4529"/>
                  <a:pt x="20266" y="4382"/>
                  <a:pt x="20255" y="4168"/>
                </a:cubicBezTo>
                <a:cubicBezTo>
                  <a:pt x="20248" y="4010"/>
                  <a:pt x="20283" y="3935"/>
                  <a:pt x="20390" y="3888"/>
                </a:cubicBezTo>
                <a:cubicBezTo>
                  <a:pt x="20534" y="3826"/>
                  <a:pt x="20533" y="3822"/>
                  <a:pt x="20384" y="3618"/>
                </a:cubicBezTo>
                <a:cubicBezTo>
                  <a:pt x="20289" y="3487"/>
                  <a:pt x="20263" y="3396"/>
                  <a:pt x="20312" y="3372"/>
                </a:cubicBezTo>
                <a:cubicBezTo>
                  <a:pt x="20358" y="3348"/>
                  <a:pt x="20324" y="3279"/>
                  <a:pt x="20226" y="3195"/>
                </a:cubicBezTo>
                <a:cubicBezTo>
                  <a:pt x="20122" y="3106"/>
                  <a:pt x="20094" y="3042"/>
                  <a:pt x="20146" y="3016"/>
                </a:cubicBezTo>
                <a:cubicBezTo>
                  <a:pt x="20191" y="2993"/>
                  <a:pt x="20226" y="2918"/>
                  <a:pt x="20226" y="2849"/>
                </a:cubicBezTo>
                <a:cubicBezTo>
                  <a:pt x="20226" y="2755"/>
                  <a:pt x="20190" y="2731"/>
                  <a:pt x="20079" y="2755"/>
                </a:cubicBezTo>
                <a:cubicBezTo>
                  <a:pt x="19873" y="2799"/>
                  <a:pt x="19726" y="2647"/>
                  <a:pt x="19854" y="2522"/>
                </a:cubicBezTo>
                <a:cubicBezTo>
                  <a:pt x="19920" y="2457"/>
                  <a:pt x="19974" y="2449"/>
                  <a:pt x="20028" y="2493"/>
                </a:cubicBezTo>
                <a:cubicBezTo>
                  <a:pt x="20182" y="2618"/>
                  <a:pt x="20226" y="2551"/>
                  <a:pt x="20226" y="2191"/>
                </a:cubicBezTo>
                <a:lnTo>
                  <a:pt x="20226" y="1826"/>
                </a:lnTo>
                <a:lnTo>
                  <a:pt x="19867" y="1826"/>
                </a:lnTo>
                <a:cubicBezTo>
                  <a:pt x="19668" y="1826"/>
                  <a:pt x="19466" y="1793"/>
                  <a:pt x="19416" y="1753"/>
                </a:cubicBezTo>
                <a:cubicBezTo>
                  <a:pt x="19362" y="1709"/>
                  <a:pt x="19322" y="1472"/>
                  <a:pt x="19316" y="1159"/>
                </a:cubicBezTo>
                <a:cubicBezTo>
                  <a:pt x="19310" y="873"/>
                  <a:pt x="19291" y="708"/>
                  <a:pt x="19273" y="791"/>
                </a:cubicBezTo>
                <a:cubicBezTo>
                  <a:pt x="19223" y="1014"/>
                  <a:pt x="19105" y="1090"/>
                  <a:pt x="19055" y="933"/>
                </a:cubicBezTo>
                <a:cubicBezTo>
                  <a:pt x="19031" y="861"/>
                  <a:pt x="18930" y="785"/>
                  <a:pt x="18829" y="765"/>
                </a:cubicBezTo>
                <a:cubicBezTo>
                  <a:pt x="18729" y="744"/>
                  <a:pt x="18607" y="661"/>
                  <a:pt x="18560" y="578"/>
                </a:cubicBezTo>
                <a:cubicBezTo>
                  <a:pt x="18476" y="428"/>
                  <a:pt x="18249" y="374"/>
                  <a:pt x="18164" y="485"/>
                </a:cubicBezTo>
                <a:cubicBezTo>
                  <a:pt x="18136" y="522"/>
                  <a:pt x="18046" y="522"/>
                  <a:pt x="17917" y="482"/>
                </a:cubicBezTo>
                <a:cubicBezTo>
                  <a:pt x="17806" y="448"/>
                  <a:pt x="17563" y="424"/>
                  <a:pt x="17376" y="429"/>
                </a:cubicBezTo>
                <a:cubicBezTo>
                  <a:pt x="16512" y="453"/>
                  <a:pt x="16401" y="435"/>
                  <a:pt x="16308" y="270"/>
                </a:cubicBezTo>
                <a:cubicBezTo>
                  <a:pt x="16247" y="161"/>
                  <a:pt x="16177" y="124"/>
                  <a:pt x="16079" y="145"/>
                </a:cubicBezTo>
                <a:cubicBezTo>
                  <a:pt x="15999" y="162"/>
                  <a:pt x="15921" y="137"/>
                  <a:pt x="15897" y="88"/>
                </a:cubicBezTo>
                <a:cubicBezTo>
                  <a:pt x="15874" y="37"/>
                  <a:pt x="15689" y="7"/>
                  <a:pt x="15501" y="1"/>
                </a:cubicBezTo>
                <a:close/>
                <a:moveTo>
                  <a:pt x="18951" y="428"/>
                </a:moveTo>
                <a:cubicBezTo>
                  <a:pt x="18910" y="428"/>
                  <a:pt x="18877" y="455"/>
                  <a:pt x="18877" y="488"/>
                </a:cubicBezTo>
                <a:cubicBezTo>
                  <a:pt x="18877" y="522"/>
                  <a:pt x="18910" y="549"/>
                  <a:pt x="18951" y="549"/>
                </a:cubicBezTo>
                <a:cubicBezTo>
                  <a:pt x="18992" y="549"/>
                  <a:pt x="19025" y="522"/>
                  <a:pt x="19025" y="488"/>
                </a:cubicBezTo>
                <a:cubicBezTo>
                  <a:pt x="19025" y="455"/>
                  <a:pt x="18992" y="428"/>
                  <a:pt x="18951" y="428"/>
                </a:cubicBezTo>
                <a:close/>
                <a:moveTo>
                  <a:pt x="19273" y="450"/>
                </a:moveTo>
                <a:cubicBezTo>
                  <a:pt x="19265" y="456"/>
                  <a:pt x="19258" y="478"/>
                  <a:pt x="19256" y="513"/>
                </a:cubicBezTo>
                <a:cubicBezTo>
                  <a:pt x="19253" y="577"/>
                  <a:pt x="19271" y="613"/>
                  <a:pt x="19296" y="593"/>
                </a:cubicBezTo>
                <a:cubicBezTo>
                  <a:pt x="19321" y="572"/>
                  <a:pt x="19323" y="520"/>
                  <a:pt x="19302" y="476"/>
                </a:cubicBezTo>
                <a:cubicBezTo>
                  <a:pt x="19290" y="452"/>
                  <a:pt x="19280" y="444"/>
                  <a:pt x="19273" y="450"/>
                </a:cubicBezTo>
                <a:close/>
                <a:moveTo>
                  <a:pt x="4007" y="6335"/>
                </a:moveTo>
                <a:cubicBezTo>
                  <a:pt x="3981" y="6334"/>
                  <a:pt x="3952" y="6338"/>
                  <a:pt x="3925" y="6347"/>
                </a:cubicBezTo>
                <a:cubicBezTo>
                  <a:pt x="3865" y="6366"/>
                  <a:pt x="3883" y="6381"/>
                  <a:pt x="3970" y="6383"/>
                </a:cubicBezTo>
                <a:cubicBezTo>
                  <a:pt x="4050" y="6386"/>
                  <a:pt x="4093" y="6371"/>
                  <a:pt x="4069" y="6351"/>
                </a:cubicBezTo>
                <a:cubicBezTo>
                  <a:pt x="4056" y="6341"/>
                  <a:pt x="4033" y="6336"/>
                  <a:pt x="4007" y="6335"/>
                </a:cubicBezTo>
                <a:close/>
                <a:moveTo>
                  <a:pt x="14126" y="9921"/>
                </a:moveTo>
                <a:cubicBezTo>
                  <a:pt x="14115" y="9935"/>
                  <a:pt x="14060" y="9995"/>
                  <a:pt x="14005" y="10053"/>
                </a:cubicBezTo>
                <a:cubicBezTo>
                  <a:pt x="13919" y="10144"/>
                  <a:pt x="13920" y="10159"/>
                  <a:pt x="14025" y="10159"/>
                </a:cubicBezTo>
                <a:cubicBezTo>
                  <a:pt x="14100" y="10159"/>
                  <a:pt x="14146" y="10108"/>
                  <a:pt x="14146" y="10027"/>
                </a:cubicBezTo>
                <a:cubicBezTo>
                  <a:pt x="14146" y="9954"/>
                  <a:pt x="14138" y="9907"/>
                  <a:pt x="14126" y="9921"/>
                </a:cubicBezTo>
                <a:close/>
                <a:moveTo>
                  <a:pt x="19273" y="17298"/>
                </a:moveTo>
                <a:cubicBezTo>
                  <a:pt x="19265" y="17305"/>
                  <a:pt x="19258" y="17326"/>
                  <a:pt x="19256" y="17362"/>
                </a:cubicBezTo>
                <a:cubicBezTo>
                  <a:pt x="19253" y="17426"/>
                  <a:pt x="19271" y="17461"/>
                  <a:pt x="19296" y="17441"/>
                </a:cubicBezTo>
                <a:cubicBezTo>
                  <a:pt x="19321" y="17421"/>
                  <a:pt x="19323" y="17369"/>
                  <a:pt x="19302" y="17325"/>
                </a:cubicBezTo>
                <a:cubicBezTo>
                  <a:pt x="19290" y="17300"/>
                  <a:pt x="19280" y="17292"/>
                  <a:pt x="19273" y="17298"/>
                </a:cubicBezTo>
                <a:close/>
              </a:path>
            </a:pathLst>
          </a:custGeom>
          <a:ln w="12700">
            <a:miter lim="400000"/>
          </a:ln>
        </p:spPr>
      </p:pic>
      <p:sp>
        <p:nvSpPr>
          <p:cNvPr id="78" name="Operational Technology"/>
          <p:cNvSpPr txBox="1"/>
          <p:nvPr/>
        </p:nvSpPr>
        <p:spPr>
          <a:xfrm>
            <a:off x="15671125" y="11996531"/>
            <a:ext cx="3474084"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3500">
                <a:solidFill>
                  <a:schemeClr val="accent5">
                    <a:satOff val="-3547"/>
                    <a:lumOff val="-10352"/>
                  </a:schemeClr>
                </a:solidFill>
                <a:latin typeface="Century Gothic"/>
                <a:ea typeface="Century Gothic"/>
                <a:cs typeface="Century Gothic"/>
                <a:sym typeface="Century Gothic"/>
              </a:defRPr>
            </a:lvl1pPr>
          </a:lstStyle>
          <a:p>
            <a:pPr/>
            <a:r>
              <a:t>Operational Technology </a:t>
            </a:r>
          </a:p>
        </p:txBody>
      </p:sp>
      <p:sp>
        <p:nvSpPr>
          <p:cNvPr id="79" name="Electromechanical Equipment"/>
          <p:cNvSpPr txBox="1"/>
          <p:nvPr/>
        </p:nvSpPr>
        <p:spPr>
          <a:xfrm>
            <a:off x="13507209" y="1808781"/>
            <a:ext cx="5351414"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Electromechanical Equipment</a:t>
            </a:r>
          </a:p>
        </p:txBody>
      </p:sp>
      <p:sp>
        <p:nvSpPr>
          <p:cNvPr id="80" name="Serial Networking"/>
          <p:cNvSpPr txBox="1"/>
          <p:nvPr/>
        </p:nvSpPr>
        <p:spPr>
          <a:xfrm>
            <a:off x="13498261" y="4659378"/>
            <a:ext cx="462167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Serial Networking </a:t>
            </a:r>
          </a:p>
        </p:txBody>
      </p:sp>
      <p:sp>
        <p:nvSpPr>
          <p:cNvPr id="81" name="“Computers”"/>
          <p:cNvSpPr txBox="1"/>
          <p:nvPr/>
        </p:nvSpPr>
        <p:spPr>
          <a:xfrm>
            <a:off x="6610952" y="8150811"/>
            <a:ext cx="5091186"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atin typeface="Roboto"/>
                <a:ea typeface="Roboto"/>
                <a:cs typeface="Roboto"/>
                <a:sym typeface="Roboto"/>
              </a:defRPr>
            </a:lvl1pPr>
          </a:lstStyle>
          <a:p>
            <a:pPr/>
            <a:r>
              <a:t>“Computers”</a:t>
            </a:r>
          </a:p>
        </p:txBody>
      </p:sp>
      <p:sp>
        <p:nvSpPr>
          <p:cNvPr id="82" name="Line"/>
          <p:cNvSpPr/>
          <p:nvPr/>
        </p:nvSpPr>
        <p:spPr>
          <a:xfrm flipH="1" flipV="1">
            <a:off x="12814939" y="445130"/>
            <a:ext cx="174047" cy="12825740"/>
          </a:xfrm>
          <a:prstGeom prst="line">
            <a:avLst/>
          </a:prstGeom>
          <a:ln w="12700">
            <a:solidFill>
              <a:schemeClr val="accent1"/>
            </a:solidFill>
            <a:miter/>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78"/>
                                        </p:tgtEl>
                                        <p:attrNameLst>
                                          <p:attrName>style.visibility</p:attrName>
                                        </p:attrNameLst>
                                      </p:cBhvr>
                                      <p:to>
                                        <p:strVal val="visible"/>
                                      </p:to>
                                    </p:set>
                                    <p:anim calcmode="lin" valueType="num">
                                      <p:cBhvr>
                                        <p:cTn id="7" dur="500" fill="hold"/>
                                        <p:tgtEl>
                                          <p:spTgt spid="78"/>
                                        </p:tgtEl>
                                        <p:attrNameLst>
                                          <p:attrName>ppt_x</p:attrName>
                                        </p:attrNameLst>
                                      </p:cBhvr>
                                      <p:tavLst>
                                        <p:tav tm="0">
                                          <p:val>
                                            <p:strVal val="#ppt_x"/>
                                          </p:val>
                                        </p:tav>
                                        <p:tav tm="100000">
                                          <p:val>
                                            <p:strVal val="#ppt_x"/>
                                          </p:val>
                                        </p:tav>
                                      </p:tavLst>
                                    </p:anim>
                                    <p:anim calcmode="lin" valueType="num">
                                      <p:cBhvr>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61"/>
                                        </p:tgtEl>
                                        <p:attrNameLst>
                                          <p:attrName>style.visibility</p:attrName>
                                        </p:attrNameLst>
                                      </p:cBhvr>
                                      <p:to>
                                        <p:strVal val="visible"/>
                                      </p:to>
                                    </p:set>
                                    <p:anim calcmode="lin" valueType="num">
                                      <p:cBhvr>
                                        <p:cTn id="12" dur="500" fill="hold"/>
                                        <p:tgtEl>
                                          <p:spTgt spid="61"/>
                                        </p:tgtEl>
                                        <p:attrNameLst>
                                          <p:attrName>ppt_x</p:attrName>
                                        </p:attrNameLst>
                                      </p:cBhvr>
                                      <p:tavLst>
                                        <p:tav tm="0">
                                          <p:val>
                                            <p:strVal val="#ppt_x"/>
                                          </p:val>
                                        </p:tav>
                                        <p:tav tm="100000">
                                          <p:val>
                                            <p:strVal val="#ppt_x"/>
                                          </p:val>
                                        </p:tav>
                                      </p:tavLst>
                                    </p:anim>
                                    <p:anim calcmode="lin" valueType="num">
                                      <p:cBhvr>
                                        <p:cTn id="13" dur="500" fill="hold"/>
                                        <p:tgtEl>
                                          <p:spTgt spid="6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62"/>
                                        </p:tgtEl>
                                        <p:attrNameLst>
                                          <p:attrName>style.visibility</p:attrName>
                                        </p:attrNameLst>
                                      </p:cBhvr>
                                      <p:to>
                                        <p:strVal val="visible"/>
                                      </p:to>
                                    </p:set>
                                    <p:anim calcmode="lin" valueType="num">
                                      <p:cBhvr>
                                        <p:cTn id="17" dur="500" fill="hold"/>
                                        <p:tgtEl>
                                          <p:spTgt spid="62"/>
                                        </p:tgtEl>
                                        <p:attrNameLst>
                                          <p:attrName>ppt_x</p:attrName>
                                        </p:attrNameLst>
                                      </p:cBhvr>
                                      <p:tavLst>
                                        <p:tav tm="0">
                                          <p:val>
                                            <p:strVal val="#ppt_x"/>
                                          </p:val>
                                        </p:tav>
                                        <p:tav tm="100000">
                                          <p:val>
                                            <p:strVal val="#ppt_x"/>
                                          </p:val>
                                        </p:tav>
                                      </p:tavLst>
                                    </p:anim>
                                    <p:anim calcmode="lin" valueType="num">
                                      <p:cBhvr>
                                        <p:cTn id="18" dur="500" fill="hold"/>
                                        <p:tgtEl>
                                          <p:spTgt spid="6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4" fill="hold">
                                  <p:stCondLst>
                                    <p:cond delay="0"/>
                                  </p:stCondLst>
                                  <p:iterate type="el" backwards="0">
                                    <p:tmAbs val="0"/>
                                  </p:iterate>
                                  <p:childTnLst>
                                    <p:set>
                                      <p:cBhvr>
                                        <p:cTn id="21" fill="hold"/>
                                        <p:tgtEl>
                                          <p:spTgt spid="63"/>
                                        </p:tgtEl>
                                        <p:attrNameLst>
                                          <p:attrName>style.visibility</p:attrName>
                                        </p:attrNameLst>
                                      </p:cBhvr>
                                      <p:to>
                                        <p:strVal val="visible"/>
                                      </p:to>
                                    </p:set>
                                    <p:anim calcmode="lin" valueType="num">
                                      <p:cBhvr>
                                        <p:cTn id="22" dur="500" fill="hold"/>
                                        <p:tgtEl>
                                          <p:spTgt spid="63"/>
                                        </p:tgtEl>
                                        <p:attrNameLst>
                                          <p:attrName>ppt_x</p:attrName>
                                        </p:attrNameLst>
                                      </p:cBhvr>
                                      <p:tavLst>
                                        <p:tav tm="0">
                                          <p:val>
                                            <p:strVal val="#ppt_x"/>
                                          </p:val>
                                        </p:tav>
                                        <p:tav tm="100000">
                                          <p:val>
                                            <p:strVal val="#ppt_x"/>
                                          </p:val>
                                        </p:tav>
                                      </p:tavLst>
                                    </p:anim>
                                    <p:anim calcmode="lin" valueType="num">
                                      <p:cBhvr>
                                        <p:cTn id="23" dur="500" fill="hold"/>
                                        <p:tgtEl>
                                          <p:spTgt spid="6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5" fill="hold">
                                  <p:stCondLst>
                                    <p:cond delay="0"/>
                                  </p:stCondLst>
                                  <p:iterate type="el" backwards="0">
                                    <p:tmAbs val="0"/>
                                  </p:iterate>
                                  <p:childTnLst>
                                    <p:set>
                                      <p:cBhvr>
                                        <p:cTn id="26" fill="hold"/>
                                        <p:tgtEl>
                                          <p:spTgt spid="64"/>
                                        </p:tgtEl>
                                        <p:attrNameLst>
                                          <p:attrName>style.visibility</p:attrName>
                                        </p:attrNameLst>
                                      </p:cBhvr>
                                      <p:to>
                                        <p:strVal val="visible"/>
                                      </p:to>
                                    </p:set>
                                    <p:anim calcmode="lin" valueType="num">
                                      <p:cBhvr>
                                        <p:cTn id="27" dur="500" fill="hold"/>
                                        <p:tgtEl>
                                          <p:spTgt spid="64"/>
                                        </p:tgtEl>
                                        <p:attrNameLst>
                                          <p:attrName>ppt_x</p:attrName>
                                        </p:attrNameLst>
                                      </p:cBhvr>
                                      <p:tavLst>
                                        <p:tav tm="0">
                                          <p:val>
                                            <p:strVal val="#ppt_x"/>
                                          </p:val>
                                        </p:tav>
                                        <p:tav tm="100000">
                                          <p:val>
                                            <p:strVal val="#ppt_x"/>
                                          </p:val>
                                        </p:tav>
                                      </p:tavLst>
                                    </p:anim>
                                    <p:anim calcmode="lin" valueType="num">
                                      <p:cBhvr>
                                        <p:cTn id="28" dur="500" fill="hold"/>
                                        <p:tgtEl>
                                          <p:spTgt spid="6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6" fill="hold">
                                  <p:stCondLst>
                                    <p:cond delay="0"/>
                                  </p:stCondLst>
                                  <p:iterate type="el" backwards="0">
                                    <p:tmAbs val="0"/>
                                  </p:iterate>
                                  <p:childTnLst>
                                    <p:set>
                                      <p:cBhvr>
                                        <p:cTn id="31" fill="hold"/>
                                        <p:tgtEl>
                                          <p:spTgt spid="65"/>
                                        </p:tgtEl>
                                        <p:attrNameLst>
                                          <p:attrName>style.visibility</p:attrName>
                                        </p:attrNameLst>
                                      </p:cBhvr>
                                      <p:to>
                                        <p:strVal val="visible"/>
                                      </p:to>
                                    </p:set>
                                    <p:anim calcmode="lin" valueType="num">
                                      <p:cBhvr>
                                        <p:cTn id="32" dur="500" fill="hold"/>
                                        <p:tgtEl>
                                          <p:spTgt spid="65"/>
                                        </p:tgtEl>
                                        <p:attrNameLst>
                                          <p:attrName>ppt_x</p:attrName>
                                        </p:attrNameLst>
                                      </p:cBhvr>
                                      <p:tavLst>
                                        <p:tav tm="0">
                                          <p:val>
                                            <p:strVal val="#ppt_x"/>
                                          </p:val>
                                        </p:tav>
                                        <p:tav tm="100000">
                                          <p:val>
                                            <p:strVal val="#ppt_x"/>
                                          </p:val>
                                        </p:tav>
                                      </p:tavLst>
                                    </p:anim>
                                    <p:anim calcmode="lin" valueType="num">
                                      <p:cBhvr>
                                        <p:cTn id="33" dur="500" fill="hold"/>
                                        <p:tgtEl>
                                          <p:spTgt spid="6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7" fill="hold">
                                  <p:stCondLst>
                                    <p:cond delay="0"/>
                                  </p:stCondLst>
                                  <p:iterate type="el" backwards="0">
                                    <p:tmAbs val="0"/>
                                  </p:iterate>
                                  <p:childTnLst>
                                    <p:set>
                                      <p:cBhvr>
                                        <p:cTn id="36" fill="hold"/>
                                        <p:tgtEl>
                                          <p:spTgt spid="66"/>
                                        </p:tgtEl>
                                        <p:attrNameLst>
                                          <p:attrName>style.visibility</p:attrName>
                                        </p:attrNameLst>
                                      </p:cBhvr>
                                      <p:to>
                                        <p:strVal val="visible"/>
                                      </p:to>
                                    </p:set>
                                    <p:anim calcmode="lin" valueType="num">
                                      <p:cBhvr>
                                        <p:cTn id="37" dur="500" fill="hold"/>
                                        <p:tgtEl>
                                          <p:spTgt spid="66"/>
                                        </p:tgtEl>
                                        <p:attrNameLst>
                                          <p:attrName>ppt_x</p:attrName>
                                        </p:attrNameLst>
                                      </p:cBhvr>
                                      <p:tavLst>
                                        <p:tav tm="0">
                                          <p:val>
                                            <p:strVal val="#ppt_x"/>
                                          </p:val>
                                        </p:tav>
                                        <p:tav tm="100000">
                                          <p:val>
                                            <p:strVal val="#ppt_x"/>
                                          </p:val>
                                        </p:tav>
                                      </p:tavLst>
                                    </p:anim>
                                    <p:anim calcmode="lin" valueType="num">
                                      <p:cBhvr>
                                        <p:cTn id="38" dur="500" fill="hold"/>
                                        <p:tgtEl>
                                          <p:spTgt spid="66"/>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Class="entr" nodeType="afterEffect" presetSubtype="4" presetID="2" grpId="8" fill="hold">
                                  <p:stCondLst>
                                    <p:cond delay="0"/>
                                  </p:stCondLst>
                                  <p:iterate type="el" backwards="0">
                                    <p:tmAbs val="0"/>
                                  </p:iterate>
                                  <p:childTnLst>
                                    <p:set>
                                      <p:cBhvr>
                                        <p:cTn id="41" fill="hold"/>
                                        <p:tgtEl>
                                          <p:spTgt spid="67"/>
                                        </p:tgtEl>
                                        <p:attrNameLst>
                                          <p:attrName>style.visibility</p:attrName>
                                        </p:attrNameLst>
                                      </p:cBhvr>
                                      <p:to>
                                        <p:strVal val="visible"/>
                                      </p:to>
                                    </p:set>
                                    <p:anim calcmode="lin" valueType="num">
                                      <p:cBhvr>
                                        <p:cTn id="42" dur="500" fill="hold"/>
                                        <p:tgtEl>
                                          <p:spTgt spid="67"/>
                                        </p:tgtEl>
                                        <p:attrNameLst>
                                          <p:attrName>ppt_x</p:attrName>
                                        </p:attrNameLst>
                                      </p:cBhvr>
                                      <p:tavLst>
                                        <p:tav tm="0">
                                          <p:val>
                                            <p:strVal val="#ppt_x"/>
                                          </p:val>
                                        </p:tav>
                                        <p:tav tm="100000">
                                          <p:val>
                                            <p:strVal val="#ppt_x"/>
                                          </p:val>
                                        </p:tav>
                                      </p:tavLst>
                                    </p:anim>
                                    <p:anim calcmode="lin" valueType="num">
                                      <p:cBhvr>
                                        <p:cTn id="43" dur="500" fill="hold"/>
                                        <p:tgtEl>
                                          <p:spTgt spid="67"/>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Class="entr" nodeType="afterEffect" presetSubtype="4" presetID="2" grpId="9" fill="hold">
                                  <p:stCondLst>
                                    <p:cond delay="0"/>
                                  </p:stCondLst>
                                  <p:iterate type="el" backwards="0">
                                    <p:tmAbs val="0"/>
                                  </p:iterate>
                                  <p:childTnLst>
                                    <p:set>
                                      <p:cBhvr>
                                        <p:cTn id="46" fill="hold"/>
                                        <p:tgtEl>
                                          <p:spTgt spid="68"/>
                                        </p:tgtEl>
                                        <p:attrNameLst>
                                          <p:attrName>style.visibility</p:attrName>
                                        </p:attrNameLst>
                                      </p:cBhvr>
                                      <p:to>
                                        <p:strVal val="visible"/>
                                      </p:to>
                                    </p:set>
                                    <p:anim calcmode="lin" valueType="num">
                                      <p:cBhvr>
                                        <p:cTn id="47" dur="500" fill="hold"/>
                                        <p:tgtEl>
                                          <p:spTgt spid="68"/>
                                        </p:tgtEl>
                                        <p:attrNameLst>
                                          <p:attrName>ppt_x</p:attrName>
                                        </p:attrNameLst>
                                      </p:cBhvr>
                                      <p:tavLst>
                                        <p:tav tm="0">
                                          <p:val>
                                            <p:strVal val="#ppt_x"/>
                                          </p:val>
                                        </p:tav>
                                        <p:tav tm="100000">
                                          <p:val>
                                            <p:strVal val="#ppt_x"/>
                                          </p:val>
                                        </p:tav>
                                      </p:tavLst>
                                    </p:anim>
                                    <p:anim calcmode="lin" valueType="num">
                                      <p:cBhvr>
                                        <p:cTn id="48" dur="500" fill="hold"/>
                                        <p:tgtEl>
                                          <p:spTgt spid="68"/>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Class="entr" nodeType="afterEffect" presetSubtype="4" presetID="2" grpId="10" fill="hold">
                                  <p:stCondLst>
                                    <p:cond delay="0"/>
                                  </p:stCondLst>
                                  <p:iterate type="el" backwards="0">
                                    <p:tmAbs val="0"/>
                                  </p:iterate>
                                  <p:childTnLst>
                                    <p:set>
                                      <p:cBhvr>
                                        <p:cTn id="51" fill="hold"/>
                                        <p:tgtEl>
                                          <p:spTgt spid="60"/>
                                        </p:tgtEl>
                                        <p:attrNameLst>
                                          <p:attrName>style.visibility</p:attrName>
                                        </p:attrNameLst>
                                      </p:cBhvr>
                                      <p:to>
                                        <p:strVal val="visible"/>
                                      </p:to>
                                    </p:set>
                                    <p:anim calcmode="lin" valueType="num">
                                      <p:cBhvr>
                                        <p:cTn id="52" dur="500" fill="hold"/>
                                        <p:tgtEl>
                                          <p:spTgt spid="60"/>
                                        </p:tgtEl>
                                        <p:attrNameLst>
                                          <p:attrName>ppt_x</p:attrName>
                                        </p:attrNameLst>
                                      </p:cBhvr>
                                      <p:tavLst>
                                        <p:tav tm="0">
                                          <p:val>
                                            <p:strVal val="#ppt_x"/>
                                          </p:val>
                                        </p:tav>
                                        <p:tav tm="100000">
                                          <p:val>
                                            <p:strVal val="#ppt_x"/>
                                          </p:val>
                                        </p:tav>
                                      </p:tavLst>
                                    </p:anim>
                                    <p:anim calcmode="lin" valueType="num">
                                      <p:cBhvr>
                                        <p:cTn id="53" dur="500" fill="hold"/>
                                        <p:tgtEl>
                                          <p:spTgt spid="6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Class="entr" nodeType="afterEffect" presetSubtype="4" presetID="2" grpId="11" fill="hold">
                                  <p:stCondLst>
                                    <p:cond delay="0"/>
                                  </p:stCondLst>
                                  <p:iterate type="el" backwards="0">
                                    <p:tmAbs val="0"/>
                                  </p:iterate>
                                  <p:childTnLst>
                                    <p:set>
                                      <p:cBhvr>
                                        <p:cTn id="56" fill="hold"/>
                                        <p:tgtEl>
                                          <p:spTgt spid="69"/>
                                        </p:tgtEl>
                                        <p:attrNameLst>
                                          <p:attrName>style.visibility</p:attrName>
                                        </p:attrNameLst>
                                      </p:cBhvr>
                                      <p:to>
                                        <p:strVal val="visible"/>
                                      </p:to>
                                    </p:set>
                                    <p:anim calcmode="lin" valueType="num">
                                      <p:cBhvr>
                                        <p:cTn id="57" dur="1000" fill="hold"/>
                                        <p:tgtEl>
                                          <p:spTgt spid="69"/>
                                        </p:tgtEl>
                                        <p:attrNameLst>
                                          <p:attrName>ppt_x</p:attrName>
                                        </p:attrNameLst>
                                      </p:cBhvr>
                                      <p:tavLst>
                                        <p:tav tm="0">
                                          <p:val>
                                            <p:strVal val="#ppt_x"/>
                                          </p:val>
                                        </p:tav>
                                        <p:tav tm="100000">
                                          <p:val>
                                            <p:strVal val="#ppt_x"/>
                                          </p:val>
                                        </p:tav>
                                      </p:tavLst>
                                    </p:anim>
                                    <p:anim calcmode="lin" valueType="num">
                                      <p:cBhvr>
                                        <p:cTn id="58" dur="1000" fill="hold"/>
                                        <p:tgtEl>
                                          <p:spTgt spid="69"/>
                                        </p:tgtEl>
                                        <p:attrNameLst>
                                          <p:attrName>ppt_y</p:attrName>
                                        </p:attrNameLst>
                                      </p:cBhvr>
                                      <p:tavLst>
                                        <p:tav tm="0">
                                          <p:val>
                                            <p:strVal val="1+#ppt_h/2"/>
                                          </p:val>
                                        </p:tav>
                                        <p:tav tm="100000">
                                          <p:val>
                                            <p:strVal val="#ppt_y"/>
                                          </p:val>
                                        </p:tav>
                                      </p:tavLst>
                                    </p:anim>
                                  </p:childTnLst>
                                </p:cTn>
                              </p:par>
                            </p:childTnLst>
                          </p:cTn>
                        </p:par>
                        <p:par>
                          <p:cTn id="59" fill="hold">
                            <p:stCondLst>
                              <p:cond delay="6000"/>
                            </p:stCondLst>
                            <p:childTnLst>
                              <p:par>
                                <p:cTn id="60" presetClass="entr" nodeType="afterEffect" presetSubtype="4" presetID="2" grpId="12" fill="hold">
                                  <p:stCondLst>
                                    <p:cond delay="0"/>
                                  </p:stCondLst>
                                  <p:iterate type="el" backwards="0">
                                    <p:tmAbs val="0"/>
                                  </p:iterate>
                                  <p:childTnLst>
                                    <p:set>
                                      <p:cBhvr>
                                        <p:cTn id="61" fill="hold"/>
                                        <p:tgtEl>
                                          <p:spTgt spid="70"/>
                                        </p:tgtEl>
                                        <p:attrNameLst>
                                          <p:attrName>style.visibility</p:attrName>
                                        </p:attrNameLst>
                                      </p:cBhvr>
                                      <p:to>
                                        <p:strVal val="visible"/>
                                      </p:to>
                                    </p:set>
                                    <p:anim calcmode="lin" valueType="num">
                                      <p:cBhvr>
                                        <p:cTn id="62" dur="1000" fill="hold"/>
                                        <p:tgtEl>
                                          <p:spTgt spid="70"/>
                                        </p:tgtEl>
                                        <p:attrNameLst>
                                          <p:attrName>ppt_x</p:attrName>
                                        </p:attrNameLst>
                                      </p:cBhvr>
                                      <p:tavLst>
                                        <p:tav tm="0">
                                          <p:val>
                                            <p:strVal val="#ppt_x"/>
                                          </p:val>
                                        </p:tav>
                                        <p:tav tm="100000">
                                          <p:val>
                                            <p:strVal val="#ppt_x"/>
                                          </p:val>
                                        </p:tav>
                                      </p:tavLst>
                                    </p:anim>
                                    <p:anim calcmode="lin" valueType="num">
                                      <p:cBhvr>
                                        <p:cTn id="63" dur="1000" fill="hold"/>
                                        <p:tgtEl>
                                          <p:spTgt spid="70"/>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Class="entr" nodeType="afterEffect" presetSubtype="4" presetID="2" grpId="13" fill="hold">
                                  <p:stCondLst>
                                    <p:cond delay="0"/>
                                  </p:stCondLst>
                                  <p:iterate type="el" backwards="0">
                                    <p:tmAbs val="0"/>
                                  </p:iterate>
                                  <p:childTnLst>
                                    <p:set>
                                      <p:cBhvr>
                                        <p:cTn id="66" fill="hold"/>
                                        <p:tgtEl>
                                          <p:spTgt spid="71"/>
                                        </p:tgtEl>
                                        <p:attrNameLst>
                                          <p:attrName>style.visibility</p:attrName>
                                        </p:attrNameLst>
                                      </p:cBhvr>
                                      <p:to>
                                        <p:strVal val="visible"/>
                                      </p:to>
                                    </p:set>
                                    <p:anim calcmode="lin" valueType="num">
                                      <p:cBhvr>
                                        <p:cTn id="67" dur="1000" fill="hold"/>
                                        <p:tgtEl>
                                          <p:spTgt spid="71"/>
                                        </p:tgtEl>
                                        <p:attrNameLst>
                                          <p:attrName>ppt_x</p:attrName>
                                        </p:attrNameLst>
                                      </p:cBhvr>
                                      <p:tavLst>
                                        <p:tav tm="0">
                                          <p:val>
                                            <p:strVal val="#ppt_x"/>
                                          </p:val>
                                        </p:tav>
                                        <p:tav tm="100000">
                                          <p:val>
                                            <p:strVal val="#ppt_x"/>
                                          </p:val>
                                        </p:tav>
                                      </p:tavLst>
                                    </p:anim>
                                    <p:anim calcmode="lin" valueType="num">
                                      <p:cBhvr>
                                        <p:cTn id="68" dur="1000" fill="hold"/>
                                        <p:tgtEl>
                                          <p:spTgt spid="71"/>
                                        </p:tgtEl>
                                        <p:attrNameLst>
                                          <p:attrName>ppt_y</p:attrName>
                                        </p:attrNameLst>
                                      </p:cBhvr>
                                      <p:tavLst>
                                        <p:tav tm="0">
                                          <p:val>
                                            <p:strVal val="1+#ppt_h/2"/>
                                          </p:val>
                                        </p:tav>
                                        <p:tav tm="100000">
                                          <p:val>
                                            <p:strVal val="#ppt_y"/>
                                          </p:val>
                                        </p:tav>
                                      </p:tavLst>
                                    </p:anim>
                                  </p:childTnLst>
                                </p:cTn>
                              </p:par>
                            </p:childTnLst>
                          </p:cTn>
                        </p:par>
                        <p:par>
                          <p:cTn id="69" fill="hold">
                            <p:stCondLst>
                              <p:cond delay="8000"/>
                            </p:stCondLst>
                            <p:childTnLst>
                              <p:par>
                                <p:cTn id="70" presetClass="entr" nodeType="afterEffect" presetSubtype="4" presetID="2" grpId="14" fill="hold">
                                  <p:stCondLst>
                                    <p:cond delay="0"/>
                                  </p:stCondLst>
                                  <p:iterate type="el" backwards="0">
                                    <p:tmAbs val="0"/>
                                  </p:iterate>
                                  <p:childTnLst>
                                    <p:set>
                                      <p:cBhvr>
                                        <p:cTn id="71" fill="hold"/>
                                        <p:tgtEl>
                                          <p:spTgt spid="73"/>
                                        </p:tgtEl>
                                        <p:attrNameLst>
                                          <p:attrName>style.visibility</p:attrName>
                                        </p:attrNameLst>
                                      </p:cBhvr>
                                      <p:to>
                                        <p:strVal val="visible"/>
                                      </p:to>
                                    </p:set>
                                    <p:anim calcmode="lin" valueType="num">
                                      <p:cBhvr>
                                        <p:cTn id="72" dur="500" fill="hold"/>
                                        <p:tgtEl>
                                          <p:spTgt spid="73"/>
                                        </p:tgtEl>
                                        <p:attrNameLst>
                                          <p:attrName>ppt_x</p:attrName>
                                        </p:attrNameLst>
                                      </p:cBhvr>
                                      <p:tavLst>
                                        <p:tav tm="0">
                                          <p:val>
                                            <p:strVal val="#ppt_x"/>
                                          </p:val>
                                        </p:tav>
                                        <p:tav tm="100000">
                                          <p:val>
                                            <p:strVal val="#ppt_x"/>
                                          </p:val>
                                        </p:tav>
                                      </p:tavLst>
                                    </p:anim>
                                    <p:anim calcmode="lin" valueType="num">
                                      <p:cBhvr>
                                        <p:cTn id="73" dur="500" fill="hold"/>
                                        <p:tgtEl>
                                          <p:spTgt spid="73"/>
                                        </p:tgtEl>
                                        <p:attrNameLst>
                                          <p:attrName>ppt_y</p:attrName>
                                        </p:attrNameLst>
                                      </p:cBhvr>
                                      <p:tavLst>
                                        <p:tav tm="0">
                                          <p:val>
                                            <p:strVal val="1+#ppt_h/2"/>
                                          </p:val>
                                        </p:tav>
                                        <p:tav tm="100000">
                                          <p:val>
                                            <p:strVal val="#ppt_y"/>
                                          </p:val>
                                        </p:tav>
                                      </p:tavLst>
                                    </p:anim>
                                  </p:childTnLst>
                                </p:cTn>
                              </p:par>
                            </p:childTnLst>
                          </p:cTn>
                        </p:par>
                        <p:par>
                          <p:cTn id="74" fill="hold">
                            <p:stCondLst>
                              <p:cond delay="8500"/>
                            </p:stCondLst>
                            <p:childTnLst>
                              <p:par>
                                <p:cTn id="75" presetClass="entr" nodeType="afterEffect" presetSubtype="4" presetID="2" grpId="15" fill="hold">
                                  <p:stCondLst>
                                    <p:cond delay="0"/>
                                  </p:stCondLst>
                                  <p:iterate type="el" backwards="0">
                                    <p:tmAbs val="0"/>
                                  </p:iterate>
                                  <p:childTnLst>
                                    <p:set>
                                      <p:cBhvr>
                                        <p:cTn id="76" fill="hold"/>
                                        <p:tgtEl>
                                          <p:spTgt spid="72"/>
                                        </p:tgtEl>
                                        <p:attrNameLst>
                                          <p:attrName>style.visibility</p:attrName>
                                        </p:attrNameLst>
                                      </p:cBhvr>
                                      <p:to>
                                        <p:strVal val="visible"/>
                                      </p:to>
                                    </p:set>
                                    <p:anim calcmode="lin" valueType="num">
                                      <p:cBhvr>
                                        <p:cTn id="77" dur="500" fill="hold"/>
                                        <p:tgtEl>
                                          <p:spTgt spid="72"/>
                                        </p:tgtEl>
                                        <p:attrNameLst>
                                          <p:attrName>ppt_x</p:attrName>
                                        </p:attrNameLst>
                                      </p:cBhvr>
                                      <p:tavLst>
                                        <p:tav tm="0">
                                          <p:val>
                                            <p:strVal val="#ppt_x"/>
                                          </p:val>
                                        </p:tav>
                                        <p:tav tm="100000">
                                          <p:val>
                                            <p:strVal val="#ppt_x"/>
                                          </p:val>
                                        </p:tav>
                                      </p:tavLst>
                                    </p:anim>
                                    <p:anim calcmode="lin" valueType="num">
                                      <p:cBhvr>
                                        <p:cTn id="78" dur="500" fill="hold"/>
                                        <p:tgtEl>
                                          <p:spTgt spid="72"/>
                                        </p:tgtEl>
                                        <p:attrNameLst>
                                          <p:attrName>ppt_y</p:attrName>
                                        </p:attrNameLst>
                                      </p:cBhvr>
                                      <p:tavLst>
                                        <p:tav tm="0">
                                          <p:val>
                                            <p:strVal val="1+#ppt_h/2"/>
                                          </p:val>
                                        </p:tav>
                                        <p:tav tm="100000">
                                          <p:val>
                                            <p:strVal val="#ppt_y"/>
                                          </p:val>
                                        </p:tav>
                                      </p:tavLst>
                                    </p:anim>
                                  </p:childTnLst>
                                </p:cTn>
                              </p:par>
                            </p:childTnLst>
                          </p:cTn>
                        </p:par>
                        <p:par>
                          <p:cTn id="79" fill="hold">
                            <p:stCondLst>
                              <p:cond delay="9000"/>
                            </p:stCondLst>
                            <p:childTnLst>
                              <p:par>
                                <p:cTn id="80" presetClass="entr" nodeType="afterEffect" presetSubtype="4" presetID="2" grpId="16" fill="hold">
                                  <p:stCondLst>
                                    <p:cond delay="0"/>
                                  </p:stCondLst>
                                  <p:iterate type="el" backwards="0">
                                    <p:tmAbs val="0"/>
                                  </p:iterate>
                                  <p:childTnLst>
                                    <p:set>
                                      <p:cBhvr>
                                        <p:cTn id="81" fill="hold"/>
                                        <p:tgtEl>
                                          <p:spTgt spid="75"/>
                                        </p:tgtEl>
                                        <p:attrNameLst>
                                          <p:attrName>style.visibility</p:attrName>
                                        </p:attrNameLst>
                                      </p:cBhvr>
                                      <p:to>
                                        <p:strVal val="visible"/>
                                      </p:to>
                                    </p:set>
                                    <p:anim calcmode="lin" valueType="num">
                                      <p:cBhvr>
                                        <p:cTn id="82" dur="500" fill="hold"/>
                                        <p:tgtEl>
                                          <p:spTgt spid="75"/>
                                        </p:tgtEl>
                                        <p:attrNameLst>
                                          <p:attrName>ppt_x</p:attrName>
                                        </p:attrNameLst>
                                      </p:cBhvr>
                                      <p:tavLst>
                                        <p:tav tm="0">
                                          <p:val>
                                            <p:strVal val="#ppt_x"/>
                                          </p:val>
                                        </p:tav>
                                        <p:tav tm="100000">
                                          <p:val>
                                            <p:strVal val="#ppt_x"/>
                                          </p:val>
                                        </p:tav>
                                      </p:tavLst>
                                    </p:anim>
                                    <p:anim calcmode="lin" valueType="num">
                                      <p:cBhvr>
                                        <p:cTn id="83" dur="500" fill="hold"/>
                                        <p:tgtEl>
                                          <p:spTgt spid="75"/>
                                        </p:tgtEl>
                                        <p:attrNameLst>
                                          <p:attrName>ppt_y</p:attrName>
                                        </p:attrNameLst>
                                      </p:cBhvr>
                                      <p:tavLst>
                                        <p:tav tm="0">
                                          <p:val>
                                            <p:strVal val="1+#ppt_h/2"/>
                                          </p:val>
                                        </p:tav>
                                        <p:tav tm="100000">
                                          <p:val>
                                            <p:strVal val="#ppt_y"/>
                                          </p:val>
                                        </p:tav>
                                      </p:tavLst>
                                    </p:anim>
                                  </p:childTnLst>
                                </p:cTn>
                              </p:par>
                            </p:childTnLst>
                          </p:cTn>
                        </p:par>
                        <p:par>
                          <p:cTn id="84" fill="hold">
                            <p:stCondLst>
                              <p:cond delay="9500"/>
                            </p:stCondLst>
                            <p:childTnLst>
                              <p:par>
                                <p:cTn id="85" presetClass="entr" nodeType="afterEffect" presetSubtype="4" presetID="2" grpId="17" fill="hold">
                                  <p:stCondLst>
                                    <p:cond delay="0"/>
                                  </p:stCondLst>
                                  <p:iterate type="el" backwards="0">
                                    <p:tmAbs val="0"/>
                                  </p:iterate>
                                  <p:childTnLst>
                                    <p:set>
                                      <p:cBhvr>
                                        <p:cTn id="86" fill="hold"/>
                                        <p:tgtEl>
                                          <p:spTgt spid="76"/>
                                        </p:tgtEl>
                                        <p:attrNameLst>
                                          <p:attrName>style.visibility</p:attrName>
                                        </p:attrNameLst>
                                      </p:cBhvr>
                                      <p:to>
                                        <p:strVal val="visible"/>
                                      </p:to>
                                    </p:set>
                                    <p:anim calcmode="lin" valueType="num">
                                      <p:cBhvr>
                                        <p:cTn id="87" dur="500" fill="hold"/>
                                        <p:tgtEl>
                                          <p:spTgt spid="76"/>
                                        </p:tgtEl>
                                        <p:attrNameLst>
                                          <p:attrName>ppt_x</p:attrName>
                                        </p:attrNameLst>
                                      </p:cBhvr>
                                      <p:tavLst>
                                        <p:tav tm="0">
                                          <p:val>
                                            <p:strVal val="#ppt_x"/>
                                          </p:val>
                                        </p:tav>
                                        <p:tav tm="100000">
                                          <p:val>
                                            <p:strVal val="#ppt_x"/>
                                          </p:val>
                                        </p:tav>
                                      </p:tavLst>
                                    </p:anim>
                                    <p:anim calcmode="lin" valueType="num">
                                      <p:cBhvr>
                                        <p:cTn id="88" dur="500" fill="hold"/>
                                        <p:tgtEl>
                                          <p:spTgt spid="76"/>
                                        </p:tgtEl>
                                        <p:attrNameLst>
                                          <p:attrName>ppt_y</p:attrName>
                                        </p:attrNameLst>
                                      </p:cBhvr>
                                      <p:tavLst>
                                        <p:tav tm="0">
                                          <p:val>
                                            <p:strVal val="1+#ppt_h/2"/>
                                          </p:val>
                                        </p:tav>
                                        <p:tav tm="100000">
                                          <p:val>
                                            <p:strVal val="#ppt_y"/>
                                          </p:val>
                                        </p:tav>
                                      </p:tavLst>
                                    </p:anim>
                                  </p:childTnLst>
                                </p:cTn>
                              </p:par>
                            </p:childTnLst>
                          </p:cTn>
                        </p:par>
                        <p:par>
                          <p:cTn id="89" fill="hold">
                            <p:stCondLst>
                              <p:cond delay="10000"/>
                            </p:stCondLst>
                            <p:childTnLst>
                              <p:par>
                                <p:cTn id="90" presetClass="entr" nodeType="afterEffect" presetSubtype="4" presetID="2" grpId="18" fill="hold">
                                  <p:stCondLst>
                                    <p:cond delay="0"/>
                                  </p:stCondLst>
                                  <p:iterate type="el" backwards="0">
                                    <p:tmAbs val="0"/>
                                  </p:iterate>
                                  <p:childTnLst>
                                    <p:set>
                                      <p:cBhvr>
                                        <p:cTn id="91" fill="hold"/>
                                        <p:tgtEl>
                                          <p:spTgt spid="79"/>
                                        </p:tgtEl>
                                        <p:attrNameLst>
                                          <p:attrName>style.visibility</p:attrName>
                                        </p:attrNameLst>
                                      </p:cBhvr>
                                      <p:to>
                                        <p:strVal val="visible"/>
                                      </p:to>
                                    </p:set>
                                    <p:anim calcmode="lin" valueType="num">
                                      <p:cBhvr>
                                        <p:cTn id="92" dur="500" fill="hold"/>
                                        <p:tgtEl>
                                          <p:spTgt spid="79"/>
                                        </p:tgtEl>
                                        <p:attrNameLst>
                                          <p:attrName>ppt_x</p:attrName>
                                        </p:attrNameLst>
                                      </p:cBhvr>
                                      <p:tavLst>
                                        <p:tav tm="0">
                                          <p:val>
                                            <p:strVal val="#ppt_x"/>
                                          </p:val>
                                        </p:tav>
                                        <p:tav tm="100000">
                                          <p:val>
                                            <p:strVal val="#ppt_x"/>
                                          </p:val>
                                        </p:tav>
                                      </p:tavLst>
                                    </p:anim>
                                    <p:anim calcmode="lin" valueType="num">
                                      <p:cBhvr>
                                        <p:cTn id="93" dur="500" fill="hold"/>
                                        <p:tgtEl>
                                          <p:spTgt spid="79"/>
                                        </p:tgtEl>
                                        <p:attrNameLst>
                                          <p:attrName>ppt_y</p:attrName>
                                        </p:attrNameLst>
                                      </p:cBhvr>
                                      <p:tavLst>
                                        <p:tav tm="0">
                                          <p:val>
                                            <p:strVal val="1+#ppt_h/2"/>
                                          </p:val>
                                        </p:tav>
                                        <p:tav tm="100000">
                                          <p:val>
                                            <p:strVal val="#ppt_y"/>
                                          </p:val>
                                        </p:tav>
                                      </p:tavLst>
                                    </p:anim>
                                  </p:childTnLst>
                                </p:cTn>
                              </p:par>
                            </p:childTnLst>
                          </p:cTn>
                        </p:par>
                        <p:par>
                          <p:cTn id="94" fill="hold">
                            <p:stCondLst>
                              <p:cond delay="10500"/>
                            </p:stCondLst>
                            <p:childTnLst>
                              <p:par>
                                <p:cTn id="95" presetClass="entr" nodeType="afterEffect" presetSubtype="4" presetID="2" grpId="19" fill="hold">
                                  <p:stCondLst>
                                    <p:cond delay="0"/>
                                  </p:stCondLst>
                                  <p:iterate type="el" backwards="0">
                                    <p:tmAbs val="0"/>
                                  </p:iterate>
                                  <p:childTnLst>
                                    <p:set>
                                      <p:cBhvr>
                                        <p:cTn id="96" fill="hold"/>
                                        <p:tgtEl>
                                          <p:spTgt spid="80"/>
                                        </p:tgtEl>
                                        <p:attrNameLst>
                                          <p:attrName>style.visibility</p:attrName>
                                        </p:attrNameLst>
                                      </p:cBhvr>
                                      <p:to>
                                        <p:strVal val="visible"/>
                                      </p:to>
                                    </p:set>
                                    <p:anim calcmode="lin" valueType="num">
                                      <p:cBhvr>
                                        <p:cTn id="97" dur="500" fill="hold"/>
                                        <p:tgtEl>
                                          <p:spTgt spid="80"/>
                                        </p:tgtEl>
                                        <p:attrNameLst>
                                          <p:attrName>ppt_x</p:attrName>
                                        </p:attrNameLst>
                                      </p:cBhvr>
                                      <p:tavLst>
                                        <p:tav tm="0">
                                          <p:val>
                                            <p:strVal val="#ppt_x"/>
                                          </p:val>
                                        </p:tav>
                                        <p:tav tm="100000">
                                          <p:val>
                                            <p:strVal val="#ppt_x"/>
                                          </p:val>
                                        </p:tav>
                                      </p:tavLst>
                                    </p:anim>
                                    <p:anim calcmode="lin" valueType="num">
                                      <p:cBhvr>
                                        <p:cTn id="98" dur="500" fill="hold"/>
                                        <p:tgtEl>
                                          <p:spTgt spid="80"/>
                                        </p:tgtEl>
                                        <p:attrNameLst>
                                          <p:attrName>ppt_y</p:attrName>
                                        </p:attrNameLst>
                                      </p:cBhvr>
                                      <p:tavLst>
                                        <p:tav tm="0">
                                          <p:val>
                                            <p:strVal val="1+#ppt_h/2"/>
                                          </p:val>
                                        </p:tav>
                                        <p:tav tm="100000">
                                          <p:val>
                                            <p:strVal val="#ppt_y"/>
                                          </p:val>
                                        </p:tav>
                                      </p:tavLst>
                                    </p:anim>
                                  </p:childTnLst>
                                </p:cTn>
                              </p:par>
                            </p:childTnLst>
                          </p:cTn>
                        </p:par>
                        <p:par>
                          <p:cTn id="99" fill="hold">
                            <p:stCondLst>
                              <p:cond delay="11000"/>
                            </p:stCondLst>
                            <p:childTnLst>
                              <p:par>
                                <p:cTn id="100" presetClass="entr" nodeType="afterEffect" presetSubtype="4" presetID="2" grpId="20" fill="hold">
                                  <p:stCondLst>
                                    <p:cond delay="0"/>
                                  </p:stCondLst>
                                  <p:iterate type="el" backwards="0">
                                    <p:tmAbs val="0"/>
                                  </p:iterate>
                                  <p:childTnLst>
                                    <p:set>
                                      <p:cBhvr>
                                        <p:cTn id="101" fill="hold"/>
                                        <p:tgtEl>
                                          <p:spTgt spid="81"/>
                                        </p:tgtEl>
                                        <p:attrNameLst>
                                          <p:attrName>style.visibility</p:attrName>
                                        </p:attrNameLst>
                                      </p:cBhvr>
                                      <p:to>
                                        <p:strVal val="visible"/>
                                      </p:to>
                                    </p:set>
                                    <p:anim calcmode="lin" valueType="num">
                                      <p:cBhvr>
                                        <p:cTn id="102" dur="500" fill="hold"/>
                                        <p:tgtEl>
                                          <p:spTgt spid="81"/>
                                        </p:tgtEl>
                                        <p:attrNameLst>
                                          <p:attrName>ppt_x</p:attrName>
                                        </p:attrNameLst>
                                      </p:cBhvr>
                                      <p:tavLst>
                                        <p:tav tm="0">
                                          <p:val>
                                            <p:strVal val="#ppt_x"/>
                                          </p:val>
                                        </p:tav>
                                        <p:tav tm="100000">
                                          <p:val>
                                            <p:strVal val="#ppt_x"/>
                                          </p:val>
                                        </p:tav>
                                      </p:tavLst>
                                    </p:anim>
                                    <p:anim calcmode="lin" valueType="num">
                                      <p:cBhvr>
                                        <p:cTn id="103"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 grpId="12"/>
      <p:bldP build="whole" bldLvl="1" animBg="1" rev="0" advAuto="0" spid="60" grpId="10"/>
      <p:bldP build="whole" bldLvl="1" animBg="1" rev="0" advAuto="0" spid="76" grpId="17"/>
      <p:bldP build="whole" bldLvl="1" animBg="1" rev="0" advAuto="0" spid="72" grpId="15"/>
      <p:bldP build="whole" bldLvl="1" animBg="1" rev="0" advAuto="0" spid="61" grpId="2"/>
      <p:bldP build="whole" bldLvl="1" animBg="1" rev="0" advAuto="0" spid="66" grpId="7"/>
      <p:bldP build="whole" bldLvl="1" animBg="1" rev="0" advAuto="0" spid="62" grpId="3"/>
      <p:bldP build="whole" bldLvl="1" animBg="1" rev="0" advAuto="0" spid="67" grpId="8"/>
      <p:bldP build="whole" bldLvl="1" animBg="1" rev="0" advAuto="0" spid="81" grpId="20"/>
      <p:bldP build="whole" bldLvl="1" animBg="1" rev="0" advAuto="0" spid="79" grpId="18"/>
      <p:bldP build="whole" bldLvl="1" animBg="1" rev="0" advAuto="0" spid="78" grpId="1"/>
      <p:bldP build="whole" bldLvl="1" animBg="1" rev="0" advAuto="0" spid="80" grpId="19"/>
      <p:bldP build="whole" bldLvl="1" animBg="1" rev="0" advAuto="0" spid="69" grpId="11"/>
      <p:bldP build="whole" bldLvl="1" animBg="1" rev="0" advAuto="0" spid="63" grpId="4"/>
      <p:bldP build="whole" bldLvl="1" animBg="1" rev="0" advAuto="0" spid="71" grpId="13"/>
      <p:bldP build="whole" bldLvl="1" animBg="1" rev="0" advAuto="0" spid="75" grpId="16"/>
      <p:bldP build="whole" bldLvl="1" animBg="1" rev="0" advAuto="0" spid="65" grpId="6"/>
      <p:bldP build="whole" bldLvl="1" animBg="1" rev="0" advAuto="0" spid="64" grpId="5"/>
      <p:bldP build="whole" bldLvl="1" animBg="1" rev="0" advAuto="0" spid="68" grpId="9"/>
      <p:bldP build="whole" bldLvl="1" animBg="1" rev="0" advAuto="0" spid="73" grpId="14"/>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Slide Number"/>
          <p:cNvSpPr txBox="1"/>
          <p:nvPr>
            <p:ph type="sldNum" sz="quarter" idx="2"/>
          </p:nvPr>
        </p:nvSpPr>
        <p:spPr>
          <a:xfrm rot="16200000">
            <a:off x="319418" y="12587622"/>
            <a:ext cx="258984" cy="434341"/>
          </a:xfrm>
          <a:prstGeom prst="rect">
            <a:avLst/>
          </a:prstGeom>
          <a:extLst>
            <a:ext uri="{C572A759-6A51-4108-AA02-DFA0A04FC94B}">
              <ma14:wrappingTextBoxFlag xmlns:ma14="http://schemas.microsoft.com/office/mac/drawingml/2011/main" val="1"/>
            </a:ext>
          </a:extLst>
        </p:spPr>
        <p:txBody>
          <a:bodyPr/>
          <a:lstStyle>
            <a:lvl1pPr>
              <a:defRPr sz="2200">
                <a:solidFill>
                  <a:schemeClr val="accent3"/>
                </a:solidFill>
                <a:latin typeface="Century Gothic"/>
                <a:ea typeface="Century Gothic"/>
                <a:cs typeface="Century Gothic"/>
                <a:sym typeface="Century Gothic"/>
              </a:defRPr>
            </a:lvl1pPr>
          </a:lstStyle>
          <a:p>
            <a:pPr/>
            <a:fld id="{86CB4B4D-7CA3-9044-876B-883B54F8677D}" type="slidenum"/>
          </a:p>
        </p:txBody>
      </p:sp>
      <p:sp>
        <p:nvSpPr>
          <p:cNvPr id="87" name="Shape"/>
          <p:cNvSpPr/>
          <p:nvPr/>
        </p:nvSpPr>
        <p:spPr>
          <a:xfrm rot="5400000">
            <a:off x="22980735" y="2646941"/>
            <a:ext cx="894836" cy="858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28" y="1172"/>
                </a:lnTo>
                <a:lnTo>
                  <a:pt x="1017" y="1172"/>
                </a:lnTo>
                <a:lnTo>
                  <a:pt x="1017" y="20583"/>
                </a:lnTo>
                <a:lnTo>
                  <a:pt x="0" y="21600"/>
                </a:lnTo>
                <a:close/>
              </a:path>
            </a:pathLst>
          </a:custGeom>
          <a:solidFill>
            <a:schemeClr val="accent3"/>
          </a:solidFill>
          <a:ln w="12700">
            <a:miter lim="400000"/>
          </a:ln>
        </p:spPr>
        <p:txBody>
          <a:bodyPr lIns="45719" rIns="45719" anchor="ctr"/>
          <a:lstStyle/>
          <a:p>
            <a:pPr algn="ctr"/>
          </a:p>
        </p:txBody>
      </p:sp>
      <p:sp>
        <p:nvSpPr>
          <p:cNvPr id="88" name="Shape"/>
          <p:cNvSpPr/>
          <p:nvPr/>
        </p:nvSpPr>
        <p:spPr>
          <a:xfrm rot="10800000">
            <a:off x="22998777" y="10192264"/>
            <a:ext cx="858752" cy="894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75" y="1125"/>
                </a:lnTo>
                <a:lnTo>
                  <a:pt x="1059" y="1125"/>
                </a:lnTo>
                <a:lnTo>
                  <a:pt x="1059" y="20541"/>
                </a:lnTo>
                <a:lnTo>
                  <a:pt x="0" y="21600"/>
                </a:lnTo>
                <a:close/>
              </a:path>
            </a:pathLst>
          </a:custGeom>
          <a:solidFill>
            <a:schemeClr val="accent3"/>
          </a:solidFill>
          <a:ln w="12700">
            <a:miter lim="400000"/>
          </a:ln>
        </p:spPr>
        <p:txBody>
          <a:bodyPr lIns="45719" rIns="45719" anchor="ctr"/>
          <a:lstStyle/>
          <a:p>
            <a:pPr algn="ctr"/>
          </a:p>
        </p:txBody>
      </p:sp>
      <p:sp>
        <p:nvSpPr>
          <p:cNvPr id="89" name="OT?…"/>
          <p:cNvSpPr txBox="1"/>
          <p:nvPr/>
        </p:nvSpPr>
        <p:spPr>
          <a:xfrm>
            <a:off x="18910155" y="3764280"/>
            <a:ext cx="5119916" cy="606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8000">
                <a:solidFill>
                  <a:schemeClr val="accent5">
                    <a:lumOff val="24117"/>
                  </a:schemeClr>
                </a:solidFill>
                <a:latin typeface="Roboto"/>
                <a:ea typeface="Roboto"/>
                <a:cs typeface="Roboto"/>
                <a:sym typeface="Roboto"/>
              </a:defRPr>
            </a:pPr>
            <a:r>
              <a:t>     OT?</a:t>
            </a:r>
          </a:p>
          <a:p>
            <a:pPr>
              <a:defRPr b="1" sz="8000">
                <a:solidFill>
                  <a:schemeClr val="accent5">
                    <a:lumOff val="24117"/>
                  </a:schemeClr>
                </a:solidFill>
                <a:latin typeface="Roboto"/>
                <a:ea typeface="Roboto"/>
                <a:cs typeface="Roboto"/>
                <a:sym typeface="Roboto"/>
              </a:defRPr>
            </a:pPr>
          </a:p>
          <a:p>
            <a:pPr>
              <a:defRPr b="1" sz="8000">
                <a:solidFill>
                  <a:schemeClr val="accent5">
                    <a:lumOff val="24117"/>
                  </a:schemeClr>
                </a:solidFill>
                <a:latin typeface="Roboto"/>
                <a:ea typeface="Roboto"/>
                <a:cs typeface="Roboto"/>
                <a:sym typeface="Roboto"/>
              </a:defRPr>
            </a:pPr>
            <a:r>
              <a:t>    ICS?</a:t>
            </a:r>
            <a:br/>
          </a:p>
          <a:p>
            <a:pPr>
              <a:defRPr b="1" sz="8000">
                <a:solidFill>
                  <a:schemeClr val="accent5">
                    <a:lumOff val="24117"/>
                  </a:schemeClr>
                </a:solidFill>
                <a:latin typeface="Roboto"/>
                <a:ea typeface="Roboto"/>
                <a:cs typeface="Roboto"/>
                <a:sym typeface="Roboto"/>
              </a:defRPr>
            </a:pPr>
            <a:r>
              <a:t> SCADA?</a:t>
            </a:r>
          </a:p>
        </p:txBody>
      </p:sp>
      <p:pic>
        <p:nvPicPr>
          <p:cNvPr id="90" name="ot_ics_scada-gigapixel-art-scale-2_00x.png" descr="ot_ics_scada-gigapixel-art-scale-2_00x.png"/>
          <p:cNvPicPr>
            <a:picLocks noChangeAspect="1"/>
          </p:cNvPicPr>
          <p:nvPr/>
        </p:nvPicPr>
        <p:blipFill>
          <a:blip r:embed="rId3">
            <a:extLst/>
          </a:blip>
          <a:srcRect l="4032" t="4854" r="3362" b="3488"/>
          <a:stretch>
            <a:fillRect/>
          </a:stretch>
        </p:blipFill>
        <p:spPr>
          <a:xfrm>
            <a:off x="7859066" y="1205790"/>
            <a:ext cx="10536615" cy="10524853"/>
          </a:xfrm>
          <a:custGeom>
            <a:avLst/>
            <a:gdLst/>
            <a:ahLst/>
            <a:cxnLst>
              <a:cxn ang="0">
                <a:pos x="wd2" y="hd2"/>
              </a:cxn>
              <a:cxn ang="5400000">
                <a:pos x="wd2" y="hd2"/>
              </a:cxn>
              <a:cxn ang="10800000">
                <a:pos x="wd2" y="hd2"/>
              </a:cxn>
              <a:cxn ang="16200000">
                <a:pos x="wd2" y="hd2"/>
              </a:cxn>
            </a:cxnLst>
            <a:rect l="0" t="0" r="r" b="b"/>
            <a:pathLst>
              <a:path w="21568" h="21595" fill="norm" stroke="1" extrusionOk="0">
                <a:moveTo>
                  <a:pt x="10516" y="1"/>
                </a:moveTo>
                <a:cubicBezTo>
                  <a:pt x="9806" y="19"/>
                  <a:pt x="9289" y="73"/>
                  <a:pt x="8743" y="183"/>
                </a:cubicBezTo>
                <a:cubicBezTo>
                  <a:pt x="8623" y="207"/>
                  <a:pt x="8502" y="230"/>
                  <a:pt x="8384" y="258"/>
                </a:cubicBezTo>
                <a:cubicBezTo>
                  <a:pt x="8211" y="300"/>
                  <a:pt x="8033" y="347"/>
                  <a:pt x="7838" y="403"/>
                </a:cubicBezTo>
                <a:cubicBezTo>
                  <a:pt x="7771" y="422"/>
                  <a:pt x="7705" y="442"/>
                  <a:pt x="7638" y="463"/>
                </a:cubicBezTo>
                <a:cubicBezTo>
                  <a:pt x="7346" y="552"/>
                  <a:pt x="7060" y="653"/>
                  <a:pt x="6780" y="766"/>
                </a:cubicBezTo>
                <a:cubicBezTo>
                  <a:pt x="6704" y="796"/>
                  <a:pt x="6628" y="827"/>
                  <a:pt x="6553" y="859"/>
                </a:cubicBezTo>
                <a:cubicBezTo>
                  <a:pt x="3993" y="1949"/>
                  <a:pt x="1939" y="3985"/>
                  <a:pt x="865" y="6555"/>
                </a:cubicBezTo>
                <a:cubicBezTo>
                  <a:pt x="550" y="7308"/>
                  <a:pt x="319" y="8111"/>
                  <a:pt x="174" y="8911"/>
                </a:cubicBezTo>
                <a:cubicBezTo>
                  <a:pt x="157" y="9006"/>
                  <a:pt x="145" y="9090"/>
                  <a:pt x="130" y="9179"/>
                </a:cubicBezTo>
                <a:cubicBezTo>
                  <a:pt x="9" y="9956"/>
                  <a:pt x="-32" y="10725"/>
                  <a:pt x="25" y="11443"/>
                </a:cubicBezTo>
                <a:cubicBezTo>
                  <a:pt x="268" y="14528"/>
                  <a:pt x="1602" y="17179"/>
                  <a:pt x="3863" y="19073"/>
                </a:cubicBezTo>
                <a:cubicBezTo>
                  <a:pt x="5594" y="20523"/>
                  <a:pt x="7672" y="21351"/>
                  <a:pt x="10142" y="21573"/>
                </a:cubicBezTo>
                <a:cubicBezTo>
                  <a:pt x="10267" y="21585"/>
                  <a:pt x="10401" y="21586"/>
                  <a:pt x="10533" y="21591"/>
                </a:cubicBezTo>
                <a:cubicBezTo>
                  <a:pt x="10697" y="21595"/>
                  <a:pt x="10861" y="21597"/>
                  <a:pt x="11026" y="21594"/>
                </a:cubicBezTo>
                <a:cubicBezTo>
                  <a:pt x="11156" y="21590"/>
                  <a:pt x="11284" y="21588"/>
                  <a:pt x="11420" y="21578"/>
                </a:cubicBezTo>
                <a:cubicBezTo>
                  <a:pt x="11453" y="21576"/>
                  <a:pt x="11487" y="21572"/>
                  <a:pt x="11521" y="21570"/>
                </a:cubicBezTo>
                <a:cubicBezTo>
                  <a:pt x="11975" y="21534"/>
                  <a:pt x="12456" y="21467"/>
                  <a:pt x="12964" y="21367"/>
                </a:cubicBezTo>
                <a:cubicBezTo>
                  <a:pt x="15586" y="20847"/>
                  <a:pt x="17853" y="19411"/>
                  <a:pt x="19456" y="17255"/>
                </a:cubicBezTo>
                <a:cubicBezTo>
                  <a:pt x="20472" y="15888"/>
                  <a:pt x="21010" y="14655"/>
                  <a:pt x="21416" y="12762"/>
                </a:cubicBezTo>
                <a:cubicBezTo>
                  <a:pt x="21438" y="12658"/>
                  <a:pt x="21453" y="12580"/>
                  <a:pt x="21470" y="12496"/>
                </a:cubicBezTo>
                <a:cubicBezTo>
                  <a:pt x="21483" y="12420"/>
                  <a:pt x="21497" y="12344"/>
                  <a:pt x="21509" y="12269"/>
                </a:cubicBezTo>
                <a:cubicBezTo>
                  <a:pt x="21559" y="11937"/>
                  <a:pt x="21566" y="11631"/>
                  <a:pt x="21567" y="10852"/>
                </a:cubicBezTo>
                <a:cubicBezTo>
                  <a:pt x="21568" y="9949"/>
                  <a:pt x="21528" y="9356"/>
                  <a:pt x="21424" y="8791"/>
                </a:cubicBezTo>
                <a:cubicBezTo>
                  <a:pt x="21400" y="8671"/>
                  <a:pt x="21376" y="8550"/>
                  <a:pt x="21347" y="8428"/>
                </a:cubicBezTo>
                <a:cubicBezTo>
                  <a:pt x="21337" y="8387"/>
                  <a:pt x="21327" y="8345"/>
                  <a:pt x="21317" y="8305"/>
                </a:cubicBezTo>
                <a:cubicBezTo>
                  <a:pt x="21281" y="8160"/>
                  <a:pt x="21243" y="8016"/>
                  <a:pt x="21200" y="7870"/>
                </a:cubicBezTo>
                <a:cubicBezTo>
                  <a:pt x="21160" y="7738"/>
                  <a:pt x="21119" y="7606"/>
                  <a:pt x="21076" y="7477"/>
                </a:cubicBezTo>
                <a:cubicBezTo>
                  <a:pt x="21071" y="7461"/>
                  <a:pt x="21065" y="7445"/>
                  <a:pt x="21060" y="7429"/>
                </a:cubicBezTo>
                <a:cubicBezTo>
                  <a:pt x="21059" y="7425"/>
                  <a:pt x="21057" y="7420"/>
                  <a:pt x="21055" y="7416"/>
                </a:cubicBezTo>
                <a:cubicBezTo>
                  <a:pt x="20077" y="4568"/>
                  <a:pt x="18158" y="2351"/>
                  <a:pt x="15562" y="1088"/>
                </a:cubicBezTo>
                <a:cubicBezTo>
                  <a:pt x="14470" y="557"/>
                  <a:pt x="13574" y="284"/>
                  <a:pt x="12279" y="88"/>
                </a:cubicBezTo>
                <a:cubicBezTo>
                  <a:pt x="12079" y="58"/>
                  <a:pt x="11928" y="48"/>
                  <a:pt x="11767" y="33"/>
                </a:cubicBezTo>
                <a:cubicBezTo>
                  <a:pt x="11544" y="19"/>
                  <a:pt x="11307" y="9"/>
                  <a:pt x="11027" y="3"/>
                </a:cubicBezTo>
                <a:cubicBezTo>
                  <a:pt x="10788" y="-3"/>
                  <a:pt x="10684" y="2"/>
                  <a:pt x="10517" y="1"/>
                </a:cubicBezTo>
                <a:cubicBezTo>
                  <a:pt x="10517" y="1"/>
                  <a:pt x="10516" y="1"/>
                  <a:pt x="10516" y="1"/>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87"/>
                                        </p:tgtEl>
                                        <p:attrNameLst>
                                          <p:attrName>style.visibility</p:attrName>
                                        </p:attrNameLst>
                                      </p:cBhvr>
                                      <p:to>
                                        <p:strVal val="visible"/>
                                      </p:to>
                                    </p:set>
                                    <p:anim calcmode="lin" valueType="num">
                                      <p:cBhvr>
                                        <p:cTn id="7" dur="1000" fill="hold"/>
                                        <p:tgtEl>
                                          <p:spTgt spid="87"/>
                                        </p:tgtEl>
                                        <p:attrNameLst>
                                          <p:attrName>ppt_x</p:attrName>
                                        </p:attrNameLst>
                                      </p:cBhvr>
                                      <p:tavLst>
                                        <p:tav tm="0">
                                          <p:val>
                                            <p:strVal val="#ppt_x"/>
                                          </p:val>
                                        </p:tav>
                                        <p:tav tm="100000">
                                          <p:val>
                                            <p:strVal val="#ppt_x"/>
                                          </p:val>
                                        </p:tav>
                                      </p:tavLst>
                                    </p:anim>
                                    <p:anim calcmode="lin" valueType="num">
                                      <p:cBhvr>
                                        <p:cTn id="8" dur="1000" fill="hold"/>
                                        <p:tgtEl>
                                          <p:spTgt spid="8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88"/>
                                        </p:tgtEl>
                                        <p:attrNameLst>
                                          <p:attrName>style.visibility</p:attrName>
                                        </p:attrNameLst>
                                      </p:cBhvr>
                                      <p:to>
                                        <p:strVal val="visible"/>
                                      </p:to>
                                    </p:set>
                                    <p:anim calcmode="lin" valueType="num">
                                      <p:cBhvr>
                                        <p:cTn id="12" dur="1000" fill="hold"/>
                                        <p:tgtEl>
                                          <p:spTgt spid="88"/>
                                        </p:tgtEl>
                                        <p:attrNameLst>
                                          <p:attrName>ppt_x</p:attrName>
                                        </p:attrNameLst>
                                      </p:cBhvr>
                                      <p:tavLst>
                                        <p:tav tm="0">
                                          <p:val>
                                            <p:strVal val="#ppt_x"/>
                                          </p:val>
                                        </p:tav>
                                        <p:tav tm="100000">
                                          <p:val>
                                            <p:strVal val="#ppt_x"/>
                                          </p:val>
                                        </p:tav>
                                      </p:tavLst>
                                    </p:anim>
                                    <p:anim calcmode="lin" valueType="num">
                                      <p:cBhvr>
                                        <p:cTn id="13" dur="1000" fill="hold"/>
                                        <p:tgtEl>
                                          <p:spTgt spid="88"/>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Class="entr" nodeType="afterEffect" presetSubtype="1" presetID="2" grpId="3" fill="hold">
                                  <p:stCondLst>
                                    <p:cond delay="0"/>
                                  </p:stCondLst>
                                  <p:iterate type="el" backwards="0">
                                    <p:tmAbs val="0"/>
                                  </p:iterate>
                                  <p:childTnLst>
                                    <p:set>
                                      <p:cBhvr>
                                        <p:cTn id="16" fill="hold"/>
                                        <p:tgtEl>
                                          <p:spTgt spid="89"/>
                                        </p:tgtEl>
                                        <p:attrNameLst>
                                          <p:attrName>style.visibility</p:attrName>
                                        </p:attrNameLst>
                                      </p:cBhvr>
                                      <p:to>
                                        <p:strVal val="visible"/>
                                      </p:to>
                                    </p:set>
                                    <p:anim calcmode="lin" valueType="num">
                                      <p:cBhvr>
                                        <p:cTn id="17" dur="500" fill="hold"/>
                                        <p:tgtEl>
                                          <p:spTgt spid="89"/>
                                        </p:tgtEl>
                                        <p:attrNameLst>
                                          <p:attrName>ppt_x</p:attrName>
                                        </p:attrNameLst>
                                      </p:cBhvr>
                                      <p:tavLst>
                                        <p:tav tm="0">
                                          <p:val>
                                            <p:strVal val="#ppt_x"/>
                                          </p:val>
                                        </p:tav>
                                        <p:tav tm="100000">
                                          <p:val>
                                            <p:strVal val="#ppt_x"/>
                                          </p:val>
                                        </p:tav>
                                      </p:tavLst>
                                    </p:anim>
                                    <p:anim calcmode="lin" valueType="num">
                                      <p:cBhvr>
                                        <p:cTn id="18" dur="500" fill="hold"/>
                                        <p:tgtEl>
                                          <p:spTgt spid="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 grpId="1"/>
      <p:bldP build="whole" bldLvl="1" animBg="1" rev="0" advAuto="0" spid="88" grpId="2"/>
      <p:bldP build="whole" bldLvl="1" animBg="1" rev="0" advAuto="0" spid="89" grpId="3"/>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lide Number"/>
          <p:cNvSpPr txBox="1"/>
          <p:nvPr>
            <p:ph type="sldNum" sz="quarter" idx="2"/>
          </p:nvPr>
        </p:nvSpPr>
        <p:spPr>
          <a:xfrm rot="16200000">
            <a:off x="319418" y="12587622"/>
            <a:ext cx="258984" cy="434341"/>
          </a:xfrm>
          <a:prstGeom prst="rect">
            <a:avLst/>
          </a:prstGeom>
          <a:extLst>
            <a:ext uri="{C572A759-6A51-4108-AA02-DFA0A04FC94B}">
              <ma14:wrappingTextBoxFlag xmlns:ma14="http://schemas.microsoft.com/office/mac/drawingml/2011/main" val="1"/>
            </a:ext>
          </a:extLst>
        </p:spPr>
        <p:txBody>
          <a:bodyPr/>
          <a:lstStyle>
            <a:lvl1pPr>
              <a:defRPr sz="2200">
                <a:solidFill>
                  <a:schemeClr val="accent3"/>
                </a:solidFill>
                <a:latin typeface="Century Gothic"/>
                <a:ea typeface="Century Gothic"/>
                <a:cs typeface="Century Gothic"/>
                <a:sym typeface="Century Gothic"/>
              </a:defRPr>
            </a:lvl1pPr>
          </a:lstStyle>
          <a:p>
            <a:pPr/>
            <a:fld id="{86CB4B4D-7CA3-9044-876B-883B54F8677D}" type="slidenum"/>
          </a:p>
        </p:txBody>
      </p:sp>
      <p:sp>
        <p:nvSpPr>
          <p:cNvPr id="95" name="Masters initiate communication and read/write values in slaves…"/>
          <p:cNvSpPr txBox="1"/>
          <p:nvPr/>
        </p:nvSpPr>
        <p:spPr>
          <a:xfrm>
            <a:off x="5276526" y="3467312"/>
            <a:ext cx="6515691" cy="3421301"/>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p>
            <a:pPr marL="228600" indent="-228600">
              <a:lnSpc>
                <a:spcPct val="130000"/>
              </a:lnSpc>
              <a:buSzPct val="100000"/>
              <a:buChar char="•"/>
              <a:defRPr sz="2900">
                <a:latin typeface="Roboto"/>
                <a:ea typeface="Roboto"/>
                <a:cs typeface="Roboto"/>
                <a:sym typeface="Roboto"/>
              </a:defRPr>
            </a:pPr>
            <a:r>
              <a:t>Masters initiate communication and read/write values in slaves </a:t>
            </a:r>
          </a:p>
          <a:p>
            <a:pPr marL="228600" indent="-228600">
              <a:lnSpc>
                <a:spcPct val="130000"/>
              </a:lnSpc>
              <a:buSzPct val="100000"/>
              <a:buChar char="•"/>
              <a:defRPr sz="2900">
                <a:latin typeface="Roboto"/>
                <a:ea typeface="Roboto"/>
                <a:cs typeface="Roboto"/>
                <a:sym typeface="Roboto"/>
              </a:defRPr>
            </a:pPr>
            <a:r>
              <a:t>Slaves take action based on data in registers &amp; coils, following pre-programmed instructions “Ladder Logic” </a:t>
            </a:r>
          </a:p>
        </p:txBody>
      </p:sp>
      <p:sp>
        <p:nvSpPr>
          <p:cNvPr id="96" name="MODBUS (MODicon BUS)"/>
          <p:cNvSpPr txBox="1"/>
          <p:nvPr/>
        </p:nvSpPr>
        <p:spPr>
          <a:xfrm>
            <a:off x="3449945" y="1549427"/>
            <a:ext cx="8710214" cy="919401"/>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lvl1pPr>
              <a:lnSpc>
                <a:spcPct val="130000"/>
              </a:lnSpc>
              <a:defRPr b="1" sz="5000">
                <a:solidFill>
                  <a:schemeClr val="accent5">
                    <a:lumOff val="24117"/>
                  </a:schemeClr>
                </a:solidFill>
                <a:latin typeface="Roboto"/>
                <a:ea typeface="Roboto"/>
                <a:cs typeface="Roboto"/>
                <a:sym typeface="Roboto"/>
              </a:defRPr>
            </a:lvl1pPr>
          </a:lstStyle>
          <a:p>
            <a:pPr/>
            <a:r>
              <a:t>MODBUS (MODicon BUS)</a:t>
            </a:r>
          </a:p>
        </p:txBody>
      </p:sp>
      <p:sp>
        <p:nvSpPr>
          <p:cNvPr id="97" name="Master \ Slave"/>
          <p:cNvSpPr txBox="1"/>
          <p:nvPr/>
        </p:nvSpPr>
        <p:spPr>
          <a:xfrm>
            <a:off x="4799773" y="2677213"/>
            <a:ext cx="5317703"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5000">
                <a:solidFill>
                  <a:schemeClr val="accent5">
                    <a:lumOff val="24117"/>
                  </a:schemeClr>
                </a:solidFill>
                <a:latin typeface="Roboto"/>
                <a:ea typeface="Roboto"/>
                <a:cs typeface="Roboto"/>
                <a:sym typeface="Roboto"/>
              </a:defRPr>
            </a:lvl1pPr>
          </a:lstStyle>
          <a:p>
            <a:pPr/>
            <a:r>
              <a:t>Master \ Slave </a:t>
            </a:r>
          </a:p>
        </p:txBody>
      </p:sp>
      <p:sp>
        <p:nvSpPr>
          <p:cNvPr id="98" name="Registers \ Coils"/>
          <p:cNvSpPr txBox="1"/>
          <p:nvPr/>
        </p:nvSpPr>
        <p:spPr>
          <a:xfrm>
            <a:off x="5074950" y="7127236"/>
            <a:ext cx="5460204"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5000">
                <a:solidFill>
                  <a:schemeClr val="accent5">
                    <a:lumOff val="24117"/>
                  </a:schemeClr>
                </a:solidFill>
                <a:latin typeface="Roboto"/>
                <a:ea typeface="Roboto"/>
                <a:cs typeface="Roboto"/>
                <a:sym typeface="Roboto"/>
              </a:defRPr>
            </a:lvl1pPr>
          </a:lstStyle>
          <a:p>
            <a:pPr/>
            <a:r>
              <a:t>Registers \ Coils</a:t>
            </a:r>
          </a:p>
        </p:txBody>
      </p:sp>
      <p:sp>
        <p:nvSpPr>
          <p:cNvPr id="99" name="Values stored in slave controllers…"/>
          <p:cNvSpPr txBox="1"/>
          <p:nvPr/>
        </p:nvSpPr>
        <p:spPr>
          <a:xfrm>
            <a:off x="5292757" y="7994365"/>
            <a:ext cx="5858520" cy="1554401"/>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p>
            <a:pPr>
              <a:lnSpc>
                <a:spcPct val="130000"/>
              </a:lnSpc>
              <a:defRPr sz="2600">
                <a:latin typeface="Roboto"/>
                <a:ea typeface="Roboto"/>
                <a:cs typeface="Roboto"/>
                <a:sym typeface="Roboto"/>
              </a:defRPr>
            </a:pPr>
            <a:r>
              <a:t>Values stored in slave controllers</a:t>
            </a:r>
          </a:p>
          <a:p>
            <a:pPr marL="228600" indent="-228600">
              <a:lnSpc>
                <a:spcPct val="130000"/>
              </a:lnSpc>
              <a:buSzPct val="100000"/>
              <a:buChar char="•"/>
              <a:defRPr sz="2600">
                <a:latin typeface="Roboto"/>
                <a:ea typeface="Roboto"/>
                <a:cs typeface="Roboto"/>
                <a:sym typeface="Roboto"/>
              </a:defRPr>
            </a:pPr>
            <a:r>
              <a:t>Coils: On / Off</a:t>
            </a:r>
          </a:p>
          <a:p>
            <a:pPr marL="228600" indent="-228600">
              <a:lnSpc>
                <a:spcPct val="130000"/>
              </a:lnSpc>
              <a:buSzPct val="100000"/>
              <a:buChar char="•"/>
              <a:defRPr sz="2600">
                <a:latin typeface="Roboto"/>
                <a:ea typeface="Roboto"/>
                <a:cs typeface="Roboto"/>
                <a:sym typeface="Roboto"/>
              </a:defRPr>
            </a:pPr>
            <a:r>
              <a:t>Registers: Numerical </a:t>
            </a:r>
          </a:p>
        </p:txBody>
      </p:sp>
      <p:pic>
        <p:nvPicPr>
          <p:cNvPr id="100" name="Image" descr="Image"/>
          <p:cNvPicPr>
            <a:picLocks noChangeAspect="1"/>
          </p:cNvPicPr>
          <p:nvPr/>
        </p:nvPicPr>
        <p:blipFill>
          <a:blip r:embed="rId3">
            <a:extLst/>
          </a:blip>
          <a:stretch>
            <a:fillRect/>
          </a:stretch>
        </p:blipFill>
        <p:spPr>
          <a:xfrm>
            <a:off x="12069082" y="1678633"/>
            <a:ext cx="11602395" cy="906437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95"/>
                                        </p:tgtEl>
                                        <p:attrNameLst>
                                          <p:attrName>style.visibility</p:attrName>
                                        </p:attrNameLst>
                                      </p:cBhvr>
                                      <p:to>
                                        <p:strVal val="visible"/>
                                      </p:to>
                                    </p:set>
                                    <p:anim calcmode="lin" valueType="num">
                                      <p:cBhvr>
                                        <p:cTn id="7" dur="500" fill="hold"/>
                                        <p:tgtEl>
                                          <p:spTgt spid="95"/>
                                        </p:tgtEl>
                                        <p:attrNameLst>
                                          <p:attrName>ppt_x</p:attrName>
                                        </p:attrNameLst>
                                      </p:cBhvr>
                                      <p:tavLst>
                                        <p:tav tm="0">
                                          <p:val>
                                            <p:strVal val="#ppt_x"/>
                                          </p:val>
                                        </p:tav>
                                        <p:tav tm="100000">
                                          <p:val>
                                            <p:strVal val="#ppt_x"/>
                                          </p:val>
                                        </p:tav>
                                      </p:tavLst>
                                    </p:anim>
                                    <p:anim calcmode="lin" valueType="num">
                                      <p:cBhvr>
                                        <p:cTn id="8" dur="500" fill="hold"/>
                                        <p:tgtEl>
                                          <p:spTgt spid="9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Class="entr" nodeType="afterEffect" presetSubtype="1" presetID="2" grpId="2" fill="hold">
                                  <p:stCondLst>
                                    <p:cond delay="0"/>
                                  </p:stCondLst>
                                  <p:iterate type="el" backwards="0">
                                    <p:tmAbs val="0"/>
                                  </p:iterate>
                                  <p:childTnLst>
                                    <p:set>
                                      <p:cBhvr>
                                        <p:cTn id="11" fill="hold"/>
                                        <p:tgtEl>
                                          <p:spTgt spid="96"/>
                                        </p:tgtEl>
                                        <p:attrNameLst>
                                          <p:attrName>style.visibility</p:attrName>
                                        </p:attrNameLst>
                                      </p:cBhvr>
                                      <p:to>
                                        <p:strVal val="visible"/>
                                      </p:to>
                                    </p:set>
                                    <p:anim calcmode="lin" valueType="num">
                                      <p:cBhvr>
                                        <p:cTn id="12" dur="500" fill="hold"/>
                                        <p:tgtEl>
                                          <p:spTgt spid="96"/>
                                        </p:tgtEl>
                                        <p:attrNameLst>
                                          <p:attrName>ppt_x</p:attrName>
                                        </p:attrNameLst>
                                      </p:cBhvr>
                                      <p:tavLst>
                                        <p:tav tm="0">
                                          <p:val>
                                            <p:strVal val="#ppt_x"/>
                                          </p:val>
                                        </p:tav>
                                        <p:tav tm="100000">
                                          <p:val>
                                            <p:strVal val="#ppt_x"/>
                                          </p:val>
                                        </p:tav>
                                      </p:tavLst>
                                    </p:anim>
                                    <p:anim calcmode="lin" valueType="num">
                                      <p:cBhvr>
                                        <p:cTn id="13" dur="500" fill="hold"/>
                                        <p:tgtEl>
                                          <p:spTgt spid="9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Class="entr" nodeType="afterEffect" presetSubtype="1" presetID="2" grpId="3" fill="hold">
                                  <p:stCondLst>
                                    <p:cond delay="0"/>
                                  </p:stCondLst>
                                  <p:iterate type="el" backwards="0">
                                    <p:tmAbs val="0"/>
                                  </p:iterate>
                                  <p:childTnLst>
                                    <p:set>
                                      <p:cBhvr>
                                        <p:cTn id="16" fill="hold"/>
                                        <p:tgtEl>
                                          <p:spTgt spid="97"/>
                                        </p:tgtEl>
                                        <p:attrNameLst>
                                          <p:attrName>style.visibility</p:attrName>
                                        </p:attrNameLst>
                                      </p:cBhvr>
                                      <p:to>
                                        <p:strVal val="visible"/>
                                      </p:to>
                                    </p:set>
                                    <p:anim calcmode="lin" valueType="num">
                                      <p:cBhvr>
                                        <p:cTn id="17" dur="500" fill="hold"/>
                                        <p:tgtEl>
                                          <p:spTgt spid="97"/>
                                        </p:tgtEl>
                                        <p:attrNameLst>
                                          <p:attrName>ppt_x</p:attrName>
                                        </p:attrNameLst>
                                      </p:cBhvr>
                                      <p:tavLst>
                                        <p:tav tm="0">
                                          <p:val>
                                            <p:strVal val="#ppt_x"/>
                                          </p:val>
                                        </p:tav>
                                        <p:tav tm="100000">
                                          <p:val>
                                            <p:strVal val="#ppt_x"/>
                                          </p:val>
                                        </p:tav>
                                      </p:tavLst>
                                    </p:anim>
                                    <p:anim calcmode="lin" valueType="num">
                                      <p:cBhvr>
                                        <p:cTn id="18" dur="500" fill="hold"/>
                                        <p:tgtEl>
                                          <p:spTgt spid="9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Class="entr" nodeType="afterEffect" presetSubtype="1" presetID="2" grpId="4" fill="hold">
                                  <p:stCondLst>
                                    <p:cond delay="0"/>
                                  </p:stCondLst>
                                  <p:iterate type="el" backwards="0">
                                    <p:tmAbs val="0"/>
                                  </p:iterate>
                                  <p:childTnLst>
                                    <p:set>
                                      <p:cBhvr>
                                        <p:cTn id="21" fill="hold"/>
                                        <p:tgtEl>
                                          <p:spTgt spid="98"/>
                                        </p:tgtEl>
                                        <p:attrNameLst>
                                          <p:attrName>style.visibility</p:attrName>
                                        </p:attrNameLst>
                                      </p:cBhvr>
                                      <p:to>
                                        <p:strVal val="visible"/>
                                      </p:to>
                                    </p:set>
                                    <p:anim calcmode="lin" valueType="num">
                                      <p:cBhvr>
                                        <p:cTn id="22" dur="500" fill="hold"/>
                                        <p:tgtEl>
                                          <p:spTgt spid="98"/>
                                        </p:tgtEl>
                                        <p:attrNameLst>
                                          <p:attrName>ppt_x</p:attrName>
                                        </p:attrNameLst>
                                      </p:cBhvr>
                                      <p:tavLst>
                                        <p:tav tm="0">
                                          <p:val>
                                            <p:strVal val="#ppt_x"/>
                                          </p:val>
                                        </p:tav>
                                        <p:tav tm="100000">
                                          <p:val>
                                            <p:strVal val="#ppt_x"/>
                                          </p:val>
                                        </p:tav>
                                      </p:tavLst>
                                    </p:anim>
                                    <p:anim calcmode="lin" valueType="num">
                                      <p:cBhvr>
                                        <p:cTn id="23" dur="500" fill="hold"/>
                                        <p:tgtEl>
                                          <p:spTgt spid="98"/>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Class="entr" nodeType="afterEffect" presetSubtype="1" presetID="2" grpId="5" fill="hold">
                                  <p:stCondLst>
                                    <p:cond delay="0"/>
                                  </p:stCondLst>
                                  <p:iterate type="el" backwards="0">
                                    <p:tmAbs val="0"/>
                                  </p:iterate>
                                  <p:childTnLst>
                                    <p:set>
                                      <p:cBhvr>
                                        <p:cTn id="26" fill="hold"/>
                                        <p:tgtEl>
                                          <p:spTgt spid="99"/>
                                        </p:tgtEl>
                                        <p:attrNameLst>
                                          <p:attrName>style.visibility</p:attrName>
                                        </p:attrNameLst>
                                      </p:cBhvr>
                                      <p:to>
                                        <p:strVal val="visible"/>
                                      </p:to>
                                    </p:set>
                                    <p:anim calcmode="lin" valueType="num">
                                      <p:cBhvr>
                                        <p:cTn id="27" dur="500" fill="hold"/>
                                        <p:tgtEl>
                                          <p:spTgt spid="99"/>
                                        </p:tgtEl>
                                        <p:attrNameLst>
                                          <p:attrName>ppt_x</p:attrName>
                                        </p:attrNameLst>
                                      </p:cBhvr>
                                      <p:tavLst>
                                        <p:tav tm="0">
                                          <p:val>
                                            <p:strVal val="#ppt_x"/>
                                          </p:val>
                                        </p:tav>
                                        <p:tav tm="100000">
                                          <p:val>
                                            <p:strVal val="#ppt_x"/>
                                          </p:val>
                                        </p:tav>
                                      </p:tavLst>
                                    </p:anim>
                                    <p:anim calcmode="lin" valueType="num">
                                      <p:cBhvr>
                                        <p:cTn id="28" dur="500" fill="hold"/>
                                        <p:tgtEl>
                                          <p:spTgt spid="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 grpId="3"/>
      <p:bldP build="whole" bldLvl="1" animBg="1" rev="0" advAuto="0" spid="99" grpId="5"/>
      <p:bldP build="whole" bldLvl="1" animBg="1" rev="0" advAuto="0" spid="96" grpId="2"/>
      <p:bldP build="whole" bldLvl="1" animBg="1" rev="0" advAuto="0" spid="95" grpId="1"/>
      <p:bldP build="whole" bldLvl="1" animBg="1" rev="0" advAuto="0" spid="98" grpId="4"/>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Slide Number"/>
          <p:cNvSpPr txBox="1"/>
          <p:nvPr>
            <p:ph type="sldNum" sz="quarter" idx="2"/>
          </p:nvPr>
        </p:nvSpPr>
        <p:spPr>
          <a:xfrm rot="16200000">
            <a:off x="319418" y="12587622"/>
            <a:ext cx="258984" cy="434341"/>
          </a:xfrm>
          <a:prstGeom prst="rect">
            <a:avLst/>
          </a:prstGeom>
          <a:extLst>
            <a:ext uri="{C572A759-6A51-4108-AA02-DFA0A04FC94B}">
              <ma14:wrappingTextBoxFlag xmlns:ma14="http://schemas.microsoft.com/office/mac/drawingml/2011/main" val="1"/>
            </a:ext>
          </a:extLst>
        </p:spPr>
        <p:txBody>
          <a:bodyPr/>
          <a:lstStyle>
            <a:lvl1pPr>
              <a:defRPr sz="2200">
                <a:solidFill>
                  <a:schemeClr val="accent3"/>
                </a:solidFill>
                <a:latin typeface="Century Gothic"/>
                <a:ea typeface="Century Gothic"/>
                <a:cs typeface="Century Gothic"/>
                <a:sym typeface="Century Gothic"/>
              </a:defRPr>
            </a:lvl1pPr>
          </a:lstStyle>
          <a:p>
            <a:pPr/>
            <a:fld id="{86CB4B4D-7CA3-9044-876B-883B54F8677D}" type="slidenum"/>
          </a:p>
        </p:txBody>
      </p:sp>
      <p:sp>
        <p:nvSpPr>
          <p:cNvPr id="105" name="Shape"/>
          <p:cNvSpPr/>
          <p:nvPr/>
        </p:nvSpPr>
        <p:spPr>
          <a:xfrm rot="5400000">
            <a:off x="22980735" y="2646941"/>
            <a:ext cx="894836" cy="858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28" y="1172"/>
                </a:lnTo>
                <a:lnTo>
                  <a:pt x="1017" y="1172"/>
                </a:lnTo>
                <a:lnTo>
                  <a:pt x="1017" y="20583"/>
                </a:lnTo>
                <a:lnTo>
                  <a:pt x="0" y="21600"/>
                </a:lnTo>
                <a:close/>
              </a:path>
            </a:pathLst>
          </a:custGeom>
          <a:solidFill>
            <a:schemeClr val="accent3"/>
          </a:solidFill>
          <a:ln w="12700">
            <a:miter lim="400000"/>
          </a:ln>
        </p:spPr>
        <p:txBody>
          <a:bodyPr lIns="45719" rIns="45719" anchor="ctr"/>
          <a:lstStyle/>
          <a:p>
            <a:pPr algn="ctr"/>
          </a:p>
        </p:txBody>
      </p:sp>
      <p:sp>
        <p:nvSpPr>
          <p:cNvPr id="106" name="Shape"/>
          <p:cNvSpPr/>
          <p:nvPr/>
        </p:nvSpPr>
        <p:spPr>
          <a:xfrm rot="10800000">
            <a:off x="22998777" y="10192264"/>
            <a:ext cx="858752" cy="894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75" y="1125"/>
                </a:lnTo>
                <a:lnTo>
                  <a:pt x="1059" y="1125"/>
                </a:lnTo>
                <a:lnTo>
                  <a:pt x="1059" y="20541"/>
                </a:lnTo>
                <a:lnTo>
                  <a:pt x="0" y="21600"/>
                </a:lnTo>
                <a:close/>
              </a:path>
            </a:pathLst>
          </a:custGeom>
          <a:solidFill>
            <a:schemeClr val="accent3"/>
          </a:solidFill>
          <a:ln w="12700">
            <a:miter lim="400000"/>
          </a:ln>
        </p:spPr>
        <p:txBody>
          <a:bodyPr lIns="45719" rIns="45719" anchor="ctr"/>
          <a:lstStyle/>
          <a:p>
            <a:pPr algn="ctr"/>
          </a:p>
        </p:txBody>
      </p:sp>
      <p:sp>
        <p:nvSpPr>
          <p:cNvPr id="107" name="Text"/>
          <p:cNvSpPr txBox="1"/>
          <p:nvPr/>
        </p:nvSpPr>
        <p:spPr>
          <a:xfrm>
            <a:off x="18910155" y="3764280"/>
            <a:ext cx="5119916" cy="128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8000">
                <a:solidFill>
                  <a:schemeClr val="accent5">
                    <a:lumOff val="24117"/>
                  </a:schemeClr>
                </a:solidFill>
                <a:latin typeface="Roboto"/>
                <a:ea typeface="Roboto"/>
                <a:cs typeface="Roboto"/>
                <a:sym typeface="Roboto"/>
              </a:defRPr>
            </a:lvl1pPr>
          </a:lstStyle>
          <a:p>
            <a:pPr/>
            <a:r>
              <a:t>     </a:t>
            </a:r>
          </a:p>
        </p:txBody>
      </p:sp>
      <p:pic>
        <p:nvPicPr>
          <p:cNvPr id="108" name="scada_configuration.pg-gigapixel-art-scale-2_00x.png" descr="scada_configuration.pg-gigapixel-art-scale-2_00x.png"/>
          <p:cNvPicPr>
            <a:picLocks noChangeAspect="1"/>
          </p:cNvPicPr>
          <p:nvPr/>
        </p:nvPicPr>
        <p:blipFill>
          <a:blip r:embed="rId3">
            <a:extLst/>
          </a:blip>
          <a:stretch>
            <a:fillRect/>
          </a:stretch>
        </p:blipFill>
        <p:spPr>
          <a:xfrm>
            <a:off x="5798329" y="930067"/>
            <a:ext cx="12774781" cy="8170244"/>
          </a:xfrm>
          <a:prstGeom prst="rect">
            <a:avLst/>
          </a:prstGeom>
          <a:ln w="12700">
            <a:miter lim="400000"/>
          </a:ln>
        </p:spPr>
      </p:pic>
      <p:sp>
        <p:nvSpPr>
          <p:cNvPr id="109" name="SCADAS…"/>
          <p:cNvSpPr txBox="1"/>
          <p:nvPr/>
        </p:nvSpPr>
        <p:spPr>
          <a:xfrm rot="16200000">
            <a:off x="18188690" y="5707380"/>
            <a:ext cx="7522170"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7400">
                <a:solidFill>
                  <a:schemeClr val="accent5">
                    <a:lumOff val="24117"/>
                  </a:schemeClr>
                </a:solidFill>
                <a:latin typeface="Roboto"/>
                <a:ea typeface="Roboto"/>
                <a:cs typeface="Roboto"/>
                <a:sym typeface="Roboto"/>
              </a:defRPr>
            </a:pPr>
            <a:r>
              <a:t>SCADAS </a:t>
            </a:r>
          </a:p>
          <a:p>
            <a:pPr algn="ctr">
              <a:defRPr b="1" sz="7400">
                <a:solidFill>
                  <a:schemeClr val="accent5">
                    <a:lumOff val="24117"/>
                  </a:schemeClr>
                </a:solidFill>
                <a:latin typeface="Roboto"/>
                <a:ea typeface="Roboto"/>
                <a:cs typeface="Roboto"/>
                <a:sym typeface="Roboto"/>
              </a:defRPr>
            </a:pPr>
            <a:r>
              <a:t>NETWORKS</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05"/>
                                        </p:tgtEl>
                                        <p:attrNameLst>
                                          <p:attrName>style.visibility</p:attrName>
                                        </p:attrNameLst>
                                      </p:cBhvr>
                                      <p:to>
                                        <p:strVal val="visible"/>
                                      </p:to>
                                    </p:set>
                                    <p:anim calcmode="lin" valueType="num">
                                      <p:cBhvr>
                                        <p:cTn id="7" dur="1000" fill="hold"/>
                                        <p:tgtEl>
                                          <p:spTgt spid="105"/>
                                        </p:tgtEl>
                                        <p:attrNameLst>
                                          <p:attrName>ppt_x</p:attrName>
                                        </p:attrNameLst>
                                      </p:cBhvr>
                                      <p:tavLst>
                                        <p:tav tm="0">
                                          <p:val>
                                            <p:strVal val="#ppt_x"/>
                                          </p:val>
                                        </p:tav>
                                        <p:tav tm="100000">
                                          <p:val>
                                            <p:strVal val="#ppt_x"/>
                                          </p:val>
                                        </p:tav>
                                      </p:tavLst>
                                    </p:anim>
                                    <p:anim calcmode="lin" valueType="num">
                                      <p:cBhvr>
                                        <p:cTn id="8" dur="1000" fill="hold"/>
                                        <p:tgtEl>
                                          <p:spTgt spid="10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106"/>
                                        </p:tgtEl>
                                        <p:attrNameLst>
                                          <p:attrName>style.visibility</p:attrName>
                                        </p:attrNameLst>
                                      </p:cBhvr>
                                      <p:to>
                                        <p:strVal val="visible"/>
                                      </p:to>
                                    </p:set>
                                    <p:anim calcmode="lin" valueType="num">
                                      <p:cBhvr>
                                        <p:cTn id="12" dur="1000" fill="hold"/>
                                        <p:tgtEl>
                                          <p:spTgt spid="106"/>
                                        </p:tgtEl>
                                        <p:attrNameLst>
                                          <p:attrName>ppt_x</p:attrName>
                                        </p:attrNameLst>
                                      </p:cBhvr>
                                      <p:tavLst>
                                        <p:tav tm="0">
                                          <p:val>
                                            <p:strVal val="#ppt_x"/>
                                          </p:val>
                                        </p:tav>
                                        <p:tav tm="100000">
                                          <p:val>
                                            <p:strVal val="#ppt_x"/>
                                          </p:val>
                                        </p:tav>
                                      </p:tavLst>
                                    </p:anim>
                                    <p:anim calcmode="lin" valueType="num">
                                      <p:cBhvr>
                                        <p:cTn id="13" dur="1000" fill="hold"/>
                                        <p:tgtEl>
                                          <p:spTgt spid="106"/>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Class="entr" nodeType="afterEffect" presetSubtype="1" presetID="2" grpId="3" fill="hold">
                                  <p:stCondLst>
                                    <p:cond delay="0"/>
                                  </p:stCondLst>
                                  <p:iterate type="el" backwards="0">
                                    <p:tmAbs val="0"/>
                                  </p:iterate>
                                  <p:childTnLst>
                                    <p:set>
                                      <p:cBhvr>
                                        <p:cTn id="16" fill="hold"/>
                                        <p:tgtEl>
                                          <p:spTgt spid="107"/>
                                        </p:tgtEl>
                                        <p:attrNameLst>
                                          <p:attrName>style.visibility</p:attrName>
                                        </p:attrNameLst>
                                      </p:cBhvr>
                                      <p:to>
                                        <p:strVal val="visible"/>
                                      </p:to>
                                    </p:set>
                                    <p:anim calcmode="lin" valueType="num">
                                      <p:cBhvr>
                                        <p:cTn id="17" dur="500" fill="hold"/>
                                        <p:tgtEl>
                                          <p:spTgt spid="107"/>
                                        </p:tgtEl>
                                        <p:attrNameLst>
                                          <p:attrName>ppt_x</p:attrName>
                                        </p:attrNameLst>
                                      </p:cBhvr>
                                      <p:tavLst>
                                        <p:tav tm="0">
                                          <p:val>
                                            <p:strVal val="#ppt_x"/>
                                          </p:val>
                                        </p:tav>
                                        <p:tav tm="100000">
                                          <p:val>
                                            <p:strVal val="#ppt_x"/>
                                          </p:val>
                                        </p:tav>
                                      </p:tavLst>
                                    </p:anim>
                                    <p:anim calcmode="lin" valueType="num">
                                      <p:cBhvr>
                                        <p:cTn id="18" dur="500" fill="hold"/>
                                        <p:tgtEl>
                                          <p:spTgt spid="107"/>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Class="entr" nodeType="afterEffect" presetSubtype="4" presetID="2" grpId="4" fill="hold">
                                  <p:stCondLst>
                                    <p:cond delay="0"/>
                                  </p:stCondLst>
                                  <p:iterate type="el" backwards="0">
                                    <p:tmAbs val="0"/>
                                  </p:iterate>
                                  <p:childTnLst>
                                    <p:set>
                                      <p:cBhvr>
                                        <p:cTn id="21" fill="hold"/>
                                        <p:tgtEl>
                                          <p:spTgt spid="109"/>
                                        </p:tgtEl>
                                        <p:attrNameLst>
                                          <p:attrName>style.visibility</p:attrName>
                                        </p:attrNameLst>
                                      </p:cBhvr>
                                      <p:to>
                                        <p:strVal val="visible"/>
                                      </p:to>
                                    </p:set>
                                    <p:anim calcmode="lin" valueType="num">
                                      <p:cBhvr>
                                        <p:cTn id="22" dur="1000" fill="hold"/>
                                        <p:tgtEl>
                                          <p:spTgt spid="109"/>
                                        </p:tgtEl>
                                        <p:attrNameLst>
                                          <p:attrName>ppt_x</p:attrName>
                                        </p:attrNameLst>
                                      </p:cBhvr>
                                      <p:tavLst>
                                        <p:tav tm="0">
                                          <p:val>
                                            <p:strVal val="#ppt_x"/>
                                          </p:val>
                                        </p:tav>
                                        <p:tav tm="100000">
                                          <p:val>
                                            <p:strVal val="#ppt_x"/>
                                          </p:val>
                                        </p:tav>
                                      </p:tavLst>
                                    </p:anim>
                                    <p:anim calcmode="lin" valueType="num">
                                      <p:cBhvr>
                                        <p:cTn id="23" dur="10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6" grpId="2"/>
      <p:bldP build="whole" bldLvl="1" animBg="1" rev="0" advAuto="0" spid="105" grpId="1"/>
      <p:bldP build="whole" bldLvl="1" animBg="1" rev="0" advAuto="0" spid="107" grpId="3"/>
      <p:bldP build="whole" bldLvl="1" animBg="1" rev="0" advAuto="0" spid="109" grpId="4"/>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lide Number"/>
          <p:cNvSpPr txBox="1"/>
          <p:nvPr>
            <p:ph type="sldNum" sz="quarter" idx="2"/>
          </p:nvPr>
        </p:nvSpPr>
        <p:spPr>
          <a:xfrm rot="16200000">
            <a:off x="319418" y="12587622"/>
            <a:ext cx="258984" cy="434341"/>
          </a:xfrm>
          <a:prstGeom prst="rect">
            <a:avLst/>
          </a:prstGeom>
          <a:extLst>
            <a:ext uri="{C572A759-6A51-4108-AA02-DFA0A04FC94B}">
              <ma14:wrappingTextBoxFlag xmlns:ma14="http://schemas.microsoft.com/office/mac/drawingml/2011/main" val="1"/>
            </a:ext>
          </a:extLst>
        </p:spPr>
        <p:txBody>
          <a:bodyPr/>
          <a:lstStyle>
            <a:lvl1pPr>
              <a:defRPr sz="2200">
                <a:solidFill>
                  <a:schemeClr val="accent3"/>
                </a:solidFill>
                <a:latin typeface="Century Gothic"/>
                <a:ea typeface="Century Gothic"/>
                <a:cs typeface="Century Gothic"/>
                <a:sym typeface="Century Gothic"/>
              </a:defRPr>
            </a:lvl1pPr>
          </a:lstStyle>
          <a:p>
            <a:pPr/>
            <a:fld id="{86CB4B4D-7CA3-9044-876B-883B54F8677D}" type="slidenum"/>
          </a:p>
        </p:txBody>
      </p:sp>
      <p:sp>
        <p:nvSpPr>
          <p:cNvPr id="114" name="Communication Methods"/>
          <p:cNvSpPr txBox="1"/>
          <p:nvPr/>
        </p:nvSpPr>
        <p:spPr>
          <a:xfrm rot="16200000">
            <a:off x="18188690" y="5707380"/>
            <a:ext cx="7522170"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7400">
                <a:solidFill>
                  <a:schemeClr val="accent5">
                    <a:lumOff val="24117"/>
                  </a:schemeClr>
                </a:solidFill>
                <a:latin typeface="Roboto"/>
                <a:ea typeface="Roboto"/>
                <a:cs typeface="Roboto"/>
                <a:sym typeface="Roboto"/>
              </a:defRPr>
            </a:lvl1pPr>
          </a:lstStyle>
          <a:p>
            <a:pPr/>
            <a:r>
              <a:t>Communication Methods</a:t>
            </a:r>
          </a:p>
        </p:txBody>
      </p:sp>
      <p:sp>
        <p:nvSpPr>
          <p:cNvPr id="115" name="Shape"/>
          <p:cNvSpPr/>
          <p:nvPr/>
        </p:nvSpPr>
        <p:spPr>
          <a:xfrm rot="5400000">
            <a:off x="22180472" y="2646942"/>
            <a:ext cx="894836" cy="858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28" y="1172"/>
                </a:lnTo>
                <a:lnTo>
                  <a:pt x="1017" y="1172"/>
                </a:lnTo>
                <a:lnTo>
                  <a:pt x="1017" y="20583"/>
                </a:lnTo>
                <a:lnTo>
                  <a:pt x="0" y="21600"/>
                </a:lnTo>
                <a:close/>
              </a:path>
            </a:pathLst>
          </a:custGeom>
          <a:solidFill>
            <a:schemeClr val="accent3"/>
          </a:solidFill>
          <a:ln w="12700">
            <a:miter lim="400000"/>
          </a:ln>
        </p:spPr>
        <p:txBody>
          <a:bodyPr lIns="45719" rIns="45719" anchor="ctr"/>
          <a:lstStyle/>
          <a:p>
            <a:pPr algn="ctr"/>
          </a:p>
        </p:txBody>
      </p:sp>
      <p:sp>
        <p:nvSpPr>
          <p:cNvPr id="116" name="Shape"/>
          <p:cNvSpPr/>
          <p:nvPr/>
        </p:nvSpPr>
        <p:spPr>
          <a:xfrm rot="10800000">
            <a:off x="22198514" y="10192264"/>
            <a:ext cx="858752" cy="894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75" y="1125"/>
                </a:lnTo>
                <a:lnTo>
                  <a:pt x="1059" y="1125"/>
                </a:lnTo>
                <a:lnTo>
                  <a:pt x="1059" y="20541"/>
                </a:lnTo>
                <a:lnTo>
                  <a:pt x="0" y="21600"/>
                </a:lnTo>
                <a:close/>
              </a:path>
            </a:pathLst>
          </a:custGeom>
          <a:solidFill>
            <a:schemeClr val="accent3"/>
          </a:solidFill>
          <a:ln w="12700">
            <a:miter lim="400000"/>
          </a:ln>
        </p:spPr>
        <p:txBody>
          <a:bodyPr lIns="45719" rIns="45719" anchor="ctr"/>
          <a:lstStyle/>
          <a:p>
            <a:pPr algn="ctr"/>
          </a:p>
        </p:txBody>
      </p:sp>
      <p:pic>
        <p:nvPicPr>
          <p:cNvPr id="117" name="Image" descr="Image"/>
          <p:cNvPicPr>
            <a:picLocks noChangeAspect="1"/>
          </p:cNvPicPr>
          <p:nvPr/>
        </p:nvPicPr>
        <p:blipFill>
          <a:blip r:embed="rId3">
            <a:extLst/>
          </a:blip>
          <a:stretch>
            <a:fillRect/>
          </a:stretch>
        </p:blipFill>
        <p:spPr>
          <a:xfrm>
            <a:off x="6719476" y="679371"/>
            <a:ext cx="13827621" cy="101957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14"/>
                                        </p:tgtEl>
                                        <p:attrNameLst>
                                          <p:attrName>style.visibility</p:attrName>
                                        </p:attrNameLst>
                                      </p:cBhvr>
                                      <p:to>
                                        <p:strVal val="visible"/>
                                      </p:to>
                                    </p:set>
                                    <p:anim calcmode="lin" valueType="num">
                                      <p:cBhvr>
                                        <p:cTn id="7" dur="1000" fill="hold"/>
                                        <p:tgtEl>
                                          <p:spTgt spid="114"/>
                                        </p:tgtEl>
                                        <p:attrNameLst>
                                          <p:attrName>ppt_x</p:attrName>
                                        </p:attrNameLst>
                                      </p:cBhvr>
                                      <p:tavLst>
                                        <p:tav tm="0">
                                          <p:val>
                                            <p:strVal val="#ppt_x"/>
                                          </p:val>
                                        </p:tav>
                                        <p:tav tm="100000">
                                          <p:val>
                                            <p:strVal val="#ppt_x"/>
                                          </p:val>
                                        </p:tav>
                                      </p:tavLst>
                                    </p:anim>
                                    <p:anim calcmode="lin" valueType="num">
                                      <p:cBhvr>
                                        <p:cTn id="8" dur="1000" fill="hold"/>
                                        <p:tgtEl>
                                          <p:spTgt spid="11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115"/>
                                        </p:tgtEl>
                                        <p:attrNameLst>
                                          <p:attrName>style.visibility</p:attrName>
                                        </p:attrNameLst>
                                      </p:cBhvr>
                                      <p:to>
                                        <p:strVal val="visible"/>
                                      </p:to>
                                    </p:set>
                                    <p:anim calcmode="lin" valueType="num">
                                      <p:cBhvr>
                                        <p:cTn id="12" dur="1000" fill="hold"/>
                                        <p:tgtEl>
                                          <p:spTgt spid="115"/>
                                        </p:tgtEl>
                                        <p:attrNameLst>
                                          <p:attrName>ppt_x</p:attrName>
                                        </p:attrNameLst>
                                      </p:cBhvr>
                                      <p:tavLst>
                                        <p:tav tm="0">
                                          <p:val>
                                            <p:strVal val="#ppt_x"/>
                                          </p:val>
                                        </p:tav>
                                        <p:tav tm="100000">
                                          <p:val>
                                            <p:strVal val="#ppt_x"/>
                                          </p:val>
                                        </p:tav>
                                      </p:tavLst>
                                    </p:anim>
                                    <p:anim calcmode="lin" valueType="num">
                                      <p:cBhvr>
                                        <p:cTn id="13" dur="1000" fill="hold"/>
                                        <p:tgtEl>
                                          <p:spTgt spid="11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Class="entr" nodeType="afterEffect" presetSubtype="4" presetID="2" grpId="3" fill="hold">
                                  <p:stCondLst>
                                    <p:cond delay="0"/>
                                  </p:stCondLst>
                                  <p:iterate type="el" backwards="0">
                                    <p:tmAbs val="0"/>
                                  </p:iterate>
                                  <p:childTnLst>
                                    <p:set>
                                      <p:cBhvr>
                                        <p:cTn id="16" fill="hold"/>
                                        <p:tgtEl>
                                          <p:spTgt spid="116"/>
                                        </p:tgtEl>
                                        <p:attrNameLst>
                                          <p:attrName>style.visibility</p:attrName>
                                        </p:attrNameLst>
                                      </p:cBhvr>
                                      <p:to>
                                        <p:strVal val="visible"/>
                                      </p:to>
                                    </p:set>
                                    <p:anim calcmode="lin" valueType="num">
                                      <p:cBhvr>
                                        <p:cTn id="17" dur="1000" fill="hold"/>
                                        <p:tgtEl>
                                          <p:spTgt spid="116"/>
                                        </p:tgtEl>
                                        <p:attrNameLst>
                                          <p:attrName>ppt_x</p:attrName>
                                        </p:attrNameLst>
                                      </p:cBhvr>
                                      <p:tavLst>
                                        <p:tav tm="0">
                                          <p:val>
                                            <p:strVal val="#ppt_x"/>
                                          </p:val>
                                        </p:tav>
                                        <p:tav tm="100000">
                                          <p:val>
                                            <p:strVal val="#ppt_x"/>
                                          </p:val>
                                        </p:tav>
                                      </p:tavLst>
                                    </p:anim>
                                    <p:anim calcmode="lin" valueType="num">
                                      <p:cBhvr>
                                        <p:cTn id="18" dur="10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 grpId="3"/>
      <p:bldP build="whole" bldLvl="1" animBg="1" rev="0" advAuto="0" spid="115" grpId="2"/>
      <p:bldP build="whole" bldLvl="1" animBg="1" rev="0" advAuto="0" spid="114"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Rectangle"/>
          <p:cNvSpPr/>
          <p:nvPr/>
        </p:nvSpPr>
        <p:spPr>
          <a:xfrm>
            <a:off x="7665771" y="948639"/>
            <a:ext cx="10452255" cy="11245851"/>
          </a:xfrm>
          <a:prstGeom prst="rect">
            <a:avLst/>
          </a:prstGeom>
          <a:solidFill>
            <a:srgbClr val="F8F8F8"/>
          </a:solidFill>
          <a:ln w="12700">
            <a:solidFill>
              <a:schemeClr val="accent1"/>
            </a:solidFill>
            <a:miter/>
          </a:ln>
        </p:spPr>
        <p:txBody>
          <a:bodyPr lIns="45719" rIns="45719" anchor="ctr"/>
          <a:lstStyle/>
          <a:p>
            <a:pPr/>
          </a:p>
        </p:txBody>
      </p:sp>
      <p:sp>
        <p:nvSpPr>
          <p:cNvPr id="122" name="Slide Number"/>
          <p:cNvSpPr txBox="1"/>
          <p:nvPr>
            <p:ph type="sldNum" sz="quarter" idx="2"/>
          </p:nvPr>
        </p:nvSpPr>
        <p:spPr>
          <a:xfrm rot="16200000">
            <a:off x="319418" y="12587622"/>
            <a:ext cx="258984" cy="434341"/>
          </a:xfrm>
          <a:prstGeom prst="rect">
            <a:avLst/>
          </a:prstGeom>
          <a:extLst>
            <a:ext uri="{C572A759-6A51-4108-AA02-DFA0A04FC94B}">
              <ma14:wrappingTextBoxFlag xmlns:ma14="http://schemas.microsoft.com/office/mac/drawingml/2011/main" val="1"/>
            </a:ext>
          </a:extLst>
        </p:spPr>
        <p:txBody>
          <a:bodyPr/>
          <a:lstStyle>
            <a:lvl1pPr>
              <a:defRPr sz="2200">
                <a:solidFill>
                  <a:schemeClr val="accent3"/>
                </a:solidFill>
                <a:latin typeface="Century Gothic"/>
                <a:ea typeface="Century Gothic"/>
                <a:cs typeface="Century Gothic"/>
                <a:sym typeface="Century Gothic"/>
              </a:defRPr>
            </a:lvl1pPr>
          </a:lstStyle>
          <a:p>
            <a:pPr/>
            <a:fld id="{86CB4B4D-7CA3-9044-876B-883B54F8677D}" type="slidenum"/>
          </a:p>
        </p:txBody>
      </p:sp>
      <p:sp>
        <p:nvSpPr>
          <p:cNvPr id="123" name="Shape"/>
          <p:cNvSpPr/>
          <p:nvPr/>
        </p:nvSpPr>
        <p:spPr>
          <a:xfrm rot="5400000">
            <a:off x="20893104" y="2646942"/>
            <a:ext cx="894836" cy="858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28" y="1172"/>
                </a:lnTo>
                <a:lnTo>
                  <a:pt x="1017" y="1172"/>
                </a:lnTo>
                <a:lnTo>
                  <a:pt x="1017" y="20583"/>
                </a:lnTo>
                <a:lnTo>
                  <a:pt x="0" y="21600"/>
                </a:lnTo>
                <a:close/>
              </a:path>
            </a:pathLst>
          </a:custGeom>
          <a:solidFill>
            <a:schemeClr val="accent3"/>
          </a:solidFill>
          <a:ln w="12700">
            <a:miter lim="400000"/>
          </a:ln>
        </p:spPr>
        <p:txBody>
          <a:bodyPr lIns="45719" rIns="45719" anchor="ctr"/>
          <a:lstStyle/>
          <a:p>
            <a:pPr algn="ctr"/>
          </a:p>
        </p:txBody>
      </p:sp>
      <p:sp>
        <p:nvSpPr>
          <p:cNvPr id="124" name="Shape"/>
          <p:cNvSpPr/>
          <p:nvPr/>
        </p:nvSpPr>
        <p:spPr>
          <a:xfrm rot="10800000">
            <a:off x="20911146" y="10192264"/>
            <a:ext cx="858752" cy="894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475" y="1125"/>
                </a:lnTo>
                <a:lnTo>
                  <a:pt x="1059" y="1125"/>
                </a:lnTo>
                <a:lnTo>
                  <a:pt x="1059" y="20541"/>
                </a:lnTo>
                <a:lnTo>
                  <a:pt x="0" y="21600"/>
                </a:lnTo>
                <a:close/>
              </a:path>
            </a:pathLst>
          </a:custGeom>
          <a:solidFill>
            <a:schemeClr val="accent3"/>
          </a:solidFill>
          <a:ln w="12700">
            <a:miter lim="400000"/>
          </a:ln>
        </p:spPr>
        <p:txBody>
          <a:bodyPr lIns="45719" rIns="45719" anchor="ctr"/>
          <a:lstStyle/>
          <a:p>
            <a:pPr algn="ctr"/>
          </a:p>
        </p:txBody>
      </p:sp>
      <p:sp>
        <p:nvSpPr>
          <p:cNvPr id="125" name="THE…"/>
          <p:cNvSpPr txBox="1"/>
          <p:nvPr/>
        </p:nvSpPr>
        <p:spPr>
          <a:xfrm>
            <a:off x="18561508" y="4697045"/>
            <a:ext cx="5558028" cy="367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8000">
                <a:solidFill>
                  <a:schemeClr val="accent5">
                    <a:lumOff val="24117"/>
                  </a:schemeClr>
                </a:solidFill>
                <a:latin typeface="Roboto"/>
                <a:ea typeface="Roboto"/>
                <a:cs typeface="Roboto"/>
                <a:sym typeface="Roboto"/>
              </a:defRPr>
            </a:pPr>
            <a:r>
              <a:t>THE</a:t>
            </a:r>
          </a:p>
          <a:p>
            <a:pPr>
              <a:defRPr b="1" sz="8000">
                <a:solidFill>
                  <a:schemeClr val="accent5">
                    <a:lumOff val="24117"/>
                  </a:schemeClr>
                </a:solidFill>
                <a:latin typeface="Roboto"/>
                <a:ea typeface="Roboto"/>
                <a:cs typeface="Roboto"/>
                <a:sym typeface="Roboto"/>
              </a:defRPr>
            </a:pPr>
            <a:r>
              <a:t>PURDUE</a:t>
            </a:r>
          </a:p>
          <a:p>
            <a:pPr>
              <a:defRPr b="1" sz="8000">
                <a:solidFill>
                  <a:schemeClr val="accent5">
                    <a:lumOff val="24117"/>
                  </a:schemeClr>
                </a:solidFill>
                <a:latin typeface="Roboto"/>
                <a:ea typeface="Roboto"/>
                <a:cs typeface="Roboto"/>
                <a:sym typeface="Roboto"/>
              </a:defRPr>
            </a:pPr>
            <a:r>
              <a:t>MODEL</a:t>
            </a:r>
          </a:p>
        </p:txBody>
      </p:sp>
      <p:pic>
        <p:nvPicPr>
          <p:cNvPr id="126" name="zscaler-purdue-model-ics-security-xyz-page-graphic-1@2x.png" descr="zscaler-purdue-model-ics-security-xyz-page-graphic-1@2x.png"/>
          <p:cNvPicPr>
            <a:picLocks noChangeAspect="1"/>
          </p:cNvPicPr>
          <p:nvPr/>
        </p:nvPicPr>
        <p:blipFill>
          <a:blip r:embed="rId3">
            <a:extLst/>
          </a:blip>
          <a:stretch>
            <a:fillRect/>
          </a:stretch>
        </p:blipFill>
        <p:spPr>
          <a:xfrm>
            <a:off x="7757681" y="1095066"/>
            <a:ext cx="10268435" cy="1095299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23"/>
                                        </p:tgtEl>
                                        <p:attrNameLst>
                                          <p:attrName>style.visibility</p:attrName>
                                        </p:attrNameLst>
                                      </p:cBhvr>
                                      <p:to>
                                        <p:strVal val="visible"/>
                                      </p:to>
                                    </p:set>
                                    <p:anim calcmode="lin" valueType="num">
                                      <p:cBhvr>
                                        <p:cTn id="7" dur="1000" fill="hold"/>
                                        <p:tgtEl>
                                          <p:spTgt spid="123"/>
                                        </p:tgtEl>
                                        <p:attrNameLst>
                                          <p:attrName>ppt_x</p:attrName>
                                        </p:attrNameLst>
                                      </p:cBhvr>
                                      <p:tavLst>
                                        <p:tav tm="0">
                                          <p:val>
                                            <p:strVal val="#ppt_x"/>
                                          </p:val>
                                        </p:tav>
                                        <p:tav tm="100000">
                                          <p:val>
                                            <p:strVal val="#ppt_x"/>
                                          </p:val>
                                        </p:tav>
                                      </p:tavLst>
                                    </p:anim>
                                    <p:anim calcmode="lin" valueType="num">
                                      <p:cBhvr>
                                        <p:cTn id="8" dur="1000" fill="hold"/>
                                        <p:tgtEl>
                                          <p:spTgt spid="12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124"/>
                                        </p:tgtEl>
                                        <p:attrNameLst>
                                          <p:attrName>style.visibility</p:attrName>
                                        </p:attrNameLst>
                                      </p:cBhvr>
                                      <p:to>
                                        <p:strVal val="visible"/>
                                      </p:to>
                                    </p:set>
                                    <p:anim calcmode="lin" valueType="num">
                                      <p:cBhvr>
                                        <p:cTn id="12" dur="1000" fill="hold"/>
                                        <p:tgtEl>
                                          <p:spTgt spid="124"/>
                                        </p:tgtEl>
                                        <p:attrNameLst>
                                          <p:attrName>ppt_x</p:attrName>
                                        </p:attrNameLst>
                                      </p:cBhvr>
                                      <p:tavLst>
                                        <p:tav tm="0">
                                          <p:val>
                                            <p:strVal val="#ppt_x"/>
                                          </p:val>
                                        </p:tav>
                                        <p:tav tm="100000">
                                          <p:val>
                                            <p:strVal val="#ppt_x"/>
                                          </p:val>
                                        </p:tav>
                                      </p:tavLst>
                                    </p:anim>
                                    <p:anim calcmode="lin" valueType="num">
                                      <p:cBhvr>
                                        <p:cTn id="13" dur="1000" fill="hold"/>
                                        <p:tgtEl>
                                          <p:spTgt spid="124"/>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Class="entr" nodeType="afterEffect" presetSubtype="1" presetID="2" grpId="3" fill="hold">
                                  <p:stCondLst>
                                    <p:cond delay="0"/>
                                  </p:stCondLst>
                                  <p:iterate type="el" backwards="0">
                                    <p:tmAbs val="0"/>
                                  </p:iterate>
                                  <p:childTnLst>
                                    <p:set>
                                      <p:cBhvr>
                                        <p:cTn id="16" fill="hold"/>
                                        <p:tgtEl>
                                          <p:spTgt spid="125"/>
                                        </p:tgtEl>
                                        <p:attrNameLst>
                                          <p:attrName>style.visibility</p:attrName>
                                        </p:attrNameLst>
                                      </p:cBhvr>
                                      <p:to>
                                        <p:strVal val="visible"/>
                                      </p:to>
                                    </p:set>
                                    <p:anim calcmode="lin" valueType="num">
                                      <p:cBhvr>
                                        <p:cTn id="17" dur="500" fill="hold"/>
                                        <p:tgtEl>
                                          <p:spTgt spid="125"/>
                                        </p:tgtEl>
                                        <p:attrNameLst>
                                          <p:attrName>ppt_x</p:attrName>
                                        </p:attrNameLst>
                                      </p:cBhvr>
                                      <p:tavLst>
                                        <p:tav tm="0">
                                          <p:val>
                                            <p:strVal val="#ppt_x"/>
                                          </p:val>
                                        </p:tav>
                                        <p:tav tm="100000">
                                          <p:val>
                                            <p:strVal val="#ppt_x"/>
                                          </p:val>
                                        </p:tav>
                                      </p:tavLst>
                                    </p:anim>
                                    <p:anim calcmode="lin" valueType="num">
                                      <p:cBhvr>
                                        <p:cTn id="18" dur="500" fill="hold"/>
                                        <p:tgtEl>
                                          <p:spTgt spid="1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2"/>
      <p:bldP build="whole" bldLvl="1" animBg="1" rev="0" advAuto="0" spid="125" grpId="3"/>
      <p:bldP build="whole" bldLvl="1" animBg="1" rev="0" advAuto="0" spid="12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CADA 101"/>
          <p:cNvSpPr txBox="1"/>
          <p:nvPr/>
        </p:nvSpPr>
        <p:spPr>
          <a:xfrm>
            <a:off x="4281717" y="6405499"/>
            <a:ext cx="15807866" cy="307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0">
                <a:solidFill>
                  <a:schemeClr val="accent1"/>
                </a:solidFill>
                <a:latin typeface="Roboto"/>
                <a:ea typeface="Roboto"/>
                <a:cs typeface="Roboto"/>
                <a:sym typeface="Roboto"/>
              </a:defRPr>
            </a:lvl1pPr>
          </a:lstStyle>
          <a:p>
            <a:pPr/>
            <a:r>
              <a:t>SCADA 101 </a:t>
            </a:r>
          </a:p>
        </p:txBody>
      </p:sp>
      <p:grpSp>
        <p:nvGrpSpPr>
          <p:cNvPr id="135" name="Group"/>
          <p:cNvGrpSpPr/>
          <p:nvPr/>
        </p:nvGrpSpPr>
        <p:grpSpPr>
          <a:xfrm>
            <a:off x="12010252" y="840708"/>
            <a:ext cx="102547" cy="1150017"/>
            <a:chOff x="0" y="0"/>
            <a:chExt cx="102546" cy="1150015"/>
          </a:xfrm>
        </p:grpSpPr>
        <p:sp>
          <p:nvSpPr>
            <p:cNvPr id="131" name="Circle"/>
            <p:cNvSpPr/>
            <p:nvPr/>
          </p:nvSpPr>
          <p:spPr>
            <a:xfrm>
              <a:off x="-1" y="-1"/>
              <a:ext cx="102548" cy="102547"/>
            </a:xfrm>
            <a:prstGeom prst="ellipse">
              <a:avLst/>
            </a:prstGeom>
            <a:solidFill>
              <a:srgbClr val="E7E6E6"/>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132" name="Circle"/>
            <p:cNvSpPr/>
            <p:nvPr/>
          </p:nvSpPr>
          <p:spPr>
            <a:xfrm>
              <a:off x="-1" y="351543"/>
              <a:ext cx="102548" cy="102547"/>
            </a:xfrm>
            <a:prstGeom prst="ellipse">
              <a:avLst/>
            </a:prstGeom>
            <a:solidFill>
              <a:srgbClr val="E7E6E6"/>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133" name="Circle"/>
            <p:cNvSpPr/>
            <p:nvPr/>
          </p:nvSpPr>
          <p:spPr>
            <a:xfrm>
              <a:off x="-1" y="699506"/>
              <a:ext cx="102548" cy="102547"/>
            </a:xfrm>
            <a:prstGeom prst="ellipse">
              <a:avLst/>
            </a:prstGeom>
            <a:solidFill>
              <a:srgbClr val="E7E6E6"/>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sp>
          <p:nvSpPr>
            <p:cNvPr id="134" name="Circle"/>
            <p:cNvSpPr/>
            <p:nvPr/>
          </p:nvSpPr>
          <p:spPr>
            <a:xfrm>
              <a:off x="-1" y="1047469"/>
              <a:ext cx="102548" cy="102547"/>
            </a:xfrm>
            <a:prstGeom prst="ellipse">
              <a:avLst/>
            </a:prstGeom>
            <a:solidFill>
              <a:srgbClr val="E7E6E6"/>
            </a:solidFill>
            <a:ln w="12700" cap="flat">
              <a:noFill/>
              <a:miter lim="400000"/>
            </a:ln>
            <a:effectLst/>
          </p:spPr>
          <p:txBody>
            <a:bodyPr wrap="square" lIns="45719" tIns="45719" rIns="45719" bIns="45719" numCol="1" anchor="ctr">
              <a:noAutofit/>
            </a:bodyPr>
            <a:lstStyle/>
            <a:p>
              <a:pPr algn="ctr">
                <a:defRPr>
                  <a:solidFill>
                    <a:schemeClr val="accent3"/>
                  </a:solidFill>
                </a:defRPr>
              </a:pPr>
            </a:p>
          </p:txBody>
        </p:sp>
      </p:grpSp>
      <p:sp>
        <p:nvSpPr>
          <p:cNvPr id="136" name="ICS TERMINOLOGY &amp; FUNCTIONALITY BASICS…"/>
          <p:cNvSpPr txBox="1"/>
          <p:nvPr/>
        </p:nvSpPr>
        <p:spPr>
          <a:xfrm>
            <a:off x="5810623" y="8990393"/>
            <a:ext cx="12501805" cy="113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500">
                <a:solidFill>
                  <a:schemeClr val="accent3"/>
                </a:solidFill>
                <a:latin typeface="Roboto"/>
                <a:ea typeface="Roboto"/>
                <a:cs typeface="Roboto"/>
                <a:sym typeface="Roboto"/>
              </a:defRPr>
            </a:pPr>
            <a:r>
              <a:t>ICS TERMINOLOGY &amp; FUNCTIONALITY BASICS </a:t>
            </a:r>
          </a:p>
          <a:p>
            <a:pPr algn="ctr">
              <a:defRPr b="1" sz="3500">
                <a:solidFill>
                  <a:schemeClr val="accent3"/>
                </a:solidFill>
                <a:latin typeface="Roboto"/>
                <a:ea typeface="Roboto"/>
                <a:cs typeface="Roboto"/>
                <a:sym typeface="Roboto"/>
              </a:defRPr>
            </a:pPr>
            <a:r>
              <a:t>FOR IT PROFESSIONALS</a:t>
            </a:r>
          </a:p>
        </p:txBody>
      </p:sp>
      <p:pic>
        <p:nvPicPr>
          <p:cNvPr id="137" name="grimm-logo-white.png" descr="grimm-logo-white.png"/>
          <p:cNvPicPr>
            <a:picLocks noChangeAspect="1"/>
          </p:cNvPicPr>
          <p:nvPr/>
        </p:nvPicPr>
        <p:blipFill>
          <a:blip r:embed="rId3">
            <a:extLst/>
          </a:blip>
          <a:stretch>
            <a:fillRect/>
          </a:stretch>
        </p:blipFill>
        <p:spPr>
          <a:xfrm>
            <a:off x="9272390" y="3567365"/>
            <a:ext cx="5826519" cy="2549103"/>
          </a:xfrm>
          <a:prstGeom prst="rect">
            <a:avLst/>
          </a:prstGeom>
          <a:ln w="12700">
            <a:miter lim="400000"/>
          </a:ln>
        </p:spPr>
      </p:pic>
      <p:sp>
        <p:nvSpPr>
          <p:cNvPr id="138" name="Copyright © 2021 SMFS, Inc., d/b/a GRIMM. All rights reserved.…"/>
          <p:cNvSpPr txBox="1"/>
          <p:nvPr/>
        </p:nvSpPr>
        <p:spPr>
          <a:xfrm>
            <a:off x="3656138" y="12882469"/>
            <a:ext cx="16810776"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300">
                <a:solidFill>
                  <a:schemeClr val="accent3"/>
                </a:solidFill>
                <a:latin typeface="Roboto"/>
                <a:ea typeface="Roboto"/>
                <a:cs typeface="Roboto"/>
                <a:sym typeface="Roboto"/>
              </a:defRPr>
            </a:pPr>
            <a:r>
              <a:t>Copyright © 2021 SMFS, Inc., d/b/a GRIMM. All rights reserved. </a:t>
            </a:r>
          </a:p>
          <a:p>
            <a:pPr algn="ctr">
              <a:defRPr b="1" sz="2300">
                <a:solidFill>
                  <a:schemeClr val="accent3"/>
                </a:solidFill>
                <a:latin typeface="Roboto"/>
                <a:ea typeface="Roboto"/>
                <a:cs typeface="Roboto"/>
                <a:sym typeface="Roboto"/>
              </a:defRPr>
            </a:pPr>
            <a:r>
              <a:rPr u="sng">
                <a:solidFill>
                  <a:srgbClr val="0563C1"/>
                </a:solidFill>
                <a:uFill>
                  <a:solidFill>
                    <a:srgbClr val="0563C1"/>
                  </a:solidFill>
                </a:uFill>
                <a:hlinkClick r:id="rId4" invalidUrl="" action="" tgtFrame="" tooltip="" history="1" highlightClick="0" endSnd="0"/>
              </a:rPr>
              <a:t>https://grimm-co.com</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130"/>
                                        </p:tgtEl>
                                        <p:attrNameLst>
                                          <p:attrName>style.visibility</p:attrName>
                                        </p:attrNameLst>
                                      </p:cBhvr>
                                      <p:to>
                                        <p:strVal val="visible"/>
                                      </p:to>
                                    </p:set>
                                    <p:anim calcmode="lin" valueType="num">
                                      <p:cBhvr>
                                        <p:cTn id="7" dur="500" fill="hold"/>
                                        <p:tgtEl>
                                          <p:spTgt spid="130"/>
                                        </p:tgtEl>
                                        <p:attrNameLst>
                                          <p:attrName>ppt_x</p:attrName>
                                        </p:attrNameLst>
                                      </p:cBhvr>
                                      <p:tavLst>
                                        <p:tav tm="0">
                                          <p:val>
                                            <p:strVal val="#ppt_x"/>
                                          </p:val>
                                        </p:tav>
                                        <p:tav tm="100000">
                                          <p:val>
                                            <p:strVal val="#ppt_x"/>
                                          </p:val>
                                        </p:tav>
                                      </p:tavLst>
                                    </p:anim>
                                    <p:anim calcmode="lin" valueType="num">
                                      <p:cBhvr>
                                        <p:cTn id="8" dur="500" fill="hold"/>
                                        <p:tgtEl>
                                          <p:spTgt spid="1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136"/>
                                        </p:tgtEl>
                                        <p:attrNameLst>
                                          <p:attrName>style.visibility</p:attrName>
                                        </p:attrNameLst>
                                      </p:cBhvr>
                                      <p:to>
                                        <p:strVal val="visible"/>
                                      </p:to>
                                    </p:set>
                                    <p:anim calcmode="lin" valueType="num">
                                      <p:cBhvr>
                                        <p:cTn id="12" dur="500" fill="hold"/>
                                        <p:tgtEl>
                                          <p:spTgt spid="136"/>
                                        </p:tgtEl>
                                        <p:attrNameLst>
                                          <p:attrName>ppt_x</p:attrName>
                                        </p:attrNameLst>
                                      </p:cBhvr>
                                      <p:tavLst>
                                        <p:tav tm="0">
                                          <p:val>
                                            <p:strVal val="#ppt_x"/>
                                          </p:val>
                                        </p:tav>
                                        <p:tav tm="100000">
                                          <p:val>
                                            <p:strVal val="#ppt_x"/>
                                          </p:val>
                                        </p:tav>
                                      </p:tavLst>
                                    </p:anim>
                                    <p:anim calcmode="lin" valueType="num">
                                      <p:cBhvr>
                                        <p:cTn id="13" dur="500" fill="hold"/>
                                        <p:tgtEl>
                                          <p:spTgt spid="1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138"/>
                                        </p:tgtEl>
                                        <p:attrNameLst>
                                          <p:attrName>style.visibility</p:attrName>
                                        </p:attrNameLst>
                                      </p:cBhvr>
                                      <p:to>
                                        <p:strVal val="visible"/>
                                      </p:to>
                                    </p:set>
                                    <p:anim calcmode="lin" valueType="num">
                                      <p:cBhvr>
                                        <p:cTn id="17" dur="500" fill="hold"/>
                                        <p:tgtEl>
                                          <p:spTgt spid="138"/>
                                        </p:tgtEl>
                                        <p:attrNameLst>
                                          <p:attrName>ppt_x</p:attrName>
                                        </p:attrNameLst>
                                      </p:cBhvr>
                                      <p:tavLst>
                                        <p:tav tm="0">
                                          <p:val>
                                            <p:strVal val="#ppt_x"/>
                                          </p:val>
                                        </p:tav>
                                        <p:tav tm="100000">
                                          <p:val>
                                            <p:strVal val="#ppt_x"/>
                                          </p:val>
                                        </p:tav>
                                      </p:tavLst>
                                    </p:anim>
                                    <p:anim calcmode="lin" valueType="num">
                                      <p:cBhvr>
                                        <p:cTn id="18"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 grpId="2"/>
      <p:bldP build="whole" bldLvl="1" animBg="1" rev="0" advAuto="0" spid="138" grpId="3"/>
      <p:bldP build="whole" bldLvl="1" animBg="1" rev="0" advAuto="0" spid="130"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3E3E3E"/>
      </a:dk1>
      <a:lt1>
        <a:srgbClr val="E7E6E6"/>
      </a:lt1>
      <a:dk2>
        <a:srgbClr val="A7A7A7"/>
      </a:dk2>
      <a:lt2>
        <a:srgbClr val="535353"/>
      </a:lt2>
      <a:accent1>
        <a:srgbClr val="7AB8D8"/>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8F8F8"/>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7AB8D8"/>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8F8F8"/>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7E6E6"/>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