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901" autoAdjust="0"/>
  </p:normalViewPr>
  <p:slideViewPr>
    <p:cSldViewPr snapToGrid="0" snapToObjects="1">
      <p:cViewPr>
        <p:scale>
          <a:sx n="40" d="100"/>
          <a:sy n="40" d="100"/>
        </p:scale>
        <p:origin x="-536" y="-80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F06E-37B4-0F4D-B279-8E16E65A1824}" type="datetimeFigureOut">
              <a:rPr lang="en-US" smtClean="0"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F537-D9DB-D84A-B7CE-391A25B1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EF537-D9DB-D84A-B7CE-391A25B1A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1464739"/>
            <a:ext cx="658368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1464739"/>
            <a:ext cx="1926336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7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69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69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0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3"/>
            <a:ext cx="17556480" cy="4292597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3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14D8-9D75-5C4E-ABB0-139450F02273}" type="datetimeFigureOut">
              <a:rPr lang="en-US" smtClean="0"/>
              <a:t>5/30/13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DE70-B433-1949-A950-5E574FE7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1012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188101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1881012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188101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1881012" rtl="0" eaLnBrk="1" latinLnBrk="0" hangingPunct="1">
        <a:spcBef>
          <a:spcPct val="20000"/>
        </a:spcBef>
        <a:buFont typeface="Arial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1881012" rtl="0" eaLnBrk="1" latinLnBrk="0" hangingPunct="1">
        <a:spcBef>
          <a:spcPct val="20000"/>
        </a:spcBef>
        <a:buFont typeface="Arial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1881012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1881012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gi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02463" y="1236234"/>
            <a:ext cx="21438945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baseline="30000" dirty="0" smtClean="0">
                <a:solidFill>
                  <a:schemeClr val="accent4">
                    <a:lumMod val="75000"/>
                  </a:schemeClr>
                </a:solidFill>
              </a:rPr>
              <a:t>Google</a:t>
            </a:r>
            <a:r>
              <a:rPr lang="en-US" sz="8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8000" b="1" baseline="30000" dirty="0" smtClean="0">
                <a:solidFill>
                  <a:schemeClr val="accent4">
                    <a:lumMod val="75000"/>
                  </a:schemeClr>
                </a:solidFill>
              </a:rPr>
              <a:t>Code Jam – Predicting Code Efficiency Automatically</a:t>
            </a:r>
          </a:p>
          <a:p>
            <a:pPr algn="ctr"/>
            <a:r>
              <a:rPr lang="hr-HR" sz="6000" b="1" baseline="30000" dirty="0" smtClean="0">
                <a:solidFill>
                  <a:schemeClr val="accent4">
                    <a:lumMod val="75000"/>
                  </a:schemeClr>
                </a:solidFill>
              </a:rPr>
              <a:t>Daniel Graf and Jijiang Yan</a:t>
            </a:r>
          </a:p>
          <a:p>
            <a:pPr algn="ctr"/>
            <a:r>
              <a:rPr lang="hr-HR" sz="6000" b="1" baseline="30000" dirty="0">
                <a:solidFill>
                  <a:schemeClr val="accent4">
                    <a:lumMod val="75000"/>
                  </a:schemeClr>
                </a:solidFill>
              </a:rPr>
              <a:t>Department of Computer </a:t>
            </a:r>
            <a:r>
              <a:rPr lang="hr-HR" sz="6000" b="1" baseline="30000" dirty="0" smtClean="0">
                <a:solidFill>
                  <a:schemeClr val="accent4">
                    <a:lumMod val="75000"/>
                  </a:schemeClr>
                </a:solidFill>
              </a:rPr>
              <a:t>Science</a:t>
            </a:r>
            <a:r>
              <a:rPr lang="en-US" sz="6000" b="1" baseline="30000" dirty="0" smtClean="0">
                <a:solidFill>
                  <a:schemeClr val="accent4">
                    <a:lumMod val="75000"/>
                  </a:schemeClr>
                </a:solidFill>
              </a:rPr>
              <a:t> &amp; Engineering</a:t>
            </a:r>
            <a:r>
              <a:rPr lang="hr-HR" sz="6000" b="1" baseline="30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hr-HR" sz="6000" b="1" baseline="30000" dirty="0">
                <a:solidFill>
                  <a:schemeClr val="accent4">
                    <a:lumMod val="75000"/>
                  </a:schemeClr>
                </a:solidFill>
              </a:rPr>
              <a:t>University of Washington</a:t>
            </a:r>
          </a:p>
          <a:p>
            <a:pPr algn="ctr"/>
            <a:endParaRPr lang="en-US" b="1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26971" y="5085017"/>
            <a:ext cx="128016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We investigate exact parallel spectral clustering techniques  (using </a:t>
            </a:r>
            <a:r>
              <a:rPr lang="en-US" sz="4000" dirty="0" err="1" smtClean="0"/>
              <a:t>GraphLab</a:t>
            </a:r>
            <a:r>
              <a:rPr lang="en-US" sz="4000" dirty="0" smtClean="0"/>
              <a:t>) on large text datasets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Since exact </a:t>
            </a:r>
            <a:r>
              <a:rPr lang="en-US" sz="4000" dirty="0"/>
              <a:t>spectral clustering techniques </a:t>
            </a:r>
            <a:r>
              <a:rPr lang="en-US" sz="4000" dirty="0" smtClean="0"/>
              <a:t>can require a large amount of memory, we also investigate the performance of an approximate spectral clustering technique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We cluster:</a:t>
            </a:r>
            <a:endParaRPr lang="en-US" sz="4000" dirty="0"/>
          </a:p>
          <a:p>
            <a:pPr marL="1216152" indent="-571500">
              <a:buFont typeface="Arial"/>
              <a:buChar char="•"/>
            </a:pPr>
            <a:r>
              <a:rPr lang="en-US" sz="4000" dirty="0" smtClean="0"/>
              <a:t>BBC news (omitted for lack of space)  </a:t>
            </a:r>
            <a:endParaRPr lang="en-US" sz="4000" dirty="0"/>
          </a:p>
          <a:p>
            <a:pPr marL="1216152" indent="-571500">
              <a:buFont typeface="Arial"/>
              <a:buChar char="•"/>
            </a:pPr>
            <a:r>
              <a:rPr lang="en-US" sz="4000" dirty="0" smtClean="0"/>
              <a:t>Wikipedia  (10,000 documents, and 16,000 documents)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/>
              <a:t>We cannot </a:t>
            </a:r>
            <a:r>
              <a:rPr lang="en-US" sz="4000" dirty="0" smtClean="0"/>
              <a:t>perform exact spectral clustering on the larger </a:t>
            </a:r>
            <a:r>
              <a:rPr lang="en-US" sz="4000" dirty="0"/>
              <a:t>dataset using 4GB of </a:t>
            </a:r>
            <a:r>
              <a:rPr lang="en-US" sz="4000" dirty="0" smtClean="0"/>
              <a:t>RAM (requires 8 GB)</a:t>
            </a:r>
            <a:endParaRPr lang="en-US" sz="4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show the top 10 </a:t>
            </a:r>
            <a:r>
              <a:rPr lang="en-US" sz="4000" dirty="0" err="1"/>
              <a:t>tf-idf</a:t>
            </a:r>
            <a:r>
              <a:rPr lang="en-US" sz="4000" dirty="0"/>
              <a:t> terms of the mean vectors of each cluster:</a:t>
            </a:r>
          </a:p>
          <a:p>
            <a:pPr marL="1216152" indent="-571500">
              <a:buFont typeface="Arial"/>
              <a:buChar char="•"/>
            </a:pP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326971" y="4071840"/>
            <a:ext cx="12801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3105" y="20955551"/>
            <a:ext cx="18466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9678" y="13737664"/>
            <a:ext cx="12801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4000" dirty="0" smtClean="0"/>
              <a:t>Exact Spectral Clustering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5180765" y="23850340"/>
            <a:ext cx="472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10K documents</a:t>
            </a:r>
            <a:endParaRPr lang="en-US" sz="3600" dirty="0"/>
          </a:p>
        </p:txBody>
      </p:sp>
      <p:pic>
        <p:nvPicPr>
          <p:cNvPr id="8" name="Picture 7" descr="Kmeans16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952" y="4558909"/>
            <a:ext cx="13300236" cy="9975177"/>
          </a:xfrm>
          <a:prstGeom prst="rect">
            <a:avLst/>
          </a:prstGeom>
        </p:spPr>
      </p:pic>
      <p:pic>
        <p:nvPicPr>
          <p:cNvPr id="11" name="Picture 10" descr="wikiGL10Kcluster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67" y="14534086"/>
            <a:ext cx="12633311" cy="94749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258385" y="14445550"/>
            <a:ext cx="12801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4000" dirty="0" smtClean="0"/>
              <a:t>Approximate Spectral Clustering (KASP)</a:t>
            </a:r>
            <a:endParaRPr lang="en-US" sz="4000" dirty="0"/>
          </a:p>
        </p:txBody>
      </p:sp>
      <p:pic>
        <p:nvPicPr>
          <p:cNvPr id="32" name="Picture 31" descr="KASPdiagram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63" y="15747811"/>
            <a:ext cx="6631177" cy="4973383"/>
          </a:xfrm>
          <a:prstGeom prst="rect">
            <a:avLst/>
          </a:prstGeom>
        </p:spPr>
      </p:pic>
      <p:pic>
        <p:nvPicPr>
          <p:cNvPr id="33" name="Picture 32" descr="wikiGL249cluster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466" y="25467660"/>
            <a:ext cx="13148527" cy="986139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258385" y="20808597"/>
            <a:ext cx="1280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Perform K-Means clustering to find k representative cluster centers X</a:t>
            </a:r>
            <a:r>
              <a:rPr lang="en-US" sz="4000" baseline="-25000" dirty="0" smtClean="0"/>
              <a:t>1</a:t>
            </a:r>
            <a:r>
              <a:rPr lang="en-US" sz="4000" dirty="0"/>
              <a:t>,</a:t>
            </a:r>
            <a:r>
              <a:rPr lang="en-US" sz="4000" dirty="0" smtClean="0"/>
              <a:t> X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… , </a:t>
            </a:r>
            <a:r>
              <a:rPr lang="en-US" sz="4000" dirty="0" err="1" smtClean="0"/>
              <a:t>X</a:t>
            </a:r>
            <a:r>
              <a:rPr lang="en-US" sz="4000" baseline="-25000" dirty="0" err="1" smtClean="0"/>
              <a:t>k</a:t>
            </a:r>
            <a:endParaRPr lang="en-US" sz="4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Cluster these points into n clusters using spectral clustering </a:t>
            </a:r>
            <a:endParaRPr lang="en-US" sz="4000" dirty="0"/>
          </a:p>
          <a:p>
            <a:pPr marL="571500" indent="-571500">
              <a:buFont typeface="Wingdings" charset="2"/>
              <a:buChar char="§"/>
            </a:pPr>
            <a:r>
              <a:rPr lang="en-US" sz="4000" dirty="0" smtClean="0"/>
              <a:t>Recover cluster membership of original data by using the cluster of its representative point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92466" y="24698150"/>
            <a:ext cx="12801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4000" dirty="0" smtClean="0"/>
              <a:t>Approximate Spectral Clustering (16K documents)</a:t>
            </a:r>
            <a:endParaRPr 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0607" y="35076016"/>
            <a:ext cx="808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249 intermediate clusters (64x reduction!) Looks at least as good as K-Means!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5197262" y="4071840"/>
            <a:ext cx="128016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4000" dirty="0" smtClean="0"/>
              <a:t>K-Means (on 16K documents)</a:t>
            </a:r>
            <a:endParaRPr lang="en-US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5180764" y="35163544"/>
            <a:ext cx="472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16K documents</a:t>
            </a:r>
            <a:endParaRPr lang="en-US" sz="3600" dirty="0"/>
          </a:p>
        </p:txBody>
      </p:sp>
      <p:pic>
        <p:nvPicPr>
          <p:cNvPr id="2" name="Picture 1" descr="wikiGLclusters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67" y="25076996"/>
            <a:ext cx="12618720" cy="9464040"/>
          </a:xfrm>
          <a:prstGeom prst="rect">
            <a:avLst/>
          </a:prstGeom>
        </p:spPr>
      </p:pic>
      <p:pic>
        <p:nvPicPr>
          <p:cNvPr id="3" name="Picture 2" descr="cse_logo_133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1" y="868275"/>
            <a:ext cx="3275830" cy="2463030"/>
          </a:xfrm>
          <a:prstGeom prst="rect">
            <a:avLst/>
          </a:prstGeom>
        </p:spPr>
      </p:pic>
      <p:pic>
        <p:nvPicPr>
          <p:cNvPr id="4" name="Picture 3" descr="uw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70" y="1214648"/>
            <a:ext cx="2601921" cy="17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208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Jijiang Yan</dc:creator>
  <cp:lastModifiedBy>Jijiang Yan</cp:lastModifiedBy>
  <cp:revision>35</cp:revision>
  <dcterms:created xsi:type="dcterms:W3CDTF">2013-03-15T01:00:29Z</dcterms:created>
  <dcterms:modified xsi:type="dcterms:W3CDTF">2013-05-31T03:09:33Z</dcterms:modified>
</cp:coreProperties>
</file>