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5" r:id="rId5"/>
    <p:sldId id="266" r:id="rId6"/>
    <p:sldId id="267" r:id="rId7"/>
    <p:sldId id="26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4513" autoAdjust="0"/>
  </p:normalViewPr>
  <p:slideViewPr>
    <p:cSldViewPr snapToGrid="0">
      <p:cViewPr varScale="1">
        <p:scale>
          <a:sx n="55" d="100"/>
          <a:sy n="55" d="100"/>
        </p:scale>
        <p:origin x="2271" y="4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FB30E-35F3-49A4-9D0A-57B35F3FBC15}"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4F3B4-5EAA-49AA-A0AB-D7D8A9C11F22}" type="slidenum">
              <a:rPr lang="en-US" smtClean="0"/>
              <a:t>‹#›</a:t>
            </a:fld>
            <a:endParaRPr lang="en-US"/>
          </a:p>
        </p:txBody>
      </p:sp>
    </p:spTree>
    <p:extLst>
      <p:ext uri="{BB962C8B-B14F-4D97-AF65-F5344CB8AC3E}">
        <p14:creationId xmlns:p14="http://schemas.microsoft.com/office/powerpoint/2010/main" val="60669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John ODonnell and over the course of this presentation I will speak to some of the relationships uncovered in an analysis completed on the housing market for Kings County. I will highlight some high-level trends, elaborate on a model created to predict the sale price of a home, and provide some recommendations on forward actions. I will end the presentation with some future work to be completed and answer and questions you might have. </a:t>
            </a:r>
          </a:p>
        </p:txBody>
      </p:sp>
      <p:sp>
        <p:nvSpPr>
          <p:cNvPr id="4" name="Slide Number Placeholder 3"/>
          <p:cNvSpPr>
            <a:spLocks noGrp="1"/>
          </p:cNvSpPr>
          <p:nvPr>
            <p:ph type="sldNum" sz="quarter" idx="5"/>
          </p:nvPr>
        </p:nvSpPr>
        <p:spPr/>
        <p:txBody>
          <a:bodyPr/>
          <a:lstStyle/>
          <a:p>
            <a:fld id="{6244F3B4-5EAA-49AA-A0AB-D7D8A9C11F22}" type="slidenum">
              <a:rPr lang="en-US" smtClean="0"/>
              <a:t>1</a:t>
            </a:fld>
            <a:endParaRPr lang="en-US"/>
          </a:p>
        </p:txBody>
      </p:sp>
    </p:spTree>
    <p:extLst>
      <p:ext uri="{BB962C8B-B14F-4D97-AF65-F5344CB8AC3E}">
        <p14:creationId xmlns:p14="http://schemas.microsoft.com/office/powerpoint/2010/main" val="402452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we can break this presentation into two parts:</a:t>
            </a:r>
          </a:p>
          <a:p>
            <a:pPr marL="171450" indent="-171450">
              <a:buFontTx/>
              <a:buChar char="-"/>
            </a:pPr>
            <a:r>
              <a:rPr lang="en-US" dirty="0"/>
              <a:t>In part 1 we will review the purpose of the work, which is to target undervalued homes for flipping, and we will take a look at what data we had to work with and explain the logic behind providing recommendations</a:t>
            </a:r>
          </a:p>
          <a:p>
            <a:pPr marL="171450" indent="-171450">
              <a:buFontTx/>
              <a:buChar char="-"/>
            </a:pPr>
            <a:r>
              <a:rPr lang="en-US" dirty="0"/>
              <a:t>Then we will get into the second part which are the recommendations themselves, where we will look at high-priority areas for targeting, as well as which area to avoid</a:t>
            </a:r>
          </a:p>
        </p:txBody>
      </p:sp>
      <p:sp>
        <p:nvSpPr>
          <p:cNvPr id="4" name="Slide Number Placeholder 3"/>
          <p:cNvSpPr>
            <a:spLocks noGrp="1"/>
          </p:cNvSpPr>
          <p:nvPr>
            <p:ph type="sldNum" sz="quarter" idx="5"/>
          </p:nvPr>
        </p:nvSpPr>
        <p:spPr/>
        <p:txBody>
          <a:bodyPr/>
          <a:lstStyle/>
          <a:p>
            <a:fld id="{6244F3B4-5EAA-49AA-A0AB-D7D8A9C11F22}" type="slidenum">
              <a:rPr lang="en-US" smtClean="0"/>
              <a:t>2</a:t>
            </a:fld>
            <a:endParaRPr lang="en-US"/>
          </a:p>
        </p:txBody>
      </p:sp>
    </p:spTree>
    <p:extLst>
      <p:ext uri="{BB962C8B-B14F-4D97-AF65-F5344CB8AC3E}">
        <p14:creationId xmlns:p14="http://schemas.microsoft.com/office/powerpoint/2010/main" val="44836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aim of this work is to better understand the relationships between the attributes of a home (such as square footage) and the value of the home</a:t>
            </a:r>
          </a:p>
          <a:p>
            <a:pPr marL="171450" indent="-171450">
              <a:buFontTx/>
              <a:buChar char="-"/>
            </a:pPr>
            <a:r>
              <a:rPr lang="en-US" dirty="0"/>
              <a:t>Using those relationships, we then predict what the value of each home should be</a:t>
            </a:r>
          </a:p>
          <a:p>
            <a:pPr marL="171450" indent="-171450">
              <a:buFontTx/>
              <a:buChar char="-"/>
            </a:pPr>
            <a:r>
              <a:rPr lang="en-US" dirty="0"/>
              <a:t>If there is a mismatch between our prediction and the actual value, and our interpreted relationships indicate that a home should be worth more than what it sold for, it present an opportunity for a buy-low-sell-high scenario</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244F3B4-5EAA-49AA-A0AB-D7D8A9C11F22}" type="slidenum">
              <a:rPr lang="en-US" smtClean="0"/>
              <a:t>3</a:t>
            </a:fld>
            <a:endParaRPr lang="en-US"/>
          </a:p>
        </p:txBody>
      </p:sp>
    </p:spTree>
    <p:extLst>
      <p:ext uri="{BB962C8B-B14F-4D97-AF65-F5344CB8AC3E}">
        <p14:creationId xmlns:p14="http://schemas.microsoft.com/office/powerpoint/2010/main" val="272670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800" dirty="0"/>
              <a:t>Here we will provide a brief overview of the data that went into this analysis </a:t>
            </a:r>
          </a:p>
          <a:p>
            <a:pPr marL="171450" indent="-171450">
              <a:buFontTx/>
              <a:buChar char="-"/>
            </a:pPr>
            <a:r>
              <a:rPr lang="en-US" sz="800" dirty="0"/>
              <a:t>Some of the important qualities of a home are the </a:t>
            </a:r>
          </a:p>
          <a:p>
            <a:pPr marL="628650" lvl="1" indent="-171450">
              <a:buFontTx/>
              <a:buChar char="-"/>
            </a:pPr>
            <a:r>
              <a:rPr lang="en-US" sz="800" dirty="0"/>
              <a:t>Prices of surrounding homes, or the “neighborhood value”</a:t>
            </a:r>
          </a:p>
          <a:p>
            <a:pPr marL="628650" lvl="1" indent="-171450">
              <a:buFontTx/>
              <a:buChar char="-"/>
            </a:pPr>
            <a:r>
              <a:rPr lang="en-US" sz="800" dirty="0"/>
              <a:t>The size of the total lot</a:t>
            </a:r>
          </a:p>
          <a:p>
            <a:pPr marL="628650" lvl="1" indent="-171450">
              <a:buFontTx/>
              <a:buChar char="-"/>
            </a:pPr>
            <a:r>
              <a:rPr lang="en-US" sz="800" dirty="0"/>
              <a:t>The year the home was built</a:t>
            </a:r>
          </a:p>
          <a:p>
            <a:pPr marL="628650" lvl="1" indent="-171450">
              <a:buFontTx/>
              <a:buChar char="-"/>
            </a:pPr>
            <a:r>
              <a:rPr lang="en-US" sz="800" dirty="0"/>
              <a:t>The condition and grade, which are subjective measurements addressing the overall quality of the home</a:t>
            </a:r>
          </a:p>
          <a:p>
            <a:pPr marL="628650" lvl="1" indent="-171450">
              <a:buFontTx/>
              <a:buChar char="-"/>
            </a:pPr>
            <a:r>
              <a:rPr lang="en-US" sz="800" dirty="0"/>
              <a:t>The number of bedrooms, and some location-based metrics such as if the property is waterfront</a:t>
            </a:r>
          </a:p>
          <a:p>
            <a:pPr marL="171450" lvl="0" indent="-171450">
              <a:buFontTx/>
              <a:buChar char="-"/>
            </a:pPr>
            <a:r>
              <a:rPr lang="en-US" sz="800" dirty="0"/>
              <a:t>On the right you can see a map of Kings County with all of the homes represented as circles</a:t>
            </a:r>
          </a:p>
          <a:p>
            <a:pPr marL="628650" lvl="1" indent="-171450">
              <a:buFontTx/>
              <a:buChar char="-"/>
            </a:pPr>
            <a:r>
              <a:rPr lang="en-US" sz="800" dirty="0"/>
              <a:t>They are colored by the sale price of the homes, and as you can see here there are systematic differences on the map, sale price does not appear to be randomly distributed</a:t>
            </a:r>
          </a:p>
          <a:p>
            <a:pPr marL="171450" lvl="0" indent="-171450">
              <a:buFontTx/>
              <a:buChar char="-"/>
            </a:pPr>
            <a:r>
              <a:rPr lang="en-US" sz="800" dirty="0"/>
              <a:t>Next we will get into the logic behind some of the recommendations</a:t>
            </a:r>
          </a:p>
          <a:p>
            <a:pPr marL="171450" indent="-171450">
              <a:buFontTx/>
              <a:buChar char="-"/>
            </a:pPr>
            <a:endParaRPr lang="en-US" sz="1050" dirty="0"/>
          </a:p>
        </p:txBody>
      </p:sp>
      <p:sp>
        <p:nvSpPr>
          <p:cNvPr id="4" name="Slide Number Placeholder 3"/>
          <p:cNvSpPr>
            <a:spLocks noGrp="1"/>
          </p:cNvSpPr>
          <p:nvPr>
            <p:ph type="sldNum" sz="quarter" idx="5"/>
          </p:nvPr>
        </p:nvSpPr>
        <p:spPr/>
        <p:txBody>
          <a:bodyPr/>
          <a:lstStyle/>
          <a:p>
            <a:fld id="{6244F3B4-5EAA-49AA-A0AB-D7D8A9C11F22}" type="slidenum">
              <a:rPr lang="en-US" smtClean="0"/>
              <a:t>4</a:t>
            </a:fld>
            <a:endParaRPr lang="en-US"/>
          </a:p>
        </p:txBody>
      </p:sp>
    </p:spTree>
    <p:extLst>
      <p:ext uri="{BB962C8B-B14F-4D97-AF65-F5344CB8AC3E}">
        <p14:creationId xmlns:p14="http://schemas.microsoft.com/office/powerpoint/2010/main" val="321826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linear model was built, provided features such as the ones we just touched on with the intent or predicting sale price of the homes</a:t>
            </a:r>
          </a:p>
          <a:p>
            <a:pPr marL="171450" indent="-171450">
              <a:buFontTx/>
              <a:buChar char="-"/>
            </a:pPr>
            <a:r>
              <a:rPr lang="en-US" dirty="0"/>
              <a:t>Here we are looking at a simple scatterplot with the actual sale price of the home on the y-axis, and our models prediction on the x-axis</a:t>
            </a:r>
          </a:p>
          <a:p>
            <a:pPr marL="171450" indent="-171450">
              <a:buFontTx/>
              <a:buChar char="-"/>
            </a:pPr>
            <a:r>
              <a:rPr lang="en-US" dirty="0"/>
              <a:t>As you can see from the general trend, the model does a fairly good job, with the provided features it is able to explain nearly 90% of the variation in sale price</a:t>
            </a:r>
          </a:p>
          <a:p>
            <a:pPr marL="171450" indent="-171450">
              <a:buFontTx/>
              <a:buChar char="-"/>
            </a:pPr>
            <a:r>
              <a:rPr lang="en-US" dirty="0"/>
              <a:t>Each of these data points are a house, and houses that fall above the line of best fit are those which the actual price was higher than our prediction. These house are more likely to be overvalued, especially those farther from the line</a:t>
            </a:r>
          </a:p>
          <a:p>
            <a:pPr marL="171450" indent="-171450">
              <a:buFontTx/>
              <a:buChar char="-"/>
            </a:pPr>
            <a:r>
              <a:rPr lang="en-US" dirty="0"/>
              <a:t>The opposite can be said of the homes below the line, the model has predicted that these houses are worth more than what they sold for, and the further they are from the line the more they are undervalued</a:t>
            </a:r>
          </a:p>
          <a:p>
            <a:pPr marL="171450" indent="-171450">
              <a:buFontTx/>
              <a:buChar char="-"/>
            </a:pPr>
            <a:r>
              <a:rPr lang="en-US" dirty="0"/>
              <a:t>On the next slide we will take a look at the location of the homes that are most undervalued for the purpose of targeting for acquisition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244F3B4-5EAA-49AA-A0AB-D7D8A9C11F22}" type="slidenum">
              <a:rPr lang="en-US" smtClean="0"/>
              <a:t>5</a:t>
            </a:fld>
            <a:endParaRPr lang="en-US"/>
          </a:p>
        </p:txBody>
      </p:sp>
    </p:spTree>
    <p:extLst>
      <p:ext uri="{BB962C8B-B14F-4D97-AF65-F5344CB8AC3E}">
        <p14:creationId xmlns:p14="http://schemas.microsoft.com/office/powerpoint/2010/main" val="39226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have a map on the left, similar to what we saw before but with far less data points</a:t>
            </a:r>
          </a:p>
          <a:p>
            <a:pPr marL="171450" indent="-171450">
              <a:buFontTx/>
              <a:buChar char="-"/>
            </a:pPr>
            <a:r>
              <a:rPr lang="en-US" dirty="0"/>
              <a:t>The houses shown on this map are colored by the amount the house is undervalued</a:t>
            </a:r>
          </a:p>
          <a:p>
            <a:pPr marL="628650" lvl="1" indent="-171450">
              <a:buFontTx/>
              <a:buChar char="-"/>
            </a:pPr>
            <a:r>
              <a:rPr lang="en-US" dirty="0"/>
              <a:t> We can think of this as a qualitative measure for this exercise, more of a heat map instead of getting into the details of the cutoff</a:t>
            </a:r>
          </a:p>
          <a:p>
            <a:pPr marL="171450" lvl="0" indent="-171450">
              <a:buFontTx/>
              <a:buChar char="-"/>
            </a:pPr>
            <a:r>
              <a:rPr lang="en-US" dirty="0"/>
              <a:t>On the right we have two subset maps highlighting two areas of interest that appear to have homes that are very undervalued</a:t>
            </a:r>
          </a:p>
          <a:p>
            <a:pPr marL="171450" lvl="0" indent="-171450">
              <a:buFontTx/>
              <a:buChar char="-"/>
            </a:pPr>
            <a:r>
              <a:rPr lang="en-US" dirty="0"/>
              <a:t>My recommendation here is to query the owner of homes in these two areas to see if they would be open to selling at a price below our models prediction</a:t>
            </a:r>
          </a:p>
          <a:p>
            <a:pPr marL="628650" lvl="1" indent="-171450">
              <a:buFontTx/>
              <a:buChar char="-"/>
            </a:pPr>
            <a:r>
              <a:rPr lang="en-US" dirty="0"/>
              <a:t>I would start with the houses in the red box, with the warmer colors first, then move into the blue box with the cooler colors.</a:t>
            </a:r>
          </a:p>
          <a:p>
            <a:pPr marL="628650" lvl="1" indent="-171450">
              <a:buFontTx/>
              <a:buChar char="-"/>
            </a:pPr>
            <a:r>
              <a:rPr lang="en-US" dirty="0"/>
              <a:t>This would have us targeting the most undervalues homes in the most undervalues areas</a:t>
            </a:r>
          </a:p>
          <a:p>
            <a:pPr marL="171450" lvl="0" indent="-171450">
              <a:buFontTx/>
              <a:buChar char="-"/>
            </a:pPr>
            <a:r>
              <a:rPr lang="en-US" dirty="0"/>
              <a:t>Next, we will take a look at what area we need to stay away from, which is arguably just as important</a:t>
            </a:r>
          </a:p>
          <a:p>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244F3B4-5EAA-49AA-A0AB-D7D8A9C11F22}" type="slidenum">
              <a:rPr lang="en-US" smtClean="0"/>
              <a:t>6</a:t>
            </a:fld>
            <a:endParaRPr lang="en-US"/>
          </a:p>
        </p:txBody>
      </p:sp>
    </p:spTree>
    <p:extLst>
      <p:ext uri="{BB962C8B-B14F-4D97-AF65-F5344CB8AC3E}">
        <p14:creationId xmlns:p14="http://schemas.microsoft.com/office/powerpoint/2010/main" val="390965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slide has a similar format to the previous, with undervalued homes shown on the map, colored by this metric</a:t>
            </a:r>
          </a:p>
          <a:p>
            <a:pPr marL="171450" indent="-171450">
              <a:buFontTx/>
              <a:buChar char="-"/>
            </a:pPr>
            <a:r>
              <a:rPr lang="en-US" dirty="0"/>
              <a:t>The callout map in the right shows a dense clustering of undervalued homes in this “Medina” area</a:t>
            </a:r>
          </a:p>
          <a:p>
            <a:pPr marL="171450" indent="-171450">
              <a:buFontTx/>
              <a:buChar char="-"/>
            </a:pPr>
            <a:r>
              <a:rPr lang="en-US" dirty="0"/>
              <a:t>When we create plots like these, ideally we want to see an even distribution of errors around the map, when we see them cluster in an area like this we can reasonably conclude that this might not be due to the houses being undervalued, but that our model is “missing” something in this area</a:t>
            </a:r>
          </a:p>
          <a:p>
            <a:pPr marL="171450" indent="-171450">
              <a:buFontTx/>
              <a:buChar char="-"/>
            </a:pPr>
            <a:r>
              <a:rPr lang="en-US" dirty="0"/>
              <a:t>Due to the lingering uncertainty in this area, I do not recommend attempting to purchase homes in this area for flipping</a:t>
            </a:r>
          </a:p>
          <a:p>
            <a:pPr marL="171450" indent="-171450">
              <a:buFontTx/>
              <a:buChar char="-"/>
            </a:pPr>
            <a:r>
              <a:rPr lang="en-US" dirty="0"/>
              <a:t>This leads me into my final slide, which is what is to be done next in this project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244F3B4-5EAA-49AA-A0AB-D7D8A9C11F22}" type="slidenum">
              <a:rPr lang="en-US" smtClean="0"/>
              <a:t>7</a:t>
            </a:fld>
            <a:endParaRPr lang="en-US"/>
          </a:p>
        </p:txBody>
      </p:sp>
    </p:spTree>
    <p:extLst>
      <p:ext uri="{BB962C8B-B14F-4D97-AF65-F5344CB8AC3E}">
        <p14:creationId xmlns:p14="http://schemas.microsoft.com/office/powerpoint/2010/main" val="2169314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 data needs to be gathered, specifically data to represent what might be unique about the Medina area</a:t>
            </a:r>
          </a:p>
          <a:p>
            <a:pPr marL="628650" lvl="1" indent="-171450">
              <a:buFontTx/>
              <a:buChar char="-"/>
            </a:pPr>
            <a:r>
              <a:rPr lang="en-US" dirty="0"/>
              <a:t>This could be flags for neighborhoods, suburbs, or distance to public amenities like grocery stores or country clubs</a:t>
            </a:r>
          </a:p>
          <a:p>
            <a:pPr marL="171450" lvl="0" indent="-171450">
              <a:buFontTx/>
              <a:buChar char="-"/>
            </a:pPr>
            <a:r>
              <a:rPr lang="en-US" dirty="0"/>
              <a:t>There are also come relationships which might be better captures with a more complex model, such a polynomial regression or a decision tree</a:t>
            </a:r>
          </a:p>
          <a:p>
            <a:pPr marL="628650" lvl="1" indent="-171450">
              <a:buFontTx/>
              <a:buChar char="-"/>
            </a:pPr>
            <a:r>
              <a:rPr lang="en-US" dirty="0"/>
              <a:t>We would likely be able to achieve a higher model accuracy, however it might come at the cost of interpretability. This would need to be a team decision to see what our decision makers are most comfortable with moving forward. That being said, it might be a worthwhile pursuit to make several models and asses where some perform better and why.</a:t>
            </a:r>
          </a:p>
        </p:txBody>
      </p:sp>
      <p:sp>
        <p:nvSpPr>
          <p:cNvPr id="4" name="Slide Number Placeholder 3"/>
          <p:cNvSpPr>
            <a:spLocks noGrp="1"/>
          </p:cNvSpPr>
          <p:nvPr>
            <p:ph type="sldNum" sz="quarter" idx="5"/>
          </p:nvPr>
        </p:nvSpPr>
        <p:spPr/>
        <p:txBody>
          <a:bodyPr/>
          <a:lstStyle/>
          <a:p>
            <a:fld id="{6244F3B4-5EAA-49AA-A0AB-D7D8A9C11F22}" type="slidenum">
              <a:rPr lang="en-US" smtClean="0"/>
              <a:t>8</a:t>
            </a:fld>
            <a:endParaRPr lang="en-US"/>
          </a:p>
        </p:txBody>
      </p:sp>
    </p:spTree>
    <p:extLst>
      <p:ext uri="{BB962C8B-B14F-4D97-AF65-F5344CB8AC3E}">
        <p14:creationId xmlns:p14="http://schemas.microsoft.com/office/powerpoint/2010/main" val="429396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that I would like to thank you for your time listening to my share the results of this analysis, and I will open it up for questions! </a:t>
            </a:r>
          </a:p>
        </p:txBody>
      </p:sp>
      <p:sp>
        <p:nvSpPr>
          <p:cNvPr id="4" name="Slide Number Placeholder 3"/>
          <p:cNvSpPr>
            <a:spLocks noGrp="1"/>
          </p:cNvSpPr>
          <p:nvPr>
            <p:ph type="sldNum" sz="quarter" idx="5"/>
          </p:nvPr>
        </p:nvSpPr>
        <p:spPr/>
        <p:txBody>
          <a:bodyPr/>
          <a:lstStyle/>
          <a:p>
            <a:fld id="{6244F3B4-5EAA-49AA-A0AB-D7D8A9C11F22}" type="slidenum">
              <a:rPr lang="en-US" smtClean="0"/>
              <a:t>9</a:t>
            </a:fld>
            <a:endParaRPr lang="en-US"/>
          </a:p>
        </p:txBody>
      </p:sp>
    </p:spTree>
    <p:extLst>
      <p:ext uri="{BB962C8B-B14F-4D97-AF65-F5344CB8AC3E}">
        <p14:creationId xmlns:p14="http://schemas.microsoft.com/office/powerpoint/2010/main" val="9841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BAE7-0E56-40D9-90E2-F4CB2B541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B9D2E6-F5D8-4A98-B2F4-8F379B76F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647DF-05BB-41E6-B473-B1A1D975B29B}"/>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44B5C2B2-EBA5-4DE8-BFBA-C7B0F73A2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AD8E4-FAF5-4017-BA00-1E5D51C3279E}"/>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300412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F6D1-015E-4162-9B98-ACC8D61709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6BAD9-C93C-4A91-9B69-F1824EED6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EF8A6-06EF-431C-AFB8-E0D659FBEF30}"/>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E834261A-2AE4-4D2B-A351-0964C22AF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9C9EE-7E6D-40B4-A795-83682002C546}"/>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193049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01717-088E-49F7-B8D5-D4154640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634C6-E15B-44F1-B407-AFCD117BF2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0B9E2-624E-4F56-B87E-74297299B28C}"/>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40DC3988-A933-4C07-908C-248B1FBD2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BFED6-CFAA-4E66-AC06-6DDCB0D531E3}"/>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380591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FE71-DC36-483E-9026-36E0CDE68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606DF-B618-496F-9DE4-A217E8EBE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C09B9-EFE5-4BC4-8F9E-464308C5DC6B}"/>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0CACB3CC-6D6C-45C9-8277-5A9F10E47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25251-B46E-47A4-90A3-2F49335CE9F6}"/>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109092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7192-6C2F-40E0-8B8D-997FC9E6B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D01A2-A6A4-492E-86BD-E8D5B4FD2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3AAB5-1F19-4632-A8B3-4264C7DD4C53}"/>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8F77C21F-889E-4E72-B335-467D793FD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D08F0-6FFE-4E84-886E-1A9DD61CF5B5}"/>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21636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C091-64DE-462E-AAD8-B2D851984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D7CA2-92EE-4AD7-A759-1AFC8E7FA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09955-6870-44BC-9B3B-10784DACB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43B0A-42C8-4928-870F-AC87F47C0239}"/>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6" name="Footer Placeholder 5">
            <a:extLst>
              <a:ext uri="{FF2B5EF4-FFF2-40B4-BE49-F238E27FC236}">
                <a16:creationId xmlns:a16="http://schemas.microsoft.com/office/drawing/2014/main" id="{BB6870C2-C974-444B-8226-32326A711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4A44A-BEA8-44BC-994D-F6C609FCB725}"/>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283751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CCB9-74CC-465A-B190-3328FF5B70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E3570C-5895-40F0-8DF7-CD1C7CF9E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E4C19-4C1A-4CA4-9298-12BE08A159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B5A0A4-921B-49E3-B55E-9B96B64DE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7B855-EB16-49B2-8732-BFAD00995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1DE4C-52B3-45D9-AADA-AF67A0E34D30}"/>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8" name="Footer Placeholder 7">
            <a:extLst>
              <a:ext uri="{FF2B5EF4-FFF2-40B4-BE49-F238E27FC236}">
                <a16:creationId xmlns:a16="http://schemas.microsoft.com/office/drawing/2014/main" id="{629EC8C6-BBB4-4644-BE3A-A5C4C8B7B6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BD100-0CA4-441B-9CA9-4CE1DF36FAA6}"/>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268670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831-5386-4992-874B-4E3E3F1010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1775B-43DB-4AD3-8582-A2593171143F}"/>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4" name="Footer Placeholder 3">
            <a:extLst>
              <a:ext uri="{FF2B5EF4-FFF2-40B4-BE49-F238E27FC236}">
                <a16:creationId xmlns:a16="http://schemas.microsoft.com/office/drawing/2014/main" id="{603B8BF3-1B13-48F8-8D5B-535F7D8B0B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AF1C4-A243-4FC5-8F21-2B893FE1518F}"/>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373017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21AFC-09B4-431D-A1DA-A08486CB4ECF}"/>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3" name="Footer Placeholder 2">
            <a:extLst>
              <a:ext uri="{FF2B5EF4-FFF2-40B4-BE49-F238E27FC236}">
                <a16:creationId xmlns:a16="http://schemas.microsoft.com/office/drawing/2014/main" id="{79E56752-5E99-417C-84A9-84613DEB6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F9012A-150B-4FBA-BC25-ADE29E87297C}"/>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300807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6762-DC23-403B-9050-7C5FEAF41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77866-6E7B-4198-827D-1A4197F4B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BDED42-0842-4F12-A3B8-89B1EFE5A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2C564-42EB-4139-821E-66E0C9CE950B}"/>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6" name="Footer Placeholder 5">
            <a:extLst>
              <a:ext uri="{FF2B5EF4-FFF2-40B4-BE49-F238E27FC236}">
                <a16:creationId xmlns:a16="http://schemas.microsoft.com/office/drawing/2014/main" id="{42B367C3-FEF7-45B4-AABE-710DC9B93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CDDF2-6367-49B7-BFC7-3FA5C356E9E2}"/>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2661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C845-C991-4AA0-9BB9-B2C3F58E0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78EAC-9949-4D30-877D-678575E90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3F6E2-065E-4848-A615-BE55BD77A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D081-4E29-478F-AA86-62708F68A6E0}"/>
              </a:ext>
            </a:extLst>
          </p:cNvPr>
          <p:cNvSpPr>
            <a:spLocks noGrp="1"/>
          </p:cNvSpPr>
          <p:nvPr>
            <p:ph type="dt" sz="half" idx="10"/>
          </p:nvPr>
        </p:nvSpPr>
        <p:spPr/>
        <p:txBody>
          <a:bodyPr/>
          <a:lstStyle/>
          <a:p>
            <a:fld id="{73B572C3-11AE-4116-A240-82CA13A1F1E7}" type="datetimeFigureOut">
              <a:rPr lang="en-US" smtClean="0"/>
              <a:t>6/7/2021</a:t>
            </a:fld>
            <a:endParaRPr lang="en-US"/>
          </a:p>
        </p:txBody>
      </p:sp>
      <p:sp>
        <p:nvSpPr>
          <p:cNvPr id="6" name="Footer Placeholder 5">
            <a:extLst>
              <a:ext uri="{FF2B5EF4-FFF2-40B4-BE49-F238E27FC236}">
                <a16:creationId xmlns:a16="http://schemas.microsoft.com/office/drawing/2014/main" id="{D6F1052E-B7E5-45A0-B930-CFC74E800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52CF2-A99D-40E9-AB51-C3184796DB52}"/>
              </a:ext>
            </a:extLst>
          </p:cNvPr>
          <p:cNvSpPr>
            <a:spLocks noGrp="1"/>
          </p:cNvSpPr>
          <p:nvPr>
            <p:ph type="sldNum" sz="quarter" idx="12"/>
          </p:nvPr>
        </p:nvSpPr>
        <p:spPr/>
        <p:txBody>
          <a:bodyPr/>
          <a:lstStyle/>
          <a:p>
            <a:fld id="{90514E89-18E6-46B2-B05B-566EFD51BF88}" type="slidenum">
              <a:rPr lang="en-US" smtClean="0"/>
              <a:t>‹#›</a:t>
            </a:fld>
            <a:endParaRPr lang="en-US"/>
          </a:p>
        </p:txBody>
      </p:sp>
    </p:spTree>
    <p:extLst>
      <p:ext uri="{BB962C8B-B14F-4D97-AF65-F5344CB8AC3E}">
        <p14:creationId xmlns:p14="http://schemas.microsoft.com/office/powerpoint/2010/main" val="35058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9192F-BDCE-4944-84CA-6FC53F289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A2D14-1840-49DA-B8A3-415D03F4E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7DE47-24DF-4EA6-B11E-47EA70AC5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572C3-11AE-4116-A240-82CA13A1F1E7}" type="datetimeFigureOut">
              <a:rPr lang="en-US" smtClean="0"/>
              <a:t>6/7/2021</a:t>
            </a:fld>
            <a:endParaRPr lang="en-US"/>
          </a:p>
        </p:txBody>
      </p:sp>
      <p:sp>
        <p:nvSpPr>
          <p:cNvPr id="5" name="Footer Placeholder 4">
            <a:extLst>
              <a:ext uri="{FF2B5EF4-FFF2-40B4-BE49-F238E27FC236}">
                <a16:creationId xmlns:a16="http://schemas.microsoft.com/office/drawing/2014/main" id="{6902B9D7-962D-4106-AC0A-8316757C4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42E9C-4455-417B-A990-D6F72F38E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14E89-18E6-46B2-B05B-566EFD51BF88}" type="slidenum">
              <a:rPr lang="en-US" smtClean="0"/>
              <a:t>‹#›</a:t>
            </a:fld>
            <a:endParaRPr lang="en-US"/>
          </a:p>
        </p:txBody>
      </p:sp>
    </p:spTree>
    <p:extLst>
      <p:ext uri="{BB962C8B-B14F-4D97-AF65-F5344CB8AC3E}">
        <p14:creationId xmlns:p14="http://schemas.microsoft.com/office/powerpoint/2010/main" val="125931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EAB7D4-DBFE-40CA-ADC4-69B26D9891D6}"/>
              </a:ext>
            </a:extLst>
          </p:cNvPr>
          <p:cNvSpPr>
            <a:spLocks noGrp="1"/>
          </p:cNvSpPr>
          <p:nvPr>
            <p:ph type="ctrTitle"/>
          </p:nvPr>
        </p:nvSpPr>
        <p:spPr>
          <a:xfrm>
            <a:off x="1172643" y="2087655"/>
            <a:ext cx="5491090" cy="2387600"/>
          </a:xfrm>
        </p:spPr>
        <p:txBody>
          <a:bodyPr anchor="b">
            <a:normAutofit/>
          </a:bodyPr>
          <a:lstStyle/>
          <a:p>
            <a:pPr algn="l"/>
            <a:r>
              <a:rPr lang="en-US" sz="5100" dirty="0">
                <a:latin typeface="Arial" panose="020B0604020202020204" pitchFamily="34" charset="0"/>
                <a:cs typeface="Arial" panose="020B0604020202020204" pitchFamily="34" charset="0"/>
              </a:rPr>
              <a:t>Kings County Housing Market Analysis</a:t>
            </a:r>
          </a:p>
        </p:txBody>
      </p:sp>
      <p:sp>
        <p:nvSpPr>
          <p:cNvPr id="3" name="Subtitle 2">
            <a:extLst>
              <a:ext uri="{FF2B5EF4-FFF2-40B4-BE49-F238E27FC236}">
                <a16:creationId xmlns:a16="http://schemas.microsoft.com/office/drawing/2014/main" id="{4025E773-A0D4-4DFD-9D13-DB48B2495004}"/>
              </a:ext>
            </a:extLst>
          </p:cNvPr>
          <p:cNvSpPr>
            <a:spLocks noGrp="1"/>
          </p:cNvSpPr>
          <p:nvPr>
            <p:ph type="subTitle" idx="1"/>
          </p:nvPr>
        </p:nvSpPr>
        <p:spPr>
          <a:xfrm>
            <a:off x="1172643" y="4619060"/>
            <a:ext cx="5491090" cy="1411993"/>
          </a:xfrm>
        </p:spPr>
        <p:txBody>
          <a:bodyPr anchor="t">
            <a:normAutofit/>
          </a:bodyPr>
          <a:lstStyle/>
          <a:p>
            <a:pPr algn="l"/>
            <a:r>
              <a:rPr lang="en-US">
                <a:latin typeface="Arial" panose="020B0604020202020204" pitchFamily="34" charset="0"/>
                <a:cs typeface="Arial" panose="020B0604020202020204" pitchFamily="34" charset="0"/>
              </a:rPr>
              <a:t>John O’Donnell</a:t>
            </a:r>
          </a:p>
          <a:p>
            <a:pPr algn="l"/>
            <a:r>
              <a:rPr lang="en-US">
                <a:latin typeface="Arial" panose="020B0604020202020204" pitchFamily="34" charset="0"/>
                <a:cs typeface="Arial" panose="020B0604020202020204" pitchFamily="34" charset="0"/>
              </a:rPr>
              <a:t>June 2021</a:t>
            </a:r>
          </a:p>
        </p:txBody>
      </p:sp>
      <p:pic>
        <p:nvPicPr>
          <p:cNvPr id="16" name="Graphic 15" descr="Home">
            <a:extLst>
              <a:ext uri="{FF2B5EF4-FFF2-40B4-BE49-F238E27FC236}">
                <a16:creationId xmlns:a16="http://schemas.microsoft.com/office/drawing/2014/main" id="{9173DC37-ACEB-4A76-8DFB-A1B7839027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7733" y="654567"/>
            <a:ext cx="5169282" cy="51692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3" name="Rectangle 22">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29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90557"/>
            <a:ext cx="10515600" cy="588281"/>
          </a:xfrm>
        </p:spPr>
        <p:txBody>
          <a:bodyPr>
            <a:noAutofit/>
          </a:bodyPr>
          <a:lstStyle/>
          <a:p>
            <a:r>
              <a:rPr lang="en-US" b="1" dirty="0"/>
              <a:t>Executive Summary</a:t>
            </a:r>
          </a:p>
        </p:txBody>
      </p:sp>
      <p:sp>
        <p:nvSpPr>
          <p:cNvPr id="3" name="Content Placeholder 2">
            <a:extLst>
              <a:ext uri="{FF2B5EF4-FFF2-40B4-BE49-F238E27FC236}">
                <a16:creationId xmlns:a16="http://schemas.microsoft.com/office/drawing/2014/main" id="{EF53631D-19E5-4B3D-8663-1A163BBC19B8}"/>
              </a:ext>
            </a:extLst>
          </p:cNvPr>
          <p:cNvSpPr>
            <a:spLocks noGrp="1"/>
          </p:cNvSpPr>
          <p:nvPr>
            <p:ph idx="1"/>
          </p:nvPr>
        </p:nvSpPr>
        <p:spPr>
          <a:xfrm>
            <a:off x="838200" y="1680347"/>
            <a:ext cx="10515600" cy="4351338"/>
          </a:xfrm>
        </p:spPr>
        <p:txBody>
          <a:bodyPr>
            <a:noAutofit/>
          </a:bodyPr>
          <a:lstStyle/>
          <a:p>
            <a:pPr>
              <a:buSzPts val="1200"/>
            </a:pPr>
            <a:r>
              <a:rPr lang="en-US" sz="3600" b="1" dirty="0"/>
              <a:t>Review:</a:t>
            </a:r>
          </a:p>
          <a:p>
            <a:pPr lvl="1">
              <a:buSzPts val="1200"/>
            </a:pPr>
            <a:r>
              <a:rPr lang="en-US" sz="2800" dirty="0"/>
              <a:t>Purpose</a:t>
            </a:r>
          </a:p>
          <a:p>
            <a:pPr lvl="2">
              <a:buSzPts val="1200"/>
            </a:pPr>
            <a:r>
              <a:rPr lang="en-US" sz="2400" dirty="0"/>
              <a:t>Target Undervalues Homes for Purchase and Flip</a:t>
            </a:r>
          </a:p>
          <a:p>
            <a:pPr lvl="1">
              <a:buSzPts val="1200"/>
            </a:pPr>
            <a:r>
              <a:rPr lang="en-US" sz="2800" dirty="0"/>
              <a:t>Data and Visual</a:t>
            </a:r>
          </a:p>
          <a:p>
            <a:pPr lvl="2">
              <a:buSzPts val="1200"/>
            </a:pPr>
            <a:r>
              <a:rPr lang="en-US" sz="2400" dirty="0"/>
              <a:t>Sale Price has strong geographical trends that can be estimated</a:t>
            </a:r>
          </a:p>
          <a:p>
            <a:pPr marL="457200" lvl="1" indent="0">
              <a:buSzPts val="1200"/>
              <a:buNone/>
            </a:pPr>
            <a:endParaRPr lang="en-US" sz="2800" dirty="0"/>
          </a:p>
          <a:p>
            <a:pPr>
              <a:buSzPts val="1200"/>
            </a:pPr>
            <a:r>
              <a:rPr lang="en-US" sz="3600" b="1" dirty="0"/>
              <a:t>Recommendations:</a:t>
            </a:r>
          </a:p>
          <a:p>
            <a:pPr lvl="1">
              <a:buSzPts val="1200"/>
            </a:pPr>
            <a:r>
              <a:rPr lang="en-US" sz="2800" dirty="0"/>
              <a:t>Target most undervalues homes first </a:t>
            </a:r>
          </a:p>
          <a:p>
            <a:pPr lvl="1">
              <a:buSzPts val="1200"/>
            </a:pPr>
            <a:r>
              <a:rPr lang="en-US" sz="2800" dirty="0"/>
              <a:t>Avoid areas of uncertainty</a:t>
            </a:r>
          </a:p>
          <a:p>
            <a:pPr marL="514350" indent="-514350">
              <a:buFont typeface="+mj-lt"/>
              <a:buAutoNum type="arabicPeriod"/>
            </a:pPr>
            <a:endParaRPr lang="en-US" sz="3600" dirty="0"/>
          </a:p>
        </p:txBody>
      </p:sp>
    </p:spTree>
    <p:extLst>
      <p:ext uri="{BB962C8B-B14F-4D97-AF65-F5344CB8AC3E}">
        <p14:creationId xmlns:p14="http://schemas.microsoft.com/office/powerpoint/2010/main" val="402748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30737"/>
            <a:ext cx="10515600" cy="900600"/>
          </a:xfrm>
        </p:spPr>
        <p:txBody>
          <a:bodyPr>
            <a:noAutofit/>
          </a:bodyPr>
          <a:lstStyle/>
          <a:p>
            <a:r>
              <a:rPr lang="en-US" b="1" dirty="0"/>
              <a:t>Purpose</a:t>
            </a:r>
            <a:br>
              <a:rPr lang="en-US" b="1" dirty="0"/>
            </a:br>
            <a:r>
              <a:rPr lang="en-US" sz="1600" b="1" i="1" dirty="0"/>
              <a:t>Aim of the Project</a:t>
            </a:r>
          </a:p>
        </p:txBody>
      </p:sp>
      <p:sp>
        <p:nvSpPr>
          <p:cNvPr id="3" name="TextBox 2">
            <a:extLst>
              <a:ext uri="{FF2B5EF4-FFF2-40B4-BE49-F238E27FC236}">
                <a16:creationId xmlns:a16="http://schemas.microsoft.com/office/drawing/2014/main" id="{2F577AA6-7654-4969-9789-A8393B7F0850}"/>
              </a:ext>
            </a:extLst>
          </p:cNvPr>
          <p:cNvSpPr txBox="1"/>
          <p:nvPr/>
        </p:nvSpPr>
        <p:spPr>
          <a:xfrm>
            <a:off x="666572" y="1478422"/>
            <a:ext cx="11041166" cy="3108543"/>
          </a:xfrm>
          <a:prstGeom prst="rect">
            <a:avLst/>
          </a:prstGeom>
          <a:noFill/>
        </p:spPr>
        <p:txBody>
          <a:bodyPr wrap="square" rtlCol="0">
            <a:spAutoFit/>
          </a:bodyPr>
          <a:lstStyle/>
          <a:p>
            <a:pPr marL="285750" indent="-285750">
              <a:buFontTx/>
              <a:buChar char="-"/>
            </a:pPr>
            <a:r>
              <a:rPr lang="en-US" sz="2800" dirty="0"/>
              <a:t>Perform an analysis to assess home value</a:t>
            </a:r>
          </a:p>
          <a:p>
            <a:pPr marL="742950" lvl="1" indent="-285750">
              <a:buFontTx/>
              <a:buChar char="-"/>
            </a:pPr>
            <a:r>
              <a:rPr lang="en-US" sz="2800" dirty="0"/>
              <a:t>Visual inspection and due diligence</a:t>
            </a:r>
          </a:p>
          <a:p>
            <a:pPr marL="742950" lvl="1" indent="-285750">
              <a:buFontTx/>
              <a:buChar char="-"/>
            </a:pPr>
            <a:r>
              <a:rPr lang="en-US" sz="2800" dirty="0"/>
              <a:t>Create simple model</a:t>
            </a:r>
          </a:p>
          <a:p>
            <a:pPr marL="742950" lvl="1" indent="-285750">
              <a:buFontTx/>
              <a:buChar char="-"/>
            </a:pPr>
            <a:r>
              <a:rPr lang="en-US" sz="2800" dirty="0"/>
              <a:t>Use model to predict value, compare to actual value</a:t>
            </a:r>
          </a:p>
          <a:p>
            <a:pPr lvl="2"/>
            <a:endParaRPr lang="en-US" sz="2800" dirty="0"/>
          </a:p>
          <a:p>
            <a:pPr marL="285750" indent="-285750">
              <a:buFontTx/>
              <a:buChar char="-"/>
            </a:pPr>
            <a:r>
              <a:rPr lang="en-US" sz="2800" dirty="0"/>
              <a:t>Once undervalued homes are identified</a:t>
            </a:r>
          </a:p>
          <a:p>
            <a:pPr marL="742950" lvl="1" indent="-285750">
              <a:buFontTx/>
              <a:buChar char="-"/>
            </a:pPr>
            <a:r>
              <a:rPr lang="en-US" sz="2800" dirty="0"/>
              <a:t>Acquire them and flip</a:t>
            </a:r>
          </a:p>
        </p:txBody>
      </p:sp>
    </p:spTree>
    <p:extLst>
      <p:ext uri="{BB962C8B-B14F-4D97-AF65-F5344CB8AC3E}">
        <p14:creationId xmlns:p14="http://schemas.microsoft.com/office/powerpoint/2010/main" val="8210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30737"/>
            <a:ext cx="10515600" cy="900600"/>
          </a:xfrm>
        </p:spPr>
        <p:txBody>
          <a:bodyPr>
            <a:noAutofit/>
          </a:bodyPr>
          <a:lstStyle/>
          <a:p>
            <a:r>
              <a:rPr lang="en-US" b="1" dirty="0"/>
              <a:t>Data Review</a:t>
            </a:r>
            <a:br>
              <a:rPr lang="en-US" b="1" dirty="0"/>
            </a:br>
            <a:r>
              <a:rPr lang="en-US" sz="1600" b="1" i="1" dirty="0"/>
              <a:t>Variables Considered in the Analysis</a:t>
            </a:r>
          </a:p>
        </p:txBody>
      </p:sp>
      <p:sp>
        <p:nvSpPr>
          <p:cNvPr id="3" name="TextBox 2">
            <a:extLst>
              <a:ext uri="{FF2B5EF4-FFF2-40B4-BE49-F238E27FC236}">
                <a16:creationId xmlns:a16="http://schemas.microsoft.com/office/drawing/2014/main" id="{2F577AA6-7654-4969-9789-A8393B7F0850}"/>
              </a:ext>
            </a:extLst>
          </p:cNvPr>
          <p:cNvSpPr txBox="1"/>
          <p:nvPr/>
        </p:nvSpPr>
        <p:spPr>
          <a:xfrm>
            <a:off x="666572" y="1478421"/>
            <a:ext cx="4888194" cy="3046988"/>
          </a:xfrm>
          <a:prstGeom prst="rect">
            <a:avLst/>
          </a:prstGeom>
          <a:noFill/>
        </p:spPr>
        <p:txBody>
          <a:bodyPr wrap="square" rtlCol="0">
            <a:spAutoFit/>
          </a:bodyPr>
          <a:lstStyle/>
          <a:p>
            <a:pPr marL="285750" indent="-285750">
              <a:buFontTx/>
              <a:buChar char="-"/>
            </a:pPr>
            <a:r>
              <a:rPr lang="en-US" sz="2400" dirty="0"/>
              <a:t>22 variables considered</a:t>
            </a:r>
          </a:p>
          <a:p>
            <a:pPr marL="285750" indent="-285750">
              <a:buFontTx/>
              <a:buChar char="-"/>
            </a:pPr>
            <a:r>
              <a:rPr lang="en-US" sz="2400" dirty="0"/>
              <a:t>Important features include:</a:t>
            </a:r>
          </a:p>
          <a:p>
            <a:pPr marL="742950" lvl="1" indent="-285750">
              <a:buFontTx/>
              <a:buChar char="-"/>
            </a:pPr>
            <a:r>
              <a:rPr lang="en-US" sz="2400" dirty="0"/>
              <a:t>Prices of other houses in area</a:t>
            </a:r>
          </a:p>
          <a:p>
            <a:pPr marL="742950" lvl="1" indent="-285750">
              <a:buFontTx/>
              <a:buChar char="-"/>
            </a:pPr>
            <a:r>
              <a:rPr lang="en-US" sz="2400" dirty="0"/>
              <a:t>Size of lot</a:t>
            </a:r>
          </a:p>
          <a:p>
            <a:pPr marL="742950" lvl="1" indent="-285750">
              <a:buFontTx/>
              <a:buChar char="-"/>
            </a:pPr>
            <a:r>
              <a:rPr lang="en-US" sz="2400" dirty="0"/>
              <a:t>Year Built</a:t>
            </a:r>
          </a:p>
          <a:p>
            <a:pPr marL="742950" lvl="1" indent="-285750">
              <a:buFontTx/>
              <a:buChar char="-"/>
            </a:pPr>
            <a:r>
              <a:rPr lang="en-US" sz="2400" dirty="0"/>
              <a:t>Condition/Grade </a:t>
            </a:r>
          </a:p>
          <a:p>
            <a:pPr marL="742950" lvl="1" indent="-285750">
              <a:buFontTx/>
              <a:buChar char="-"/>
            </a:pPr>
            <a:r>
              <a:rPr lang="en-US" sz="2400" dirty="0"/>
              <a:t>Bedrooms</a:t>
            </a:r>
          </a:p>
          <a:p>
            <a:pPr marL="742950" lvl="1" indent="-285750">
              <a:buFontTx/>
              <a:buChar char="-"/>
            </a:pPr>
            <a:r>
              <a:rPr lang="en-US" sz="2400" dirty="0"/>
              <a:t>Location / Waterfront</a:t>
            </a:r>
          </a:p>
        </p:txBody>
      </p:sp>
      <p:pic>
        <p:nvPicPr>
          <p:cNvPr id="5" name="Picture 4" descr="Map&#10;&#10;Description automatically generated">
            <a:extLst>
              <a:ext uri="{FF2B5EF4-FFF2-40B4-BE49-F238E27FC236}">
                <a16:creationId xmlns:a16="http://schemas.microsoft.com/office/drawing/2014/main" id="{E5B47E5A-E9E0-4205-BFA6-5C45948FA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95" y="277421"/>
            <a:ext cx="5962695" cy="6303158"/>
          </a:xfrm>
          <a:prstGeom prst="rect">
            <a:avLst/>
          </a:prstGeom>
        </p:spPr>
      </p:pic>
    </p:spTree>
    <p:extLst>
      <p:ext uri="{BB962C8B-B14F-4D97-AF65-F5344CB8AC3E}">
        <p14:creationId xmlns:p14="http://schemas.microsoft.com/office/powerpoint/2010/main" val="312070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5A693A6-1C14-4C24-A5E4-9EA856350F56}"/>
              </a:ext>
            </a:extLst>
          </p:cNvPr>
          <p:cNvPicPr>
            <a:picLocks noChangeAspect="1"/>
          </p:cNvPicPr>
          <p:nvPr/>
        </p:nvPicPr>
        <p:blipFill>
          <a:blip r:embed="rId3"/>
          <a:stretch>
            <a:fillRect/>
          </a:stretch>
        </p:blipFill>
        <p:spPr>
          <a:xfrm>
            <a:off x="838199" y="1547458"/>
            <a:ext cx="8771101" cy="5000597"/>
          </a:xfrm>
          <a:prstGeom prst="rect">
            <a:avLst/>
          </a:prstGeom>
        </p:spPr>
      </p:pic>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30737"/>
            <a:ext cx="10515600" cy="900600"/>
          </a:xfrm>
        </p:spPr>
        <p:txBody>
          <a:bodyPr>
            <a:noAutofit/>
          </a:bodyPr>
          <a:lstStyle/>
          <a:p>
            <a:r>
              <a:rPr lang="en-US" b="1" dirty="0"/>
              <a:t>Recommendations</a:t>
            </a:r>
            <a:br>
              <a:rPr lang="en-US" b="1" dirty="0"/>
            </a:br>
            <a:r>
              <a:rPr lang="en-US" sz="1600" b="1" i="1" dirty="0"/>
              <a:t>Targeting Undervalued Homes</a:t>
            </a:r>
          </a:p>
        </p:txBody>
      </p:sp>
      <p:sp>
        <p:nvSpPr>
          <p:cNvPr id="7" name="TextBox 6">
            <a:extLst>
              <a:ext uri="{FF2B5EF4-FFF2-40B4-BE49-F238E27FC236}">
                <a16:creationId xmlns:a16="http://schemas.microsoft.com/office/drawing/2014/main" id="{2CDC1D98-E49E-4554-BA8F-92812402136A}"/>
              </a:ext>
            </a:extLst>
          </p:cNvPr>
          <p:cNvSpPr txBox="1"/>
          <p:nvPr/>
        </p:nvSpPr>
        <p:spPr>
          <a:xfrm rot="20173983">
            <a:off x="2283837" y="3091504"/>
            <a:ext cx="2144866" cy="461665"/>
          </a:xfrm>
          <a:prstGeom prst="rect">
            <a:avLst/>
          </a:prstGeom>
          <a:noFill/>
        </p:spPr>
        <p:txBody>
          <a:bodyPr wrap="square" rtlCol="0">
            <a:spAutoFit/>
          </a:bodyPr>
          <a:lstStyle/>
          <a:p>
            <a:pPr algn="ctr"/>
            <a:r>
              <a:rPr lang="en-US" sz="2400" b="1" dirty="0">
                <a:solidFill>
                  <a:srgbClr val="FF0000"/>
                </a:solidFill>
              </a:rPr>
              <a:t>Overvalued</a:t>
            </a:r>
          </a:p>
        </p:txBody>
      </p:sp>
      <p:sp>
        <p:nvSpPr>
          <p:cNvPr id="8" name="TextBox 7">
            <a:extLst>
              <a:ext uri="{FF2B5EF4-FFF2-40B4-BE49-F238E27FC236}">
                <a16:creationId xmlns:a16="http://schemas.microsoft.com/office/drawing/2014/main" id="{B0743857-99DC-4CD6-9DB1-C783AB2FCFEB}"/>
              </a:ext>
            </a:extLst>
          </p:cNvPr>
          <p:cNvSpPr txBox="1"/>
          <p:nvPr/>
        </p:nvSpPr>
        <p:spPr>
          <a:xfrm rot="20173983">
            <a:off x="6582371" y="4578039"/>
            <a:ext cx="2144866" cy="461665"/>
          </a:xfrm>
          <a:prstGeom prst="rect">
            <a:avLst/>
          </a:prstGeom>
          <a:noFill/>
        </p:spPr>
        <p:txBody>
          <a:bodyPr wrap="square" rtlCol="0">
            <a:spAutoFit/>
          </a:bodyPr>
          <a:lstStyle/>
          <a:p>
            <a:pPr algn="ctr"/>
            <a:r>
              <a:rPr lang="en-US" sz="2400" b="1" dirty="0">
                <a:solidFill>
                  <a:srgbClr val="00B050"/>
                </a:solidFill>
              </a:rPr>
              <a:t>Undervalued</a:t>
            </a:r>
          </a:p>
        </p:txBody>
      </p:sp>
    </p:spTree>
    <p:extLst>
      <p:ext uri="{BB962C8B-B14F-4D97-AF65-F5344CB8AC3E}">
        <p14:creationId xmlns:p14="http://schemas.microsoft.com/office/powerpoint/2010/main" val="279297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30737"/>
            <a:ext cx="10515600" cy="900600"/>
          </a:xfrm>
        </p:spPr>
        <p:txBody>
          <a:bodyPr>
            <a:noAutofit/>
          </a:bodyPr>
          <a:lstStyle/>
          <a:p>
            <a:r>
              <a:rPr lang="en-US" b="1" dirty="0"/>
              <a:t>Recommendations</a:t>
            </a:r>
            <a:br>
              <a:rPr lang="en-US" b="1" dirty="0"/>
            </a:br>
            <a:r>
              <a:rPr lang="en-US" sz="1600" b="1" i="1" dirty="0"/>
              <a:t>Targeting Undervalued Homes</a:t>
            </a:r>
          </a:p>
        </p:txBody>
      </p:sp>
      <p:pic>
        <p:nvPicPr>
          <p:cNvPr id="4" name="Picture 3">
            <a:extLst>
              <a:ext uri="{FF2B5EF4-FFF2-40B4-BE49-F238E27FC236}">
                <a16:creationId xmlns:a16="http://schemas.microsoft.com/office/drawing/2014/main" id="{B70D67CE-1000-40C6-8441-C350D3309185}"/>
              </a:ext>
            </a:extLst>
          </p:cNvPr>
          <p:cNvPicPr>
            <a:picLocks noChangeAspect="1"/>
          </p:cNvPicPr>
          <p:nvPr/>
        </p:nvPicPr>
        <p:blipFill>
          <a:blip r:embed="rId3"/>
          <a:stretch>
            <a:fillRect/>
          </a:stretch>
        </p:blipFill>
        <p:spPr>
          <a:xfrm>
            <a:off x="708587" y="1409922"/>
            <a:ext cx="4597309" cy="5217341"/>
          </a:xfrm>
          <a:prstGeom prst="rect">
            <a:avLst/>
          </a:prstGeom>
        </p:spPr>
      </p:pic>
      <p:sp>
        <p:nvSpPr>
          <p:cNvPr id="12" name="Rectangle 11">
            <a:extLst>
              <a:ext uri="{FF2B5EF4-FFF2-40B4-BE49-F238E27FC236}">
                <a16:creationId xmlns:a16="http://schemas.microsoft.com/office/drawing/2014/main" id="{DF05E07B-94CD-4714-A70E-F8177FAEF09C}"/>
              </a:ext>
            </a:extLst>
          </p:cNvPr>
          <p:cNvSpPr/>
          <p:nvPr/>
        </p:nvSpPr>
        <p:spPr>
          <a:xfrm>
            <a:off x="1555335" y="2914116"/>
            <a:ext cx="863125" cy="82039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A809EC4-3FB2-4BFC-8A0C-4F92DAA082DF}"/>
              </a:ext>
            </a:extLst>
          </p:cNvPr>
          <p:cNvGrpSpPr/>
          <p:nvPr/>
        </p:nvGrpSpPr>
        <p:grpSpPr>
          <a:xfrm>
            <a:off x="6532838" y="3529411"/>
            <a:ext cx="3133743" cy="3009941"/>
            <a:chOff x="6512483" y="488312"/>
            <a:chExt cx="2625499" cy="2521776"/>
          </a:xfrm>
        </p:grpSpPr>
        <p:pic>
          <p:nvPicPr>
            <p:cNvPr id="11" name="Picture 10">
              <a:extLst>
                <a:ext uri="{FF2B5EF4-FFF2-40B4-BE49-F238E27FC236}">
                  <a16:creationId xmlns:a16="http://schemas.microsoft.com/office/drawing/2014/main" id="{37B12F47-B1E6-4C41-8CE2-B21144C50839}"/>
                </a:ext>
              </a:extLst>
            </p:cNvPr>
            <p:cNvPicPr>
              <a:picLocks noChangeAspect="1"/>
            </p:cNvPicPr>
            <p:nvPr/>
          </p:nvPicPr>
          <p:blipFill>
            <a:blip r:embed="rId4"/>
            <a:stretch>
              <a:fillRect/>
            </a:stretch>
          </p:blipFill>
          <p:spPr>
            <a:xfrm>
              <a:off x="6512483" y="488312"/>
              <a:ext cx="2625499" cy="2521776"/>
            </a:xfrm>
            <a:prstGeom prst="rect">
              <a:avLst/>
            </a:prstGeom>
          </p:spPr>
        </p:pic>
        <p:sp>
          <p:nvSpPr>
            <p:cNvPr id="15" name="Rectangle 14">
              <a:extLst>
                <a:ext uri="{FF2B5EF4-FFF2-40B4-BE49-F238E27FC236}">
                  <a16:creationId xmlns:a16="http://schemas.microsoft.com/office/drawing/2014/main" id="{54C8896B-9FF4-4501-92EB-413986571CEC}"/>
                </a:ext>
              </a:extLst>
            </p:cNvPr>
            <p:cNvSpPr/>
            <p:nvPr/>
          </p:nvSpPr>
          <p:spPr>
            <a:xfrm>
              <a:off x="6512483" y="488312"/>
              <a:ext cx="2625499" cy="2521776"/>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D5E51F5-F61B-43E3-B468-889DED739B51}"/>
              </a:ext>
            </a:extLst>
          </p:cNvPr>
          <p:cNvSpPr/>
          <p:nvPr/>
        </p:nvSpPr>
        <p:spPr>
          <a:xfrm>
            <a:off x="1555334" y="1880075"/>
            <a:ext cx="897309" cy="894749"/>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18A5215-670A-448C-B06A-E710A9073B33}"/>
              </a:ext>
            </a:extLst>
          </p:cNvPr>
          <p:cNvGrpSpPr/>
          <p:nvPr/>
        </p:nvGrpSpPr>
        <p:grpSpPr>
          <a:xfrm>
            <a:off x="6532838" y="496991"/>
            <a:ext cx="3133743" cy="2766167"/>
            <a:chOff x="6152644" y="3623415"/>
            <a:chExt cx="3133743" cy="2766167"/>
          </a:xfrm>
        </p:grpSpPr>
        <p:pic>
          <p:nvPicPr>
            <p:cNvPr id="18" name="Picture 17">
              <a:extLst>
                <a:ext uri="{FF2B5EF4-FFF2-40B4-BE49-F238E27FC236}">
                  <a16:creationId xmlns:a16="http://schemas.microsoft.com/office/drawing/2014/main" id="{E7178BC9-2026-4270-BE74-AFCB3FBCBFAE}"/>
                </a:ext>
              </a:extLst>
            </p:cNvPr>
            <p:cNvPicPr>
              <a:picLocks noChangeAspect="1"/>
            </p:cNvPicPr>
            <p:nvPr/>
          </p:nvPicPr>
          <p:blipFill>
            <a:blip r:embed="rId5"/>
            <a:stretch>
              <a:fillRect/>
            </a:stretch>
          </p:blipFill>
          <p:spPr>
            <a:xfrm>
              <a:off x="6152644" y="3623415"/>
              <a:ext cx="3133743" cy="2766167"/>
            </a:xfrm>
            <a:prstGeom prst="rect">
              <a:avLst/>
            </a:prstGeom>
          </p:spPr>
        </p:pic>
        <p:sp>
          <p:nvSpPr>
            <p:cNvPr id="20" name="Rectangle 19">
              <a:extLst>
                <a:ext uri="{FF2B5EF4-FFF2-40B4-BE49-F238E27FC236}">
                  <a16:creationId xmlns:a16="http://schemas.microsoft.com/office/drawing/2014/main" id="{F7CCCB29-4EAA-4829-845B-0A2DFEDBAFF7}"/>
                </a:ext>
              </a:extLst>
            </p:cNvPr>
            <p:cNvSpPr/>
            <p:nvPr/>
          </p:nvSpPr>
          <p:spPr>
            <a:xfrm>
              <a:off x="6152644" y="3623415"/>
              <a:ext cx="3133743" cy="2766167"/>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279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230737"/>
            <a:ext cx="10515600" cy="1042586"/>
          </a:xfrm>
        </p:spPr>
        <p:txBody>
          <a:bodyPr>
            <a:noAutofit/>
          </a:bodyPr>
          <a:lstStyle/>
          <a:p>
            <a:r>
              <a:rPr lang="en-US" b="1" dirty="0"/>
              <a:t>Recommendations</a:t>
            </a:r>
            <a:br>
              <a:rPr lang="en-US" b="1" dirty="0"/>
            </a:br>
            <a:r>
              <a:rPr lang="en-US" sz="1600" b="1" i="1" dirty="0"/>
              <a:t>Clustering of Residuals is Telling</a:t>
            </a:r>
            <a:br>
              <a:rPr lang="en-US" sz="1600" b="1" i="1" dirty="0"/>
            </a:br>
            <a:r>
              <a:rPr lang="en-US" sz="1600" b="1" i="1" dirty="0"/>
              <a:t>Avoid Medina: Gather More Data</a:t>
            </a:r>
          </a:p>
        </p:txBody>
      </p:sp>
      <p:pic>
        <p:nvPicPr>
          <p:cNvPr id="4" name="Picture 3">
            <a:extLst>
              <a:ext uri="{FF2B5EF4-FFF2-40B4-BE49-F238E27FC236}">
                <a16:creationId xmlns:a16="http://schemas.microsoft.com/office/drawing/2014/main" id="{B70D67CE-1000-40C6-8441-C350D3309185}"/>
              </a:ext>
            </a:extLst>
          </p:cNvPr>
          <p:cNvPicPr>
            <a:picLocks noChangeAspect="1"/>
          </p:cNvPicPr>
          <p:nvPr/>
        </p:nvPicPr>
        <p:blipFill>
          <a:blip r:embed="rId3"/>
          <a:stretch>
            <a:fillRect/>
          </a:stretch>
        </p:blipFill>
        <p:spPr>
          <a:xfrm>
            <a:off x="708587" y="1409922"/>
            <a:ext cx="4597309" cy="5217341"/>
          </a:xfrm>
          <a:prstGeom prst="rect">
            <a:avLst/>
          </a:prstGeom>
        </p:spPr>
      </p:pic>
      <p:pic>
        <p:nvPicPr>
          <p:cNvPr id="5" name="Picture 4">
            <a:extLst>
              <a:ext uri="{FF2B5EF4-FFF2-40B4-BE49-F238E27FC236}">
                <a16:creationId xmlns:a16="http://schemas.microsoft.com/office/drawing/2014/main" id="{CA79940B-1EE8-4124-89F3-FDAB113CFBD0}"/>
              </a:ext>
            </a:extLst>
          </p:cNvPr>
          <p:cNvPicPr>
            <a:picLocks noChangeAspect="1"/>
          </p:cNvPicPr>
          <p:nvPr/>
        </p:nvPicPr>
        <p:blipFill>
          <a:blip r:embed="rId4"/>
          <a:stretch>
            <a:fillRect/>
          </a:stretch>
        </p:blipFill>
        <p:spPr>
          <a:xfrm>
            <a:off x="6947402" y="1409922"/>
            <a:ext cx="2461518" cy="5069154"/>
          </a:xfrm>
          <a:prstGeom prst="rect">
            <a:avLst/>
          </a:prstGeom>
        </p:spPr>
      </p:pic>
      <p:sp>
        <p:nvSpPr>
          <p:cNvPr id="14" name="Rectangle 13">
            <a:extLst>
              <a:ext uri="{FF2B5EF4-FFF2-40B4-BE49-F238E27FC236}">
                <a16:creationId xmlns:a16="http://schemas.microsoft.com/office/drawing/2014/main" id="{945BEB2D-EA00-4143-8885-20F50255CBE8}"/>
              </a:ext>
            </a:extLst>
          </p:cNvPr>
          <p:cNvSpPr/>
          <p:nvPr/>
        </p:nvSpPr>
        <p:spPr>
          <a:xfrm>
            <a:off x="6947402" y="1409922"/>
            <a:ext cx="2461518" cy="506915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9D3BBB-B50C-4E0F-AF98-5A994EDE635D}"/>
              </a:ext>
            </a:extLst>
          </p:cNvPr>
          <p:cNvSpPr/>
          <p:nvPr/>
        </p:nvSpPr>
        <p:spPr>
          <a:xfrm>
            <a:off x="2421177" y="3059394"/>
            <a:ext cx="269733" cy="55547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8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838200" y="191300"/>
            <a:ext cx="10515600" cy="979474"/>
          </a:xfrm>
        </p:spPr>
        <p:txBody>
          <a:bodyPr>
            <a:noAutofit/>
          </a:bodyPr>
          <a:lstStyle/>
          <a:p>
            <a:r>
              <a:rPr lang="en-US" b="1" dirty="0"/>
              <a:t>Future Work</a:t>
            </a:r>
            <a:endParaRPr lang="en-US" sz="1600" b="1" i="1" dirty="0"/>
          </a:p>
        </p:txBody>
      </p:sp>
      <p:sp>
        <p:nvSpPr>
          <p:cNvPr id="9" name="Content Placeholder 2">
            <a:extLst>
              <a:ext uri="{FF2B5EF4-FFF2-40B4-BE49-F238E27FC236}">
                <a16:creationId xmlns:a16="http://schemas.microsoft.com/office/drawing/2014/main" id="{549ED76C-CF4D-43CB-B5C3-AB1959940A72}"/>
              </a:ext>
            </a:extLst>
          </p:cNvPr>
          <p:cNvSpPr>
            <a:spLocks noGrp="1"/>
          </p:cNvSpPr>
          <p:nvPr>
            <p:ph idx="1"/>
          </p:nvPr>
        </p:nvSpPr>
        <p:spPr>
          <a:xfrm>
            <a:off x="838200" y="1825625"/>
            <a:ext cx="10515600" cy="4351338"/>
          </a:xfrm>
        </p:spPr>
        <p:txBody>
          <a:bodyPr>
            <a:normAutofit/>
          </a:bodyPr>
          <a:lstStyle/>
          <a:p>
            <a:pPr marL="514350" indent="-514350">
              <a:buSzPts val="1200"/>
              <a:buFont typeface="+mj-lt"/>
              <a:buAutoNum type="arabicPeriod"/>
            </a:pPr>
            <a:r>
              <a:rPr lang="en-US" dirty="0"/>
              <a:t> Gather more data on neighborhoods, suburbs, general location</a:t>
            </a:r>
          </a:p>
          <a:p>
            <a:pPr marL="514350" indent="-514350">
              <a:buSzPts val="1200"/>
              <a:buFont typeface="+mj-lt"/>
              <a:buAutoNum type="arabicPeriod"/>
            </a:pPr>
            <a:endParaRPr lang="en-US" sz="2400" dirty="0"/>
          </a:p>
          <a:p>
            <a:pPr marL="514350" indent="-514350">
              <a:buSzPts val="1200"/>
              <a:buFont typeface="+mj-lt"/>
              <a:buAutoNum type="arabicPeriod"/>
            </a:pPr>
            <a:endParaRPr lang="en-US" dirty="0"/>
          </a:p>
          <a:p>
            <a:pPr marL="514350" indent="-514350">
              <a:buSzPts val="1200"/>
              <a:buFont typeface="+mj-lt"/>
              <a:buAutoNum type="arabicPeriod"/>
            </a:pPr>
            <a:r>
              <a:rPr lang="en-US" dirty="0"/>
              <a:t>Utilize other models such as polynomial regression or decision trees to capture non-linear relationships and increase predictive capability</a:t>
            </a:r>
          </a:p>
          <a:p>
            <a:pPr marL="0" indent="0">
              <a:buSzPts val="1200"/>
              <a:buNone/>
            </a:pPr>
            <a:endParaRPr lang="en-US" dirty="0"/>
          </a:p>
        </p:txBody>
      </p:sp>
    </p:spTree>
    <p:extLst>
      <p:ext uri="{BB962C8B-B14F-4D97-AF65-F5344CB8AC3E}">
        <p14:creationId xmlns:p14="http://schemas.microsoft.com/office/powerpoint/2010/main" val="313208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CE498-B8A3-44CE-BF2C-52D5EA6CFF6C}"/>
              </a:ext>
            </a:extLst>
          </p:cNvPr>
          <p:cNvSpPr>
            <a:spLocks noGrp="1"/>
          </p:cNvSpPr>
          <p:nvPr>
            <p:ph type="title"/>
          </p:nvPr>
        </p:nvSpPr>
        <p:spPr>
          <a:xfrm>
            <a:off x="550160" y="1798655"/>
            <a:ext cx="5334930" cy="3004145"/>
          </a:xfrm>
        </p:spPr>
        <p:txBody>
          <a:bodyPr vert="horz" lIns="91440" tIns="45720" rIns="91440" bIns="45720" rtlCol="0" anchor="b">
            <a:normAutofit/>
          </a:bodyPr>
          <a:lstStyle/>
          <a:p>
            <a:pPr algn="ctr"/>
            <a:r>
              <a:rPr lang="en-US" sz="6000" b="1" dirty="0"/>
              <a:t>Thank You</a:t>
            </a:r>
            <a:br>
              <a:rPr lang="en-US" sz="6000" b="1" dirty="0"/>
            </a:br>
            <a:br>
              <a:rPr lang="en-US" sz="6000" b="1" dirty="0"/>
            </a:br>
            <a:r>
              <a:rPr lang="en-US" sz="6000" b="1" dirty="0"/>
              <a:t>Q&amp;A</a:t>
            </a:r>
            <a:endParaRPr lang="en-US" sz="6000" b="1" i="1" dirty="0"/>
          </a:p>
        </p:txBody>
      </p:sp>
      <p:sp>
        <p:nvSpPr>
          <p:cNvPr id="139" name="Freeform: Shape 13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8" name="Picture 4" descr="Real Estate In The Pandemic Era: The Winds Of Change Are In The Air">
            <a:extLst>
              <a:ext uri="{FF2B5EF4-FFF2-40B4-BE49-F238E27FC236}">
                <a16:creationId xmlns:a16="http://schemas.microsoft.com/office/drawing/2014/main" id="{C2E200A3-8D66-40C1-8A27-C8118857F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9" r="32340" b="-1"/>
          <a:stretch/>
        </p:blipFill>
        <p:spPr bwMode="auto">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43" name="Freeform: Shape 14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Shape 14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 name="Freeform: Shape 14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0402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1270</Words>
  <Application>Microsoft Office PowerPoint</Application>
  <PresentationFormat>Widescreen</PresentationFormat>
  <Paragraphs>91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Kings County Housing Market Analysis</vt:lpstr>
      <vt:lpstr>Executive Summary</vt:lpstr>
      <vt:lpstr>Purpose Aim of the Project</vt:lpstr>
      <vt:lpstr>Data Review Variables Considered in the Analysis</vt:lpstr>
      <vt:lpstr>Recommendations Targeting Undervalued Homes</vt:lpstr>
      <vt:lpstr>Recommendations Targeting Undervalued Homes</vt:lpstr>
      <vt:lpstr>Recommendations Clustering of Residuals is Telling Avoid Medina: Gather More Data</vt:lpstr>
      <vt:lpstr>Future Work</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Revenue Analysis</dc:title>
  <dc:creator>John O'Donnell</dc:creator>
  <cp:lastModifiedBy>John O'Donnell</cp:lastModifiedBy>
  <cp:revision>53</cp:revision>
  <dcterms:created xsi:type="dcterms:W3CDTF">2021-05-03T11:00:49Z</dcterms:created>
  <dcterms:modified xsi:type="dcterms:W3CDTF">2021-06-07T20:24:57Z</dcterms:modified>
</cp:coreProperties>
</file>