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84" r:id="rId9"/>
    <p:sldId id="285" r:id="rId10"/>
    <p:sldId id="290" r:id="rId11"/>
    <p:sldId id="291" r:id="rId12"/>
    <p:sldId id="293" r:id="rId13"/>
    <p:sldId id="294" r:id="rId14"/>
    <p:sldId id="292" r:id="rId15"/>
    <p:sldId id="277" r:id="rId16"/>
    <p:sldId id="287" r:id="rId17"/>
    <p:sldId id="286" r:id="rId18"/>
    <p:sldId id="267" r:id="rId19"/>
    <p:sldId id="268" r:id="rId20"/>
    <p:sldId id="288" r:id="rId21"/>
    <p:sldId id="269" r:id="rId22"/>
    <p:sldId id="270" r:id="rId23"/>
    <p:sldId id="295" r:id="rId24"/>
    <p:sldId id="296" r:id="rId25"/>
    <p:sldId id="297" r:id="rId26"/>
    <p:sldId id="298" r:id="rId27"/>
    <p:sldId id="299" r:id="rId2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iTQltoumVuUjsZKtu0RtgB3gIyK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090F6C-6AD1-4182-9471-76BB775AEBD7}" v="1" dt="2024-03-19T13:47:37.4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107"/>
    <p:restoredTop sz="96587"/>
  </p:normalViewPr>
  <p:slideViewPr>
    <p:cSldViewPr snapToGrid="0">
      <p:cViewPr varScale="1">
        <p:scale>
          <a:sx n="110" d="100"/>
          <a:sy n="110" d="100"/>
        </p:scale>
        <p:origin x="184" y="7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Google Shape;135;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76200" algn="l" rtl="0">
              <a:spcBef>
                <a:spcPts val="0"/>
              </a:spcBef>
              <a:spcAft>
                <a:spcPts val="0"/>
              </a:spcAft>
              <a:buClr>
                <a:srgbClr val="ECECEC"/>
              </a:buClr>
              <a:buSzPts val="1200"/>
              <a:buFont typeface="Arial"/>
              <a:buChar char="•"/>
            </a:pPr>
            <a:r>
              <a:rPr lang="en-US" b="0" i="0" u="none" strike="noStrike" dirty="0">
                <a:solidFill>
                  <a:srgbClr val="ECECEC"/>
                </a:solidFill>
                <a:latin typeface="Arial"/>
                <a:ea typeface="Arial"/>
                <a:cs typeface="Arial"/>
                <a:sym typeface="Arial"/>
              </a:rPr>
              <a:t>We can show the basic flow diagram.</a:t>
            </a:r>
            <a:endParaRPr dirty="0"/>
          </a:p>
          <a:p>
            <a:pPr marL="0" lvl="0" indent="-76200" algn="l" rtl="0">
              <a:spcBef>
                <a:spcPts val="0"/>
              </a:spcBef>
              <a:spcAft>
                <a:spcPts val="0"/>
              </a:spcAft>
              <a:buClr>
                <a:srgbClr val="ECECEC"/>
              </a:buClr>
              <a:buSzPts val="1200"/>
              <a:buFont typeface="Arial"/>
              <a:buChar char="•"/>
            </a:pPr>
            <a:r>
              <a:rPr lang="en-US" b="0" i="0" u="none" strike="noStrike" dirty="0">
                <a:solidFill>
                  <a:srgbClr val="ECECEC"/>
                </a:solidFill>
                <a:latin typeface="Arial"/>
                <a:ea typeface="Arial"/>
                <a:cs typeface="Arial"/>
                <a:sym typeface="Arial"/>
              </a:rPr>
              <a:t>Include screenshot of UI Mockup.</a:t>
            </a:r>
            <a:endParaRPr dirty="0"/>
          </a:p>
        </p:txBody>
      </p:sp>
      <p:sp>
        <p:nvSpPr>
          <p:cNvPr id="136" name="Google Shape;136;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42382713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Google Shape;135;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76200" algn="l" rtl="0">
              <a:spcBef>
                <a:spcPts val="0"/>
              </a:spcBef>
              <a:spcAft>
                <a:spcPts val="0"/>
              </a:spcAft>
              <a:buClr>
                <a:srgbClr val="ECECEC"/>
              </a:buClr>
              <a:buSzPts val="1200"/>
              <a:buFont typeface="Arial"/>
              <a:buChar char="•"/>
            </a:pPr>
            <a:r>
              <a:rPr lang="en-US" b="0" i="0" u="none" strike="noStrike" dirty="0">
                <a:solidFill>
                  <a:srgbClr val="ECECEC"/>
                </a:solidFill>
                <a:latin typeface="Arial"/>
                <a:ea typeface="Arial"/>
                <a:cs typeface="Arial"/>
                <a:sym typeface="Arial"/>
              </a:rPr>
              <a:t>We can show the basic flow diagram.</a:t>
            </a:r>
            <a:endParaRPr dirty="0"/>
          </a:p>
          <a:p>
            <a:pPr marL="0" lvl="0" indent="-76200" algn="l" rtl="0">
              <a:spcBef>
                <a:spcPts val="0"/>
              </a:spcBef>
              <a:spcAft>
                <a:spcPts val="0"/>
              </a:spcAft>
              <a:buClr>
                <a:srgbClr val="ECECEC"/>
              </a:buClr>
              <a:buSzPts val="1200"/>
              <a:buFont typeface="Arial"/>
              <a:buChar char="•"/>
            </a:pPr>
            <a:r>
              <a:rPr lang="en-US" b="0" i="0" u="none" strike="noStrike" dirty="0">
                <a:solidFill>
                  <a:srgbClr val="ECECEC"/>
                </a:solidFill>
                <a:latin typeface="Arial"/>
                <a:ea typeface="Arial"/>
                <a:cs typeface="Arial"/>
                <a:sym typeface="Arial"/>
              </a:rPr>
              <a:t>Include screenshot of UI Mockup.</a:t>
            </a:r>
            <a:endParaRPr dirty="0"/>
          </a:p>
        </p:txBody>
      </p:sp>
      <p:sp>
        <p:nvSpPr>
          <p:cNvPr id="136" name="Google Shape;136;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14161542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Google Shape;135;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76200" algn="l" rtl="0">
              <a:spcBef>
                <a:spcPts val="0"/>
              </a:spcBef>
              <a:spcAft>
                <a:spcPts val="0"/>
              </a:spcAft>
              <a:buClr>
                <a:srgbClr val="ECECEC"/>
              </a:buClr>
              <a:buSzPts val="1200"/>
              <a:buFont typeface="Arial"/>
              <a:buChar char="•"/>
            </a:pPr>
            <a:endParaRPr dirty="0"/>
          </a:p>
        </p:txBody>
      </p:sp>
      <p:sp>
        <p:nvSpPr>
          <p:cNvPr id="136" name="Google Shape;136;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1773012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Google Shape;135;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algn="l"/>
            <a:r>
              <a:rPr lang="en-US" b="0" i="0" u="none" strike="noStrike" dirty="0">
                <a:solidFill>
                  <a:srgbClr val="ECECEC"/>
                </a:solidFill>
                <a:effectLst/>
                <a:latin typeface="Söhne"/>
              </a:rPr>
              <a:t>From the results performance of the model, potential insights:</a:t>
            </a:r>
          </a:p>
          <a:p>
            <a:pPr algn="l">
              <a:buFont typeface="Arial" panose="020B0604020202020204" pitchFamily="34" charset="0"/>
              <a:buChar char="•"/>
            </a:pPr>
            <a:r>
              <a:rPr lang="en-US" b="1" i="0" u="none" strike="noStrike" dirty="0">
                <a:solidFill>
                  <a:srgbClr val="ECECEC"/>
                </a:solidFill>
                <a:effectLst/>
                <a:latin typeface="Söhne"/>
              </a:rPr>
              <a:t>Random Forest Classifier Performance</a:t>
            </a:r>
            <a:r>
              <a:rPr lang="en-US" b="0" i="0" u="none" strike="noStrike" dirty="0">
                <a:solidFill>
                  <a:srgbClr val="ECECEC"/>
                </a:solidFill>
                <a:effectLst/>
                <a:latin typeface="Söhne"/>
              </a:rPr>
              <a:t>: The Random Forest model had a higher F1 score compared to other models, suggesting that it managed to find a better balance between precision and recall, making it suitable for this dataset.</a:t>
            </a:r>
          </a:p>
          <a:p>
            <a:pPr algn="l">
              <a:buFont typeface="Arial" panose="020B0604020202020204" pitchFamily="34" charset="0"/>
              <a:buChar char="•"/>
            </a:pPr>
            <a:r>
              <a:rPr lang="en-US" b="1" i="0" u="none" strike="noStrike" dirty="0">
                <a:solidFill>
                  <a:srgbClr val="ECECEC"/>
                </a:solidFill>
                <a:effectLst/>
                <a:latin typeface="Söhne"/>
              </a:rPr>
              <a:t>Precision of 0.86</a:t>
            </a:r>
            <a:r>
              <a:rPr lang="en-US" b="0" i="0" u="none" strike="noStrike" dirty="0">
                <a:solidFill>
                  <a:srgbClr val="ECECEC"/>
                </a:solidFill>
                <a:effectLst/>
                <a:latin typeface="Söhne"/>
              </a:rPr>
              <a:t>: Indicates that when the model predicts a patient has diabetes, it is correct approximately 86% of the time.</a:t>
            </a:r>
          </a:p>
          <a:p>
            <a:pPr algn="l">
              <a:buFont typeface="Arial" panose="020B0604020202020204" pitchFamily="34" charset="0"/>
              <a:buChar char="•"/>
            </a:pPr>
            <a:r>
              <a:rPr lang="en-US" b="1" i="0" u="none" strike="noStrike" dirty="0">
                <a:solidFill>
                  <a:srgbClr val="ECECEC"/>
                </a:solidFill>
                <a:effectLst/>
                <a:latin typeface="Söhne"/>
              </a:rPr>
              <a:t>Imbalance in Feature Impact</a:t>
            </a:r>
            <a:r>
              <a:rPr lang="en-US" b="0" i="0" u="none" strike="noStrike" dirty="0">
                <a:solidFill>
                  <a:srgbClr val="ECECEC"/>
                </a:solidFill>
                <a:effectLst/>
                <a:latin typeface="Söhne"/>
              </a:rPr>
              <a:t>: Some features have a substantially larger impact on the model's predictions than others, which can be typical in medical datasets where certain measurements are more diagnostic of the condition in question.</a:t>
            </a:r>
          </a:p>
          <a:p>
            <a:pPr marL="0" lvl="0" indent="-76200" algn="l" rtl="0">
              <a:spcBef>
                <a:spcPts val="0"/>
              </a:spcBef>
              <a:spcAft>
                <a:spcPts val="0"/>
              </a:spcAft>
              <a:buClr>
                <a:srgbClr val="ECECEC"/>
              </a:buClr>
              <a:buSzPts val="1200"/>
              <a:buFont typeface="Arial"/>
              <a:buChar char="•"/>
            </a:pPr>
            <a:endParaRPr lang="en-US" dirty="0"/>
          </a:p>
          <a:p>
            <a:pPr marL="0" lvl="0" indent="-76200" algn="l" rtl="0">
              <a:spcBef>
                <a:spcPts val="0"/>
              </a:spcBef>
              <a:spcAft>
                <a:spcPts val="0"/>
              </a:spcAft>
              <a:buClr>
                <a:srgbClr val="ECECEC"/>
              </a:buClr>
              <a:buSzPts val="1200"/>
              <a:buFont typeface="Arial"/>
              <a:buChar char="•"/>
            </a:pPr>
            <a:endParaRPr dirty="0"/>
          </a:p>
        </p:txBody>
      </p:sp>
      <p:sp>
        <p:nvSpPr>
          <p:cNvPr id="136" name="Google Shape;136;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36032778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Google Shape;135;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76200" algn="l" rtl="0">
              <a:spcBef>
                <a:spcPts val="0"/>
              </a:spcBef>
              <a:spcAft>
                <a:spcPts val="0"/>
              </a:spcAft>
              <a:buClr>
                <a:srgbClr val="ECECEC"/>
              </a:buClr>
              <a:buSzPts val="1200"/>
              <a:buFont typeface="Arial"/>
              <a:buChar char="•"/>
            </a:pPr>
            <a:endParaRPr dirty="0"/>
          </a:p>
        </p:txBody>
      </p:sp>
      <p:sp>
        <p:nvSpPr>
          <p:cNvPr id="136" name="Google Shape;136;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10586747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5" name="Google Shape;155;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algn="l"/>
            <a:r>
              <a:rPr lang="en-US" b="0" i="0" u="none" strike="noStrike" dirty="0">
                <a:solidFill>
                  <a:srgbClr val="ECECEC"/>
                </a:solidFill>
                <a:effectLst/>
                <a:latin typeface="Söhne"/>
              </a:rPr>
              <a:t>Database schema diagram to outline the structure of a health information system incorporating diabetes prediction. The diagram includes several related entities: Patients, Medical Record, Diabetes Prediction, User Accounts, and Role.</a:t>
            </a:r>
          </a:p>
          <a:p>
            <a:pPr algn="l">
              <a:buFont typeface="Arial" panose="020B0604020202020204" pitchFamily="34" charset="0"/>
              <a:buChar char="•"/>
            </a:pPr>
            <a:r>
              <a:rPr lang="en-US" b="1" i="0" u="none" strike="noStrike" dirty="0">
                <a:solidFill>
                  <a:srgbClr val="ECECEC"/>
                </a:solidFill>
                <a:effectLst/>
                <a:latin typeface="Söhne"/>
              </a:rPr>
              <a:t>Patients</a:t>
            </a:r>
            <a:r>
              <a:rPr lang="en-US" b="0" i="0" u="none" strike="noStrike" dirty="0">
                <a:solidFill>
                  <a:srgbClr val="ECECEC"/>
                </a:solidFill>
                <a:effectLst/>
                <a:latin typeface="Söhne"/>
              </a:rPr>
              <a:t>: This table holds personal information about the patient, such as ID, name, date of birth, gender, and contact information.</a:t>
            </a:r>
          </a:p>
          <a:p>
            <a:pPr algn="l">
              <a:buFont typeface="Arial" panose="020B0604020202020204" pitchFamily="34" charset="0"/>
              <a:buChar char="•"/>
            </a:pPr>
            <a:r>
              <a:rPr lang="en-US" b="1" i="0" u="none" strike="noStrike" dirty="0">
                <a:solidFill>
                  <a:srgbClr val="ECECEC"/>
                </a:solidFill>
                <a:effectLst/>
                <a:latin typeface="Söhne"/>
              </a:rPr>
              <a:t>Medical Record</a:t>
            </a:r>
            <a:r>
              <a:rPr lang="en-US" b="0" i="0" u="none" strike="noStrike" dirty="0">
                <a:solidFill>
                  <a:srgbClr val="ECECEC"/>
                </a:solidFill>
                <a:effectLst/>
                <a:latin typeface="Söhne"/>
              </a:rPr>
              <a:t>: This is linked to Patients by Patient ID and contains records of patient visits, including diagnosis and treatment details.</a:t>
            </a:r>
          </a:p>
          <a:p>
            <a:pPr algn="l">
              <a:buFont typeface="Arial" panose="020B0604020202020204" pitchFamily="34" charset="0"/>
              <a:buChar char="•"/>
            </a:pPr>
            <a:r>
              <a:rPr lang="en-US" b="1" i="0" u="none" strike="noStrike" dirty="0">
                <a:solidFill>
                  <a:srgbClr val="ECECEC"/>
                </a:solidFill>
                <a:effectLst/>
                <a:latin typeface="Söhne"/>
              </a:rPr>
              <a:t>Diabetes Prediction</a:t>
            </a:r>
            <a:r>
              <a:rPr lang="en-US" b="0" i="0" u="none" strike="noStrike" dirty="0">
                <a:solidFill>
                  <a:srgbClr val="ECECEC"/>
                </a:solidFill>
                <a:effectLst/>
                <a:latin typeface="Söhne"/>
              </a:rPr>
              <a:t>: This is related to the output of the predictive model, storing the prediction results, associated risk scores, and the confidence intervals of the predictions. It is linked to the patient data.</a:t>
            </a:r>
          </a:p>
          <a:p>
            <a:pPr algn="l">
              <a:buFont typeface="Arial" panose="020B0604020202020204" pitchFamily="34" charset="0"/>
              <a:buChar char="•"/>
            </a:pPr>
            <a:r>
              <a:rPr lang="en-US" b="1" i="0" u="none" strike="noStrike" dirty="0">
                <a:solidFill>
                  <a:srgbClr val="ECECEC"/>
                </a:solidFill>
                <a:effectLst/>
                <a:latin typeface="Söhne"/>
              </a:rPr>
              <a:t>User Accounts</a:t>
            </a:r>
            <a:r>
              <a:rPr lang="en-US" b="0" i="0" u="none" strike="noStrike" dirty="0">
                <a:solidFill>
                  <a:srgbClr val="ECECEC"/>
                </a:solidFill>
                <a:effectLst/>
                <a:latin typeface="Söhne"/>
              </a:rPr>
              <a:t>: This controls access to the system and could include both patients and providers. It is linked to the patient's data and includes information on user roles.</a:t>
            </a:r>
          </a:p>
          <a:p>
            <a:pPr algn="l">
              <a:buFont typeface="Arial" panose="020B0604020202020204" pitchFamily="34" charset="0"/>
              <a:buChar char="•"/>
            </a:pPr>
            <a:r>
              <a:rPr lang="en-US" b="1" i="0" u="none" strike="noStrike" dirty="0">
                <a:solidFill>
                  <a:srgbClr val="ECECEC"/>
                </a:solidFill>
                <a:effectLst/>
                <a:latin typeface="Söhne"/>
              </a:rPr>
              <a:t>Role</a:t>
            </a:r>
            <a:r>
              <a:rPr lang="en-US" b="0" i="0" u="none" strike="noStrike" dirty="0">
                <a:solidFill>
                  <a:srgbClr val="ECECEC"/>
                </a:solidFill>
                <a:effectLst/>
                <a:latin typeface="Söhne"/>
              </a:rPr>
              <a:t>: This specifies the role of a user in the system, which could define permissions for access to various parts of the data.</a:t>
            </a:r>
          </a:p>
          <a:p>
            <a:pPr marL="0" lvl="0" indent="-76200" algn="l" rtl="0">
              <a:spcBef>
                <a:spcPts val="0"/>
              </a:spcBef>
              <a:spcAft>
                <a:spcPts val="0"/>
              </a:spcAft>
              <a:buClr>
                <a:srgbClr val="ECECEC"/>
              </a:buClr>
              <a:buSzPts val="1200"/>
              <a:buFont typeface="Arial"/>
              <a:buChar char="•"/>
            </a:pPr>
            <a:endParaRPr lang="en-US" dirty="0">
              <a:highlight>
                <a:schemeClr val="dk1"/>
              </a:highlight>
            </a:endParaRPr>
          </a:p>
          <a:p>
            <a:pPr marL="0" lvl="0" indent="-76200" algn="l" rtl="0">
              <a:spcBef>
                <a:spcPts val="0"/>
              </a:spcBef>
              <a:spcAft>
                <a:spcPts val="0"/>
              </a:spcAft>
              <a:buClr>
                <a:srgbClr val="ECECEC"/>
              </a:buClr>
              <a:buSzPts val="1200"/>
              <a:buFont typeface="Arial"/>
              <a:buChar char="•"/>
            </a:pPr>
            <a:r>
              <a:rPr lang="en-US" b="0" i="0" u="none" strike="noStrike" dirty="0">
                <a:solidFill>
                  <a:srgbClr val="ECECEC"/>
                </a:solidFill>
                <a:effectLst/>
                <a:highlight>
                  <a:srgbClr val="212121"/>
                </a:highlight>
                <a:latin typeface="Söhne"/>
              </a:rPr>
              <a:t>Based on this schema, the system is designed to support not just the storage of medical and patient data, but also the integration of a machine learning model for diabetes risk prediction. </a:t>
            </a:r>
            <a:endParaRPr dirty="0">
              <a:highlight>
                <a:schemeClr val="dk1"/>
              </a:highlight>
            </a:endParaRPr>
          </a:p>
        </p:txBody>
      </p:sp>
      <p:sp>
        <p:nvSpPr>
          <p:cNvPr id="156" name="Google Shape;156;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34536635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5" name="Google Shape;155;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algn="l"/>
            <a:r>
              <a:rPr lang="en-US" b="0" i="0" u="none" strike="noStrike" dirty="0">
                <a:solidFill>
                  <a:srgbClr val="ECECEC"/>
                </a:solidFill>
                <a:effectLst/>
                <a:latin typeface="Söhne"/>
              </a:rPr>
              <a:t>A system architecture diagram that describes a cloud-based solution involving various components for data handling and machine learning model integration. </a:t>
            </a:r>
          </a:p>
          <a:p>
            <a:pPr algn="l"/>
            <a:r>
              <a:rPr lang="en-US" b="0" i="0" u="none" strike="noStrike" dirty="0">
                <a:solidFill>
                  <a:srgbClr val="ECECEC"/>
                </a:solidFill>
                <a:effectLst/>
                <a:latin typeface="Söhne"/>
              </a:rPr>
              <a:t>The system includes the following components:</a:t>
            </a:r>
          </a:p>
          <a:p>
            <a:pPr algn="l">
              <a:buFont typeface="Arial" panose="020B0604020202020204" pitchFamily="34" charset="0"/>
              <a:buChar char="•"/>
            </a:pPr>
            <a:r>
              <a:rPr lang="en-US" b="1" i="0" u="none" strike="noStrike" dirty="0">
                <a:solidFill>
                  <a:srgbClr val="ECECEC"/>
                </a:solidFill>
                <a:effectLst/>
                <a:latin typeface="Söhne"/>
              </a:rPr>
              <a:t>Cloud Storage</a:t>
            </a:r>
            <a:r>
              <a:rPr lang="en-US" b="0" i="0" u="none" strike="noStrike" dirty="0">
                <a:solidFill>
                  <a:srgbClr val="ECECEC"/>
                </a:solidFill>
                <a:effectLst/>
                <a:latin typeface="Söhne"/>
              </a:rPr>
              <a:t>: Acts as a central repository for data collected from different sources.</a:t>
            </a:r>
          </a:p>
          <a:p>
            <a:pPr algn="l">
              <a:buFont typeface="Arial" panose="020B0604020202020204" pitchFamily="34" charset="0"/>
              <a:buChar char="•"/>
            </a:pPr>
            <a:r>
              <a:rPr lang="en-US" b="1" i="0" u="none" strike="noStrike" dirty="0">
                <a:solidFill>
                  <a:srgbClr val="ECECEC"/>
                </a:solidFill>
                <a:effectLst/>
                <a:latin typeface="Söhne"/>
              </a:rPr>
              <a:t>Server</a:t>
            </a:r>
            <a:r>
              <a:rPr lang="en-US" b="0" i="0" u="none" strike="noStrike" dirty="0">
                <a:solidFill>
                  <a:srgbClr val="ECECEC"/>
                </a:solidFill>
                <a:effectLst/>
                <a:latin typeface="Söhne"/>
              </a:rPr>
              <a:t>: Manages interactions between the cloud storage and the database and handles security to protect the data and system integrity.</a:t>
            </a:r>
          </a:p>
          <a:p>
            <a:pPr algn="l">
              <a:buFont typeface="Arial" panose="020B0604020202020204" pitchFamily="34" charset="0"/>
              <a:buChar char="•"/>
            </a:pPr>
            <a:r>
              <a:rPr lang="en-US" b="1" i="0" u="none" strike="noStrike" dirty="0">
                <a:solidFill>
                  <a:srgbClr val="ECECEC"/>
                </a:solidFill>
                <a:effectLst/>
                <a:latin typeface="Söhne"/>
              </a:rPr>
              <a:t>Database</a:t>
            </a:r>
            <a:r>
              <a:rPr lang="en-US" b="0" i="0" u="none" strike="noStrike" dirty="0">
                <a:solidFill>
                  <a:srgbClr val="ECECEC"/>
                </a:solidFill>
                <a:effectLst/>
                <a:latin typeface="Söhne"/>
              </a:rPr>
              <a:t>: Stores and organizes data, including both raw data and processed results.</a:t>
            </a:r>
          </a:p>
          <a:p>
            <a:pPr algn="l">
              <a:buFont typeface="Arial" panose="020B0604020202020204" pitchFamily="34" charset="0"/>
              <a:buChar char="•"/>
            </a:pPr>
            <a:r>
              <a:rPr lang="en-US" b="1" i="0" u="none" strike="noStrike" dirty="0">
                <a:solidFill>
                  <a:srgbClr val="ECECEC"/>
                </a:solidFill>
                <a:effectLst/>
                <a:latin typeface="Söhne"/>
              </a:rPr>
              <a:t>Data Analysis (Pre-processing)</a:t>
            </a:r>
            <a:r>
              <a:rPr lang="en-US" b="0" i="0" u="none" strike="noStrike" dirty="0">
                <a:solidFill>
                  <a:srgbClr val="ECECEC"/>
                </a:solidFill>
                <a:effectLst/>
                <a:latin typeface="Söhne"/>
              </a:rPr>
              <a:t>: A component where data is cleaned, transformed, and prepared for analysis.</a:t>
            </a:r>
          </a:p>
          <a:p>
            <a:pPr algn="l">
              <a:buFont typeface="Arial" panose="020B0604020202020204" pitchFamily="34" charset="0"/>
              <a:buChar char="•"/>
            </a:pPr>
            <a:r>
              <a:rPr lang="en-US" b="1" i="0" u="none" strike="noStrike" dirty="0">
                <a:solidFill>
                  <a:srgbClr val="ECECEC"/>
                </a:solidFill>
                <a:effectLst/>
                <a:latin typeface="Söhne"/>
              </a:rPr>
              <a:t>Machine Learning Model</a:t>
            </a:r>
            <a:r>
              <a:rPr lang="en-US" b="0" i="0" u="none" strike="noStrike" dirty="0">
                <a:solidFill>
                  <a:srgbClr val="ECECEC"/>
                </a:solidFill>
                <a:effectLst/>
                <a:latin typeface="Söhne"/>
              </a:rPr>
              <a:t>: The part of the system where predictive modeling takes place. It consumes pre-processed data to train models and generate predictions.</a:t>
            </a:r>
          </a:p>
          <a:p>
            <a:pPr algn="l">
              <a:buFont typeface="Arial" panose="020B0604020202020204" pitchFamily="34" charset="0"/>
              <a:buChar char="•"/>
            </a:pPr>
            <a:r>
              <a:rPr lang="en-US" b="1" i="0" u="none" strike="noStrike" dirty="0">
                <a:solidFill>
                  <a:srgbClr val="ECECEC"/>
                </a:solidFill>
                <a:effectLst/>
                <a:latin typeface="Söhne"/>
              </a:rPr>
              <a:t>Results</a:t>
            </a:r>
            <a:r>
              <a:rPr lang="en-US" b="0" i="0" u="none" strike="noStrike" dirty="0">
                <a:solidFill>
                  <a:srgbClr val="ECECEC"/>
                </a:solidFill>
                <a:effectLst/>
                <a:latin typeface="Söhne"/>
              </a:rPr>
              <a:t>: A module that presents the outcome of the machine learning analysis, possibly including predictions, risk scores, or other actionable insights.</a:t>
            </a:r>
          </a:p>
          <a:p>
            <a:pPr algn="l">
              <a:buFont typeface="Arial" panose="020B0604020202020204" pitchFamily="34" charset="0"/>
              <a:buChar char="•"/>
            </a:pPr>
            <a:r>
              <a:rPr lang="en-US" b="1" i="0" u="none" strike="noStrike" dirty="0">
                <a:solidFill>
                  <a:srgbClr val="ECECEC"/>
                </a:solidFill>
                <a:effectLst/>
                <a:latin typeface="Söhne"/>
              </a:rPr>
              <a:t>API Model Integration</a:t>
            </a:r>
            <a:r>
              <a:rPr lang="en-US" b="0" i="0" u="none" strike="noStrike" dirty="0">
                <a:solidFill>
                  <a:srgbClr val="ECECEC"/>
                </a:solidFill>
                <a:effectLst/>
                <a:latin typeface="Söhne"/>
              </a:rPr>
              <a:t>: A way to connect the machine learning model to other applications or services via an API, allowing for integration with external systems.</a:t>
            </a:r>
          </a:p>
          <a:p>
            <a:pPr algn="l">
              <a:buFont typeface="Arial" panose="020B0604020202020204" pitchFamily="34" charset="0"/>
              <a:buChar char="•"/>
            </a:pPr>
            <a:r>
              <a:rPr lang="en-US" b="1" i="0" u="none" strike="noStrike" dirty="0">
                <a:solidFill>
                  <a:srgbClr val="ECECEC"/>
                </a:solidFill>
                <a:effectLst/>
                <a:latin typeface="Söhne"/>
              </a:rPr>
              <a:t>Mobile Data Upload and PC Data Upload</a:t>
            </a:r>
            <a:r>
              <a:rPr lang="en-US" b="0" i="0" u="none" strike="noStrike" dirty="0">
                <a:solidFill>
                  <a:srgbClr val="ECECEC"/>
                </a:solidFill>
                <a:effectLst/>
                <a:latin typeface="Söhne"/>
              </a:rPr>
              <a:t>: Different data ingestion pathways indicating that the system can receive data from various device types, ensuring flexibility in how data is collected.</a:t>
            </a:r>
          </a:p>
          <a:p>
            <a:pPr algn="l">
              <a:buFont typeface="Arial" panose="020B0604020202020204" pitchFamily="34" charset="0"/>
              <a:buChar char="•"/>
            </a:pPr>
            <a:endParaRPr lang="en-US" b="0" i="0" u="none" strike="noStrike" dirty="0">
              <a:solidFill>
                <a:srgbClr val="ECECEC"/>
              </a:solidFill>
              <a:effectLst/>
              <a:latin typeface="Söhne"/>
            </a:endParaRPr>
          </a:p>
          <a:p>
            <a:pPr algn="l"/>
            <a:r>
              <a:rPr lang="en-US" b="0" i="0" u="none" strike="noStrike" dirty="0">
                <a:solidFill>
                  <a:srgbClr val="ECECEC"/>
                </a:solidFill>
                <a:effectLst/>
                <a:latin typeface="Söhne"/>
              </a:rPr>
              <a:t>The flow between these components suggests a comprehensive system designed for scalability and flexibility, capable of supporting a wide range of data sources and consumer applications.</a:t>
            </a:r>
          </a:p>
          <a:p>
            <a:pPr algn="l"/>
            <a:r>
              <a:rPr lang="en-US" b="0" i="0" u="none" strike="noStrike" dirty="0">
                <a:solidFill>
                  <a:srgbClr val="ECECEC"/>
                </a:solidFill>
                <a:effectLst/>
                <a:latin typeface="Söhne"/>
              </a:rPr>
              <a:t>This type of architecture is typical for modern, cloud-based applications that require real-time data processing and integration of advanced analytics like machine learning models.</a:t>
            </a:r>
          </a:p>
          <a:p>
            <a:pPr marL="0" lvl="0" indent="-76200" algn="l" rtl="0">
              <a:spcBef>
                <a:spcPts val="0"/>
              </a:spcBef>
              <a:spcAft>
                <a:spcPts val="0"/>
              </a:spcAft>
              <a:buClr>
                <a:srgbClr val="ECECEC"/>
              </a:buClr>
              <a:buSzPts val="1200"/>
              <a:buFont typeface="Arial"/>
              <a:buChar char="•"/>
            </a:pPr>
            <a:endParaRPr dirty="0">
              <a:highlight>
                <a:schemeClr val="dk1"/>
              </a:highlight>
            </a:endParaRPr>
          </a:p>
        </p:txBody>
      </p:sp>
      <p:sp>
        <p:nvSpPr>
          <p:cNvPr id="156" name="Google Shape;156;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14899572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5" name="Google Shape;155;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76200" algn="l" rtl="0">
              <a:spcBef>
                <a:spcPts val="0"/>
              </a:spcBef>
              <a:spcAft>
                <a:spcPts val="0"/>
              </a:spcAft>
              <a:buClr>
                <a:srgbClr val="ECECEC"/>
              </a:buClr>
              <a:buSzPts val="1200"/>
              <a:buFont typeface="Arial"/>
              <a:buChar char="•"/>
            </a:pPr>
            <a:r>
              <a:rPr lang="en-US" b="0" i="0" u="none" strike="noStrike">
                <a:solidFill>
                  <a:srgbClr val="ECECEC"/>
                </a:solidFill>
                <a:highlight>
                  <a:schemeClr val="dk1"/>
                </a:highlight>
                <a:latin typeface="Arial"/>
                <a:ea typeface="Arial"/>
                <a:cs typeface="Arial"/>
                <a:sym typeface="Arial"/>
              </a:rPr>
              <a:t>Screenshot of UI Mockup</a:t>
            </a:r>
            <a:endParaRPr>
              <a:highlight>
                <a:schemeClr val="dk1"/>
              </a:highlight>
            </a:endParaRPr>
          </a:p>
        </p:txBody>
      </p:sp>
      <p:sp>
        <p:nvSpPr>
          <p:cNvPr id="156" name="Google Shape;156;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31689128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5" name="Google Shape;155;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76200" algn="l" rtl="0">
              <a:spcBef>
                <a:spcPts val="0"/>
              </a:spcBef>
              <a:spcAft>
                <a:spcPts val="0"/>
              </a:spcAft>
              <a:buClr>
                <a:srgbClr val="ECECEC"/>
              </a:buClr>
              <a:buSzPts val="1200"/>
              <a:buFont typeface="Arial"/>
              <a:buChar char="•"/>
            </a:pPr>
            <a:r>
              <a:rPr lang="en-US" b="0" i="0" u="none" strike="noStrike">
                <a:solidFill>
                  <a:srgbClr val="ECECEC"/>
                </a:solidFill>
                <a:highlight>
                  <a:schemeClr val="dk1"/>
                </a:highlight>
                <a:latin typeface="Arial"/>
                <a:ea typeface="Arial"/>
                <a:cs typeface="Arial"/>
                <a:sym typeface="Arial"/>
              </a:rPr>
              <a:t>Screenshot of UI Mockup</a:t>
            </a:r>
            <a:endParaRPr>
              <a:highlight>
                <a:schemeClr val="dk1"/>
              </a:highlight>
            </a:endParaRPr>
          </a:p>
        </p:txBody>
      </p:sp>
      <p:sp>
        <p:nvSpPr>
          <p:cNvPr id="156" name="Google Shape;156;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extLst>
      <p:ext uri="{BB962C8B-B14F-4D97-AF65-F5344CB8AC3E}">
        <p14:creationId xmlns:p14="http://schemas.microsoft.com/office/powerpoint/2010/main" val="16338021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5" name="Google Shape;155;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76200" algn="l" rtl="0">
              <a:spcBef>
                <a:spcPts val="0"/>
              </a:spcBef>
              <a:spcAft>
                <a:spcPts val="0"/>
              </a:spcAft>
              <a:buClr>
                <a:srgbClr val="ECECEC"/>
              </a:buClr>
              <a:buSzPts val="1200"/>
              <a:buFont typeface="Arial"/>
              <a:buChar char="•"/>
            </a:pPr>
            <a:r>
              <a:rPr lang="en-US" b="0" i="0" u="none" strike="noStrike">
                <a:solidFill>
                  <a:srgbClr val="ECECEC"/>
                </a:solidFill>
                <a:highlight>
                  <a:schemeClr val="dk1"/>
                </a:highlight>
                <a:latin typeface="Arial"/>
                <a:ea typeface="Arial"/>
                <a:cs typeface="Arial"/>
                <a:sym typeface="Arial"/>
              </a:rPr>
              <a:t>Screenshot of UI Mockup</a:t>
            </a:r>
            <a:endParaRPr>
              <a:highlight>
                <a:schemeClr val="dk1"/>
              </a:highlight>
            </a:endParaRPr>
          </a:p>
        </p:txBody>
      </p:sp>
      <p:sp>
        <p:nvSpPr>
          <p:cNvPr id="156" name="Google Shape;156;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extLst>
      <p:ext uri="{BB962C8B-B14F-4D97-AF65-F5344CB8AC3E}">
        <p14:creationId xmlns:p14="http://schemas.microsoft.com/office/powerpoint/2010/main" val="2141794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5" name="Google Shape;155;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76200" algn="l" rtl="0">
              <a:spcBef>
                <a:spcPts val="0"/>
              </a:spcBef>
              <a:spcAft>
                <a:spcPts val="0"/>
              </a:spcAft>
              <a:buClr>
                <a:srgbClr val="ECECEC"/>
              </a:buClr>
              <a:buSzPts val="1200"/>
              <a:buFont typeface="Arial"/>
              <a:buChar char="•"/>
            </a:pPr>
            <a:r>
              <a:rPr lang="en-US" b="0" i="0" u="none" strike="noStrike">
                <a:solidFill>
                  <a:srgbClr val="ECECEC"/>
                </a:solidFill>
                <a:highlight>
                  <a:schemeClr val="dk1"/>
                </a:highlight>
                <a:latin typeface="Arial"/>
                <a:ea typeface="Arial"/>
                <a:cs typeface="Arial"/>
                <a:sym typeface="Arial"/>
              </a:rPr>
              <a:t>Screenshot of UI Mockup</a:t>
            </a:r>
            <a:endParaRPr>
              <a:highlight>
                <a:schemeClr val="dk1"/>
              </a:highlight>
            </a:endParaRPr>
          </a:p>
        </p:txBody>
      </p:sp>
      <p:sp>
        <p:nvSpPr>
          <p:cNvPr id="156" name="Google Shape;156;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extLst>
      <p:ext uri="{BB962C8B-B14F-4D97-AF65-F5344CB8AC3E}">
        <p14:creationId xmlns:p14="http://schemas.microsoft.com/office/powerpoint/2010/main" val="22666236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5" name="Google Shape;155;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76200" algn="l" rtl="0">
              <a:spcBef>
                <a:spcPts val="0"/>
              </a:spcBef>
              <a:spcAft>
                <a:spcPts val="0"/>
              </a:spcAft>
              <a:buClr>
                <a:srgbClr val="ECECEC"/>
              </a:buClr>
              <a:buSzPts val="1200"/>
              <a:buFont typeface="Arial"/>
              <a:buChar char="•"/>
            </a:pPr>
            <a:r>
              <a:rPr lang="en-US" b="0" i="0" u="none" strike="noStrike">
                <a:solidFill>
                  <a:srgbClr val="ECECEC"/>
                </a:solidFill>
                <a:highlight>
                  <a:schemeClr val="dk1"/>
                </a:highlight>
                <a:latin typeface="Arial"/>
                <a:ea typeface="Arial"/>
                <a:cs typeface="Arial"/>
                <a:sym typeface="Arial"/>
              </a:rPr>
              <a:t>Screenshot of UI Mockup</a:t>
            </a:r>
            <a:endParaRPr>
              <a:highlight>
                <a:schemeClr val="dk1"/>
              </a:highlight>
            </a:endParaRPr>
          </a:p>
        </p:txBody>
      </p:sp>
      <p:sp>
        <p:nvSpPr>
          <p:cNvPr id="156" name="Google Shape;156;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extLst>
      <p:ext uri="{BB962C8B-B14F-4D97-AF65-F5344CB8AC3E}">
        <p14:creationId xmlns:p14="http://schemas.microsoft.com/office/powerpoint/2010/main" val="5180107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5" name="Google Shape;155;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76200" algn="l" rtl="0">
              <a:spcBef>
                <a:spcPts val="0"/>
              </a:spcBef>
              <a:spcAft>
                <a:spcPts val="0"/>
              </a:spcAft>
              <a:buClr>
                <a:srgbClr val="ECECEC"/>
              </a:buClr>
              <a:buSzPts val="1200"/>
              <a:buFont typeface="Arial"/>
              <a:buChar char="•"/>
            </a:pPr>
            <a:r>
              <a:rPr lang="en-US" b="0" i="0" u="none" strike="noStrike">
                <a:solidFill>
                  <a:srgbClr val="ECECEC"/>
                </a:solidFill>
                <a:highlight>
                  <a:schemeClr val="dk1"/>
                </a:highlight>
                <a:latin typeface="Arial"/>
                <a:ea typeface="Arial"/>
                <a:cs typeface="Arial"/>
                <a:sym typeface="Arial"/>
              </a:rPr>
              <a:t>Screenshot of UI Mockup</a:t>
            </a:r>
            <a:endParaRPr>
              <a:highlight>
                <a:schemeClr val="dk1"/>
              </a:highlight>
            </a:endParaRPr>
          </a:p>
        </p:txBody>
      </p:sp>
      <p:sp>
        <p:nvSpPr>
          <p:cNvPr id="156" name="Google Shape;156;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extLst>
      <p:ext uri="{BB962C8B-B14F-4D97-AF65-F5344CB8AC3E}">
        <p14:creationId xmlns:p14="http://schemas.microsoft.com/office/powerpoint/2010/main" val="29372912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Google Shape;135;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76200" algn="l" rtl="0">
              <a:spcBef>
                <a:spcPts val="0"/>
              </a:spcBef>
              <a:spcAft>
                <a:spcPts val="0"/>
              </a:spcAft>
              <a:buClr>
                <a:srgbClr val="ECECEC"/>
              </a:buClr>
              <a:buSzPts val="1200"/>
              <a:buFont typeface="Arial"/>
              <a:buChar char="•"/>
            </a:pPr>
            <a:r>
              <a:rPr lang="en-US" b="0" i="0" u="none" strike="noStrike" dirty="0">
                <a:solidFill>
                  <a:srgbClr val="ECECEC"/>
                </a:solidFill>
                <a:latin typeface="Arial"/>
                <a:ea typeface="Arial"/>
                <a:cs typeface="Arial"/>
                <a:sym typeface="Arial"/>
              </a:rPr>
              <a:t>We can show the basic flow diagram.</a:t>
            </a:r>
            <a:endParaRPr dirty="0"/>
          </a:p>
          <a:p>
            <a:pPr marL="0" lvl="0" indent="-76200" algn="l" rtl="0">
              <a:spcBef>
                <a:spcPts val="0"/>
              </a:spcBef>
              <a:spcAft>
                <a:spcPts val="0"/>
              </a:spcAft>
              <a:buClr>
                <a:srgbClr val="ECECEC"/>
              </a:buClr>
              <a:buSzPts val="1200"/>
              <a:buFont typeface="Arial"/>
              <a:buChar char="•"/>
            </a:pPr>
            <a:r>
              <a:rPr lang="en-US" b="0" i="0" u="none" strike="noStrike" dirty="0">
                <a:solidFill>
                  <a:srgbClr val="ECECEC"/>
                </a:solidFill>
                <a:latin typeface="Arial"/>
                <a:ea typeface="Arial"/>
                <a:cs typeface="Arial"/>
                <a:sym typeface="Arial"/>
              </a:rPr>
              <a:t>Include screenshot of UI Mockup.</a:t>
            </a:r>
            <a:endParaRPr dirty="0"/>
          </a:p>
        </p:txBody>
      </p:sp>
      <p:sp>
        <p:nvSpPr>
          <p:cNvPr id="136" name="Google Shape;136;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extLst>
      <p:ext uri="{BB962C8B-B14F-4D97-AF65-F5344CB8AC3E}">
        <p14:creationId xmlns:p14="http://schemas.microsoft.com/office/powerpoint/2010/main" val="33038624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Google Shape;135;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76200" algn="l" rtl="0">
              <a:spcBef>
                <a:spcPts val="0"/>
              </a:spcBef>
              <a:spcAft>
                <a:spcPts val="0"/>
              </a:spcAft>
              <a:buClr>
                <a:srgbClr val="ECECEC"/>
              </a:buClr>
              <a:buSzPts val="1200"/>
              <a:buFont typeface="Arial"/>
              <a:buChar char="•"/>
            </a:pPr>
            <a:r>
              <a:rPr lang="en-US" b="0" i="0" u="none" strike="noStrike" dirty="0">
                <a:solidFill>
                  <a:srgbClr val="ECECEC"/>
                </a:solidFill>
                <a:latin typeface="Arial"/>
                <a:ea typeface="Arial"/>
                <a:cs typeface="Arial"/>
                <a:sym typeface="Arial"/>
              </a:rPr>
              <a:t>We can show the basic flow diagram.</a:t>
            </a:r>
            <a:endParaRPr dirty="0"/>
          </a:p>
          <a:p>
            <a:pPr marL="0" lvl="0" indent="-76200" algn="l" rtl="0">
              <a:spcBef>
                <a:spcPts val="0"/>
              </a:spcBef>
              <a:spcAft>
                <a:spcPts val="0"/>
              </a:spcAft>
              <a:buClr>
                <a:srgbClr val="ECECEC"/>
              </a:buClr>
              <a:buSzPts val="1200"/>
              <a:buFont typeface="Arial"/>
              <a:buChar char="•"/>
            </a:pPr>
            <a:r>
              <a:rPr lang="en-US" b="0" i="0" u="none" strike="noStrike" dirty="0">
                <a:solidFill>
                  <a:srgbClr val="ECECEC"/>
                </a:solidFill>
                <a:latin typeface="Arial"/>
                <a:ea typeface="Arial"/>
                <a:cs typeface="Arial"/>
                <a:sym typeface="Arial"/>
              </a:rPr>
              <a:t>Include screenshot of UI Mockup.</a:t>
            </a:r>
            <a:endParaRPr dirty="0"/>
          </a:p>
        </p:txBody>
      </p:sp>
      <p:sp>
        <p:nvSpPr>
          <p:cNvPr id="136" name="Google Shape;136;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extLst>
      <p:ext uri="{BB962C8B-B14F-4D97-AF65-F5344CB8AC3E}">
        <p14:creationId xmlns:p14="http://schemas.microsoft.com/office/powerpoint/2010/main" val="11598669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Google Shape;135;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76200" algn="l" rtl="0">
              <a:spcBef>
                <a:spcPts val="0"/>
              </a:spcBef>
              <a:spcAft>
                <a:spcPts val="0"/>
              </a:spcAft>
              <a:buClr>
                <a:srgbClr val="ECECEC"/>
              </a:buClr>
              <a:buSzPts val="1200"/>
              <a:buFont typeface="Arial"/>
              <a:buChar char="•"/>
            </a:pPr>
            <a:r>
              <a:rPr lang="en-US" b="0" i="0" u="none" strike="noStrike" dirty="0">
                <a:solidFill>
                  <a:srgbClr val="ECECEC"/>
                </a:solidFill>
                <a:latin typeface="Arial"/>
                <a:ea typeface="Arial"/>
                <a:cs typeface="Arial"/>
                <a:sym typeface="Arial"/>
              </a:rPr>
              <a:t>We can show the basic flow diagram.</a:t>
            </a:r>
            <a:endParaRPr dirty="0"/>
          </a:p>
          <a:p>
            <a:pPr marL="0" lvl="0" indent="-76200" algn="l" rtl="0">
              <a:spcBef>
                <a:spcPts val="0"/>
              </a:spcBef>
              <a:spcAft>
                <a:spcPts val="0"/>
              </a:spcAft>
              <a:buClr>
                <a:srgbClr val="ECECEC"/>
              </a:buClr>
              <a:buSzPts val="1200"/>
              <a:buFont typeface="Arial"/>
              <a:buChar char="•"/>
            </a:pPr>
            <a:r>
              <a:rPr lang="en-US" b="0" i="0" u="none" strike="noStrike" dirty="0">
                <a:solidFill>
                  <a:srgbClr val="ECECEC"/>
                </a:solidFill>
                <a:latin typeface="Arial"/>
                <a:ea typeface="Arial"/>
                <a:cs typeface="Arial"/>
                <a:sym typeface="Arial"/>
              </a:rPr>
              <a:t>Include screenshot of UI Mockup.</a:t>
            </a:r>
            <a:endParaRPr dirty="0"/>
          </a:p>
        </p:txBody>
      </p:sp>
      <p:sp>
        <p:nvSpPr>
          <p:cNvPr id="136" name="Google Shape;136;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extLst>
      <p:ext uri="{BB962C8B-B14F-4D97-AF65-F5344CB8AC3E}">
        <p14:creationId xmlns:p14="http://schemas.microsoft.com/office/powerpoint/2010/main" val="13069743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Google Shape;135;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76200" algn="l" rtl="0">
              <a:spcBef>
                <a:spcPts val="0"/>
              </a:spcBef>
              <a:spcAft>
                <a:spcPts val="0"/>
              </a:spcAft>
              <a:buClr>
                <a:srgbClr val="ECECEC"/>
              </a:buClr>
              <a:buSzPts val="1200"/>
              <a:buFont typeface="Arial"/>
              <a:buChar char="•"/>
            </a:pPr>
            <a:endParaRPr dirty="0"/>
          </a:p>
        </p:txBody>
      </p:sp>
      <p:sp>
        <p:nvSpPr>
          <p:cNvPr id="136" name="Google Shape;136;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extLst>
      <p:ext uri="{BB962C8B-B14F-4D97-AF65-F5344CB8AC3E}">
        <p14:creationId xmlns:p14="http://schemas.microsoft.com/office/powerpoint/2010/main" val="30440281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Google Shape;135;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76200" algn="l" rtl="0">
              <a:spcBef>
                <a:spcPts val="0"/>
              </a:spcBef>
              <a:spcAft>
                <a:spcPts val="0"/>
              </a:spcAft>
              <a:buClr>
                <a:srgbClr val="ECECEC"/>
              </a:buClr>
              <a:buSzPts val="1200"/>
              <a:buFont typeface="Arial"/>
              <a:buChar char="•"/>
            </a:pPr>
            <a:endParaRPr dirty="0"/>
          </a:p>
        </p:txBody>
      </p:sp>
      <p:sp>
        <p:nvSpPr>
          <p:cNvPr id="136" name="Google Shape;136;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extLst>
      <p:ext uri="{BB962C8B-B14F-4D97-AF65-F5344CB8AC3E}">
        <p14:creationId xmlns:p14="http://schemas.microsoft.com/office/powerpoint/2010/main" val="2353194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76200" algn="l" rtl="0">
              <a:spcBef>
                <a:spcPts val="0"/>
              </a:spcBef>
              <a:spcAft>
                <a:spcPts val="0"/>
              </a:spcAft>
              <a:buClr>
                <a:srgbClr val="ECECEC"/>
              </a:buClr>
              <a:buSzPts val="1200"/>
              <a:buFont typeface="Arial"/>
              <a:buChar char="•"/>
            </a:pPr>
            <a:r>
              <a:rPr lang="en-US" b="0" i="0" u="none" strike="noStrike">
                <a:solidFill>
                  <a:srgbClr val="ECECEC"/>
                </a:solidFill>
                <a:highlight>
                  <a:schemeClr val="dk1"/>
                </a:highlight>
                <a:latin typeface="Arial"/>
                <a:ea typeface="Arial"/>
                <a:cs typeface="Arial"/>
                <a:sym typeface="Arial"/>
              </a:rPr>
              <a:t>Resources document in Google Drive is our list of sources/ datasets we can show.</a:t>
            </a:r>
            <a:endParaRPr>
              <a:highlight>
                <a:schemeClr val="dk1"/>
              </a:highlight>
            </a:endParaRPr>
          </a:p>
          <a:p>
            <a:pPr marL="0" lvl="0" indent="-76200" algn="l" rtl="0">
              <a:spcBef>
                <a:spcPts val="0"/>
              </a:spcBef>
              <a:spcAft>
                <a:spcPts val="0"/>
              </a:spcAft>
              <a:buClr>
                <a:srgbClr val="ECECEC"/>
              </a:buClr>
              <a:buSzPts val="1200"/>
              <a:buFont typeface="Arial"/>
              <a:buChar char="•"/>
            </a:pPr>
            <a:r>
              <a:rPr lang="en-US" b="0" i="0" u="none" strike="noStrike">
                <a:solidFill>
                  <a:srgbClr val="ECECEC"/>
                </a:solidFill>
                <a:highlight>
                  <a:schemeClr val="dk1"/>
                </a:highlight>
                <a:latin typeface="Arial"/>
                <a:ea typeface="Arial"/>
                <a:cs typeface="Arial"/>
                <a:sym typeface="Arial"/>
              </a:rPr>
              <a:t>We can go through our Data Analysis Strategy document during the presentation.</a:t>
            </a:r>
            <a:endParaRPr>
              <a:highlight>
                <a:schemeClr val="dk1"/>
              </a:highlight>
            </a:endParaRPr>
          </a:p>
        </p:txBody>
      </p:sp>
      <p:sp>
        <p:nvSpPr>
          <p:cNvPr id="105" name="Google Shape;10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76200" algn="l" rtl="0">
              <a:spcBef>
                <a:spcPts val="0"/>
              </a:spcBef>
              <a:spcAft>
                <a:spcPts val="0"/>
              </a:spcAft>
              <a:buClr>
                <a:srgbClr val="ECECEC"/>
              </a:buClr>
              <a:buSzPts val="1200"/>
              <a:buFont typeface="Arial"/>
              <a:buChar char="•"/>
            </a:pPr>
            <a:r>
              <a:rPr lang="en-US" b="0" i="0" u="none" strike="noStrike">
                <a:solidFill>
                  <a:srgbClr val="ECECEC"/>
                </a:solidFill>
                <a:highlight>
                  <a:schemeClr val="dk1"/>
                </a:highlight>
                <a:latin typeface="Arial"/>
                <a:ea typeface="Arial"/>
                <a:cs typeface="Arial"/>
                <a:sym typeface="Arial"/>
              </a:rPr>
              <a:t>List of sources/ datasets we can show.</a:t>
            </a:r>
            <a:endParaRPr>
              <a:highlight>
                <a:schemeClr val="dk1"/>
              </a:highlight>
            </a:endParaRPr>
          </a:p>
        </p:txBody>
      </p:sp>
      <p:sp>
        <p:nvSpPr>
          <p:cNvPr id="115" name="Google Shape;115;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76200" algn="l" rtl="0">
              <a:spcBef>
                <a:spcPts val="0"/>
              </a:spcBef>
              <a:spcAft>
                <a:spcPts val="0"/>
              </a:spcAft>
              <a:buClr>
                <a:srgbClr val="ECECEC"/>
              </a:buClr>
              <a:buSzPts val="1200"/>
              <a:buFont typeface="Arial"/>
              <a:buChar char="•"/>
            </a:pPr>
            <a:r>
              <a:rPr lang="en-US" b="0" i="0" u="none" strike="noStrike">
                <a:solidFill>
                  <a:srgbClr val="ECECEC"/>
                </a:solidFill>
                <a:highlight>
                  <a:schemeClr val="dk1"/>
                </a:highlight>
                <a:latin typeface="Arial"/>
                <a:ea typeface="Arial"/>
                <a:cs typeface="Arial"/>
                <a:sym typeface="Arial"/>
              </a:rPr>
              <a:t>List of sources/ datasets we can show.</a:t>
            </a:r>
            <a:endParaRPr>
              <a:highlight>
                <a:schemeClr val="dk1"/>
              </a:highlight>
            </a:endParaRPr>
          </a:p>
        </p:txBody>
      </p:sp>
      <p:sp>
        <p:nvSpPr>
          <p:cNvPr id="126" name="Google Shape;126;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Google Shape;135;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76200" algn="l" rtl="0">
              <a:spcBef>
                <a:spcPts val="0"/>
              </a:spcBef>
              <a:spcAft>
                <a:spcPts val="0"/>
              </a:spcAft>
              <a:buClr>
                <a:srgbClr val="ECECEC"/>
              </a:buClr>
              <a:buSzPts val="1200"/>
              <a:buFont typeface="Arial"/>
              <a:buChar char="•"/>
            </a:pPr>
            <a:r>
              <a:rPr lang="en-US" b="0" i="0" u="none" strike="noStrike">
                <a:solidFill>
                  <a:srgbClr val="ECECEC"/>
                </a:solidFill>
                <a:latin typeface="Arial"/>
                <a:ea typeface="Arial"/>
                <a:cs typeface="Arial"/>
                <a:sym typeface="Arial"/>
              </a:rPr>
              <a:t>We can show the basic flow diagram.</a:t>
            </a:r>
            <a:endParaRPr/>
          </a:p>
          <a:p>
            <a:pPr marL="0" lvl="0" indent="-76200" algn="l" rtl="0">
              <a:spcBef>
                <a:spcPts val="0"/>
              </a:spcBef>
              <a:spcAft>
                <a:spcPts val="0"/>
              </a:spcAft>
              <a:buClr>
                <a:srgbClr val="ECECEC"/>
              </a:buClr>
              <a:buSzPts val="1200"/>
              <a:buFont typeface="Arial"/>
              <a:buChar char="•"/>
            </a:pPr>
            <a:r>
              <a:rPr lang="en-US" b="0" i="0" u="none" strike="noStrike">
                <a:solidFill>
                  <a:srgbClr val="ECECEC"/>
                </a:solidFill>
                <a:latin typeface="Arial"/>
                <a:ea typeface="Arial"/>
                <a:cs typeface="Arial"/>
                <a:sym typeface="Arial"/>
              </a:rPr>
              <a:t>Include screenshot of UI Mockup.</a:t>
            </a:r>
            <a:endParaRPr/>
          </a:p>
        </p:txBody>
      </p:sp>
      <p:sp>
        <p:nvSpPr>
          <p:cNvPr id="136" name="Google Shape;136;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5" name="Google Shape;145;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76200" algn="l" rtl="0">
              <a:spcBef>
                <a:spcPts val="0"/>
              </a:spcBef>
              <a:spcAft>
                <a:spcPts val="0"/>
              </a:spcAft>
              <a:buClr>
                <a:srgbClr val="ECECEC"/>
              </a:buClr>
              <a:buSzPts val="1200"/>
              <a:buFont typeface="Arial"/>
              <a:buChar char="•"/>
            </a:pPr>
            <a:r>
              <a:rPr lang="en-US" b="0" i="0" u="none" strike="noStrike">
                <a:solidFill>
                  <a:srgbClr val="ECECEC"/>
                </a:solidFill>
                <a:highlight>
                  <a:schemeClr val="dk1"/>
                </a:highlight>
                <a:latin typeface="Arial"/>
                <a:ea typeface="Arial"/>
                <a:cs typeface="Arial"/>
                <a:sym typeface="Arial"/>
              </a:rPr>
              <a:t>Explain basic flow diagram.</a:t>
            </a:r>
            <a:endParaRPr>
              <a:highlight>
                <a:schemeClr val="dk1"/>
              </a:highlight>
            </a:endParaRPr>
          </a:p>
        </p:txBody>
      </p:sp>
      <p:sp>
        <p:nvSpPr>
          <p:cNvPr id="146" name="Google Shape;146;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Google Shape;135;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76200" algn="l" rtl="0">
              <a:spcBef>
                <a:spcPts val="0"/>
              </a:spcBef>
              <a:spcAft>
                <a:spcPts val="0"/>
              </a:spcAft>
              <a:buClr>
                <a:srgbClr val="ECECEC"/>
              </a:buClr>
              <a:buSzPts val="1200"/>
              <a:buFont typeface="Arial"/>
              <a:buChar char="•"/>
            </a:pPr>
            <a:r>
              <a:rPr lang="en-US" b="0" i="0" u="none" strike="noStrike">
                <a:solidFill>
                  <a:srgbClr val="ECECEC"/>
                </a:solidFill>
                <a:latin typeface="Arial"/>
                <a:ea typeface="Arial"/>
                <a:cs typeface="Arial"/>
                <a:sym typeface="Arial"/>
              </a:rPr>
              <a:t>We can show the basic flow diagram.</a:t>
            </a:r>
            <a:endParaRPr/>
          </a:p>
          <a:p>
            <a:pPr marL="0" lvl="0" indent="-76200" algn="l" rtl="0">
              <a:spcBef>
                <a:spcPts val="0"/>
              </a:spcBef>
              <a:spcAft>
                <a:spcPts val="0"/>
              </a:spcAft>
              <a:buClr>
                <a:srgbClr val="ECECEC"/>
              </a:buClr>
              <a:buSzPts val="1200"/>
              <a:buFont typeface="Arial"/>
              <a:buChar char="•"/>
            </a:pPr>
            <a:r>
              <a:rPr lang="en-US" b="0" i="0" u="none" strike="noStrike">
                <a:solidFill>
                  <a:srgbClr val="ECECEC"/>
                </a:solidFill>
                <a:latin typeface="Arial"/>
                <a:ea typeface="Arial"/>
                <a:cs typeface="Arial"/>
                <a:sym typeface="Arial"/>
              </a:rPr>
              <a:t>Include screenshot of UI Mockup.</a:t>
            </a:r>
            <a:endParaRPr/>
          </a:p>
        </p:txBody>
      </p:sp>
      <p:sp>
        <p:nvSpPr>
          <p:cNvPr id="136" name="Google Shape;136;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32468273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Google Shape;135;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76200" algn="l" rtl="0">
              <a:spcBef>
                <a:spcPts val="0"/>
              </a:spcBef>
              <a:spcAft>
                <a:spcPts val="0"/>
              </a:spcAft>
              <a:buClr>
                <a:srgbClr val="ECECEC"/>
              </a:buClr>
              <a:buSzPts val="1200"/>
              <a:buFont typeface="Arial"/>
              <a:buChar char="•"/>
            </a:pPr>
            <a:r>
              <a:rPr lang="en-US" b="0" i="0" u="none" strike="noStrike" dirty="0">
                <a:solidFill>
                  <a:srgbClr val="ECECEC"/>
                </a:solidFill>
                <a:latin typeface="Arial"/>
                <a:ea typeface="Arial"/>
                <a:cs typeface="Arial"/>
                <a:sym typeface="Arial"/>
              </a:rPr>
              <a:t>We can show the basic flow diagram.</a:t>
            </a:r>
            <a:endParaRPr dirty="0"/>
          </a:p>
          <a:p>
            <a:pPr marL="0" lvl="0" indent="-76200" algn="l" rtl="0">
              <a:spcBef>
                <a:spcPts val="0"/>
              </a:spcBef>
              <a:spcAft>
                <a:spcPts val="0"/>
              </a:spcAft>
              <a:buClr>
                <a:srgbClr val="ECECEC"/>
              </a:buClr>
              <a:buSzPts val="1200"/>
              <a:buFont typeface="Arial"/>
              <a:buChar char="•"/>
            </a:pPr>
            <a:r>
              <a:rPr lang="en-US" b="0" i="0" u="none" strike="noStrike" dirty="0">
                <a:solidFill>
                  <a:srgbClr val="ECECEC"/>
                </a:solidFill>
                <a:latin typeface="Arial"/>
                <a:ea typeface="Arial"/>
                <a:cs typeface="Arial"/>
                <a:sym typeface="Arial"/>
              </a:rPr>
              <a:t>Include screenshot of UI Mockup.</a:t>
            </a:r>
            <a:endParaRPr dirty="0"/>
          </a:p>
        </p:txBody>
      </p:sp>
      <p:sp>
        <p:nvSpPr>
          <p:cNvPr id="136" name="Google Shape;136;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253522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9"/>
          <p:cNvSpPr>
            <a:spLocks noGrp="1"/>
          </p:cNvSpPr>
          <p:nvPr>
            <p:ph type="pic" idx="2"/>
          </p:nvPr>
        </p:nvSpPr>
        <p:spPr>
          <a:xfrm>
            <a:off x="5183188" y="987425"/>
            <a:ext cx="6172200" cy="4873625"/>
          </a:xfrm>
          <a:prstGeom prst="rect">
            <a:avLst/>
          </a:prstGeom>
          <a:noFill/>
          <a:ln>
            <a:noFill/>
          </a:ln>
        </p:spPr>
      </p:sp>
      <p:sp>
        <p:nvSpPr>
          <p:cNvPr id="68" name="Google Shape;68;p1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4.png"/><Relationship Id="rId9"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8" Type="http://schemas.openxmlformats.org/officeDocument/2006/relationships/hyperlink" Target="https://www.cdc.gov/diabetes/data/center/slides.html" TargetMode="External"/><Relationship Id="rId13" Type="http://schemas.openxmlformats.org/officeDocument/2006/relationships/hyperlink" Target="https://www.ncbi.nlm.nih.gov/pmc/articles/PMC8668843/" TargetMode="External"/><Relationship Id="rId18" Type="http://schemas.openxmlformats.org/officeDocument/2006/relationships/hyperlink" Target="https://dmsjournal.biomedcentral.com/articles/10.1186/s13098-021-00767-9" TargetMode="External"/><Relationship Id="rId3" Type="http://schemas.openxmlformats.org/officeDocument/2006/relationships/image" Target="../media/image2.png"/><Relationship Id="rId7" Type="http://schemas.openxmlformats.org/officeDocument/2006/relationships/hyperlink" Target="https://gis.cdc.gov/grasp/diabetes/DiabetesAtlas.html" TargetMode="External"/><Relationship Id="rId12" Type="http://schemas.openxmlformats.org/officeDocument/2006/relationships/hyperlink" Target="https://www.nature.com/articles/s41591-023-02278-8" TargetMode="External"/><Relationship Id="rId17" Type="http://schemas.openxmlformats.org/officeDocument/2006/relationships/hyperlink" Target="https://www.ncbi.nlm.nih.gov/pmc/articles/PMC8642048/" TargetMode="External"/><Relationship Id="rId2" Type="http://schemas.openxmlformats.org/officeDocument/2006/relationships/notesSlide" Target="../notesSlides/notesSlide26.xml"/><Relationship Id="rId16" Type="http://schemas.openxmlformats.org/officeDocument/2006/relationships/hyperlink" Target="https://www.ijser.org/researchpaper/Predicting-Diabetes-in-Medical-Datasets-Using-Machine-Learning-Techniques.pdf" TargetMode="External"/><Relationship Id="rId1" Type="http://schemas.openxmlformats.org/officeDocument/2006/relationships/slideLayout" Target="../slideLayouts/slideLayout1.xml"/><Relationship Id="rId6" Type="http://schemas.openxmlformats.org/officeDocument/2006/relationships/hyperlink" Target="https://www.ncbi.nlm.nih.gov/pmc/articles/PMC7310804/" TargetMode="External"/><Relationship Id="rId11" Type="http://schemas.openxmlformats.org/officeDocument/2006/relationships/hyperlink" Target="https://cdn.who.int/media/docs/default-source/country-profiles/diabetes/usa_en.pdf?sfvrsn=f73c4f02_38&amp;download=true" TargetMode="External"/><Relationship Id="rId5" Type="http://schemas.openxmlformats.org/officeDocument/2006/relationships/hyperlink" Target="https://www.ncbi.nlm.nih.gov/books/NBK513253/" TargetMode="External"/><Relationship Id="rId15" Type="http://schemas.openxmlformats.org/officeDocument/2006/relationships/hyperlink" Target="https://www.ijert.org/diabetes-prediction-using-machine-learning-techniques" TargetMode="External"/><Relationship Id="rId10" Type="http://schemas.openxmlformats.org/officeDocument/2006/relationships/hyperlink" Target="https://www.cdc.gov/diabetes/data/statistics-report/index.html" TargetMode="External"/><Relationship Id="rId4" Type="http://schemas.openxmlformats.org/officeDocument/2006/relationships/image" Target="../media/image4.png"/><Relationship Id="rId9" Type="http://schemas.openxmlformats.org/officeDocument/2006/relationships/hyperlink" Target="https://www.ncbi.nlm.nih.gov/pmc/articles/PMC8274312/" TargetMode="External"/><Relationship Id="rId14" Type="http://schemas.openxmlformats.org/officeDocument/2006/relationships/hyperlink" Target="https://www.ncbi.nlm.nih.gov/pmc/articles/PMC7049012/"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 descr="Background pattern&#10;&#10;Description automatically generated"/>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89" name="Google Shape;89;p1"/>
          <p:cNvSpPr txBox="1">
            <a:spLocks noGrp="1"/>
          </p:cNvSpPr>
          <p:nvPr>
            <p:ph type="ctrTitle"/>
          </p:nvPr>
        </p:nvSpPr>
        <p:spPr>
          <a:xfrm>
            <a:off x="560099" y="1405314"/>
            <a:ext cx="11071800" cy="16341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rgbClr val="6C1A42"/>
              </a:buClr>
              <a:buSzPct val="100000"/>
              <a:buFont typeface="Times New Roman"/>
              <a:buNone/>
            </a:pPr>
            <a:r>
              <a:rPr lang="en-US" sz="5300" b="1" dirty="0">
                <a:solidFill>
                  <a:srgbClr val="6C1A42"/>
                </a:solidFill>
                <a:latin typeface="Times New Roman"/>
                <a:ea typeface="Times New Roman"/>
                <a:cs typeface="Times New Roman"/>
                <a:sym typeface="Times New Roman"/>
              </a:rPr>
              <a:t>Predictive Analytics Tool for Early Diabetes Risk Detection.</a:t>
            </a:r>
            <a:br>
              <a:rPr lang="en-US" sz="5300" b="1" dirty="0">
                <a:solidFill>
                  <a:srgbClr val="6C1A42"/>
                </a:solidFill>
                <a:latin typeface="Times New Roman"/>
                <a:ea typeface="Times New Roman"/>
                <a:cs typeface="Times New Roman"/>
                <a:sym typeface="Times New Roman"/>
              </a:rPr>
            </a:br>
            <a:endParaRPr sz="5300" b="1" dirty="0">
              <a:solidFill>
                <a:srgbClr val="6C1A42"/>
              </a:solidFill>
              <a:latin typeface="Times New Roman"/>
              <a:ea typeface="Times New Roman"/>
              <a:cs typeface="Times New Roman"/>
              <a:sym typeface="Times New Roman"/>
            </a:endParaRPr>
          </a:p>
          <a:p>
            <a:pPr marL="0" lvl="0" indent="0" algn="ctr" rtl="0">
              <a:lnSpc>
                <a:spcPct val="90000"/>
              </a:lnSpc>
              <a:spcBef>
                <a:spcPts val="0"/>
              </a:spcBef>
              <a:spcAft>
                <a:spcPts val="0"/>
              </a:spcAft>
              <a:buClr>
                <a:srgbClr val="6C1A42"/>
              </a:buClr>
              <a:buSzPct val="120454"/>
              <a:buFont typeface="Times New Roman"/>
              <a:buNone/>
            </a:pPr>
            <a:r>
              <a:rPr lang="en-US" sz="4400" b="1" dirty="0">
                <a:solidFill>
                  <a:srgbClr val="6C1A42"/>
                </a:solidFill>
                <a:latin typeface="Times New Roman"/>
                <a:ea typeface="Times New Roman"/>
                <a:cs typeface="Times New Roman"/>
                <a:sym typeface="Times New Roman"/>
              </a:rPr>
              <a:t>(Final Project Presentation)</a:t>
            </a:r>
            <a:endParaRPr dirty="0"/>
          </a:p>
        </p:txBody>
      </p:sp>
      <p:sp>
        <p:nvSpPr>
          <p:cNvPr id="90" name="Google Shape;90;p1"/>
          <p:cNvSpPr txBox="1">
            <a:spLocks noGrp="1"/>
          </p:cNvSpPr>
          <p:nvPr>
            <p:ph type="subTitle" idx="1"/>
          </p:nvPr>
        </p:nvSpPr>
        <p:spPr>
          <a:xfrm>
            <a:off x="1523999" y="3429000"/>
            <a:ext cx="9144000" cy="2228769"/>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6B173B"/>
              </a:buClr>
              <a:buSzPts val="2800"/>
              <a:buNone/>
            </a:pPr>
            <a:r>
              <a:rPr lang="en-US" sz="2800" b="1" dirty="0">
                <a:solidFill>
                  <a:srgbClr val="6B173B"/>
                </a:solidFill>
                <a:latin typeface="Times New Roman"/>
                <a:ea typeface="Times New Roman"/>
                <a:cs typeface="Times New Roman"/>
                <a:sym typeface="Times New Roman"/>
              </a:rPr>
              <a:t>MSBD-532-01</a:t>
            </a:r>
            <a:endParaRPr dirty="0"/>
          </a:p>
          <a:p>
            <a:pPr marL="0" lvl="0" indent="0" algn="ctr" rtl="0">
              <a:lnSpc>
                <a:spcPct val="90000"/>
              </a:lnSpc>
              <a:spcBef>
                <a:spcPts val="1000"/>
              </a:spcBef>
              <a:spcAft>
                <a:spcPts val="0"/>
              </a:spcAft>
              <a:buClr>
                <a:srgbClr val="6B173B"/>
              </a:buClr>
              <a:buSzPts val="2400"/>
              <a:buNone/>
            </a:pPr>
            <a:r>
              <a:rPr lang="en-US" b="1" dirty="0">
                <a:solidFill>
                  <a:srgbClr val="6B173B"/>
                </a:solidFill>
                <a:latin typeface="Times New Roman"/>
                <a:ea typeface="Times New Roman"/>
                <a:cs typeface="Times New Roman"/>
                <a:sym typeface="Times New Roman"/>
              </a:rPr>
              <a:t>Team 2 - Naija Thomas, Olayinka Ajao, Pamela Djan</a:t>
            </a:r>
            <a:endParaRPr dirty="0"/>
          </a:p>
          <a:p>
            <a:pPr marL="0" lvl="0" indent="0" algn="ctr" rtl="0">
              <a:lnSpc>
                <a:spcPct val="90000"/>
              </a:lnSpc>
              <a:spcBef>
                <a:spcPts val="1000"/>
              </a:spcBef>
              <a:spcAft>
                <a:spcPts val="0"/>
              </a:spcAft>
              <a:buClr>
                <a:srgbClr val="6B173B"/>
              </a:buClr>
              <a:buSzPts val="2400"/>
              <a:buNone/>
            </a:pPr>
            <a:r>
              <a:rPr lang="en-US" b="1" dirty="0">
                <a:solidFill>
                  <a:srgbClr val="6B173B"/>
                </a:solidFill>
                <a:latin typeface="Times New Roman"/>
                <a:ea typeface="Times New Roman"/>
                <a:cs typeface="Times New Roman"/>
                <a:sym typeface="Times New Roman"/>
              </a:rPr>
              <a:t>April 25, 2024</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42" name="Google Shape;142;p6"/>
          <p:cNvSpPr txBox="1"/>
          <p:nvPr/>
        </p:nvSpPr>
        <p:spPr>
          <a:xfrm>
            <a:off x="562303" y="944588"/>
            <a:ext cx="10909738" cy="5259367"/>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6B173B"/>
              </a:buClr>
              <a:buSzPts val="3200"/>
              <a:buFont typeface="Arial"/>
              <a:buNone/>
            </a:pPr>
            <a:r>
              <a:rPr lang="en-US" sz="3200" dirty="0">
                <a:solidFill>
                  <a:srgbClr val="6B173B"/>
                </a:solidFill>
                <a:latin typeface="Times New Roman"/>
                <a:ea typeface="Times New Roman"/>
                <a:cs typeface="Times New Roman"/>
                <a:sym typeface="Times New Roman"/>
              </a:rPr>
              <a:t> </a:t>
            </a:r>
            <a:endParaRPr dirty="0"/>
          </a:p>
        </p:txBody>
      </p:sp>
      <p:pic>
        <p:nvPicPr>
          <p:cNvPr id="138" name="Google Shape;138;p6"/>
          <p:cNvPicPr preferRelativeResize="0"/>
          <p:nvPr/>
        </p:nvPicPr>
        <p:blipFill rotWithShape="1">
          <a:blip r:embed="rId3">
            <a:alphaModFix/>
          </a:blip>
          <a:srcRect/>
          <a:stretch/>
        </p:blipFill>
        <p:spPr>
          <a:xfrm>
            <a:off x="0" y="6400686"/>
            <a:ext cx="12192000" cy="457314"/>
          </a:xfrm>
          <a:prstGeom prst="rect">
            <a:avLst/>
          </a:prstGeom>
          <a:noFill/>
          <a:ln>
            <a:noFill/>
          </a:ln>
        </p:spPr>
      </p:pic>
      <p:pic>
        <p:nvPicPr>
          <p:cNvPr id="139" name="Google Shape;139;p6"/>
          <p:cNvPicPr preferRelativeResize="0"/>
          <p:nvPr/>
        </p:nvPicPr>
        <p:blipFill rotWithShape="1">
          <a:blip r:embed="rId4">
            <a:alphaModFix/>
          </a:blip>
          <a:srcRect/>
          <a:stretch/>
        </p:blipFill>
        <p:spPr>
          <a:xfrm>
            <a:off x="11156735" y="5837375"/>
            <a:ext cx="892835" cy="892835"/>
          </a:xfrm>
          <a:prstGeom prst="rect">
            <a:avLst/>
          </a:prstGeom>
          <a:noFill/>
          <a:ln>
            <a:noFill/>
          </a:ln>
        </p:spPr>
      </p:pic>
      <p:sp>
        <p:nvSpPr>
          <p:cNvPr id="140" name="Google Shape;140;p6"/>
          <p:cNvSpPr txBox="1"/>
          <p:nvPr/>
        </p:nvSpPr>
        <p:spPr>
          <a:xfrm>
            <a:off x="1274298" y="128395"/>
            <a:ext cx="9643403" cy="816193"/>
          </a:xfrm>
          <a:prstGeom prst="rect">
            <a:avLst/>
          </a:prstGeom>
          <a:noFill/>
          <a:ln>
            <a:noFill/>
          </a:ln>
        </p:spPr>
        <p:txBody>
          <a:bodyPr spcFirstLastPara="1" wrap="square" lIns="91425" tIns="45700" rIns="91425" bIns="45700" anchor="b" anchorCtr="0">
            <a:normAutofit lnSpcReduction="10000"/>
          </a:bodyPr>
          <a:lstStyle/>
          <a:p>
            <a:pPr marL="0" marR="0" lvl="0" indent="0" algn="ctr" rtl="0">
              <a:lnSpc>
                <a:spcPct val="90000"/>
              </a:lnSpc>
              <a:spcBef>
                <a:spcPts val="0"/>
              </a:spcBef>
              <a:spcAft>
                <a:spcPts val="0"/>
              </a:spcAft>
              <a:buClr>
                <a:srgbClr val="6B173B"/>
              </a:buClr>
              <a:buSzPts val="5400"/>
              <a:buFont typeface="Times New Roman"/>
              <a:buNone/>
            </a:pPr>
            <a:r>
              <a:rPr lang="en-US" sz="5400" b="1" dirty="0">
                <a:solidFill>
                  <a:srgbClr val="6B173B"/>
                </a:solidFill>
                <a:latin typeface="Times New Roman"/>
                <a:ea typeface="Times New Roman"/>
                <a:cs typeface="Times New Roman"/>
                <a:sym typeface="Times New Roman"/>
              </a:rPr>
              <a:t>Project Milestone</a:t>
            </a:r>
            <a:endParaRPr dirty="0"/>
          </a:p>
        </p:txBody>
      </p:sp>
      <p:sp>
        <p:nvSpPr>
          <p:cNvPr id="141" name="Google Shape;141;p6"/>
          <p:cNvSpPr txBox="1"/>
          <p:nvPr/>
        </p:nvSpPr>
        <p:spPr>
          <a:xfrm>
            <a:off x="719959" y="1141319"/>
            <a:ext cx="10668000" cy="4708941"/>
          </a:xfrm>
          <a:prstGeom prst="rect">
            <a:avLst/>
          </a:prstGeom>
          <a:noFill/>
          <a:ln>
            <a:noFill/>
          </a:ln>
        </p:spPr>
        <p:txBody>
          <a:bodyPr spcFirstLastPara="1" wrap="square" lIns="91425" tIns="45700" rIns="91425" bIns="45700" anchor="t" anchorCtr="0">
            <a:spAutoFit/>
          </a:bodyPr>
          <a:lstStyle/>
          <a:p>
            <a:r>
              <a:rPr lang="en-US" sz="2400" b="1" dirty="0">
                <a:solidFill>
                  <a:schemeClr val="dk1"/>
                </a:solidFill>
                <a:latin typeface="Arial Rounded"/>
                <a:ea typeface="Arial Rounded"/>
                <a:cs typeface="Arial Rounded"/>
                <a:sym typeface="Arial Rounded"/>
              </a:rPr>
              <a:t>Week 11 - 12: Finalization and Presentation Preparation </a:t>
            </a:r>
            <a:endParaRPr dirty="0"/>
          </a:p>
          <a:p>
            <a:pPr marL="0" marR="0" lvl="0" indent="0" algn="l" rtl="0">
              <a:spcBef>
                <a:spcPts val="0"/>
              </a:spcBef>
              <a:spcAft>
                <a:spcPts val="0"/>
              </a:spcAft>
              <a:buNone/>
            </a:pPr>
            <a:endParaRPr sz="2400" b="0" i="0" u="none" strike="noStrike" dirty="0">
              <a:solidFill>
                <a:schemeClr val="dk1"/>
              </a:solidFill>
              <a:latin typeface="Arial"/>
              <a:ea typeface="Arial"/>
              <a:cs typeface="Arial"/>
              <a:sym typeface="Arial"/>
            </a:endParaRPr>
          </a:p>
          <a:p>
            <a:pPr marL="742950" lvl="1" indent="-285750">
              <a:buClr>
                <a:schemeClr val="dk1"/>
              </a:buClr>
              <a:buSzPts val="2400"/>
              <a:buFont typeface="Arial"/>
              <a:buChar char="•"/>
            </a:pPr>
            <a:r>
              <a:rPr lang="en-US" sz="2000" b="0" i="0" u="none" strike="noStrike" dirty="0">
                <a:solidFill>
                  <a:srgbClr val="000000"/>
                </a:solidFill>
                <a:effectLst/>
                <a:latin typeface="+mn-lt"/>
              </a:rPr>
              <a:t>Finalize the prototype based on feedback and test result. </a:t>
            </a:r>
          </a:p>
          <a:p>
            <a:pPr marL="742950" lvl="1" indent="-285750">
              <a:buClr>
                <a:schemeClr val="dk1"/>
              </a:buClr>
              <a:buSzPts val="2400"/>
              <a:buFont typeface="Arial"/>
              <a:buChar char="•"/>
            </a:pPr>
            <a:endParaRPr lang="en-US" sz="2000" b="0" i="0" u="none" strike="noStrike" dirty="0">
              <a:solidFill>
                <a:srgbClr val="000000"/>
              </a:solidFill>
              <a:effectLst/>
              <a:latin typeface="+mn-lt"/>
            </a:endParaRPr>
          </a:p>
          <a:p>
            <a:pPr marL="742950" lvl="1" indent="-285750">
              <a:buClr>
                <a:schemeClr val="dk1"/>
              </a:buClr>
              <a:buSzPts val="2400"/>
              <a:buFont typeface="Arial"/>
              <a:buChar char="•"/>
            </a:pPr>
            <a:r>
              <a:rPr lang="en-US" sz="2000" b="0" i="0" u="none" strike="noStrike" dirty="0">
                <a:solidFill>
                  <a:srgbClr val="000000"/>
                </a:solidFill>
                <a:effectLst/>
                <a:latin typeface="+mn-lt"/>
              </a:rPr>
              <a:t>Prepare a presentation to showcase the project, including demonstrations of the tool. </a:t>
            </a:r>
          </a:p>
          <a:p>
            <a:pPr marL="742950" lvl="1" indent="-285750">
              <a:buClr>
                <a:schemeClr val="dk1"/>
              </a:buClr>
              <a:buSzPts val="2400"/>
              <a:buFont typeface="Arial"/>
              <a:buChar char="•"/>
            </a:pPr>
            <a:endParaRPr lang="en-US" sz="2000" b="0" i="0" u="none" strike="noStrike" dirty="0">
              <a:solidFill>
                <a:srgbClr val="000000"/>
              </a:solidFill>
              <a:effectLst/>
              <a:latin typeface="+mn-lt"/>
            </a:endParaRPr>
          </a:p>
          <a:p>
            <a:pPr marL="457200" lvl="1">
              <a:buClr>
                <a:schemeClr val="dk1"/>
              </a:buClr>
              <a:buSzPts val="2400"/>
            </a:pPr>
            <a:endParaRPr sz="2400" b="1" i="0" u="none" strike="noStrike" cap="none" dirty="0">
              <a:solidFill>
                <a:schemeClr val="dk1"/>
              </a:solidFill>
              <a:latin typeface="Arial Rounded"/>
              <a:ea typeface="Arial Rounded"/>
              <a:cs typeface="Arial Rounded"/>
              <a:sym typeface="Arial Rounded"/>
            </a:endParaRPr>
          </a:p>
          <a:p>
            <a:pPr marL="0" marR="0" lvl="0" indent="0" algn="l" rtl="0">
              <a:spcBef>
                <a:spcPts val="0"/>
              </a:spcBef>
              <a:spcAft>
                <a:spcPts val="0"/>
              </a:spcAft>
              <a:buNone/>
            </a:pPr>
            <a:r>
              <a:rPr lang="en-US" sz="2400" b="1" dirty="0">
                <a:solidFill>
                  <a:schemeClr val="dk1"/>
                </a:solidFill>
                <a:latin typeface="Arial Rounded"/>
                <a:ea typeface="Arial Rounded"/>
                <a:cs typeface="Arial Rounded"/>
                <a:sym typeface="Arial Rounded"/>
              </a:rPr>
              <a:t>Output:</a:t>
            </a:r>
            <a:endParaRPr dirty="0"/>
          </a:p>
          <a:p>
            <a:pPr marL="0" marR="0" lvl="0" indent="0" algn="l" rtl="0">
              <a:spcBef>
                <a:spcPts val="0"/>
              </a:spcBef>
              <a:spcAft>
                <a:spcPts val="0"/>
              </a:spcAft>
              <a:buNone/>
            </a:pPr>
            <a:endParaRPr sz="2400" b="1" dirty="0">
              <a:solidFill>
                <a:schemeClr val="dk1"/>
              </a:solidFill>
              <a:latin typeface="Arial Rounded"/>
              <a:ea typeface="Arial Rounded"/>
              <a:cs typeface="Arial Rounded"/>
              <a:sym typeface="Arial Rounded"/>
            </a:endParaRPr>
          </a:p>
          <a:p>
            <a:pPr marL="742950" lvl="1" indent="-285750">
              <a:buSzPts val="2400"/>
              <a:buFont typeface="Arial"/>
              <a:buChar char="•"/>
            </a:pPr>
            <a:r>
              <a:rPr lang="en-US" sz="2000" cap="none" dirty="0">
                <a:latin typeface="+mn-lt"/>
                <a:ea typeface="Arial"/>
                <a:cs typeface="Arial"/>
                <a:sym typeface="Arial"/>
              </a:rPr>
              <a:t>Final project report</a:t>
            </a:r>
            <a:r>
              <a:rPr lang="en-US" sz="2000" b="0" i="0" u="none" strike="noStrike" cap="none" dirty="0">
                <a:solidFill>
                  <a:srgbClr val="000000"/>
                </a:solidFill>
                <a:latin typeface="Arial"/>
                <a:ea typeface="Arial"/>
                <a:cs typeface="Arial"/>
                <a:sym typeface="Arial"/>
              </a:rPr>
              <a:t>.</a:t>
            </a:r>
          </a:p>
          <a:p>
            <a:pPr marL="742950" marR="0" lvl="1" indent="-285750" algn="l" rtl="0">
              <a:lnSpc>
                <a:spcPct val="100000"/>
              </a:lnSpc>
              <a:spcBef>
                <a:spcPts val="0"/>
              </a:spcBef>
              <a:spcAft>
                <a:spcPts val="0"/>
              </a:spcAft>
              <a:buClr>
                <a:srgbClr val="000000"/>
              </a:buClr>
              <a:buSzPts val="2400"/>
              <a:buFont typeface="Arial"/>
              <a:buChar char="•"/>
            </a:pPr>
            <a:endParaRPr lang="en-US" sz="2000" b="0" i="0" u="none" strike="noStrike" cap="none" dirty="0">
              <a:solidFill>
                <a:srgbClr val="000000"/>
              </a:solidFill>
              <a:latin typeface="Arial"/>
              <a:ea typeface="Arial"/>
              <a:cs typeface="Arial"/>
              <a:sym typeface="Arial"/>
            </a:endParaRPr>
          </a:p>
          <a:p>
            <a:pPr marL="742950" lvl="1" indent="-285750">
              <a:buSzPts val="2400"/>
              <a:buFont typeface="Arial"/>
              <a:buChar char="•"/>
            </a:pPr>
            <a:r>
              <a:rPr lang="en-US" sz="2000" dirty="0"/>
              <a:t>Presentation slides and materials.</a:t>
            </a:r>
          </a:p>
          <a:p>
            <a:pPr marL="742950" lvl="1" indent="-285750">
              <a:buSzPts val="2400"/>
              <a:buFont typeface="Arial"/>
              <a:buChar char="•"/>
            </a:pPr>
            <a:endParaRPr lang="en-US" sz="2000" dirty="0"/>
          </a:p>
          <a:p>
            <a:pPr marL="742950" lvl="1" indent="-285750">
              <a:buSzPts val="2400"/>
              <a:buFont typeface="Arial"/>
              <a:buChar char="•"/>
            </a:pPr>
            <a:endParaRPr sz="2000" dirty="0"/>
          </a:p>
        </p:txBody>
      </p:sp>
    </p:spTree>
    <p:extLst>
      <p:ext uri="{BB962C8B-B14F-4D97-AF65-F5344CB8AC3E}">
        <p14:creationId xmlns:p14="http://schemas.microsoft.com/office/powerpoint/2010/main" val="4222093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42" name="Google Shape;142;p6"/>
          <p:cNvSpPr txBox="1"/>
          <p:nvPr/>
        </p:nvSpPr>
        <p:spPr>
          <a:xfrm>
            <a:off x="562303" y="944588"/>
            <a:ext cx="10909738" cy="5259367"/>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6B173B"/>
              </a:buClr>
              <a:buSzPts val="3200"/>
              <a:buFont typeface="Arial"/>
              <a:buNone/>
            </a:pPr>
            <a:r>
              <a:rPr lang="en-US" sz="3200" dirty="0">
                <a:solidFill>
                  <a:srgbClr val="6B173B"/>
                </a:solidFill>
                <a:latin typeface="Times New Roman"/>
                <a:ea typeface="Times New Roman"/>
                <a:cs typeface="Times New Roman"/>
                <a:sym typeface="Times New Roman"/>
              </a:rPr>
              <a:t> </a:t>
            </a:r>
            <a:endParaRPr dirty="0"/>
          </a:p>
        </p:txBody>
      </p:sp>
      <p:pic>
        <p:nvPicPr>
          <p:cNvPr id="138" name="Google Shape;138;p6"/>
          <p:cNvPicPr preferRelativeResize="0"/>
          <p:nvPr/>
        </p:nvPicPr>
        <p:blipFill rotWithShape="1">
          <a:blip r:embed="rId3">
            <a:alphaModFix/>
          </a:blip>
          <a:srcRect/>
          <a:stretch/>
        </p:blipFill>
        <p:spPr>
          <a:xfrm>
            <a:off x="0" y="6400686"/>
            <a:ext cx="12192000" cy="457314"/>
          </a:xfrm>
          <a:prstGeom prst="rect">
            <a:avLst/>
          </a:prstGeom>
          <a:noFill/>
          <a:ln>
            <a:noFill/>
          </a:ln>
        </p:spPr>
      </p:pic>
      <p:pic>
        <p:nvPicPr>
          <p:cNvPr id="139" name="Google Shape;139;p6"/>
          <p:cNvPicPr preferRelativeResize="0"/>
          <p:nvPr/>
        </p:nvPicPr>
        <p:blipFill rotWithShape="1">
          <a:blip r:embed="rId4">
            <a:alphaModFix/>
          </a:blip>
          <a:srcRect/>
          <a:stretch/>
        </p:blipFill>
        <p:spPr>
          <a:xfrm>
            <a:off x="11156735" y="5837375"/>
            <a:ext cx="892835" cy="892835"/>
          </a:xfrm>
          <a:prstGeom prst="rect">
            <a:avLst/>
          </a:prstGeom>
          <a:noFill/>
          <a:ln>
            <a:noFill/>
          </a:ln>
        </p:spPr>
      </p:pic>
      <p:sp>
        <p:nvSpPr>
          <p:cNvPr id="140" name="Google Shape;140;p6"/>
          <p:cNvSpPr txBox="1"/>
          <p:nvPr/>
        </p:nvSpPr>
        <p:spPr>
          <a:xfrm>
            <a:off x="1274298" y="128395"/>
            <a:ext cx="9643403" cy="816193"/>
          </a:xfrm>
          <a:prstGeom prst="rect">
            <a:avLst/>
          </a:prstGeom>
          <a:noFill/>
          <a:ln>
            <a:noFill/>
          </a:ln>
        </p:spPr>
        <p:txBody>
          <a:bodyPr spcFirstLastPara="1" wrap="square" lIns="91425" tIns="45700" rIns="91425" bIns="45700" anchor="b" anchorCtr="0">
            <a:normAutofit lnSpcReduction="10000"/>
          </a:bodyPr>
          <a:lstStyle/>
          <a:p>
            <a:pPr marL="0" marR="0" lvl="0" indent="0" algn="ctr" rtl="0">
              <a:lnSpc>
                <a:spcPct val="90000"/>
              </a:lnSpc>
              <a:spcBef>
                <a:spcPts val="0"/>
              </a:spcBef>
              <a:spcAft>
                <a:spcPts val="0"/>
              </a:spcAft>
              <a:buClr>
                <a:srgbClr val="6B173B"/>
              </a:buClr>
              <a:buSzPts val="5400"/>
              <a:buFont typeface="Times New Roman"/>
              <a:buNone/>
            </a:pPr>
            <a:r>
              <a:rPr lang="en-US" sz="5400" b="1" dirty="0">
                <a:solidFill>
                  <a:srgbClr val="6B173B"/>
                </a:solidFill>
                <a:latin typeface="Times New Roman"/>
                <a:ea typeface="Times New Roman"/>
                <a:cs typeface="Times New Roman"/>
                <a:sym typeface="Times New Roman"/>
              </a:rPr>
              <a:t>Project Milestone</a:t>
            </a:r>
            <a:endParaRPr dirty="0"/>
          </a:p>
        </p:txBody>
      </p:sp>
      <p:sp>
        <p:nvSpPr>
          <p:cNvPr id="141" name="Google Shape;141;p6"/>
          <p:cNvSpPr txBox="1"/>
          <p:nvPr/>
        </p:nvSpPr>
        <p:spPr>
          <a:xfrm>
            <a:off x="719959" y="1141319"/>
            <a:ext cx="10668000" cy="4708941"/>
          </a:xfrm>
          <a:prstGeom prst="rect">
            <a:avLst/>
          </a:prstGeom>
          <a:noFill/>
          <a:ln>
            <a:noFill/>
          </a:ln>
        </p:spPr>
        <p:txBody>
          <a:bodyPr spcFirstLastPara="1" wrap="square" lIns="91425" tIns="45700" rIns="91425" bIns="45700" anchor="t" anchorCtr="0">
            <a:spAutoFit/>
          </a:bodyPr>
          <a:lstStyle/>
          <a:p>
            <a:r>
              <a:rPr lang="en-US" sz="2400" b="1" dirty="0">
                <a:solidFill>
                  <a:schemeClr val="dk1"/>
                </a:solidFill>
                <a:latin typeface="Arial Rounded"/>
                <a:ea typeface="Arial Rounded"/>
                <a:cs typeface="Arial Rounded"/>
                <a:sym typeface="Arial Rounded"/>
              </a:rPr>
              <a:t>Week 13 - 14: Presentation and Submission</a:t>
            </a:r>
          </a:p>
          <a:p>
            <a:endParaRPr sz="2400" b="0" i="0" u="none" strike="noStrike" dirty="0">
              <a:solidFill>
                <a:schemeClr val="dk1"/>
              </a:solidFill>
              <a:latin typeface="Arial"/>
              <a:ea typeface="Arial"/>
              <a:cs typeface="Arial"/>
              <a:sym typeface="Arial"/>
            </a:endParaRPr>
          </a:p>
          <a:p>
            <a:pPr marL="742950" lvl="1" indent="-285750">
              <a:buClr>
                <a:schemeClr val="dk1"/>
              </a:buClr>
              <a:buSzPts val="2400"/>
              <a:buFont typeface="Arial"/>
              <a:buChar char="•"/>
            </a:pPr>
            <a:r>
              <a:rPr lang="en-US" sz="2000" b="0" i="0" u="none" strike="noStrike" dirty="0">
                <a:solidFill>
                  <a:srgbClr val="000000"/>
                </a:solidFill>
                <a:effectLst/>
                <a:latin typeface="+mn-lt"/>
              </a:rPr>
              <a:t>Present the completed project to the class. </a:t>
            </a:r>
          </a:p>
          <a:p>
            <a:pPr marL="742950" lvl="1" indent="-285750">
              <a:buClr>
                <a:schemeClr val="dk1"/>
              </a:buClr>
              <a:buSzPts val="2400"/>
              <a:buFont typeface="Arial"/>
              <a:buChar char="•"/>
            </a:pPr>
            <a:endParaRPr lang="en-US" sz="2000" b="0" i="0" u="none" strike="noStrike" dirty="0">
              <a:solidFill>
                <a:srgbClr val="000000"/>
              </a:solidFill>
              <a:effectLst/>
              <a:latin typeface="+mn-lt"/>
            </a:endParaRPr>
          </a:p>
          <a:p>
            <a:pPr marL="742950" lvl="1" indent="-285750">
              <a:buClr>
                <a:schemeClr val="dk1"/>
              </a:buClr>
              <a:buSzPts val="2400"/>
              <a:buFont typeface="Arial"/>
              <a:buChar char="•"/>
            </a:pPr>
            <a:r>
              <a:rPr lang="en-US" sz="2000" b="0" i="0" u="none" strike="noStrike" dirty="0">
                <a:solidFill>
                  <a:srgbClr val="000000"/>
                </a:solidFill>
                <a:effectLst/>
                <a:latin typeface="+mn-lt"/>
              </a:rPr>
              <a:t>Submit all project outputs. </a:t>
            </a:r>
          </a:p>
          <a:p>
            <a:pPr marL="742950" lvl="1" indent="-285750">
              <a:buClr>
                <a:schemeClr val="dk1"/>
              </a:buClr>
              <a:buSzPts val="2400"/>
              <a:buFont typeface="Arial"/>
              <a:buChar char="•"/>
            </a:pPr>
            <a:endParaRPr lang="en-US" sz="2000" b="0" i="0" u="none" strike="noStrike" dirty="0">
              <a:solidFill>
                <a:srgbClr val="000000"/>
              </a:solidFill>
              <a:effectLst/>
              <a:latin typeface="+mn-lt"/>
            </a:endParaRPr>
          </a:p>
          <a:p>
            <a:pPr marL="457200" lvl="1">
              <a:buClr>
                <a:schemeClr val="dk1"/>
              </a:buClr>
              <a:buSzPts val="2400"/>
            </a:pPr>
            <a:endParaRPr sz="2400" b="1" i="0" u="none" strike="noStrike" cap="none" dirty="0">
              <a:solidFill>
                <a:schemeClr val="dk1"/>
              </a:solidFill>
              <a:latin typeface="Arial Rounded"/>
              <a:ea typeface="Arial Rounded"/>
              <a:cs typeface="Arial Rounded"/>
              <a:sym typeface="Arial Rounded"/>
            </a:endParaRPr>
          </a:p>
          <a:p>
            <a:pPr marL="0" marR="0" lvl="0" indent="0" algn="l" rtl="0">
              <a:spcBef>
                <a:spcPts val="0"/>
              </a:spcBef>
              <a:spcAft>
                <a:spcPts val="0"/>
              </a:spcAft>
              <a:buNone/>
            </a:pPr>
            <a:r>
              <a:rPr lang="en-US" sz="2400" b="1" dirty="0">
                <a:solidFill>
                  <a:schemeClr val="dk1"/>
                </a:solidFill>
                <a:latin typeface="Arial Rounded"/>
                <a:ea typeface="Arial Rounded"/>
                <a:cs typeface="Arial Rounded"/>
                <a:sym typeface="Arial Rounded"/>
              </a:rPr>
              <a:t>Output:</a:t>
            </a:r>
            <a:endParaRPr dirty="0"/>
          </a:p>
          <a:p>
            <a:pPr marL="0" marR="0" lvl="0" indent="0" algn="l" rtl="0">
              <a:spcBef>
                <a:spcPts val="0"/>
              </a:spcBef>
              <a:spcAft>
                <a:spcPts val="0"/>
              </a:spcAft>
              <a:buNone/>
            </a:pPr>
            <a:endParaRPr sz="2400" b="1" dirty="0">
              <a:solidFill>
                <a:schemeClr val="dk1"/>
              </a:solidFill>
              <a:latin typeface="Arial Rounded"/>
              <a:ea typeface="Arial Rounded"/>
              <a:cs typeface="Arial Rounded"/>
              <a:sym typeface="Arial Rounded"/>
            </a:endParaRPr>
          </a:p>
          <a:p>
            <a:pPr marL="742950" lvl="1" indent="-285750">
              <a:buSzPts val="2400"/>
              <a:buFont typeface="Arial"/>
              <a:buChar char="•"/>
            </a:pPr>
            <a:r>
              <a:rPr lang="en-US" sz="2000" cap="none" dirty="0">
                <a:latin typeface="+mn-lt"/>
                <a:ea typeface="Arial"/>
                <a:cs typeface="Arial"/>
                <a:sym typeface="Arial"/>
              </a:rPr>
              <a:t>Final presentation</a:t>
            </a:r>
            <a:r>
              <a:rPr lang="en-US" sz="2000" b="0" i="0" u="none" strike="noStrike" cap="none" dirty="0">
                <a:solidFill>
                  <a:srgbClr val="000000"/>
                </a:solidFill>
                <a:latin typeface="Arial"/>
                <a:ea typeface="Arial"/>
                <a:cs typeface="Arial"/>
                <a:sym typeface="Arial"/>
              </a:rPr>
              <a:t>.</a:t>
            </a:r>
          </a:p>
          <a:p>
            <a:pPr marL="742950" marR="0" lvl="1" indent="-285750" algn="l" rtl="0">
              <a:lnSpc>
                <a:spcPct val="100000"/>
              </a:lnSpc>
              <a:spcBef>
                <a:spcPts val="0"/>
              </a:spcBef>
              <a:spcAft>
                <a:spcPts val="0"/>
              </a:spcAft>
              <a:buClr>
                <a:srgbClr val="000000"/>
              </a:buClr>
              <a:buSzPts val="2400"/>
              <a:buFont typeface="Arial"/>
              <a:buChar char="•"/>
            </a:pPr>
            <a:endParaRPr lang="en-US" sz="2000" b="0" i="0" u="none" strike="noStrike" cap="none" dirty="0">
              <a:solidFill>
                <a:srgbClr val="000000"/>
              </a:solidFill>
              <a:latin typeface="Arial"/>
              <a:ea typeface="Arial"/>
              <a:cs typeface="Arial"/>
              <a:sym typeface="Arial"/>
            </a:endParaRPr>
          </a:p>
          <a:p>
            <a:pPr marL="742950" lvl="1" indent="-285750">
              <a:buSzPts val="2400"/>
              <a:buFont typeface="Arial"/>
              <a:buChar char="•"/>
            </a:pPr>
            <a:r>
              <a:rPr lang="en-US" sz="2000" dirty="0"/>
              <a:t>Complete project documentation and code.</a:t>
            </a:r>
          </a:p>
          <a:p>
            <a:pPr marL="742950" lvl="1" indent="-285750">
              <a:buSzPts val="2400"/>
              <a:buFont typeface="Arial"/>
              <a:buChar char="•"/>
            </a:pPr>
            <a:endParaRPr lang="en-US" sz="2000" dirty="0"/>
          </a:p>
          <a:p>
            <a:pPr marL="742950" lvl="1" indent="-285750">
              <a:buSzPts val="2400"/>
              <a:buFont typeface="Arial"/>
              <a:buChar char="•"/>
            </a:pPr>
            <a:endParaRPr sz="2000" dirty="0"/>
          </a:p>
        </p:txBody>
      </p:sp>
    </p:spTree>
    <p:extLst>
      <p:ext uri="{BB962C8B-B14F-4D97-AF65-F5344CB8AC3E}">
        <p14:creationId xmlns:p14="http://schemas.microsoft.com/office/powerpoint/2010/main" val="4291559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42" name="Google Shape;142;p6"/>
          <p:cNvSpPr txBox="1"/>
          <p:nvPr/>
        </p:nvSpPr>
        <p:spPr>
          <a:xfrm>
            <a:off x="562303" y="944588"/>
            <a:ext cx="10909738" cy="5259367"/>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6B173B"/>
              </a:buClr>
              <a:buSzPts val="3200"/>
              <a:buFont typeface="Arial"/>
              <a:buNone/>
            </a:pPr>
            <a:r>
              <a:rPr lang="en-US" sz="3200" dirty="0">
                <a:solidFill>
                  <a:srgbClr val="6B173B"/>
                </a:solidFill>
                <a:latin typeface="Times New Roman"/>
                <a:ea typeface="Times New Roman"/>
                <a:cs typeface="Times New Roman"/>
                <a:sym typeface="Times New Roman"/>
              </a:rPr>
              <a:t> </a:t>
            </a:r>
            <a:endParaRPr dirty="0"/>
          </a:p>
        </p:txBody>
      </p:sp>
      <p:pic>
        <p:nvPicPr>
          <p:cNvPr id="138" name="Google Shape;138;p6"/>
          <p:cNvPicPr preferRelativeResize="0"/>
          <p:nvPr/>
        </p:nvPicPr>
        <p:blipFill rotWithShape="1">
          <a:blip r:embed="rId3">
            <a:alphaModFix/>
          </a:blip>
          <a:srcRect/>
          <a:stretch/>
        </p:blipFill>
        <p:spPr>
          <a:xfrm>
            <a:off x="0" y="6400686"/>
            <a:ext cx="12192000" cy="457314"/>
          </a:xfrm>
          <a:prstGeom prst="rect">
            <a:avLst/>
          </a:prstGeom>
          <a:noFill/>
          <a:ln>
            <a:noFill/>
          </a:ln>
        </p:spPr>
      </p:pic>
      <p:pic>
        <p:nvPicPr>
          <p:cNvPr id="139" name="Google Shape;139;p6"/>
          <p:cNvPicPr preferRelativeResize="0"/>
          <p:nvPr/>
        </p:nvPicPr>
        <p:blipFill rotWithShape="1">
          <a:blip r:embed="rId4">
            <a:alphaModFix/>
          </a:blip>
          <a:srcRect/>
          <a:stretch/>
        </p:blipFill>
        <p:spPr>
          <a:xfrm>
            <a:off x="11156735" y="5837375"/>
            <a:ext cx="892835" cy="892835"/>
          </a:xfrm>
          <a:prstGeom prst="rect">
            <a:avLst/>
          </a:prstGeom>
          <a:noFill/>
          <a:ln>
            <a:noFill/>
          </a:ln>
        </p:spPr>
      </p:pic>
      <p:sp>
        <p:nvSpPr>
          <p:cNvPr id="140" name="Google Shape;140;p6"/>
          <p:cNvSpPr txBox="1"/>
          <p:nvPr/>
        </p:nvSpPr>
        <p:spPr>
          <a:xfrm>
            <a:off x="1274298" y="128395"/>
            <a:ext cx="9643403" cy="816193"/>
          </a:xfrm>
          <a:prstGeom prst="rect">
            <a:avLst/>
          </a:prstGeom>
          <a:noFill/>
          <a:ln>
            <a:noFill/>
          </a:ln>
        </p:spPr>
        <p:txBody>
          <a:bodyPr spcFirstLastPara="1" wrap="square" lIns="91425" tIns="45700" rIns="91425" bIns="45700" anchor="b" anchorCtr="0">
            <a:normAutofit lnSpcReduction="10000"/>
          </a:bodyPr>
          <a:lstStyle/>
          <a:p>
            <a:pPr marL="0" marR="0" lvl="0" indent="0" algn="ctr" rtl="0">
              <a:lnSpc>
                <a:spcPct val="90000"/>
              </a:lnSpc>
              <a:spcBef>
                <a:spcPts val="0"/>
              </a:spcBef>
              <a:spcAft>
                <a:spcPts val="0"/>
              </a:spcAft>
              <a:buClr>
                <a:srgbClr val="6B173B"/>
              </a:buClr>
              <a:buSzPts val="5400"/>
              <a:buFont typeface="Times New Roman"/>
              <a:buNone/>
            </a:pPr>
            <a:r>
              <a:rPr lang="en-US" sz="5400" b="1" dirty="0">
                <a:solidFill>
                  <a:srgbClr val="6B173B"/>
                </a:solidFill>
                <a:latin typeface="Times New Roman"/>
                <a:ea typeface="Times New Roman"/>
                <a:cs typeface="Times New Roman"/>
                <a:sym typeface="Times New Roman"/>
              </a:rPr>
              <a:t>Analysis Methodology</a:t>
            </a:r>
            <a:endParaRPr dirty="0"/>
          </a:p>
        </p:txBody>
      </p:sp>
      <p:sp>
        <p:nvSpPr>
          <p:cNvPr id="141" name="Google Shape;141;p6"/>
          <p:cNvSpPr txBox="1"/>
          <p:nvPr/>
        </p:nvSpPr>
        <p:spPr>
          <a:xfrm>
            <a:off x="719959" y="1065912"/>
            <a:ext cx="10588507" cy="4862829"/>
          </a:xfrm>
          <a:prstGeom prst="rect">
            <a:avLst/>
          </a:prstGeom>
          <a:noFill/>
          <a:ln>
            <a:noFill/>
          </a:ln>
        </p:spPr>
        <p:txBody>
          <a:bodyPr spcFirstLastPara="1" wrap="square" lIns="91425" tIns="45700" rIns="91425" bIns="45700" anchor="t" anchorCtr="0">
            <a:spAutoFit/>
          </a:bodyPr>
          <a:lstStyle/>
          <a:p>
            <a:r>
              <a:rPr lang="en-US" sz="2000" dirty="0">
                <a:solidFill>
                  <a:schemeClr val="dk1"/>
                </a:solidFill>
                <a:latin typeface="+mn-lt"/>
                <a:ea typeface="Arial Rounded"/>
                <a:cs typeface="Arial Rounded"/>
                <a:sym typeface="Arial Rounded"/>
              </a:rPr>
              <a:t>To create a robust data analysis strategy for diabetes risk prediction using machine learning, we follow a structured approach involving several phases, each with specific tasks and objectives. </a:t>
            </a:r>
          </a:p>
          <a:p>
            <a:endParaRPr sz="2000" b="0" i="0" u="none" strike="noStrike" dirty="0">
              <a:solidFill>
                <a:schemeClr val="dk1"/>
              </a:solidFill>
              <a:latin typeface="+mn-lt"/>
              <a:ea typeface="Arial"/>
              <a:cs typeface="Arial"/>
              <a:sym typeface="Arial"/>
            </a:endParaRPr>
          </a:p>
          <a:p>
            <a:pPr marL="342900" lvl="2" indent="-342900">
              <a:buFont typeface="Wingdings" pitchFamily="2" charset="2"/>
              <a:buChar char="Ø"/>
            </a:pPr>
            <a:r>
              <a:rPr lang="en-US" sz="2000" b="1" i="0" u="none" strike="noStrike" dirty="0">
                <a:solidFill>
                  <a:srgbClr val="000000"/>
                </a:solidFill>
                <a:effectLst/>
                <a:latin typeface="+mn-lt"/>
              </a:rPr>
              <a:t>Phase 1: Data Collection</a:t>
            </a:r>
          </a:p>
          <a:p>
            <a:pPr lvl="1"/>
            <a:r>
              <a:rPr lang="en-US" sz="1800" dirty="0">
                <a:latin typeface="+mn-lt"/>
              </a:rPr>
              <a:t>The o</a:t>
            </a:r>
            <a:r>
              <a:rPr lang="en-US" sz="1800" b="0" i="0" u="none" strike="noStrike" dirty="0">
                <a:solidFill>
                  <a:srgbClr val="000000"/>
                </a:solidFill>
                <a:effectLst/>
                <a:latin typeface="+mn-lt"/>
              </a:rPr>
              <a:t>bjective here was </a:t>
            </a:r>
            <a:r>
              <a:rPr lang="en-US" sz="1800" dirty="0">
                <a:latin typeface="+mn-lt"/>
              </a:rPr>
              <a:t>to a</a:t>
            </a:r>
            <a:r>
              <a:rPr lang="en-US" sz="1800" b="0" i="0" u="none" strike="noStrike" dirty="0">
                <a:solidFill>
                  <a:srgbClr val="000000"/>
                </a:solidFill>
                <a:effectLst/>
                <a:latin typeface="+mn-lt"/>
              </a:rPr>
              <a:t>cquire and prepare a dataset for analysis.</a:t>
            </a:r>
          </a:p>
          <a:p>
            <a:endParaRPr lang="en-US" sz="2000" b="0" i="0" u="none" strike="noStrike" dirty="0">
              <a:solidFill>
                <a:srgbClr val="000000"/>
              </a:solidFill>
              <a:effectLst/>
              <a:latin typeface="+mn-lt"/>
            </a:endParaRPr>
          </a:p>
          <a:p>
            <a:pPr marL="342900" indent="-342900">
              <a:buFont typeface="Wingdings" pitchFamily="2" charset="2"/>
              <a:buChar char="Ø"/>
            </a:pPr>
            <a:r>
              <a:rPr lang="en-US" sz="2000" b="1" i="0" u="none" strike="noStrike" dirty="0">
                <a:solidFill>
                  <a:srgbClr val="000000"/>
                </a:solidFill>
                <a:effectLst/>
                <a:latin typeface="+mn-lt"/>
              </a:rPr>
              <a:t>Phase 2: Model Development</a:t>
            </a:r>
          </a:p>
          <a:p>
            <a:r>
              <a:rPr lang="en-US" sz="1800" dirty="0">
                <a:latin typeface="+mn-lt"/>
              </a:rPr>
              <a:t>The objective here was to build initial predictive models using the cleaned dataset.</a:t>
            </a:r>
          </a:p>
          <a:p>
            <a:endParaRPr lang="en-US" sz="2000" b="0" i="0" u="none" strike="noStrike" dirty="0">
              <a:solidFill>
                <a:srgbClr val="000000"/>
              </a:solidFill>
              <a:effectLst/>
              <a:latin typeface="+mn-lt"/>
            </a:endParaRPr>
          </a:p>
          <a:p>
            <a:pPr marL="342900" indent="-342900">
              <a:buFont typeface="Wingdings" pitchFamily="2" charset="2"/>
              <a:buChar char="Ø"/>
            </a:pPr>
            <a:r>
              <a:rPr lang="en-US" sz="2000" b="1" i="0" u="none" strike="noStrike" dirty="0">
                <a:solidFill>
                  <a:srgbClr val="000000"/>
                </a:solidFill>
                <a:effectLst/>
                <a:latin typeface="+mn-lt"/>
              </a:rPr>
              <a:t>Phase 3: Model Refinement</a:t>
            </a:r>
          </a:p>
          <a:p>
            <a:r>
              <a:rPr lang="en-US" sz="1800" dirty="0">
                <a:latin typeface="+mn-lt"/>
              </a:rPr>
              <a:t>The objective here was to optimize the performance of the models.</a:t>
            </a:r>
          </a:p>
          <a:p>
            <a:endParaRPr lang="en-US" sz="2000" b="0" i="0" u="none" strike="noStrike" dirty="0">
              <a:solidFill>
                <a:srgbClr val="000000"/>
              </a:solidFill>
              <a:effectLst/>
              <a:latin typeface="+mn-lt"/>
            </a:endParaRPr>
          </a:p>
          <a:p>
            <a:pPr marL="342900" indent="-342900">
              <a:buFont typeface="Wingdings" pitchFamily="2" charset="2"/>
              <a:buChar char="Ø"/>
            </a:pPr>
            <a:r>
              <a:rPr lang="en-US" sz="2000" b="1" i="0" u="none" strike="noStrike" dirty="0">
                <a:solidFill>
                  <a:srgbClr val="000000"/>
                </a:solidFill>
                <a:effectLst/>
                <a:latin typeface="+mn-lt"/>
              </a:rPr>
              <a:t>Phase 4: Analysis and Reporting</a:t>
            </a:r>
          </a:p>
          <a:p>
            <a:r>
              <a:rPr lang="en-US" sz="1800" dirty="0">
                <a:latin typeface="+mn-lt"/>
              </a:rPr>
              <a:t>The objective here was to evaluate the models’ performance on the test set and report findings.</a:t>
            </a:r>
          </a:p>
          <a:p>
            <a:endParaRPr lang="en-US" sz="1800" dirty="0">
              <a:latin typeface="+mn-lt"/>
            </a:endParaRPr>
          </a:p>
        </p:txBody>
      </p:sp>
    </p:spTree>
    <p:extLst>
      <p:ext uri="{BB962C8B-B14F-4D97-AF65-F5344CB8AC3E}">
        <p14:creationId xmlns:p14="http://schemas.microsoft.com/office/powerpoint/2010/main" val="3424513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42" name="Google Shape;142;p6"/>
          <p:cNvSpPr txBox="1"/>
          <p:nvPr/>
        </p:nvSpPr>
        <p:spPr>
          <a:xfrm>
            <a:off x="562303" y="944588"/>
            <a:ext cx="10909738" cy="5259367"/>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6B173B"/>
              </a:buClr>
              <a:buSzPts val="3200"/>
              <a:buFont typeface="Arial"/>
              <a:buNone/>
            </a:pPr>
            <a:r>
              <a:rPr lang="en-US" sz="3200" dirty="0">
                <a:solidFill>
                  <a:srgbClr val="6B173B"/>
                </a:solidFill>
                <a:latin typeface="Times New Roman"/>
                <a:ea typeface="Times New Roman"/>
                <a:cs typeface="Times New Roman"/>
                <a:sym typeface="Times New Roman"/>
              </a:rPr>
              <a:t> </a:t>
            </a:r>
            <a:endParaRPr dirty="0"/>
          </a:p>
        </p:txBody>
      </p:sp>
      <p:pic>
        <p:nvPicPr>
          <p:cNvPr id="138" name="Google Shape;138;p6"/>
          <p:cNvPicPr preferRelativeResize="0"/>
          <p:nvPr/>
        </p:nvPicPr>
        <p:blipFill rotWithShape="1">
          <a:blip r:embed="rId3">
            <a:alphaModFix/>
          </a:blip>
          <a:srcRect/>
          <a:stretch/>
        </p:blipFill>
        <p:spPr>
          <a:xfrm>
            <a:off x="0" y="6400686"/>
            <a:ext cx="12192000" cy="457314"/>
          </a:xfrm>
          <a:prstGeom prst="rect">
            <a:avLst/>
          </a:prstGeom>
          <a:noFill/>
          <a:ln>
            <a:noFill/>
          </a:ln>
        </p:spPr>
      </p:pic>
      <p:pic>
        <p:nvPicPr>
          <p:cNvPr id="139" name="Google Shape;139;p6"/>
          <p:cNvPicPr preferRelativeResize="0"/>
          <p:nvPr/>
        </p:nvPicPr>
        <p:blipFill rotWithShape="1">
          <a:blip r:embed="rId4">
            <a:alphaModFix/>
          </a:blip>
          <a:srcRect/>
          <a:stretch/>
        </p:blipFill>
        <p:spPr>
          <a:xfrm>
            <a:off x="11156735" y="5837375"/>
            <a:ext cx="892835" cy="892835"/>
          </a:xfrm>
          <a:prstGeom prst="rect">
            <a:avLst/>
          </a:prstGeom>
          <a:noFill/>
          <a:ln>
            <a:noFill/>
          </a:ln>
        </p:spPr>
      </p:pic>
      <p:sp>
        <p:nvSpPr>
          <p:cNvPr id="140" name="Google Shape;140;p6"/>
          <p:cNvSpPr txBox="1"/>
          <p:nvPr/>
        </p:nvSpPr>
        <p:spPr>
          <a:xfrm>
            <a:off x="1274298" y="128395"/>
            <a:ext cx="9643403" cy="816193"/>
          </a:xfrm>
          <a:prstGeom prst="rect">
            <a:avLst/>
          </a:prstGeom>
          <a:noFill/>
          <a:ln>
            <a:noFill/>
          </a:ln>
        </p:spPr>
        <p:txBody>
          <a:bodyPr spcFirstLastPara="1" wrap="square" lIns="91425" tIns="45700" rIns="91425" bIns="45700" anchor="b" anchorCtr="0">
            <a:normAutofit lnSpcReduction="10000"/>
          </a:bodyPr>
          <a:lstStyle/>
          <a:p>
            <a:pPr marL="0" marR="0" lvl="0" indent="0" algn="ctr" rtl="0">
              <a:lnSpc>
                <a:spcPct val="90000"/>
              </a:lnSpc>
              <a:spcBef>
                <a:spcPts val="0"/>
              </a:spcBef>
              <a:spcAft>
                <a:spcPts val="0"/>
              </a:spcAft>
              <a:buClr>
                <a:srgbClr val="6B173B"/>
              </a:buClr>
              <a:buSzPts val="5400"/>
              <a:buFont typeface="Times New Roman"/>
              <a:buNone/>
            </a:pPr>
            <a:r>
              <a:rPr lang="en-US" sz="5400" b="1" dirty="0">
                <a:solidFill>
                  <a:srgbClr val="6B173B"/>
                </a:solidFill>
                <a:latin typeface="Times New Roman"/>
                <a:ea typeface="Times New Roman"/>
                <a:cs typeface="Times New Roman"/>
                <a:sym typeface="Times New Roman"/>
              </a:rPr>
              <a:t>Key Findings</a:t>
            </a:r>
            <a:endParaRPr dirty="0"/>
          </a:p>
        </p:txBody>
      </p:sp>
      <p:sp>
        <p:nvSpPr>
          <p:cNvPr id="141" name="Google Shape;141;p6"/>
          <p:cNvSpPr txBox="1"/>
          <p:nvPr/>
        </p:nvSpPr>
        <p:spPr>
          <a:xfrm>
            <a:off x="868101" y="1219801"/>
            <a:ext cx="10288634" cy="4708941"/>
          </a:xfrm>
          <a:prstGeom prst="rect">
            <a:avLst/>
          </a:prstGeom>
          <a:noFill/>
          <a:ln>
            <a:noFill/>
          </a:ln>
        </p:spPr>
        <p:txBody>
          <a:bodyPr spcFirstLastPara="1" wrap="square" lIns="91425" tIns="45700" rIns="91425" bIns="45700" anchor="t" anchorCtr="0">
            <a:spAutoFit/>
          </a:bodyPr>
          <a:lstStyle/>
          <a:p>
            <a:r>
              <a:rPr lang="en-US" sz="2000" dirty="0">
                <a:solidFill>
                  <a:schemeClr val="dk1"/>
                </a:solidFill>
                <a:latin typeface="+mn-lt"/>
                <a:ea typeface="Arial Rounded"/>
                <a:cs typeface="Arial Rounded"/>
                <a:sym typeface="Arial Rounded"/>
              </a:rPr>
              <a:t>From our feature selection graph, the most predictive features in the diabetes prediction model are:</a:t>
            </a:r>
          </a:p>
          <a:p>
            <a:endParaRPr sz="2000" b="0" i="0" u="none" strike="noStrike" dirty="0">
              <a:solidFill>
                <a:schemeClr val="dk1"/>
              </a:solidFill>
              <a:latin typeface="+mn-lt"/>
              <a:ea typeface="Arial"/>
              <a:cs typeface="Arial"/>
              <a:sym typeface="Arial"/>
            </a:endParaRPr>
          </a:p>
          <a:p>
            <a:pPr marL="742950" lvl="1" indent="-285750">
              <a:buClr>
                <a:schemeClr val="dk1"/>
              </a:buClr>
              <a:buSzPts val="2400"/>
              <a:buFont typeface="Arial"/>
              <a:buChar char="•"/>
            </a:pPr>
            <a:r>
              <a:rPr lang="en-US" sz="2000" b="0" i="0" u="none" strike="noStrike" dirty="0">
                <a:solidFill>
                  <a:srgbClr val="000000"/>
                </a:solidFill>
                <a:effectLst/>
                <a:latin typeface="+mn-lt"/>
              </a:rPr>
              <a:t>Glucose</a:t>
            </a:r>
          </a:p>
          <a:p>
            <a:pPr marL="742950" lvl="1" indent="-285750">
              <a:buClr>
                <a:schemeClr val="dk1"/>
              </a:buClr>
              <a:buSzPts val="2400"/>
              <a:buFont typeface="Arial"/>
              <a:buChar char="•"/>
            </a:pPr>
            <a:r>
              <a:rPr lang="en-US" sz="2000" dirty="0">
                <a:latin typeface="+mn-lt"/>
              </a:rPr>
              <a:t>BMI</a:t>
            </a:r>
          </a:p>
          <a:p>
            <a:pPr marL="742950" lvl="1" indent="-285750">
              <a:buClr>
                <a:schemeClr val="dk1"/>
              </a:buClr>
              <a:buSzPts val="2400"/>
              <a:buFont typeface="Arial"/>
              <a:buChar char="•"/>
            </a:pPr>
            <a:r>
              <a:rPr lang="en-US" sz="2000" b="0" i="0" u="none" strike="noStrike" dirty="0">
                <a:solidFill>
                  <a:srgbClr val="000000"/>
                </a:solidFill>
                <a:effectLst/>
                <a:latin typeface="+mn-lt"/>
              </a:rPr>
              <a:t>Age</a:t>
            </a:r>
          </a:p>
          <a:p>
            <a:pPr marL="742950" lvl="1" indent="-285750">
              <a:buClr>
                <a:schemeClr val="dk1"/>
              </a:buClr>
              <a:buSzPts val="2400"/>
              <a:buFont typeface="Arial"/>
              <a:buChar char="•"/>
            </a:pPr>
            <a:r>
              <a:rPr lang="en-US" sz="2000" dirty="0">
                <a:latin typeface="+mn-lt"/>
              </a:rPr>
              <a:t>Diabetes Pedigree Function</a:t>
            </a:r>
            <a:endParaRPr lang="en-US" sz="2000" b="0" i="0" u="none" strike="noStrike" dirty="0">
              <a:solidFill>
                <a:srgbClr val="000000"/>
              </a:solidFill>
              <a:effectLst/>
              <a:latin typeface="+mn-lt"/>
            </a:endParaRPr>
          </a:p>
          <a:p>
            <a:endParaRPr lang="en-US" sz="2000" dirty="0">
              <a:solidFill>
                <a:schemeClr val="dk1"/>
              </a:solidFill>
              <a:latin typeface="+mn-lt"/>
              <a:ea typeface="Arial Rounded"/>
              <a:cs typeface="Arial Rounded"/>
              <a:sym typeface="Arial Rounded"/>
            </a:endParaRPr>
          </a:p>
          <a:p>
            <a:endParaRPr lang="en-US" sz="2000" dirty="0">
              <a:solidFill>
                <a:schemeClr val="dk1"/>
              </a:solidFill>
              <a:latin typeface="+mn-lt"/>
              <a:ea typeface="Arial Rounded"/>
              <a:cs typeface="Arial Rounded"/>
              <a:sym typeface="Arial Rounded"/>
            </a:endParaRPr>
          </a:p>
          <a:p>
            <a:r>
              <a:rPr lang="en-US" sz="2000" dirty="0">
                <a:solidFill>
                  <a:schemeClr val="dk1"/>
                </a:solidFill>
                <a:latin typeface="+mn-lt"/>
                <a:ea typeface="Arial Rounded"/>
                <a:cs typeface="Arial Rounded"/>
                <a:sym typeface="Arial Rounded"/>
              </a:rPr>
              <a:t>From our results and performance of the model, some potential model insights are:</a:t>
            </a:r>
          </a:p>
          <a:p>
            <a:endParaRPr lang="en-US" sz="2000" b="0" i="0" u="none" strike="noStrike" dirty="0">
              <a:solidFill>
                <a:schemeClr val="dk1"/>
              </a:solidFill>
              <a:latin typeface="+mn-lt"/>
              <a:ea typeface="Arial"/>
              <a:cs typeface="Arial"/>
              <a:sym typeface="Arial"/>
            </a:endParaRPr>
          </a:p>
          <a:p>
            <a:pPr marL="742950" lvl="1" indent="-285750">
              <a:buClr>
                <a:schemeClr val="dk1"/>
              </a:buClr>
              <a:buSzPts val="2400"/>
              <a:buFont typeface="Arial"/>
              <a:buChar char="•"/>
            </a:pPr>
            <a:r>
              <a:rPr lang="en-US" sz="2000" b="0" i="0" u="none" strike="noStrike" dirty="0">
                <a:solidFill>
                  <a:srgbClr val="000000"/>
                </a:solidFill>
                <a:effectLst/>
                <a:latin typeface="+mn-lt"/>
              </a:rPr>
              <a:t>Random Forest Classifier Performance.</a:t>
            </a:r>
          </a:p>
          <a:p>
            <a:pPr marL="742950" lvl="1" indent="-285750">
              <a:buClr>
                <a:schemeClr val="dk1"/>
              </a:buClr>
              <a:buSzPts val="2400"/>
              <a:buFont typeface="Arial"/>
              <a:buChar char="•"/>
            </a:pPr>
            <a:r>
              <a:rPr lang="en-US" sz="2000" dirty="0">
                <a:latin typeface="+mn-lt"/>
              </a:rPr>
              <a:t>Model Precision of 0.86.</a:t>
            </a:r>
          </a:p>
          <a:p>
            <a:pPr marL="742950" lvl="1" indent="-285750">
              <a:buClr>
                <a:schemeClr val="dk1"/>
              </a:buClr>
              <a:buSzPts val="2400"/>
              <a:buFont typeface="Arial"/>
              <a:buChar char="•"/>
            </a:pPr>
            <a:r>
              <a:rPr lang="en-US" sz="2000" b="0" i="0" u="none" strike="noStrike" dirty="0">
                <a:solidFill>
                  <a:srgbClr val="000000"/>
                </a:solidFill>
                <a:effectLst/>
                <a:latin typeface="+mn-lt"/>
              </a:rPr>
              <a:t>Imbalance in Feature Impact.</a:t>
            </a:r>
          </a:p>
          <a:p>
            <a:endParaRPr lang="en-US" sz="2000" b="0" i="0" u="none" strike="noStrike" dirty="0">
              <a:solidFill>
                <a:srgbClr val="000000"/>
              </a:solidFill>
              <a:effectLst/>
              <a:latin typeface="+mn-lt"/>
            </a:endParaRPr>
          </a:p>
        </p:txBody>
      </p:sp>
    </p:spTree>
    <p:extLst>
      <p:ext uri="{BB962C8B-B14F-4D97-AF65-F5344CB8AC3E}">
        <p14:creationId xmlns:p14="http://schemas.microsoft.com/office/powerpoint/2010/main" val="1504972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42" name="Google Shape;142;p6"/>
          <p:cNvSpPr txBox="1"/>
          <p:nvPr/>
        </p:nvSpPr>
        <p:spPr>
          <a:xfrm>
            <a:off x="562303" y="944588"/>
            <a:ext cx="10909738" cy="5259367"/>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6B173B"/>
              </a:buClr>
              <a:buSzPts val="3200"/>
              <a:buFont typeface="Arial"/>
              <a:buNone/>
            </a:pPr>
            <a:r>
              <a:rPr lang="en-US" sz="3200" dirty="0">
                <a:solidFill>
                  <a:srgbClr val="6B173B"/>
                </a:solidFill>
                <a:latin typeface="Times New Roman"/>
                <a:ea typeface="Times New Roman"/>
                <a:cs typeface="Times New Roman"/>
                <a:sym typeface="Times New Roman"/>
              </a:rPr>
              <a:t> </a:t>
            </a:r>
            <a:endParaRPr dirty="0"/>
          </a:p>
        </p:txBody>
      </p:sp>
      <p:pic>
        <p:nvPicPr>
          <p:cNvPr id="138" name="Google Shape;138;p6"/>
          <p:cNvPicPr preferRelativeResize="0"/>
          <p:nvPr/>
        </p:nvPicPr>
        <p:blipFill rotWithShape="1">
          <a:blip r:embed="rId3">
            <a:alphaModFix/>
          </a:blip>
          <a:srcRect/>
          <a:stretch/>
        </p:blipFill>
        <p:spPr>
          <a:xfrm>
            <a:off x="0" y="6400686"/>
            <a:ext cx="12192000" cy="457314"/>
          </a:xfrm>
          <a:prstGeom prst="rect">
            <a:avLst/>
          </a:prstGeom>
          <a:noFill/>
          <a:ln>
            <a:noFill/>
          </a:ln>
        </p:spPr>
      </p:pic>
      <p:pic>
        <p:nvPicPr>
          <p:cNvPr id="139" name="Google Shape;139;p6"/>
          <p:cNvPicPr preferRelativeResize="0"/>
          <p:nvPr/>
        </p:nvPicPr>
        <p:blipFill rotWithShape="1">
          <a:blip r:embed="rId4">
            <a:alphaModFix/>
          </a:blip>
          <a:srcRect/>
          <a:stretch/>
        </p:blipFill>
        <p:spPr>
          <a:xfrm>
            <a:off x="11156735" y="5837375"/>
            <a:ext cx="892835" cy="892835"/>
          </a:xfrm>
          <a:prstGeom prst="rect">
            <a:avLst/>
          </a:prstGeom>
          <a:noFill/>
          <a:ln>
            <a:noFill/>
          </a:ln>
        </p:spPr>
      </p:pic>
      <p:sp>
        <p:nvSpPr>
          <p:cNvPr id="140" name="Google Shape;140;p6"/>
          <p:cNvSpPr txBox="1"/>
          <p:nvPr/>
        </p:nvSpPr>
        <p:spPr>
          <a:xfrm>
            <a:off x="1274298" y="128395"/>
            <a:ext cx="9643403" cy="816193"/>
          </a:xfrm>
          <a:prstGeom prst="rect">
            <a:avLst/>
          </a:prstGeom>
          <a:noFill/>
          <a:ln>
            <a:noFill/>
          </a:ln>
        </p:spPr>
        <p:txBody>
          <a:bodyPr spcFirstLastPara="1" wrap="square" lIns="91425" tIns="45700" rIns="91425" bIns="45700" anchor="b" anchorCtr="0">
            <a:normAutofit lnSpcReduction="10000"/>
          </a:bodyPr>
          <a:lstStyle/>
          <a:p>
            <a:pPr marL="0" marR="0" lvl="0" indent="0" algn="ctr" rtl="0">
              <a:lnSpc>
                <a:spcPct val="90000"/>
              </a:lnSpc>
              <a:spcBef>
                <a:spcPts val="0"/>
              </a:spcBef>
              <a:spcAft>
                <a:spcPts val="0"/>
              </a:spcAft>
              <a:buClr>
                <a:srgbClr val="6B173B"/>
              </a:buClr>
              <a:buSzPts val="5400"/>
              <a:buFont typeface="Times New Roman"/>
              <a:buNone/>
            </a:pPr>
            <a:r>
              <a:rPr lang="en-US" sz="5400" b="1" dirty="0">
                <a:solidFill>
                  <a:srgbClr val="6B173B"/>
                </a:solidFill>
                <a:latin typeface="Times New Roman"/>
                <a:ea typeface="Times New Roman"/>
                <a:cs typeface="Times New Roman"/>
                <a:sym typeface="Times New Roman"/>
              </a:rPr>
              <a:t>Ethical Considerations</a:t>
            </a:r>
            <a:endParaRPr dirty="0"/>
          </a:p>
        </p:txBody>
      </p:sp>
      <p:sp>
        <p:nvSpPr>
          <p:cNvPr id="141" name="Google Shape;141;p6"/>
          <p:cNvSpPr txBox="1"/>
          <p:nvPr/>
        </p:nvSpPr>
        <p:spPr>
          <a:xfrm>
            <a:off x="683172" y="1232872"/>
            <a:ext cx="10668000" cy="4401164"/>
          </a:xfrm>
          <a:prstGeom prst="rect">
            <a:avLst/>
          </a:prstGeom>
          <a:noFill/>
          <a:ln>
            <a:noFill/>
          </a:ln>
        </p:spPr>
        <p:txBody>
          <a:bodyPr spcFirstLastPara="1" wrap="square" lIns="91425" tIns="45700" rIns="91425" bIns="45700" anchor="t" anchorCtr="0">
            <a:spAutoFit/>
          </a:bodyPr>
          <a:lstStyle/>
          <a:p>
            <a:pPr marL="800100" lvl="1" indent="-342900">
              <a:buSzPts val="2400"/>
              <a:buFont typeface="Arial" panose="020B0604020202020204" pitchFamily="34" charset="0"/>
              <a:buChar char="•"/>
            </a:pPr>
            <a:endParaRPr lang="en-US" sz="2000" dirty="0"/>
          </a:p>
          <a:p>
            <a:pPr marL="800100" lvl="1" indent="-342900">
              <a:buSzPts val="2400"/>
              <a:buFont typeface="Arial" panose="020B0604020202020204" pitchFamily="34" charset="0"/>
              <a:buChar char="•"/>
            </a:pPr>
            <a:r>
              <a:rPr lang="en-US" sz="2000" dirty="0"/>
              <a:t>Ensure data privacy and security, especially since this is sensitive health information. </a:t>
            </a:r>
          </a:p>
          <a:p>
            <a:pPr marL="800100" lvl="1" indent="-342900">
              <a:buSzPts val="2400"/>
              <a:buFont typeface="Arial" panose="020B0604020202020204" pitchFamily="34" charset="0"/>
              <a:buChar char="•"/>
            </a:pPr>
            <a:endParaRPr lang="en-US" sz="2000" dirty="0"/>
          </a:p>
          <a:p>
            <a:pPr marL="800100" lvl="1" indent="-342900">
              <a:buSzPts val="2400"/>
              <a:buFont typeface="Arial" panose="020B0604020202020204" pitchFamily="34" charset="0"/>
              <a:buChar char="•"/>
            </a:pPr>
            <a:r>
              <a:rPr lang="en-US" sz="2000" dirty="0"/>
              <a:t>Ensure all patient data is anonymized and securely stored.</a:t>
            </a:r>
          </a:p>
          <a:p>
            <a:pPr marL="800100" lvl="1" indent="-342900">
              <a:buSzPts val="2400"/>
              <a:buFont typeface="Arial" panose="020B0604020202020204" pitchFamily="34" charset="0"/>
              <a:buChar char="•"/>
            </a:pPr>
            <a:endParaRPr lang="en-US" sz="2000" dirty="0"/>
          </a:p>
          <a:p>
            <a:pPr marL="800100" lvl="1" indent="-342900">
              <a:buSzPts val="2400"/>
              <a:buFont typeface="Arial" panose="020B0604020202020204" pitchFamily="34" charset="0"/>
              <a:buChar char="•"/>
            </a:pPr>
            <a:r>
              <a:rPr lang="en-US" sz="2000" dirty="0"/>
              <a:t>Comply with all relevant data protection regulations (e.g., HIPAA, GDPR).</a:t>
            </a:r>
          </a:p>
          <a:p>
            <a:pPr marL="800100" lvl="1" indent="-342900">
              <a:buSzPts val="2400"/>
              <a:buFont typeface="Arial" panose="020B0604020202020204" pitchFamily="34" charset="0"/>
              <a:buChar char="•"/>
            </a:pPr>
            <a:endParaRPr lang="en-US" sz="2000" dirty="0"/>
          </a:p>
          <a:p>
            <a:pPr marL="800100" lvl="1" indent="-342900">
              <a:buSzPts val="2400"/>
              <a:buFont typeface="Arial" panose="020B0604020202020204" pitchFamily="34" charset="0"/>
              <a:buChar char="•"/>
            </a:pPr>
            <a:r>
              <a:rPr lang="en-US" sz="2000" dirty="0"/>
              <a:t>Assess and mitigate potential biases in the data collection and model training processes.</a:t>
            </a:r>
          </a:p>
          <a:p>
            <a:pPr marL="800100" lvl="1" indent="-342900">
              <a:buSzPts val="2400"/>
              <a:buFont typeface="Arial" panose="020B0604020202020204" pitchFamily="34" charset="0"/>
              <a:buChar char="•"/>
            </a:pPr>
            <a:endParaRPr lang="en-US" sz="2000" dirty="0"/>
          </a:p>
          <a:p>
            <a:pPr marL="800100" lvl="1" indent="-342900">
              <a:buSzPts val="2400"/>
              <a:buFont typeface="Arial" panose="020B0604020202020204" pitchFamily="34" charset="0"/>
              <a:buChar char="•"/>
            </a:pPr>
            <a:r>
              <a:rPr lang="en-US" sz="2000" dirty="0"/>
              <a:t>Ensure the tool is fair and equitable across different patient demographics.</a:t>
            </a:r>
          </a:p>
          <a:p>
            <a:pPr marL="800100" lvl="1" indent="-342900">
              <a:buSzPts val="2400"/>
              <a:buFont typeface="Arial" panose="020B0604020202020204" pitchFamily="34" charset="0"/>
              <a:buChar char="•"/>
            </a:pPr>
            <a:endParaRPr lang="en-US" sz="2000" dirty="0"/>
          </a:p>
          <a:p>
            <a:pPr marL="800100" lvl="1" indent="-342900">
              <a:buSzPts val="2400"/>
              <a:buFont typeface="Arial" panose="020B0604020202020204" pitchFamily="34" charset="0"/>
              <a:buChar char="•"/>
            </a:pPr>
            <a:endParaRPr lang="en-US" sz="2000" dirty="0"/>
          </a:p>
          <a:p>
            <a:pPr marL="800100" lvl="1" indent="-342900">
              <a:buSzPts val="2400"/>
              <a:buFont typeface="Arial" panose="020B0604020202020204" pitchFamily="34" charset="0"/>
              <a:buChar char="•"/>
            </a:pPr>
            <a:endParaRPr lang="en-US" sz="2000" dirty="0"/>
          </a:p>
        </p:txBody>
      </p:sp>
    </p:spTree>
    <p:extLst>
      <p:ext uri="{BB962C8B-B14F-4D97-AF65-F5344CB8AC3E}">
        <p14:creationId xmlns:p14="http://schemas.microsoft.com/office/powerpoint/2010/main" val="1787033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158" name="Google Shape;158;p8"/>
          <p:cNvPicPr preferRelativeResize="0"/>
          <p:nvPr/>
        </p:nvPicPr>
        <p:blipFill rotWithShape="1">
          <a:blip r:embed="rId3">
            <a:alphaModFix/>
          </a:blip>
          <a:srcRect/>
          <a:stretch/>
        </p:blipFill>
        <p:spPr>
          <a:xfrm>
            <a:off x="0" y="6400686"/>
            <a:ext cx="12192000" cy="457314"/>
          </a:xfrm>
          <a:prstGeom prst="rect">
            <a:avLst/>
          </a:prstGeom>
          <a:noFill/>
          <a:ln>
            <a:noFill/>
          </a:ln>
        </p:spPr>
      </p:pic>
      <p:sp>
        <p:nvSpPr>
          <p:cNvPr id="160" name="Google Shape;160;p8"/>
          <p:cNvSpPr txBox="1"/>
          <p:nvPr/>
        </p:nvSpPr>
        <p:spPr>
          <a:xfrm>
            <a:off x="1274297" y="197336"/>
            <a:ext cx="9643403" cy="760640"/>
          </a:xfrm>
          <a:prstGeom prst="rect">
            <a:avLst/>
          </a:prstGeom>
          <a:noFill/>
          <a:ln>
            <a:noFill/>
          </a:ln>
        </p:spPr>
        <p:txBody>
          <a:bodyPr spcFirstLastPara="1" wrap="square" lIns="91425" tIns="45700" rIns="91425" bIns="45700" anchor="b" anchorCtr="0">
            <a:normAutofit lnSpcReduction="10000"/>
          </a:bodyPr>
          <a:lstStyle/>
          <a:p>
            <a:pPr marL="0" marR="0" lvl="0" indent="0" algn="ctr" rtl="0">
              <a:lnSpc>
                <a:spcPct val="90000"/>
              </a:lnSpc>
              <a:spcBef>
                <a:spcPts val="0"/>
              </a:spcBef>
              <a:spcAft>
                <a:spcPts val="0"/>
              </a:spcAft>
              <a:buClr>
                <a:srgbClr val="6B173B"/>
              </a:buClr>
              <a:buSzPts val="5400"/>
              <a:buFont typeface="Times New Roman"/>
              <a:buNone/>
            </a:pPr>
            <a:r>
              <a:rPr lang="en-US" sz="5400" b="1" dirty="0">
                <a:solidFill>
                  <a:srgbClr val="6B173B"/>
                </a:solidFill>
                <a:latin typeface="Times New Roman"/>
                <a:ea typeface="Times New Roman"/>
                <a:cs typeface="Times New Roman"/>
                <a:sym typeface="Times New Roman"/>
              </a:rPr>
              <a:t>Database Design Diagram</a:t>
            </a:r>
            <a:endParaRPr dirty="0"/>
          </a:p>
        </p:txBody>
      </p:sp>
      <p:sp>
        <p:nvSpPr>
          <p:cNvPr id="161" name="Google Shape;161;p8"/>
          <p:cNvSpPr txBox="1"/>
          <p:nvPr/>
        </p:nvSpPr>
        <p:spPr>
          <a:xfrm>
            <a:off x="374840" y="957976"/>
            <a:ext cx="11394374" cy="5314920"/>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6B173B"/>
              </a:buClr>
              <a:buSzPts val="3200"/>
              <a:buFont typeface="Arial"/>
              <a:buNone/>
            </a:pPr>
            <a:r>
              <a:rPr lang="en-US" sz="3200">
                <a:solidFill>
                  <a:srgbClr val="6B173B"/>
                </a:solidFill>
                <a:latin typeface="Times New Roman"/>
                <a:ea typeface="Times New Roman"/>
                <a:cs typeface="Times New Roman"/>
                <a:sym typeface="Times New Roman"/>
              </a:rPr>
              <a:t> </a:t>
            </a:r>
            <a:endParaRPr/>
          </a:p>
        </p:txBody>
      </p:sp>
      <p:pic>
        <p:nvPicPr>
          <p:cNvPr id="159" name="Google Shape;159;p8"/>
          <p:cNvPicPr preferRelativeResize="0"/>
          <p:nvPr/>
        </p:nvPicPr>
        <p:blipFill rotWithShape="1">
          <a:blip r:embed="rId4">
            <a:alphaModFix/>
          </a:blip>
          <a:srcRect/>
          <a:stretch/>
        </p:blipFill>
        <p:spPr>
          <a:xfrm>
            <a:off x="11156735" y="5837375"/>
            <a:ext cx="892835" cy="892835"/>
          </a:xfrm>
          <a:prstGeom prst="rect">
            <a:avLst/>
          </a:prstGeom>
          <a:noFill/>
          <a:ln>
            <a:noFill/>
          </a:ln>
        </p:spPr>
      </p:pic>
      <p:pic>
        <p:nvPicPr>
          <p:cNvPr id="6" name="Picture 5" descr="A diagram of a medical record&#10;&#10;Description automatically generated">
            <a:extLst>
              <a:ext uri="{FF2B5EF4-FFF2-40B4-BE49-F238E27FC236}">
                <a16:creationId xmlns:a16="http://schemas.microsoft.com/office/drawing/2014/main" id="{AE9EDAEA-CF83-9EE9-FBD6-03E592CB69AB}"/>
              </a:ext>
            </a:extLst>
          </p:cNvPr>
          <p:cNvPicPr>
            <a:picLocks noChangeAspect="1"/>
          </p:cNvPicPr>
          <p:nvPr/>
        </p:nvPicPr>
        <p:blipFill>
          <a:blip r:embed="rId5"/>
          <a:stretch>
            <a:fillRect/>
          </a:stretch>
        </p:blipFill>
        <p:spPr>
          <a:xfrm>
            <a:off x="1370843" y="1116180"/>
            <a:ext cx="9450309" cy="4998511"/>
          </a:xfrm>
          <a:prstGeom prst="rect">
            <a:avLst/>
          </a:prstGeom>
        </p:spPr>
      </p:pic>
    </p:spTree>
    <p:extLst>
      <p:ext uri="{BB962C8B-B14F-4D97-AF65-F5344CB8AC3E}">
        <p14:creationId xmlns:p14="http://schemas.microsoft.com/office/powerpoint/2010/main" val="1970579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158" name="Google Shape;158;p8"/>
          <p:cNvPicPr preferRelativeResize="0"/>
          <p:nvPr/>
        </p:nvPicPr>
        <p:blipFill rotWithShape="1">
          <a:blip r:embed="rId3">
            <a:alphaModFix/>
          </a:blip>
          <a:srcRect/>
          <a:stretch/>
        </p:blipFill>
        <p:spPr>
          <a:xfrm>
            <a:off x="0" y="6400686"/>
            <a:ext cx="12192000" cy="457314"/>
          </a:xfrm>
          <a:prstGeom prst="rect">
            <a:avLst/>
          </a:prstGeom>
          <a:noFill/>
          <a:ln>
            <a:noFill/>
          </a:ln>
        </p:spPr>
      </p:pic>
      <p:sp>
        <p:nvSpPr>
          <p:cNvPr id="160" name="Google Shape;160;p8"/>
          <p:cNvSpPr txBox="1"/>
          <p:nvPr/>
        </p:nvSpPr>
        <p:spPr>
          <a:xfrm>
            <a:off x="1274298" y="109724"/>
            <a:ext cx="9643403" cy="760640"/>
          </a:xfrm>
          <a:prstGeom prst="rect">
            <a:avLst/>
          </a:prstGeom>
          <a:noFill/>
          <a:ln>
            <a:noFill/>
          </a:ln>
        </p:spPr>
        <p:txBody>
          <a:bodyPr spcFirstLastPara="1" wrap="square" lIns="91425" tIns="45700" rIns="91425" bIns="45700" anchor="b" anchorCtr="0">
            <a:normAutofit lnSpcReduction="10000"/>
          </a:bodyPr>
          <a:lstStyle/>
          <a:p>
            <a:pPr marL="0" marR="0" lvl="0" indent="0" algn="ctr" rtl="0">
              <a:lnSpc>
                <a:spcPct val="90000"/>
              </a:lnSpc>
              <a:spcBef>
                <a:spcPts val="0"/>
              </a:spcBef>
              <a:spcAft>
                <a:spcPts val="0"/>
              </a:spcAft>
              <a:buClr>
                <a:srgbClr val="6B173B"/>
              </a:buClr>
              <a:buSzPts val="5400"/>
              <a:buFont typeface="Times New Roman"/>
              <a:buNone/>
            </a:pPr>
            <a:r>
              <a:rPr lang="en-US" sz="5400" b="1" dirty="0">
                <a:solidFill>
                  <a:srgbClr val="6B173B"/>
                </a:solidFill>
                <a:latin typeface="Times New Roman"/>
                <a:ea typeface="Times New Roman"/>
                <a:cs typeface="Times New Roman"/>
                <a:sym typeface="Times New Roman"/>
              </a:rPr>
              <a:t>System Architecture Diagram</a:t>
            </a:r>
            <a:endParaRPr dirty="0"/>
          </a:p>
        </p:txBody>
      </p:sp>
      <p:sp>
        <p:nvSpPr>
          <p:cNvPr id="161" name="Google Shape;161;p8"/>
          <p:cNvSpPr txBox="1"/>
          <p:nvPr/>
        </p:nvSpPr>
        <p:spPr>
          <a:xfrm>
            <a:off x="374840" y="855038"/>
            <a:ext cx="11394374" cy="5417858"/>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6B173B"/>
              </a:buClr>
              <a:buSzPts val="3200"/>
              <a:buFont typeface="Arial"/>
              <a:buNone/>
            </a:pPr>
            <a:r>
              <a:rPr lang="en-US" sz="3200">
                <a:solidFill>
                  <a:srgbClr val="6B173B"/>
                </a:solidFill>
                <a:latin typeface="Times New Roman"/>
                <a:ea typeface="Times New Roman"/>
                <a:cs typeface="Times New Roman"/>
                <a:sym typeface="Times New Roman"/>
              </a:rPr>
              <a:t> </a:t>
            </a:r>
            <a:endParaRPr/>
          </a:p>
        </p:txBody>
      </p:sp>
      <p:pic>
        <p:nvPicPr>
          <p:cNvPr id="159" name="Google Shape;159;p8"/>
          <p:cNvPicPr preferRelativeResize="0"/>
          <p:nvPr/>
        </p:nvPicPr>
        <p:blipFill rotWithShape="1">
          <a:blip r:embed="rId4">
            <a:alphaModFix/>
          </a:blip>
          <a:srcRect/>
          <a:stretch/>
        </p:blipFill>
        <p:spPr>
          <a:xfrm>
            <a:off x="11156735" y="5837375"/>
            <a:ext cx="892835" cy="892835"/>
          </a:xfrm>
          <a:prstGeom prst="rect">
            <a:avLst/>
          </a:prstGeom>
          <a:noFill/>
          <a:ln>
            <a:noFill/>
          </a:ln>
        </p:spPr>
      </p:pic>
      <p:pic>
        <p:nvPicPr>
          <p:cNvPr id="5" name="Picture 4" descr="A diagram of a cloud storage&#10;&#10;Description automatically generated">
            <a:extLst>
              <a:ext uri="{FF2B5EF4-FFF2-40B4-BE49-F238E27FC236}">
                <a16:creationId xmlns:a16="http://schemas.microsoft.com/office/drawing/2014/main" id="{195EE1CF-F061-E248-27B2-678DD800A4E5}"/>
              </a:ext>
            </a:extLst>
          </p:cNvPr>
          <p:cNvPicPr>
            <a:picLocks noChangeAspect="1"/>
          </p:cNvPicPr>
          <p:nvPr/>
        </p:nvPicPr>
        <p:blipFill rotWithShape="1">
          <a:blip r:embed="rId5"/>
          <a:srcRect l="5810" t="-1" b="-1"/>
          <a:stretch/>
        </p:blipFill>
        <p:spPr>
          <a:xfrm>
            <a:off x="3106616" y="1083493"/>
            <a:ext cx="5732584" cy="4919469"/>
          </a:xfrm>
          <a:prstGeom prst="rect">
            <a:avLst/>
          </a:prstGeom>
        </p:spPr>
      </p:pic>
      <p:pic>
        <p:nvPicPr>
          <p:cNvPr id="10" name="Picture 9" descr="A blue cloud logo with white text&#10;&#10;Description automatically generated">
            <a:extLst>
              <a:ext uri="{FF2B5EF4-FFF2-40B4-BE49-F238E27FC236}">
                <a16:creationId xmlns:a16="http://schemas.microsoft.com/office/drawing/2014/main" id="{7342BC0E-474B-A587-91AF-0DE135888EF8}"/>
              </a:ext>
            </a:extLst>
          </p:cNvPr>
          <p:cNvPicPr>
            <a:picLocks noChangeAspect="1"/>
          </p:cNvPicPr>
          <p:nvPr/>
        </p:nvPicPr>
        <p:blipFill>
          <a:blip r:embed="rId6"/>
          <a:stretch>
            <a:fillRect/>
          </a:stretch>
        </p:blipFill>
        <p:spPr>
          <a:xfrm>
            <a:off x="4619009" y="3130050"/>
            <a:ext cx="1256857" cy="718204"/>
          </a:xfrm>
          <a:prstGeom prst="rect">
            <a:avLst/>
          </a:prstGeom>
        </p:spPr>
      </p:pic>
      <p:pic>
        <p:nvPicPr>
          <p:cNvPr id="12" name="Picture 11" descr="A computer monitor with a logo&#10;&#10;Description automatically generated">
            <a:extLst>
              <a:ext uri="{FF2B5EF4-FFF2-40B4-BE49-F238E27FC236}">
                <a16:creationId xmlns:a16="http://schemas.microsoft.com/office/drawing/2014/main" id="{6F67FB24-0412-5EBB-F7F4-8F555E89A28C}"/>
              </a:ext>
            </a:extLst>
          </p:cNvPr>
          <p:cNvPicPr>
            <a:picLocks noChangeAspect="1"/>
          </p:cNvPicPr>
          <p:nvPr/>
        </p:nvPicPr>
        <p:blipFill>
          <a:blip r:embed="rId7"/>
          <a:stretch>
            <a:fillRect/>
          </a:stretch>
        </p:blipFill>
        <p:spPr>
          <a:xfrm>
            <a:off x="1956049" y="1718616"/>
            <a:ext cx="1150567" cy="760705"/>
          </a:xfrm>
          <a:prstGeom prst="rect">
            <a:avLst/>
          </a:prstGeom>
        </p:spPr>
      </p:pic>
      <p:pic>
        <p:nvPicPr>
          <p:cNvPr id="14" name="Picture 13" descr="A cell phone with a green robot logo&#10;&#10;Description automatically generated">
            <a:extLst>
              <a:ext uri="{FF2B5EF4-FFF2-40B4-BE49-F238E27FC236}">
                <a16:creationId xmlns:a16="http://schemas.microsoft.com/office/drawing/2014/main" id="{DA6557BB-C0BF-4051-E6C1-1CD9B3837A16}"/>
              </a:ext>
            </a:extLst>
          </p:cNvPr>
          <p:cNvPicPr>
            <a:picLocks noChangeAspect="1"/>
          </p:cNvPicPr>
          <p:nvPr/>
        </p:nvPicPr>
        <p:blipFill rotWithShape="1">
          <a:blip r:embed="rId8"/>
          <a:srcRect l="1" t="3262" r="45097" b="-76"/>
          <a:stretch/>
        </p:blipFill>
        <p:spPr>
          <a:xfrm>
            <a:off x="3627783" y="1314579"/>
            <a:ext cx="327529" cy="595893"/>
          </a:xfrm>
          <a:prstGeom prst="rect">
            <a:avLst/>
          </a:prstGeom>
        </p:spPr>
      </p:pic>
      <p:pic>
        <p:nvPicPr>
          <p:cNvPr id="16" name="Picture 15" descr="A white rectangular object with a green light&#10;&#10;Description automatically generated">
            <a:extLst>
              <a:ext uri="{FF2B5EF4-FFF2-40B4-BE49-F238E27FC236}">
                <a16:creationId xmlns:a16="http://schemas.microsoft.com/office/drawing/2014/main" id="{6931A6F0-C647-644B-F754-6F3883A67336}"/>
              </a:ext>
            </a:extLst>
          </p:cNvPr>
          <p:cNvPicPr>
            <a:picLocks noChangeAspect="1"/>
          </p:cNvPicPr>
          <p:nvPr/>
        </p:nvPicPr>
        <p:blipFill rotWithShape="1">
          <a:blip r:embed="rId9"/>
          <a:srcRect l="9132" t="6634" r="-9132"/>
          <a:stretch/>
        </p:blipFill>
        <p:spPr>
          <a:xfrm>
            <a:off x="5762847" y="975343"/>
            <a:ext cx="610660" cy="798212"/>
          </a:xfrm>
          <a:prstGeom prst="rect">
            <a:avLst/>
          </a:prstGeom>
        </p:spPr>
      </p:pic>
      <p:pic>
        <p:nvPicPr>
          <p:cNvPr id="18" name="Picture 17" descr="A blue shield with a lock&#10;&#10;Description automatically generated">
            <a:extLst>
              <a:ext uri="{FF2B5EF4-FFF2-40B4-BE49-F238E27FC236}">
                <a16:creationId xmlns:a16="http://schemas.microsoft.com/office/drawing/2014/main" id="{1D2FAAAD-6CF8-ED37-DBC4-36D00F64D361}"/>
              </a:ext>
            </a:extLst>
          </p:cNvPr>
          <p:cNvPicPr>
            <a:picLocks noChangeAspect="1"/>
          </p:cNvPicPr>
          <p:nvPr/>
        </p:nvPicPr>
        <p:blipFill>
          <a:blip r:embed="rId10"/>
          <a:stretch>
            <a:fillRect/>
          </a:stretch>
        </p:blipFill>
        <p:spPr>
          <a:xfrm>
            <a:off x="8333584" y="1589510"/>
            <a:ext cx="322078" cy="368089"/>
          </a:xfrm>
          <a:prstGeom prst="rect">
            <a:avLst/>
          </a:prstGeom>
        </p:spPr>
      </p:pic>
    </p:spTree>
    <p:extLst>
      <p:ext uri="{BB962C8B-B14F-4D97-AF65-F5344CB8AC3E}">
        <p14:creationId xmlns:p14="http://schemas.microsoft.com/office/powerpoint/2010/main" val="2571950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158" name="Google Shape;158;p8"/>
          <p:cNvPicPr preferRelativeResize="0"/>
          <p:nvPr/>
        </p:nvPicPr>
        <p:blipFill rotWithShape="1">
          <a:blip r:embed="rId3">
            <a:alphaModFix/>
          </a:blip>
          <a:srcRect/>
          <a:stretch/>
        </p:blipFill>
        <p:spPr>
          <a:xfrm>
            <a:off x="0" y="6400686"/>
            <a:ext cx="12192000" cy="457314"/>
          </a:xfrm>
          <a:prstGeom prst="rect">
            <a:avLst/>
          </a:prstGeom>
          <a:noFill/>
          <a:ln>
            <a:noFill/>
          </a:ln>
        </p:spPr>
      </p:pic>
      <p:sp>
        <p:nvSpPr>
          <p:cNvPr id="160" name="Google Shape;160;p8"/>
          <p:cNvSpPr txBox="1"/>
          <p:nvPr/>
        </p:nvSpPr>
        <p:spPr>
          <a:xfrm>
            <a:off x="1274297" y="197336"/>
            <a:ext cx="9643403" cy="760640"/>
          </a:xfrm>
          <a:prstGeom prst="rect">
            <a:avLst/>
          </a:prstGeom>
          <a:noFill/>
          <a:ln>
            <a:noFill/>
          </a:ln>
        </p:spPr>
        <p:txBody>
          <a:bodyPr spcFirstLastPara="1" wrap="square" lIns="91425" tIns="45700" rIns="91425" bIns="45700" anchor="b" anchorCtr="0">
            <a:normAutofit lnSpcReduction="10000"/>
          </a:bodyPr>
          <a:lstStyle/>
          <a:p>
            <a:pPr marL="0" marR="0" lvl="0" indent="0" algn="ctr" rtl="0">
              <a:lnSpc>
                <a:spcPct val="90000"/>
              </a:lnSpc>
              <a:spcBef>
                <a:spcPts val="0"/>
              </a:spcBef>
              <a:spcAft>
                <a:spcPts val="0"/>
              </a:spcAft>
              <a:buClr>
                <a:srgbClr val="6B173B"/>
              </a:buClr>
              <a:buSzPts val="5400"/>
              <a:buFont typeface="Times New Roman"/>
              <a:buNone/>
            </a:pPr>
            <a:r>
              <a:rPr lang="en-US" sz="5400" b="1" dirty="0">
                <a:solidFill>
                  <a:srgbClr val="6B173B"/>
                </a:solidFill>
                <a:latin typeface="Times New Roman"/>
                <a:ea typeface="Times New Roman"/>
                <a:cs typeface="Times New Roman"/>
                <a:sym typeface="Times New Roman"/>
              </a:rPr>
              <a:t>Feature Selection</a:t>
            </a:r>
            <a:endParaRPr dirty="0"/>
          </a:p>
        </p:txBody>
      </p:sp>
      <p:sp>
        <p:nvSpPr>
          <p:cNvPr id="161" name="Google Shape;161;p8"/>
          <p:cNvSpPr txBox="1"/>
          <p:nvPr/>
        </p:nvSpPr>
        <p:spPr>
          <a:xfrm>
            <a:off x="374840" y="890391"/>
            <a:ext cx="11394374" cy="5382505"/>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6B173B"/>
              </a:buClr>
              <a:buSzPts val="3200"/>
              <a:buFont typeface="Arial"/>
              <a:buNone/>
            </a:pPr>
            <a:r>
              <a:rPr lang="en-US" sz="3200">
                <a:solidFill>
                  <a:srgbClr val="6B173B"/>
                </a:solidFill>
                <a:latin typeface="Times New Roman"/>
                <a:ea typeface="Times New Roman"/>
                <a:cs typeface="Times New Roman"/>
                <a:sym typeface="Times New Roman"/>
              </a:rPr>
              <a:t> </a:t>
            </a:r>
            <a:endParaRPr/>
          </a:p>
        </p:txBody>
      </p:sp>
      <p:pic>
        <p:nvPicPr>
          <p:cNvPr id="2" name="Picture 1">
            <a:extLst>
              <a:ext uri="{FF2B5EF4-FFF2-40B4-BE49-F238E27FC236}">
                <a16:creationId xmlns:a16="http://schemas.microsoft.com/office/drawing/2014/main" id="{DE4012E0-7183-51DE-C1D3-18E56D1AFB52}"/>
              </a:ext>
            </a:extLst>
          </p:cNvPr>
          <p:cNvPicPr>
            <a:picLocks noChangeAspect="1"/>
          </p:cNvPicPr>
          <p:nvPr/>
        </p:nvPicPr>
        <p:blipFill rotWithShape="1">
          <a:blip r:embed="rId4"/>
          <a:srcRect r="1553"/>
          <a:stretch/>
        </p:blipFill>
        <p:spPr>
          <a:xfrm>
            <a:off x="752910" y="1036342"/>
            <a:ext cx="10686176" cy="5090601"/>
          </a:xfrm>
          <a:prstGeom prst="rect">
            <a:avLst/>
          </a:prstGeom>
        </p:spPr>
      </p:pic>
      <p:pic>
        <p:nvPicPr>
          <p:cNvPr id="159" name="Google Shape;159;p8"/>
          <p:cNvPicPr preferRelativeResize="0"/>
          <p:nvPr/>
        </p:nvPicPr>
        <p:blipFill rotWithShape="1">
          <a:blip r:embed="rId5">
            <a:alphaModFix/>
          </a:blip>
          <a:srcRect/>
          <a:stretch/>
        </p:blipFill>
        <p:spPr>
          <a:xfrm>
            <a:off x="11156735" y="5837375"/>
            <a:ext cx="892835" cy="892835"/>
          </a:xfrm>
          <a:prstGeom prst="rect">
            <a:avLst/>
          </a:prstGeom>
          <a:noFill/>
          <a:ln>
            <a:noFill/>
          </a:ln>
        </p:spPr>
      </p:pic>
    </p:spTree>
    <p:extLst>
      <p:ext uri="{BB962C8B-B14F-4D97-AF65-F5344CB8AC3E}">
        <p14:creationId xmlns:p14="http://schemas.microsoft.com/office/powerpoint/2010/main" val="367357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158" name="Google Shape;158;p8"/>
          <p:cNvPicPr preferRelativeResize="0"/>
          <p:nvPr/>
        </p:nvPicPr>
        <p:blipFill rotWithShape="1">
          <a:blip r:embed="rId3">
            <a:alphaModFix/>
          </a:blip>
          <a:srcRect/>
          <a:stretch/>
        </p:blipFill>
        <p:spPr>
          <a:xfrm>
            <a:off x="0" y="6400686"/>
            <a:ext cx="12192000" cy="457314"/>
          </a:xfrm>
          <a:prstGeom prst="rect">
            <a:avLst/>
          </a:prstGeom>
          <a:noFill/>
          <a:ln>
            <a:noFill/>
          </a:ln>
        </p:spPr>
      </p:pic>
      <p:sp>
        <p:nvSpPr>
          <p:cNvPr id="160" name="Google Shape;160;p8"/>
          <p:cNvSpPr txBox="1"/>
          <p:nvPr/>
        </p:nvSpPr>
        <p:spPr>
          <a:xfrm>
            <a:off x="1274297" y="197336"/>
            <a:ext cx="9643403" cy="760640"/>
          </a:xfrm>
          <a:prstGeom prst="rect">
            <a:avLst/>
          </a:prstGeom>
          <a:noFill/>
          <a:ln>
            <a:noFill/>
          </a:ln>
        </p:spPr>
        <p:txBody>
          <a:bodyPr spcFirstLastPara="1" wrap="square" lIns="91425" tIns="45700" rIns="91425" bIns="45700" anchor="b" anchorCtr="0">
            <a:normAutofit lnSpcReduction="10000"/>
          </a:bodyPr>
          <a:lstStyle/>
          <a:p>
            <a:pPr marL="0" marR="0" lvl="0" indent="0" algn="ctr" rtl="0">
              <a:lnSpc>
                <a:spcPct val="90000"/>
              </a:lnSpc>
              <a:spcBef>
                <a:spcPts val="0"/>
              </a:spcBef>
              <a:spcAft>
                <a:spcPts val="0"/>
              </a:spcAft>
              <a:buClr>
                <a:srgbClr val="6B173B"/>
              </a:buClr>
              <a:buSzPts val="5400"/>
              <a:buFont typeface="Times New Roman"/>
              <a:buNone/>
            </a:pPr>
            <a:r>
              <a:rPr lang="en-US" sz="5400" b="1" dirty="0">
                <a:solidFill>
                  <a:srgbClr val="6B173B"/>
                </a:solidFill>
                <a:latin typeface="Times New Roman"/>
                <a:ea typeface="Times New Roman"/>
                <a:cs typeface="Times New Roman"/>
                <a:sym typeface="Times New Roman"/>
              </a:rPr>
              <a:t>Data Columns</a:t>
            </a:r>
            <a:endParaRPr dirty="0"/>
          </a:p>
        </p:txBody>
      </p:sp>
      <p:sp>
        <p:nvSpPr>
          <p:cNvPr id="161" name="Google Shape;161;p8"/>
          <p:cNvSpPr txBox="1"/>
          <p:nvPr/>
        </p:nvSpPr>
        <p:spPr>
          <a:xfrm>
            <a:off x="374840" y="890391"/>
            <a:ext cx="11394374" cy="5382505"/>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6B173B"/>
              </a:buClr>
              <a:buSzPts val="3200"/>
              <a:buFont typeface="Arial"/>
              <a:buNone/>
            </a:pPr>
            <a:r>
              <a:rPr lang="en-US" sz="3200">
                <a:solidFill>
                  <a:srgbClr val="6B173B"/>
                </a:solidFill>
                <a:latin typeface="Times New Roman"/>
                <a:ea typeface="Times New Roman"/>
                <a:cs typeface="Times New Roman"/>
                <a:sym typeface="Times New Roman"/>
              </a:rPr>
              <a:t> </a:t>
            </a:r>
            <a:endParaRPr/>
          </a:p>
        </p:txBody>
      </p:sp>
      <p:pic>
        <p:nvPicPr>
          <p:cNvPr id="2" name="Content Placeholder 4">
            <a:extLst>
              <a:ext uri="{FF2B5EF4-FFF2-40B4-BE49-F238E27FC236}">
                <a16:creationId xmlns:a16="http://schemas.microsoft.com/office/drawing/2014/main" id="{91BC3215-123F-852D-3F28-3B8CC6FEDD2D}"/>
              </a:ext>
            </a:extLst>
          </p:cNvPr>
          <p:cNvPicPr>
            <a:picLocks noChangeAspect="1"/>
          </p:cNvPicPr>
          <p:nvPr/>
        </p:nvPicPr>
        <p:blipFill rotWithShape="1">
          <a:blip r:embed="rId4"/>
          <a:srcRect r="10311"/>
          <a:stretch/>
        </p:blipFill>
        <p:spPr>
          <a:xfrm>
            <a:off x="1274297" y="1727924"/>
            <a:ext cx="9643403" cy="3402151"/>
          </a:xfrm>
          <a:prstGeom prst="rect">
            <a:avLst/>
          </a:prstGeom>
          <a:noFill/>
          <a:ln>
            <a:noFill/>
          </a:ln>
        </p:spPr>
      </p:pic>
      <p:pic>
        <p:nvPicPr>
          <p:cNvPr id="159" name="Google Shape;159;p8"/>
          <p:cNvPicPr preferRelativeResize="0"/>
          <p:nvPr/>
        </p:nvPicPr>
        <p:blipFill rotWithShape="1">
          <a:blip r:embed="rId5">
            <a:alphaModFix/>
          </a:blip>
          <a:srcRect/>
          <a:stretch/>
        </p:blipFill>
        <p:spPr>
          <a:xfrm>
            <a:off x="11156735" y="5837375"/>
            <a:ext cx="892835" cy="892835"/>
          </a:xfrm>
          <a:prstGeom prst="rect">
            <a:avLst/>
          </a:prstGeom>
          <a:noFill/>
          <a:ln>
            <a:noFill/>
          </a:ln>
        </p:spPr>
      </p:pic>
    </p:spTree>
    <p:extLst>
      <p:ext uri="{BB962C8B-B14F-4D97-AF65-F5344CB8AC3E}">
        <p14:creationId xmlns:p14="http://schemas.microsoft.com/office/powerpoint/2010/main" val="4250886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158" name="Google Shape;158;p8"/>
          <p:cNvPicPr preferRelativeResize="0"/>
          <p:nvPr/>
        </p:nvPicPr>
        <p:blipFill rotWithShape="1">
          <a:blip r:embed="rId3">
            <a:alphaModFix/>
          </a:blip>
          <a:srcRect/>
          <a:stretch/>
        </p:blipFill>
        <p:spPr>
          <a:xfrm>
            <a:off x="0" y="6400686"/>
            <a:ext cx="12192000" cy="457314"/>
          </a:xfrm>
          <a:prstGeom prst="rect">
            <a:avLst/>
          </a:prstGeom>
          <a:noFill/>
          <a:ln>
            <a:noFill/>
          </a:ln>
        </p:spPr>
      </p:pic>
      <p:sp>
        <p:nvSpPr>
          <p:cNvPr id="160" name="Google Shape;160;p8"/>
          <p:cNvSpPr txBox="1"/>
          <p:nvPr/>
        </p:nvSpPr>
        <p:spPr>
          <a:xfrm>
            <a:off x="1274297" y="197336"/>
            <a:ext cx="9643403" cy="760640"/>
          </a:xfrm>
          <a:prstGeom prst="rect">
            <a:avLst/>
          </a:prstGeom>
          <a:noFill/>
          <a:ln>
            <a:noFill/>
          </a:ln>
        </p:spPr>
        <p:txBody>
          <a:bodyPr spcFirstLastPara="1" wrap="square" lIns="91425" tIns="45700" rIns="91425" bIns="45700" anchor="b" anchorCtr="0">
            <a:normAutofit fontScale="92500" lnSpcReduction="10000"/>
          </a:bodyPr>
          <a:lstStyle/>
          <a:p>
            <a:pPr marL="0" marR="0" lvl="0" indent="0" algn="ctr" rtl="0">
              <a:lnSpc>
                <a:spcPct val="90000"/>
              </a:lnSpc>
              <a:spcBef>
                <a:spcPts val="0"/>
              </a:spcBef>
              <a:spcAft>
                <a:spcPts val="0"/>
              </a:spcAft>
              <a:buClr>
                <a:srgbClr val="6B173B"/>
              </a:buClr>
              <a:buSzPts val="5400"/>
              <a:buFont typeface="Times New Roman"/>
              <a:buNone/>
            </a:pPr>
            <a:r>
              <a:rPr lang="en-US" sz="5400" b="1" dirty="0">
                <a:solidFill>
                  <a:srgbClr val="6B173B"/>
                </a:solidFill>
                <a:latin typeface="Times New Roman"/>
                <a:ea typeface="Times New Roman"/>
                <a:cs typeface="Times New Roman"/>
                <a:sym typeface="Times New Roman"/>
              </a:rPr>
              <a:t>Data Basic Descriptive Statistics</a:t>
            </a:r>
            <a:endParaRPr dirty="0"/>
          </a:p>
        </p:txBody>
      </p:sp>
      <p:sp>
        <p:nvSpPr>
          <p:cNvPr id="161" name="Google Shape;161;p8"/>
          <p:cNvSpPr txBox="1"/>
          <p:nvPr/>
        </p:nvSpPr>
        <p:spPr>
          <a:xfrm>
            <a:off x="374840" y="992252"/>
            <a:ext cx="11394374" cy="5280644"/>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6B173B"/>
              </a:buClr>
              <a:buSzPts val="3200"/>
              <a:buFont typeface="Arial"/>
              <a:buNone/>
            </a:pPr>
            <a:r>
              <a:rPr lang="en-US" sz="3200">
                <a:solidFill>
                  <a:srgbClr val="6B173B"/>
                </a:solidFill>
                <a:latin typeface="Times New Roman"/>
                <a:ea typeface="Times New Roman"/>
                <a:cs typeface="Times New Roman"/>
                <a:sym typeface="Times New Roman"/>
              </a:rPr>
              <a:t> </a:t>
            </a:r>
            <a:endParaRPr/>
          </a:p>
        </p:txBody>
      </p:sp>
      <p:pic>
        <p:nvPicPr>
          <p:cNvPr id="2" name="Content Placeholder 4">
            <a:extLst>
              <a:ext uri="{FF2B5EF4-FFF2-40B4-BE49-F238E27FC236}">
                <a16:creationId xmlns:a16="http://schemas.microsoft.com/office/drawing/2014/main" id="{641CCC51-2C8E-36B3-95B4-D28F33520B52}"/>
              </a:ext>
            </a:extLst>
          </p:cNvPr>
          <p:cNvPicPr>
            <a:picLocks noChangeAspect="1"/>
          </p:cNvPicPr>
          <p:nvPr/>
        </p:nvPicPr>
        <p:blipFill rotWithShape="1">
          <a:blip r:embed="rId4"/>
          <a:srcRect r="2306"/>
          <a:stretch/>
        </p:blipFill>
        <p:spPr>
          <a:xfrm>
            <a:off x="1034279" y="1382261"/>
            <a:ext cx="10123437" cy="4500625"/>
          </a:xfrm>
          <a:prstGeom prst="rect">
            <a:avLst/>
          </a:prstGeom>
          <a:noFill/>
          <a:ln>
            <a:noFill/>
          </a:ln>
        </p:spPr>
      </p:pic>
      <p:pic>
        <p:nvPicPr>
          <p:cNvPr id="159" name="Google Shape;159;p8"/>
          <p:cNvPicPr preferRelativeResize="0"/>
          <p:nvPr/>
        </p:nvPicPr>
        <p:blipFill rotWithShape="1">
          <a:blip r:embed="rId5">
            <a:alphaModFix/>
          </a:blip>
          <a:srcRect/>
          <a:stretch/>
        </p:blipFill>
        <p:spPr>
          <a:xfrm>
            <a:off x="11156735" y="5837375"/>
            <a:ext cx="892835" cy="892835"/>
          </a:xfrm>
          <a:prstGeom prst="rect">
            <a:avLst/>
          </a:prstGeom>
          <a:noFill/>
          <a:ln>
            <a:noFill/>
          </a:ln>
        </p:spPr>
      </p:pic>
    </p:spTree>
    <p:extLst>
      <p:ext uri="{BB962C8B-B14F-4D97-AF65-F5344CB8AC3E}">
        <p14:creationId xmlns:p14="http://schemas.microsoft.com/office/powerpoint/2010/main" val="3482387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Google Shape;96;p2"/>
          <p:cNvPicPr preferRelativeResize="0"/>
          <p:nvPr/>
        </p:nvPicPr>
        <p:blipFill rotWithShape="1">
          <a:blip r:embed="rId3">
            <a:alphaModFix/>
          </a:blip>
          <a:srcRect/>
          <a:stretch/>
        </p:blipFill>
        <p:spPr>
          <a:xfrm>
            <a:off x="0" y="6400686"/>
            <a:ext cx="12192000" cy="457314"/>
          </a:xfrm>
          <a:prstGeom prst="rect">
            <a:avLst/>
          </a:prstGeom>
          <a:noFill/>
          <a:ln>
            <a:noFill/>
          </a:ln>
        </p:spPr>
      </p:pic>
      <p:sp>
        <p:nvSpPr>
          <p:cNvPr id="97" name="Google Shape;97;p2"/>
          <p:cNvSpPr txBox="1"/>
          <p:nvPr/>
        </p:nvSpPr>
        <p:spPr>
          <a:xfrm>
            <a:off x="1274297" y="197335"/>
            <a:ext cx="9643403" cy="816193"/>
          </a:xfrm>
          <a:prstGeom prst="rect">
            <a:avLst/>
          </a:prstGeom>
          <a:noFill/>
          <a:ln>
            <a:noFill/>
          </a:ln>
        </p:spPr>
        <p:txBody>
          <a:bodyPr spcFirstLastPara="1" wrap="square" lIns="91425" tIns="45700" rIns="91425" bIns="45700" anchor="b" anchorCtr="0">
            <a:normAutofit lnSpcReduction="10000"/>
          </a:bodyPr>
          <a:lstStyle/>
          <a:p>
            <a:pPr marL="0" marR="0" lvl="0" indent="0" algn="ctr" rtl="0">
              <a:lnSpc>
                <a:spcPct val="90000"/>
              </a:lnSpc>
              <a:spcBef>
                <a:spcPts val="0"/>
              </a:spcBef>
              <a:spcAft>
                <a:spcPts val="0"/>
              </a:spcAft>
              <a:buClr>
                <a:srgbClr val="6B173B"/>
              </a:buClr>
              <a:buSzPts val="5400"/>
              <a:buFont typeface="Times New Roman"/>
              <a:buNone/>
            </a:pPr>
            <a:r>
              <a:rPr lang="en-US" sz="5400" b="1" i="0" u="none" strike="noStrike" cap="none">
                <a:solidFill>
                  <a:srgbClr val="6B173B"/>
                </a:solidFill>
                <a:latin typeface="Times New Roman"/>
                <a:ea typeface="Times New Roman"/>
                <a:cs typeface="Times New Roman"/>
                <a:sym typeface="Times New Roman"/>
              </a:rPr>
              <a:t>GOAL</a:t>
            </a:r>
            <a:endParaRPr/>
          </a:p>
        </p:txBody>
      </p:sp>
      <p:sp>
        <p:nvSpPr>
          <p:cNvPr id="98" name="Google Shape;98;p2"/>
          <p:cNvSpPr txBox="1"/>
          <p:nvPr/>
        </p:nvSpPr>
        <p:spPr>
          <a:xfrm>
            <a:off x="385066" y="841212"/>
            <a:ext cx="11260286" cy="138499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742950" marR="0" lvl="1" indent="-285750" algn="l" rtl="0">
              <a:spcBef>
                <a:spcPts val="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Develop a predictive analytics software tool that uses machine learning to analyze healthcare data, identifying individuals at high risk of developing diabetes, particularly Type 2 diabetes, at an early stage.</a:t>
            </a:r>
            <a:endParaRPr/>
          </a:p>
        </p:txBody>
      </p:sp>
      <p:sp>
        <p:nvSpPr>
          <p:cNvPr id="99" name="Google Shape;99;p2"/>
          <p:cNvSpPr txBox="1"/>
          <p:nvPr/>
        </p:nvSpPr>
        <p:spPr>
          <a:xfrm>
            <a:off x="374839" y="1013528"/>
            <a:ext cx="11442321" cy="5259368"/>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6B173B"/>
              </a:buClr>
              <a:buSzPts val="3200"/>
              <a:buFont typeface="Arial"/>
              <a:buNone/>
            </a:pPr>
            <a:r>
              <a:rPr lang="en-US" sz="3200" b="0" u="none">
                <a:solidFill>
                  <a:srgbClr val="6B173B"/>
                </a:solidFill>
                <a:latin typeface="Times New Roman"/>
                <a:ea typeface="Times New Roman"/>
                <a:cs typeface="Times New Roman"/>
                <a:sym typeface="Times New Roman"/>
              </a:rPr>
              <a:t> </a:t>
            </a:r>
            <a:endParaRPr/>
          </a:p>
        </p:txBody>
      </p:sp>
      <p:pic>
        <p:nvPicPr>
          <p:cNvPr id="100" name="Google Shape;100;p2" descr="A screenshot of a computer&#10;&#10;Description automatically generated"/>
          <p:cNvPicPr preferRelativeResize="0"/>
          <p:nvPr/>
        </p:nvPicPr>
        <p:blipFill rotWithShape="1">
          <a:blip r:embed="rId4">
            <a:alphaModFix/>
          </a:blip>
          <a:srcRect l="9245" t="30897" r="32355" b="10704"/>
          <a:stretch/>
        </p:blipFill>
        <p:spPr>
          <a:xfrm>
            <a:off x="3694323" y="2353997"/>
            <a:ext cx="4803354" cy="3765736"/>
          </a:xfrm>
          <a:prstGeom prst="rect">
            <a:avLst/>
          </a:prstGeom>
          <a:noFill/>
          <a:ln>
            <a:noFill/>
          </a:ln>
        </p:spPr>
      </p:pic>
      <p:pic>
        <p:nvPicPr>
          <p:cNvPr id="101" name="Google Shape;101;p2"/>
          <p:cNvPicPr preferRelativeResize="0"/>
          <p:nvPr/>
        </p:nvPicPr>
        <p:blipFill rotWithShape="1">
          <a:blip r:embed="rId5">
            <a:alphaModFix/>
          </a:blip>
          <a:srcRect/>
          <a:stretch/>
        </p:blipFill>
        <p:spPr>
          <a:xfrm>
            <a:off x="11156735" y="5837375"/>
            <a:ext cx="892835" cy="89283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158" name="Google Shape;158;p8"/>
          <p:cNvPicPr preferRelativeResize="0"/>
          <p:nvPr/>
        </p:nvPicPr>
        <p:blipFill rotWithShape="1">
          <a:blip r:embed="rId3">
            <a:alphaModFix/>
          </a:blip>
          <a:srcRect/>
          <a:stretch/>
        </p:blipFill>
        <p:spPr>
          <a:xfrm>
            <a:off x="0" y="6400686"/>
            <a:ext cx="12192000" cy="457314"/>
          </a:xfrm>
          <a:prstGeom prst="rect">
            <a:avLst/>
          </a:prstGeom>
          <a:noFill/>
          <a:ln>
            <a:noFill/>
          </a:ln>
        </p:spPr>
      </p:pic>
      <p:sp>
        <p:nvSpPr>
          <p:cNvPr id="160" name="Google Shape;160;p8"/>
          <p:cNvSpPr txBox="1"/>
          <p:nvPr/>
        </p:nvSpPr>
        <p:spPr>
          <a:xfrm>
            <a:off x="1274297" y="197336"/>
            <a:ext cx="9643403" cy="760640"/>
          </a:xfrm>
          <a:prstGeom prst="rect">
            <a:avLst/>
          </a:prstGeom>
          <a:noFill/>
          <a:ln>
            <a:noFill/>
          </a:ln>
        </p:spPr>
        <p:txBody>
          <a:bodyPr spcFirstLastPara="1" wrap="square" lIns="91425" tIns="45700" rIns="91425" bIns="45700" anchor="b" anchorCtr="0">
            <a:normAutofit lnSpcReduction="10000"/>
          </a:bodyPr>
          <a:lstStyle/>
          <a:p>
            <a:pPr marL="0" marR="0" lvl="0" indent="0" algn="ctr" rtl="0">
              <a:lnSpc>
                <a:spcPct val="90000"/>
              </a:lnSpc>
              <a:spcBef>
                <a:spcPts val="0"/>
              </a:spcBef>
              <a:spcAft>
                <a:spcPts val="0"/>
              </a:spcAft>
              <a:buClr>
                <a:srgbClr val="6B173B"/>
              </a:buClr>
              <a:buSzPts val="5400"/>
              <a:buFont typeface="Times New Roman"/>
              <a:buNone/>
            </a:pPr>
            <a:r>
              <a:rPr lang="en-US" sz="5400" b="1" dirty="0">
                <a:solidFill>
                  <a:srgbClr val="6B173B"/>
                </a:solidFill>
                <a:latin typeface="Times New Roman"/>
                <a:ea typeface="Times New Roman"/>
                <a:cs typeface="Times New Roman"/>
                <a:sym typeface="Times New Roman"/>
              </a:rPr>
              <a:t>Prediction Output</a:t>
            </a:r>
            <a:endParaRPr dirty="0"/>
          </a:p>
        </p:txBody>
      </p:sp>
      <p:sp>
        <p:nvSpPr>
          <p:cNvPr id="161" name="Google Shape;161;p8"/>
          <p:cNvSpPr txBox="1"/>
          <p:nvPr/>
        </p:nvSpPr>
        <p:spPr>
          <a:xfrm>
            <a:off x="374840" y="890391"/>
            <a:ext cx="11394374" cy="5382505"/>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6B173B"/>
              </a:buClr>
              <a:buSzPts val="3200"/>
              <a:buFont typeface="Arial"/>
              <a:buNone/>
            </a:pPr>
            <a:r>
              <a:rPr lang="en-US" sz="3200">
                <a:solidFill>
                  <a:srgbClr val="6B173B"/>
                </a:solidFill>
                <a:latin typeface="Times New Roman"/>
                <a:ea typeface="Times New Roman"/>
                <a:cs typeface="Times New Roman"/>
                <a:sym typeface="Times New Roman"/>
              </a:rPr>
              <a:t> </a:t>
            </a:r>
            <a:endParaRPr/>
          </a:p>
        </p:txBody>
      </p:sp>
      <p:pic>
        <p:nvPicPr>
          <p:cNvPr id="5" name="Picture 4">
            <a:extLst>
              <a:ext uri="{FF2B5EF4-FFF2-40B4-BE49-F238E27FC236}">
                <a16:creationId xmlns:a16="http://schemas.microsoft.com/office/drawing/2014/main" id="{068150C0-C46A-933C-5F08-531866C69F2B}"/>
              </a:ext>
            </a:extLst>
          </p:cNvPr>
          <p:cNvPicPr>
            <a:picLocks noChangeAspect="1"/>
          </p:cNvPicPr>
          <p:nvPr/>
        </p:nvPicPr>
        <p:blipFill rotWithShape="1">
          <a:blip r:embed="rId4"/>
          <a:srcRect t="1968"/>
          <a:stretch/>
        </p:blipFill>
        <p:spPr>
          <a:xfrm>
            <a:off x="2615378" y="1180618"/>
            <a:ext cx="6961239" cy="4969432"/>
          </a:xfrm>
          <a:prstGeom prst="rect">
            <a:avLst/>
          </a:prstGeom>
        </p:spPr>
      </p:pic>
      <p:pic>
        <p:nvPicPr>
          <p:cNvPr id="159" name="Google Shape;159;p8"/>
          <p:cNvPicPr preferRelativeResize="0"/>
          <p:nvPr/>
        </p:nvPicPr>
        <p:blipFill rotWithShape="1">
          <a:blip r:embed="rId5">
            <a:alphaModFix/>
          </a:blip>
          <a:srcRect/>
          <a:stretch/>
        </p:blipFill>
        <p:spPr>
          <a:xfrm>
            <a:off x="11156735" y="5837375"/>
            <a:ext cx="892835" cy="892835"/>
          </a:xfrm>
          <a:prstGeom prst="rect">
            <a:avLst/>
          </a:prstGeom>
          <a:noFill/>
          <a:ln>
            <a:noFill/>
          </a:ln>
        </p:spPr>
      </p:pic>
    </p:spTree>
    <p:extLst>
      <p:ext uri="{BB962C8B-B14F-4D97-AF65-F5344CB8AC3E}">
        <p14:creationId xmlns:p14="http://schemas.microsoft.com/office/powerpoint/2010/main" val="26210001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158" name="Google Shape;158;p8"/>
          <p:cNvPicPr preferRelativeResize="0"/>
          <p:nvPr/>
        </p:nvPicPr>
        <p:blipFill rotWithShape="1">
          <a:blip r:embed="rId3">
            <a:alphaModFix/>
          </a:blip>
          <a:srcRect/>
          <a:stretch/>
        </p:blipFill>
        <p:spPr>
          <a:xfrm>
            <a:off x="0" y="6400686"/>
            <a:ext cx="12192000" cy="457314"/>
          </a:xfrm>
          <a:prstGeom prst="rect">
            <a:avLst/>
          </a:prstGeom>
          <a:noFill/>
          <a:ln>
            <a:noFill/>
          </a:ln>
        </p:spPr>
      </p:pic>
      <p:sp>
        <p:nvSpPr>
          <p:cNvPr id="160" name="Google Shape;160;p8"/>
          <p:cNvSpPr txBox="1"/>
          <p:nvPr/>
        </p:nvSpPr>
        <p:spPr>
          <a:xfrm>
            <a:off x="1274297" y="197336"/>
            <a:ext cx="9643403" cy="760640"/>
          </a:xfrm>
          <a:prstGeom prst="rect">
            <a:avLst/>
          </a:prstGeom>
          <a:noFill/>
          <a:ln>
            <a:noFill/>
          </a:ln>
        </p:spPr>
        <p:txBody>
          <a:bodyPr spcFirstLastPara="1" wrap="square" lIns="91425" tIns="45700" rIns="91425" bIns="45700" anchor="b" anchorCtr="0">
            <a:normAutofit lnSpcReduction="10000"/>
          </a:bodyPr>
          <a:lstStyle/>
          <a:p>
            <a:pPr marL="0" marR="0" lvl="0" indent="0" algn="ctr" rtl="0">
              <a:lnSpc>
                <a:spcPct val="90000"/>
              </a:lnSpc>
              <a:spcBef>
                <a:spcPts val="0"/>
              </a:spcBef>
              <a:spcAft>
                <a:spcPts val="0"/>
              </a:spcAft>
              <a:buClr>
                <a:srgbClr val="6B173B"/>
              </a:buClr>
              <a:buSzPts val="5400"/>
              <a:buFont typeface="Times New Roman"/>
              <a:buNone/>
            </a:pPr>
            <a:r>
              <a:rPr lang="en-US" sz="5400" b="1" dirty="0">
                <a:solidFill>
                  <a:srgbClr val="6B173B"/>
                </a:solidFill>
                <a:latin typeface="Times New Roman"/>
                <a:ea typeface="Times New Roman"/>
                <a:cs typeface="Times New Roman"/>
                <a:sym typeface="Times New Roman"/>
              </a:rPr>
              <a:t>Model F1 Scores</a:t>
            </a:r>
            <a:endParaRPr dirty="0"/>
          </a:p>
        </p:txBody>
      </p:sp>
      <p:sp>
        <p:nvSpPr>
          <p:cNvPr id="161" name="Google Shape;161;p8"/>
          <p:cNvSpPr txBox="1"/>
          <p:nvPr/>
        </p:nvSpPr>
        <p:spPr>
          <a:xfrm>
            <a:off x="374840" y="890391"/>
            <a:ext cx="11394374" cy="5382505"/>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6B173B"/>
              </a:buClr>
              <a:buSzPts val="3200"/>
              <a:buFont typeface="Arial"/>
              <a:buNone/>
            </a:pPr>
            <a:r>
              <a:rPr lang="en-US" sz="3200">
                <a:solidFill>
                  <a:srgbClr val="6B173B"/>
                </a:solidFill>
                <a:latin typeface="Times New Roman"/>
                <a:ea typeface="Times New Roman"/>
                <a:cs typeface="Times New Roman"/>
                <a:sym typeface="Times New Roman"/>
              </a:rPr>
              <a:t> </a:t>
            </a:r>
            <a:endParaRPr/>
          </a:p>
        </p:txBody>
      </p:sp>
      <p:pic>
        <p:nvPicPr>
          <p:cNvPr id="2" name="Content Placeholder 4">
            <a:extLst>
              <a:ext uri="{FF2B5EF4-FFF2-40B4-BE49-F238E27FC236}">
                <a16:creationId xmlns:a16="http://schemas.microsoft.com/office/drawing/2014/main" id="{90719750-B4DC-7F8A-80F7-6636E6B90E78}"/>
              </a:ext>
            </a:extLst>
          </p:cNvPr>
          <p:cNvPicPr>
            <a:picLocks noChangeAspect="1"/>
          </p:cNvPicPr>
          <p:nvPr/>
        </p:nvPicPr>
        <p:blipFill rotWithShape="1">
          <a:blip r:embed="rId4"/>
          <a:srcRect r="1209"/>
          <a:stretch/>
        </p:blipFill>
        <p:spPr>
          <a:xfrm>
            <a:off x="705053" y="1085766"/>
            <a:ext cx="10733948" cy="5123758"/>
          </a:xfrm>
          <a:prstGeom prst="rect">
            <a:avLst/>
          </a:prstGeom>
          <a:noFill/>
          <a:ln>
            <a:noFill/>
          </a:ln>
        </p:spPr>
      </p:pic>
      <p:pic>
        <p:nvPicPr>
          <p:cNvPr id="159" name="Google Shape;159;p8"/>
          <p:cNvPicPr preferRelativeResize="0"/>
          <p:nvPr/>
        </p:nvPicPr>
        <p:blipFill rotWithShape="1">
          <a:blip r:embed="rId5">
            <a:alphaModFix/>
          </a:blip>
          <a:srcRect/>
          <a:stretch/>
        </p:blipFill>
        <p:spPr>
          <a:xfrm>
            <a:off x="11156735" y="5837375"/>
            <a:ext cx="892835" cy="892835"/>
          </a:xfrm>
          <a:prstGeom prst="rect">
            <a:avLst/>
          </a:prstGeom>
          <a:noFill/>
          <a:ln>
            <a:noFill/>
          </a:ln>
        </p:spPr>
      </p:pic>
    </p:spTree>
    <p:extLst>
      <p:ext uri="{BB962C8B-B14F-4D97-AF65-F5344CB8AC3E}">
        <p14:creationId xmlns:p14="http://schemas.microsoft.com/office/powerpoint/2010/main" val="1340050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158" name="Google Shape;158;p8"/>
          <p:cNvPicPr preferRelativeResize="0"/>
          <p:nvPr/>
        </p:nvPicPr>
        <p:blipFill rotWithShape="1">
          <a:blip r:embed="rId3">
            <a:alphaModFix/>
          </a:blip>
          <a:srcRect/>
          <a:stretch/>
        </p:blipFill>
        <p:spPr>
          <a:xfrm>
            <a:off x="0" y="6400686"/>
            <a:ext cx="12192000" cy="457314"/>
          </a:xfrm>
          <a:prstGeom prst="rect">
            <a:avLst/>
          </a:prstGeom>
          <a:noFill/>
          <a:ln>
            <a:noFill/>
          </a:ln>
        </p:spPr>
      </p:pic>
      <p:sp>
        <p:nvSpPr>
          <p:cNvPr id="160" name="Google Shape;160;p8"/>
          <p:cNvSpPr txBox="1"/>
          <p:nvPr/>
        </p:nvSpPr>
        <p:spPr>
          <a:xfrm>
            <a:off x="1274297" y="197336"/>
            <a:ext cx="9643403" cy="760640"/>
          </a:xfrm>
          <a:prstGeom prst="rect">
            <a:avLst/>
          </a:prstGeom>
          <a:noFill/>
          <a:ln>
            <a:noFill/>
          </a:ln>
        </p:spPr>
        <p:txBody>
          <a:bodyPr spcFirstLastPara="1" wrap="square" lIns="91425" tIns="45700" rIns="91425" bIns="45700" anchor="b" anchorCtr="0">
            <a:normAutofit lnSpcReduction="10000"/>
          </a:bodyPr>
          <a:lstStyle/>
          <a:p>
            <a:pPr marL="0" marR="0" lvl="0" indent="0" algn="ctr" rtl="0">
              <a:lnSpc>
                <a:spcPct val="90000"/>
              </a:lnSpc>
              <a:spcBef>
                <a:spcPts val="0"/>
              </a:spcBef>
              <a:spcAft>
                <a:spcPts val="0"/>
              </a:spcAft>
              <a:buClr>
                <a:srgbClr val="6B173B"/>
              </a:buClr>
              <a:buSzPts val="5400"/>
              <a:buFont typeface="Times New Roman"/>
              <a:buNone/>
            </a:pPr>
            <a:r>
              <a:rPr lang="en-US" sz="5400" b="1" dirty="0">
                <a:solidFill>
                  <a:srgbClr val="6B173B"/>
                </a:solidFill>
                <a:latin typeface="Times New Roman"/>
                <a:ea typeface="Times New Roman"/>
                <a:cs typeface="Times New Roman"/>
                <a:sym typeface="Times New Roman"/>
              </a:rPr>
              <a:t>Feature Importance</a:t>
            </a:r>
            <a:endParaRPr dirty="0"/>
          </a:p>
        </p:txBody>
      </p:sp>
      <p:sp>
        <p:nvSpPr>
          <p:cNvPr id="161" name="Google Shape;161;p8"/>
          <p:cNvSpPr txBox="1"/>
          <p:nvPr/>
        </p:nvSpPr>
        <p:spPr>
          <a:xfrm>
            <a:off x="374840" y="957976"/>
            <a:ext cx="11394374" cy="5314920"/>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6B173B"/>
              </a:buClr>
              <a:buSzPts val="3200"/>
              <a:buFont typeface="Arial"/>
              <a:buNone/>
            </a:pPr>
            <a:r>
              <a:rPr lang="en-US" sz="3200">
                <a:solidFill>
                  <a:srgbClr val="6B173B"/>
                </a:solidFill>
                <a:latin typeface="Times New Roman"/>
                <a:ea typeface="Times New Roman"/>
                <a:cs typeface="Times New Roman"/>
                <a:sym typeface="Times New Roman"/>
              </a:rPr>
              <a:t> </a:t>
            </a:r>
            <a:endParaRPr/>
          </a:p>
        </p:txBody>
      </p:sp>
      <p:pic>
        <p:nvPicPr>
          <p:cNvPr id="2" name="Content Placeholder 4">
            <a:extLst>
              <a:ext uri="{FF2B5EF4-FFF2-40B4-BE49-F238E27FC236}">
                <a16:creationId xmlns:a16="http://schemas.microsoft.com/office/drawing/2014/main" id="{01909747-677F-650D-2066-557CC24D66EE}"/>
              </a:ext>
            </a:extLst>
          </p:cNvPr>
          <p:cNvPicPr>
            <a:picLocks noChangeAspect="1"/>
          </p:cNvPicPr>
          <p:nvPr/>
        </p:nvPicPr>
        <p:blipFill rotWithShape="1">
          <a:blip r:embed="rId4"/>
          <a:srcRect r="5689"/>
          <a:stretch/>
        </p:blipFill>
        <p:spPr>
          <a:xfrm>
            <a:off x="1216552" y="1085766"/>
            <a:ext cx="9758892" cy="4989890"/>
          </a:xfrm>
          <a:prstGeom prst="rect">
            <a:avLst/>
          </a:prstGeom>
          <a:noFill/>
          <a:ln>
            <a:noFill/>
          </a:ln>
        </p:spPr>
      </p:pic>
      <p:pic>
        <p:nvPicPr>
          <p:cNvPr id="159" name="Google Shape;159;p8"/>
          <p:cNvPicPr preferRelativeResize="0"/>
          <p:nvPr/>
        </p:nvPicPr>
        <p:blipFill rotWithShape="1">
          <a:blip r:embed="rId5">
            <a:alphaModFix/>
          </a:blip>
          <a:srcRect/>
          <a:stretch/>
        </p:blipFill>
        <p:spPr>
          <a:xfrm>
            <a:off x="11156735" y="5837375"/>
            <a:ext cx="892835" cy="892835"/>
          </a:xfrm>
          <a:prstGeom prst="rect">
            <a:avLst/>
          </a:prstGeom>
          <a:noFill/>
          <a:ln>
            <a:noFill/>
          </a:ln>
        </p:spPr>
      </p:pic>
    </p:spTree>
    <p:extLst>
      <p:ext uri="{BB962C8B-B14F-4D97-AF65-F5344CB8AC3E}">
        <p14:creationId xmlns:p14="http://schemas.microsoft.com/office/powerpoint/2010/main" val="14024713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42" name="Google Shape;142;p6"/>
          <p:cNvSpPr txBox="1"/>
          <p:nvPr/>
        </p:nvSpPr>
        <p:spPr>
          <a:xfrm>
            <a:off x="562303" y="855010"/>
            <a:ext cx="10909738" cy="5348945"/>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6B173B"/>
              </a:buClr>
              <a:buSzPts val="3200"/>
              <a:buFont typeface="Arial"/>
              <a:buNone/>
            </a:pPr>
            <a:r>
              <a:rPr lang="en-US" sz="3200" dirty="0">
                <a:solidFill>
                  <a:srgbClr val="6B173B"/>
                </a:solidFill>
                <a:latin typeface="Times New Roman"/>
                <a:ea typeface="Times New Roman"/>
                <a:cs typeface="Times New Roman"/>
                <a:sym typeface="Times New Roman"/>
              </a:rPr>
              <a:t> </a:t>
            </a:r>
            <a:endParaRPr dirty="0"/>
          </a:p>
        </p:txBody>
      </p:sp>
      <p:pic>
        <p:nvPicPr>
          <p:cNvPr id="138" name="Google Shape;138;p6"/>
          <p:cNvPicPr preferRelativeResize="0"/>
          <p:nvPr/>
        </p:nvPicPr>
        <p:blipFill rotWithShape="1">
          <a:blip r:embed="rId3">
            <a:alphaModFix/>
          </a:blip>
          <a:srcRect/>
          <a:stretch/>
        </p:blipFill>
        <p:spPr>
          <a:xfrm>
            <a:off x="0" y="6400686"/>
            <a:ext cx="12192000" cy="457314"/>
          </a:xfrm>
          <a:prstGeom prst="rect">
            <a:avLst/>
          </a:prstGeom>
          <a:noFill/>
          <a:ln>
            <a:noFill/>
          </a:ln>
        </p:spPr>
      </p:pic>
      <p:pic>
        <p:nvPicPr>
          <p:cNvPr id="139" name="Google Shape;139;p6"/>
          <p:cNvPicPr preferRelativeResize="0"/>
          <p:nvPr/>
        </p:nvPicPr>
        <p:blipFill rotWithShape="1">
          <a:blip r:embed="rId4">
            <a:alphaModFix/>
          </a:blip>
          <a:srcRect/>
          <a:stretch/>
        </p:blipFill>
        <p:spPr>
          <a:xfrm>
            <a:off x="11156735" y="5837375"/>
            <a:ext cx="892835" cy="892835"/>
          </a:xfrm>
          <a:prstGeom prst="rect">
            <a:avLst/>
          </a:prstGeom>
          <a:noFill/>
          <a:ln>
            <a:noFill/>
          </a:ln>
        </p:spPr>
      </p:pic>
      <p:sp>
        <p:nvSpPr>
          <p:cNvPr id="140" name="Google Shape;140;p6"/>
          <p:cNvSpPr txBox="1"/>
          <p:nvPr/>
        </p:nvSpPr>
        <p:spPr>
          <a:xfrm>
            <a:off x="1274298" y="128396"/>
            <a:ext cx="9643403" cy="726614"/>
          </a:xfrm>
          <a:prstGeom prst="rect">
            <a:avLst/>
          </a:prstGeom>
          <a:noFill/>
          <a:ln>
            <a:noFill/>
          </a:ln>
        </p:spPr>
        <p:txBody>
          <a:bodyPr spcFirstLastPara="1" wrap="square" lIns="91425" tIns="45700" rIns="91425" bIns="45700" anchor="b" anchorCtr="0">
            <a:normAutofit fontScale="92500" lnSpcReduction="10000"/>
          </a:bodyPr>
          <a:lstStyle/>
          <a:p>
            <a:pPr marL="0" marR="0" lvl="0" indent="0" algn="ctr" rtl="0">
              <a:lnSpc>
                <a:spcPct val="90000"/>
              </a:lnSpc>
              <a:spcBef>
                <a:spcPts val="0"/>
              </a:spcBef>
              <a:spcAft>
                <a:spcPts val="0"/>
              </a:spcAft>
              <a:buClr>
                <a:srgbClr val="6B173B"/>
              </a:buClr>
              <a:buSzPts val="5400"/>
              <a:buFont typeface="Times New Roman"/>
              <a:buNone/>
            </a:pPr>
            <a:r>
              <a:rPr lang="en-US" sz="5400" b="1" dirty="0">
                <a:solidFill>
                  <a:srgbClr val="6B173B"/>
                </a:solidFill>
                <a:latin typeface="Times New Roman"/>
                <a:ea typeface="Times New Roman"/>
                <a:cs typeface="Times New Roman"/>
                <a:sym typeface="Times New Roman"/>
              </a:rPr>
              <a:t>Discussion</a:t>
            </a:r>
            <a:endParaRPr dirty="0"/>
          </a:p>
        </p:txBody>
      </p:sp>
      <p:sp>
        <p:nvSpPr>
          <p:cNvPr id="141" name="Google Shape;141;p6"/>
          <p:cNvSpPr txBox="1"/>
          <p:nvPr/>
        </p:nvSpPr>
        <p:spPr>
          <a:xfrm>
            <a:off x="562303" y="912578"/>
            <a:ext cx="10909738" cy="5355272"/>
          </a:xfrm>
          <a:prstGeom prst="rect">
            <a:avLst/>
          </a:prstGeom>
          <a:noFill/>
          <a:ln>
            <a:noFill/>
          </a:ln>
        </p:spPr>
        <p:txBody>
          <a:bodyPr spcFirstLastPara="1" wrap="square" lIns="91425" tIns="45700" rIns="91425" bIns="45700" anchor="t" anchorCtr="0">
            <a:spAutoFit/>
          </a:bodyPr>
          <a:lstStyle/>
          <a:p>
            <a:pPr marL="800100" lvl="1" indent="-342900">
              <a:buSzPts val="2400"/>
              <a:buFont typeface="Arial" panose="020B0604020202020204" pitchFamily="34" charset="0"/>
              <a:buChar char="•"/>
            </a:pPr>
            <a:r>
              <a:rPr lang="en-US" sz="1800" dirty="0"/>
              <a:t>Diabetes is a global health concern, affecting 537 million people worldwide, making it one of the deadliest and most common non-communicable diseases. </a:t>
            </a:r>
          </a:p>
          <a:p>
            <a:pPr marL="800100" lvl="1" indent="-342900">
              <a:buSzPts val="2400"/>
              <a:buFont typeface="Arial" panose="020B0604020202020204" pitchFamily="34" charset="0"/>
              <a:buChar char="•"/>
            </a:pPr>
            <a:r>
              <a:rPr lang="en-US" sz="1800" dirty="0"/>
              <a:t>Key factors observed in the data for diabetes risk include BMI, glucose, age, diabetes pedigree function, insulin, blood pressure, skin thickness, and pregnancies.</a:t>
            </a:r>
          </a:p>
          <a:p>
            <a:pPr marL="800100" lvl="1" indent="-342900">
              <a:buSzPts val="2400"/>
              <a:buFont typeface="Arial" panose="020B0604020202020204" pitchFamily="34" charset="0"/>
              <a:buChar char="•"/>
            </a:pPr>
            <a:r>
              <a:rPr lang="en-US" sz="1800" dirty="0"/>
              <a:t>Early prediction of diabetes is essential to reduce the risk and complications associated with the disease. </a:t>
            </a:r>
          </a:p>
          <a:p>
            <a:pPr marL="800100" lvl="1" indent="-342900">
              <a:buSzPts val="2400"/>
              <a:buFont typeface="Arial" panose="020B0604020202020204" pitchFamily="34" charset="0"/>
              <a:buChar char="•"/>
            </a:pPr>
            <a:r>
              <a:rPr lang="en-US" sz="1800" dirty="0"/>
              <a:t>The developed predictive analytics tool utilized machine learning approaches and the open-source Pima Indian dataset. </a:t>
            </a:r>
          </a:p>
          <a:p>
            <a:pPr marL="800100" lvl="1" indent="-342900">
              <a:buSzPts val="2400"/>
              <a:buFont typeface="Arial" panose="020B0604020202020204" pitchFamily="34" charset="0"/>
              <a:buChar char="•"/>
            </a:pPr>
            <a:r>
              <a:rPr lang="en-US" sz="1800" dirty="0"/>
              <a:t>Preprocessing techniques were employed such as feature selection.</a:t>
            </a:r>
          </a:p>
          <a:p>
            <a:pPr marL="800100" lvl="1" indent="-342900">
              <a:buSzPts val="2400"/>
              <a:buFont typeface="Arial" panose="020B0604020202020204" pitchFamily="34" charset="0"/>
              <a:buChar char="•"/>
            </a:pPr>
            <a:r>
              <a:rPr lang="en-US" sz="1800" dirty="0"/>
              <a:t>Performance metrics such as precision, recall, and F1 score were used to evaluate the effectiveness of the tool.</a:t>
            </a:r>
          </a:p>
          <a:p>
            <a:pPr marL="800100" lvl="1" indent="-342900">
              <a:buSzPts val="2400"/>
              <a:buFont typeface="Arial" panose="020B0604020202020204" pitchFamily="34" charset="0"/>
              <a:buChar char="•"/>
            </a:pPr>
            <a:r>
              <a:rPr lang="en-US" sz="1800" dirty="0">
                <a:effectLst/>
                <a:latin typeface="Arial" panose="020B0604020202020204" pitchFamily="34" charset="0"/>
                <a:cs typeface="Arial" panose="020B0604020202020204" pitchFamily="34" charset="0"/>
              </a:rPr>
              <a:t>The tool achieved a precision of 0.86 for the logistic regression classifier, but it was determined that the random forest model would be better suited for this dataset in terms of overall performance and accuracy.</a:t>
            </a:r>
            <a:endParaRPr lang="en-US" sz="1800" dirty="0"/>
          </a:p>
          <a:p>
            <a:pPr marL="800100" lvl="1" indent="-342900">
              <a:buSzPts val="2400"/>
              <a:buFont typeface="Arial" panose="020B0604020202020204" pitchFamily="34" charset="0"/>
              <a:buChar char="•"/>
            </a:pPr>
            <a:r>
              <a:rPr lang="en-US" sz="1800" dirty="0"/>
              <a:t>The tool has been deployed as a user-friendly application accessible through various devices.</a:t>
            </a:r>
          </a:p>
          <a:p>
            <a:pPr marL="800100" lvl="1" indent="-342900">
              <a:buSzPts val="2400"/>
              <a:buFont typeface="Arial" panose="020B0604020202020204" pitchFamily="34" charset="0"/>
              <a:buChar char="•"/>
            </a:pPr>
            <a:r>
              <a:rPr lang="en-US" sz="1800" dirty="0"/>
              <a:t>Further improvements include expanding the dataset with a larger patient cohort and applying advanced machine learning, logical techniques, and optimization approaches.</a:t>
            </a:r>
          </a:p>
          <a:p>
            <a:pPr marL="800100" lvl="1" indent="-342900">
              <a:buSzPts val="2400"/>
              <a:buFont typeface="Arial" panose="020B0604020202020204" pitchFamily="34" charset="0"/>
              <a:buChar char="•"/>
            </a:pPr>
            <a:r>
              <a:rPr lang="en-US" sz="1800" dirty="0"/>
              <a:t>Ongoing efforts aim to provide best practices for diabetes risk factors and enhance the overall effectiveness of the tool.</a:t>
            </a:r>
          </a:p>
        </p:txBody>
      </p:sp>
    </p:spTree>
    <p:extLst>
      <p:ext uri="{BB962C8B-B14F-4D97-AF65-F5344CB8AC3E}">
        <p14:creationId xmlns:p14="http://schemas.microsoft.com/office/powerpoint/2010/main" val="25793583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42" name="Google Shape;142;p6"/>
          <p:cNvSpPr txBox="1"/>
          <p:nvPr/>
        </p:nvSpPr>
        <p:spPr>
          <a:xfrm>
            <a:off x="562303" y="922397"/>
            <a:ext cx="10909738" cy="5281558"/>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6B173B"/>
              </a:buClr>
              <a:buSzPts val="3200"/>
              <a:buFont typeface="Arial"/>
              <a:buNone/>
            </a:pPr>
            <a:r>
              <a:rPr lang="en-US" sz="3200" dirty="0">
                <a:solidFill>
                  <a:srgbClr val="6B173B"/>
                </a:solidFill>
                <a:latin typeface="Times New Roman"/>
                <a:ea typeface="Times New Roman"/>
                <a:cs typeface="Times New Roman"/>
                <a:sym typeface="Times New Roman"/>
              </a:rPr>
              <a:t> </a:t>
            </a:r>
            <a:endParaRPr dirty="0"/>
          </a:p>
        </p:txBody>
      </p:sp>
      <p:pic>
        <p:nvPicPr>
          <p:cNvPr id="138" name="Google Shape;138;p6"/>
          <p:cNvPicPr preferRelativeResize="0"/>
          <p:nvPr/>
        </p:nvPicPr>
        <p:blipFill rotWithShape="1">
          <a:blip r:embed="rId3">
            <a:alphaModFix/>
          </a:blip>
          <a:srcRect/>
          <a:stretch/>
        </p:blipFill>
        <p:spPr>
          <a:xfrm>
            <a:off x="0" y="6400686"/>
            <a:ext cx="12192000" cy="457314"/>
          </a:xfrm>
          <a:prstGeom prst="rect">
            <a:avLst/>
          </a:prstGeom>
          <a:noFill/>
          <a:ln>
            <a:noFill/>
          </a:ln>
        </p:spPr>
      </p:pic>
      <p:pic>
        <p:nvPicPr>
          <p:cNvPr id="139" name="Google Shape;139;p6"/>
          <p:cNvPicPr preferRelativeResize="0"/>
          <p:nvPr/>
        </p:nvPicPr>
        <p:blipFill rotWithShape="1">
          <a:blip r:embed="rId4">
            <a:alphaModFix/>
          </a:blip>
          <a:srcRect/>
          <a:stretch/>
        </p:blipFill>
        <p:spPr>
          <a:xfrm>
            <a:off x="11156735" y="5837375"/>
            <a:ext cx="892835" cy="892835"/>
          </a:xfrm>
          <a:prstGeom prst="rect">
            <a:avLst/>
          </a:prstGeom>
          <a:noFill/>
          <a:ln>
            <a:noFill/>
          </a:ln>
        </p:spPr>
      </p:pic>
      <p:sp>
        <p:nvSpPr>
          <p:cNvPr id="140" name="Google Shape;140;p6"/>
          <p:cNvSpPr txBox="1"/>
          <p:nvPr/>
        </p:nvSpPr>
        <p:spPr>
          <a:xfrm>
            <a:off x="1274298" y="195783"/>
            <a:ext cx="9643403" cy="726614"/>
          </a:xfrm>
          <a:prstGeom prst="rect">
            <a:avLst/>
          </a:prstGeom>
          <a:noFill/>
          <a:ln>
            <a:noFill/>
          </a:ln>
        </p:spPr>
        <p:txBody>
          <a:bodyPr spcFirstLastPara="1" wrap="square" lIns="91425" tIns="45700" rIns="91425" bIns="45700" anchor="b" anchorCtr="0">
            <a:normAutofit fontScale="92500" lnSpcReduction="10000"/>
          </a:bodyPr>
          <a:lstStyle/>
          <a:p>
            <a:pPr marL="0" marR="0" lvl="0" indent="0" algn="ctr" rtl="0">
              <a:lnSpc>
                <a:spcPct val="90000"/>
              </a:lnSpc>
              <a:spcBef>
                <a:spcPts val="0"/>
              </a:spcBef>
              <a:spcAft>
                <a:spcPts val="0"/>
              </a:spcAft>
              <a:buClr>
                <a:srgbClr val="6B173B"/>
              </a:buClr>
              <a:buSzPts val="5400"/>
              <a:buFont typeface="Times New Roman"/>
              <a:buNone/>
            </a:pPr>
            <a:r>
              <a:rPr lang="en-US" sz="5400" b="1" dirty="0">
                <a:solidFill>
                  <a:srgbClr val="6B173B"/>
                </a:solidFill>
                <a:latin typeface="Times New Roman"/>
                <a:ea typeface="Times New Roman"/>
                <a:cs typeface="Times New Roman"/>
                <a:sym typeface="Times New Roman"/>
              </a:rPr>
              <a:t>Conclusion</a:t>
            </a:r>
            <a:endParaRPr dirty="0"/>
          </a:p>
        </p:txBody>
      </p:sp>
      <p:sp>
        <p:nvSpPr>
          <p:cNvPr id="141" name="Google Shape;141;p6"/>
          <p:cNvSpPr txBox="1"/>
          <p:nvPr/>
        </p:nvSpPr>
        <p:spPr>
          <a:xfrm>
            <a:off x="458131" y="1356446"/>
            <a:ext cx="10909738" cy="3970277"/>
          </a:xfrm>
          <a:prstGeom prst="rect">
            <a:avLst/>
          </a:prstGeom>
          <a:noFill/>
          <a:ln>
            <a:noFill/>
          </a:ln>
        </p:spPr>
        <p:txBody>
          <a:bodyPr spcFirstLastPara="1" wrap="square" lIns="91425" tIns="45700" rIns="91425" bIns="45700" anchor="t" anchorCtr="0">
            <a:spAutoFit/>
          </a:bodyPr>
          <a:lstStyle/>
          <a:p>
            <a:pPr marL="800100" lvl="1" indent="-342900">
              <a:buSzPts val="2400"/>
              <a:buFont typeface="Arial" panose="020B0604020202020204" pitchFamily="34" charset="0"/>
              <a:buChar char="•"/>
            </a:pPr>
            <a:r>
              <a:rPr lang="en-US" sz="1800" dirty="0"/>
              <a:t>Timely identification of diabetes can significantly mitigate the risks and mitigate the potential complications associated with the disease.</a:t>
            </a:r>
          </a:p>
          <a:p>
            <a:pPr marL="800100" lvl="1" indent="-342900">
              <a:buSzPts val="2400"/>
              <a:buFont typeface="Arial" panose="020B0604020202020204" pitchFamily="34" charset="0"/>
              <a:buChar char="•"/>
            </a:pPr>
            <a:r>
              <a:rPr lang="en-US" sz="1800" dirty="0"/>
              <a:t>The developed predictive analytics tool enables early diabetes risk detection using machine learning approaches.</a:t>
            </a:r>
          </a:p>
          <a:p>
            <a:pPr marL="800100" lvl="1" indent="-342900">
              <a:buSzPts val="2400"/>
              <a:buFont typeface="Arial" panose="020B0604020202020204" pitchFamily="34" charset="0"/>
              <a:buChar char="•"/>
            </a:pPr>
            <a:r>
              <a:rPr lang="en-US" sz="1800" dirty="0"/>
              <a:t>Key factors such as BMI, glucose, age, and diabetes pedigree function are identified as important indicators of diabetes risk.</a:t>
            </a:r>
          </a:p>
          <a:p>
            <a:pPr marL="800100" lvl="1" indent="-342900">
              <a:buSzPts val="2400"/>
              <a:buFont typeface="Arial" panose="020B0604020202020204" pitchFamily="34" charset="0"/>
              <a:buChar char="•"/>
            </a:pPr>
            <a:r>
              <a:rPr lang="en-US" sz="1800" dirty="0"/>
              <a:t>The tool achieved promising results, with a precision of 0.86, indicating a relatively low rate of false positives (86% accuracy in positive predictions).</a:t>
            </a:r>
          </a:p>
          <a:p>
            <a:pPr marL="800100" lvl="1" indent="-342900">
              <a:buSzPts val="2400"/>
              <a:buFont typeface="Arial" panose="020B0604020202020204" pitchFamily="34" charset="0"/>
              <a:buChar char="•"/>
            </a:pPr>
            <a:r>
              <a:rPr lang="en-US" sz="1800" dirty="0"/>
              <a:t>The recall and F1 scores suggest that there is room for improvement in the model's performance, particularly in reducing the rate of false negatives.</a:t>
            </a:r>
          </a:p>
          <a:p>
            <a:pPr marL="800100" lvl="1" indent="-342900">
              <a:buSzPts val="2400"/>
              <a:buFont typeface="Arial" panose="020B0604020202020204" pitchFamily="34" charset="0"/>
              <a:buChar char="•"/>
            </a:pPr>
            <a:r>
              <a:rPr lang="en-US" sz="1800" dirty="0"/>
              <a:t>The project aims to contribute to reducing the impact of diabetes on individuals' health and improving their overall well-being.</a:t>
            </a:r>
          </a:p>
          <a:p>
            <a:pPr marL="800100" lvl="1" indent="-342900">
              <a:buSzPts val="2400"/>
              <a:buFont typeface="Arial" panose="020B0604020202020204" pitchFamily="34" charset="0"/>
              <a:buChar char="•"/>
            </a:pPr>
            <a:r>
              <a:rPr lang="en-US" sz="1800" dirty="0"/>
              <a:t>Further attention should be given to addressing the moderate rate of false negatives and enhancing the model's performance through thorough analysis and refinement.</a:t>
            </a:r>
          </a:p>
        </p:txBody>
      </p:sp>
    </p:spTree>
    <p:extLst>
      <p:ext uri="{BB962C8B-B14F-4D97-AF65-F5344CB8AC3E}">
        <p14:creationId xmlns:p14="http://schemas.microsoft.com/office/powerpoint/2010/main" val="3830076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42" name="Google Shape;142;p6"/>
          <p:cNvSpPr txBox="1"/>
          <p:nvPr/>
        </p:nvSpPr>
        <p:spPr>
          <a:xfrm>
            <a:off x="562303" y="1006997"/>
            <a:ext cx="10909738" cy="5196958"/>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6B173B"/>
              </a:buClr>
              <a:buSzPts val="3200"/>
              <a:buFont typeface="Arial"/>
              <a:buNone/>
            </a:pPr>
            <a:r>
              <a:rPr lang="en-US" sz="3200" dirty="0">
                <a:solidFill>
                  <a:srgbClr val="6B173B"/>
                </a:solidFill>
                <a:latin typeface="Times New Roman"/>
                <a:ea typeface="Times New Roman"/>
                <a:cs typeface="Times New Roman"/>
                <a:sym typeface="Times New Roman"/>
              </a:rPr>
              <a:t> </a:t>
            </a:r>
            <a:endParaRPr dirty="0"/>
          </a:p>
        </p:txBody>
      </p:sp>
      <p:pic>
        <p:nvPicPr>
          <p:cNvPr id="138" name="Google Shape;138;p6"/>
          <p:cNvPicPr preferRelativeResize="0"/>
          <p:nvPr/>
        </p:nvPicPr>
        <p:blipFill rotWithShape="1">
          <a:blip r:embed="rId3">
            <a:alphaModFix/>
          </a:blip>
          <a:srcRect/>
          <a:stretch/>
        </p:blipFill>
        <p:spPr>
          <a:xfrm>
            <a:off x="0" y="6400686"/>
            <a:ext cx="12192000" cy="457314"/>
          </a:xfrm>
          <a:prstGeom prst="rect">
            <a:avLst/>
          </a:prstGeom>
          <a:noFill/>
          <a:ln>
            <a:noFill/>
          </a:ln>
        </p:spPr>
      </p:pic>
      <p:pic>
        <p:nvPicPr>
          <p:cNvPr id="139" name="Google Shape;139;p6"/>
          <p:cNvPicPr preferRelativeResize="0"/>
          <p:nvPr/>
        </p:nvPicPr>
        <p:blipFill rotWithShape="1">
          <a:blip r:embed="rId4">
            <a:alphaModFix/>
          </a:blip>
          <a:srcRect/>
          <a:stretch/>
        </p:blipFill>
        <p:spPr>
          <a:xfrm>
            <a:off x="11156735" y="5837375"/>
            <a:ext cx="892835" cy="892835"/>
          </a:xfrm>
          <a:prstGeom prst="rect">
            <a:avLst/>
          </a:prstGeom>
          <a:noFill/>
          <a:ln>
            <a:noFill/>
          </a:ln>
        </p:spPr>
      </p:pic>
      <p:sp>
        <p:nvSpPr>
          <p:cNvPr id="140" name="Google Shape;140;p6"/>
          <p:cNvSpPr txBox="1"/>
          <p:nvPr/>
        </p:nvSpPr>
        <p:spPr>
          <a:xfrm>
            <a:off x="1274298" y="195783"/>
            <a:ext cx="9643403" cy="726614"/>
          </a:xfrm>
          <a:prstGeom prst="rect">
            <a:avLst/>
          </a:prstGeom>
          <a:noFill/>
          <a:ln>
            <a:noFill/>
          </a:ln>
        </p:spPr>
        <p:txBody>
          <a:bodyPr spcFirstLastPara="1" wrap="square" lIns="91425" tIns="45700" rIns="91425" bIns="45700" anchor="b" anchorCtr="0">
            <a:normAutofit fontScale="92500" lnSpcReduction="10000"/>
          </a:bodyPr>
          <a:lstStyle/>
          <a:p>
            <a:pPr marL="0" marR="0" lvl="0" indent="0" algn="ctr" rtl="0">
              <a:lnSpc>
                <a:spcPct val="90000"/>
              </a:lnSpc>
              <a:spcBef>
                <a:spcPts val="0"/>
              </a:spcBef>
              <a:spcAft>
                <a:spcPts val="0"/>
              </a:spcAft>
              <a:buClr>
                <a:srgbClr val="6B173B"/>
              </a:buClr>
              <a:buSzPts val="5400"/>
              <a:buFont typeface="Times New Roman"/>
              <a:buNone/>
            </a:pPr>
            <a:r>
              <a:rPr lang="en-US" sz="5400" b="1" dirty="0">
                <a:solidFill>
                  <a:srgbClr val="6B173B"/>
                </a:solidFill>
                <a:latin typeface="Times New Roman"/>
                <a:ea typeface="Times New Roman"/>
                <a:cs typeface="Times New Roman"/>
                <a:sym typeface="Times New Roman"/>
              </a:rPr>
              <a:t>Future Research Directions</a:t>
            </a:r>
            <a:endParaRPr dirty="0"/>
          </a:p>
        </p:txBody>
      </p:sp>
      <p:sp>
        <p:nvSpPr>
          <p:cNvPr id="141" name="Google Shape;141;p6"/>
          <p:cNvSpPr txBox="1"/>
          <p:nvPr/>
        </p:nvSpPr>
        <p:spPr>
          <a:xfrm>
            <a:off x="683172" y="1256248"/>
            <a:ext cx="10668000" cy="5078273"/>
          </a:xfrm>
          <a:prstGeom prst="rect">
            <a:avLst/>
          </a:prstGeom>
          <a:noFill/>
          <a:ln>
            <a:noFill/>
          </a:ln>
        </p:spPr>
        <p:txBody>
          <a:bodyPr spcFirstLastPara="1" wrap="square" lIns="91425" tIns="45700" rIns="91425" bIns="45700" anchor="t" anchorCtr="0">
            <a:spAutoFit/>
          </a:bodyPr>
          <a:lstStyle/>
          <a:p>
            <a:pPr marL="800100" lvl="1" indent="-342900">
              <a:buSzPts val="2400"/>
              <a:buFont typeface="Arial" panose="020B0604020202020204" pitchFamily="34" charset="0"/>
              <a:buChar char="•"/>
            </a:pPr>
            <a:r>
              <a:rPr lang="en-US" sz="1800" dirty="0"/>
              <a:t>Investigate more sophisticated algorithms that could improve the model's performance.</a:t>
            </a:r>
          </a:p>
          <a:p>
            <a:pPr marL="800100" lvl="1" indent="-342900">
              <a:buSzPts val="2400"/>
              <a:buFont typeface="Arial" panose="020B0604020202020204" pitchFamily="34" charset="0"/>
              <a:buChar char="•"/>
            </a:pPr>
            <a:endParaRPr lang="en-US" sz="1800" dirty="0"/>
          </a:p>
          <a:p>
            <a:pPr marL="800100" lvl="1" indent="-342900">
              <a:buSzPts val="2400"/>
              <a:buFont typeface="Arial" panose="020B0604020202020204" pitchFamily="34" charset="0"/>
              <a:buChar char="•"/>
            </a:pPr>
            <a:r>
              <a:rPr lang="en-US" sz="1800" dirty="0"/>
              <a:t>Explore additional features that may increase predictive power, including socio-economic data, environmental factors, and more granular patient history. </a:t>
            </a:r>
          </a:p>
          <a:p>
            <a:pPr marL="800100" lvl="1" indent="-342900">
              <a:buSzPts val="2400"/>
              <a:buFont typeface="Arial" panose="020B0604020202020204" pitchFamily="34" charset="0"/>
              <a:buChar char="•"/>
            </a:pPr>
            <a:endParaRPr lang="en-US" sz="1800" dirty="0"/>
          </a:p>
          <a:p>
            <a:pPr marL="800100" lvl="1" indent="-342900">
              <a:buSzPts val="2400"/>
              <a:buFont typeface="Arial" panose="020B0604020202020204" pitchFamily="34" charset="0"/>
              <a:buChar char="•"/>
            </a:pPr>
            <a:r>
              <a:rPr lang="en-US" sz="1800" dirty="0"/>
              <a:t>Conduct randomized controlled trials to validate the tool’s predictive accuracy and its ability to improve clinical outcomes</a:t>
            </a:r>
          </a:p>
          <a:p>
            <a:pPr marL="800100" lvl="1" indent="-342900">
              <a:buSzPts val="2400"/>
              <a:buFont typeface="Arial" panose="020B0604020202020204" pitchFamily="34" charset="0"/>
              <a:buChar char="•"/>
            </a:pPr>
            <a:endParaRPr lang="en-US" sz="1800" dirty="0"/>
          </a:p>
          <a:p>
            <a:pPr marL="800100" lvl="1" indent="-342900">
              <a:buSzPts val="2400"/>
              <a:buFont typeface="Arial" panose="020B0604020202020204" pitchFamily="34" charset="0"/>
              <a:buChar char="•"/>
            </a:pPr>
            <a:r>
              <a:rPr lang="en-US" sz="1800" dirty="0"/>
              <a:t>Test the model across diverse populations to ensure its accuracy across different ethnicities, age groups, and geographies. </a:t>
            </a:r>
          </a:p>
          <a:p>
            <a:pPr marL="800100" lvl="1" indent="-342900">
              <a:buSzPts val="2400"/>
              <a:buFont typeface="Arial" panose="020B0604020202020204" pitchFamily="34" charset="0"/>
              <a:buChar char="•"/>
            </a:pPr>
            <a:endParaRPr lang="en-US" sz="1800" dirty="0"/>
          </a:p>
          <a:p>
            <a:pPr marL="800100" lvl="1" indent="-342900">
              <a:buSzPts val="2400"/>
              <a:buFont typeface="Arial" panose="020B0604020202020204" pitchFamily="34" charset="0"/>
              <a:buChar char="•"/>
            </a:pPr>
            <a:r>
              <a:rPr lang="en-US" sz="1800" dirty="0"/>
              <a:t>Incorporate the tool into Clinical Decision Support Systems (CDSS) to provide real-time guidance during patient consultations. </a:t>
            </a:r>
          </a:p>
          <a:p>
            <a:pPr marL="800100" lvl="1" indent="-342900">
              <a:buSzPts val="2400"/>
              <a:buFont typeface="Arial" panose="020B0604020202020204" pitchFamily="34" charset="0"/>
              <a:buChar char="•"/>
            </a:pPr>
            <a:endParaRPr lang="en-US" sz="1800" dirty="0"/>
          </a:p>
          <a:p>
            <a:pPr marL="800100" lvl="1" indent="-342900">
              <a:buSzPts val="2400"/>
              <a:buFont typeface="Arial" panose="020B0604020202020204" pitchFamily="34" charset="0"/>
              <a:buChar char="•"/>
            </a:pPr>
            <a:r>
              <a:rPr lang="en-US" sz="1800" dirty="0"/>
              <a:t>Collaborative efforts with healthcare professionals and stakeholders in the field will ensure the tool aligns with clinical best practices and guidelines.</a:t>
            </a:r>
          </a:p>
          <a:p>
            <a:pPr marL="457200" lvl="1">
              <a:buSzPts val="2400"/>
            </a:pPr>
            <a:endParaRPr lang="en-US" sz="1800" dirty="0"/>
          </a:p>
          <a:p>
            <a:pPr marL="800100" lvl="1" indent="-342900">
              <a:buSzPts val="2400"/>
              <a:buFont typeface="Arial" panose="020B0604020202020204" pitchFamily="34" charset="0"/>
              <a:buChar char="•"/>
            </a:pPr>
            <a:endParaRPr lang="en-US" sz="1800" dirty="0"/>
          </a:p>
        </p:txBody>
      </p:sp>
    </p:spTree>
    <p:extLst>
      <p:ext uri="{BB962C8B-B14F-4D97-AF65-F5344CB8AC3E}">
        <p14:creationId xmlns:p14="http://schemas.microsoft.com/office/powerpoint/2010/main" val="37152719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42" name="Google Shape;142;p6"/>
          <p:cNvSpPr txBox="1"/>
          <p:nvPr/>
        </p:nvSpPr>
        <p:spPr>
          <a:xfrm>
            <a:off x="562303" y="1006997"/>
            <a:ext cx="10909738" cy="5196958"/>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6B173B"/>
              </a:buClr>
              <a:buSzPts val="3200"/>
              <a:buFont typeface="Arial"/>
              <a:buNone/>
            </a:pPr>
            <a:r>
              <a:rPr lang="en-US" sz="3200" dirty="0">
                <a:solidFill>
                  <a:srgbClr val="6B173B"/>
                </a:solidFill>
                <a:latin typeface="Times New Roman"/>
                <a:ea typeface="Times New Roman"/>
                <a:cs typeface="Times New Roman"/>
                <a:sym typeface="Times New Roman"/>
              </a:rPr>
              <a:t> </a:t>
            </a:r>
            <a:endParaRPr dirty="0"/>
          </a:p>
        </p:txBody>
      </p:sp>
      <p:pic>
        <p:nvPicPr>
          <p:cNvPr id="138" name="Google Shape;138;p6"/>
          <p:cNvPicPr preferRelativeResize="0"/>
          <p:nvPr/>
        </p:nvPicPr>
        <p:blipFill rotWithShape="1">
          <a:blip r:embed="rId3">
            <a:alphaModFix/>
          </a:blip>
          <a:srcRect/>
          <a:stretch/>
        </p:blipFill>
        <p:spPr>
          <a:xfrm>
            <a:off x="0" y="6400686"/>
            <a:ext cx="12192000" cy="457314"/>
          </a:xfrm>
          <a:prstGeom prst="rect">
            <a:avLst/>
          </a:prstGeom>
          <a:noFill/>
          <a:ln>
            <a:noFill/>
          </a:ln>
        </p:spPr>
      </p:pic>
      <p:pic>
        <p:nvPicPr>
          <p:cNvPr id="139" name="Google Shape;139;p6"/>
          <p:cNvPicPr preferRelativeResize="0"/>
          <p:nvPr/>
        </p:nvPicPr>
        <p:blipFill rotWithShape="1">
          <a:blip r:embed="rId4">
            <a:alphaModFix/>
          </a:blip>
          <a:srcRect/>
          <a:stretch/>
        </p:blipFill>
        <p:spPr>
          <a:xfrm>
            <a:off x="11156735" y="5837375"/>
            <a:ext cx="892835" cy="892835"/>
          </a:xfrm>
          <a:prstGeom prst="rect">
            <a:avLst/>
          </a:prstGeom>
          <a:noFill/>
          <a:ln>
            <a:noFill/>
          </a:ln>
        </p:spPr>
      </p:pic>
      <p:sp>
        <p:nvSpPr>
          <p:cNvPr id="140" name="Google Shape;140;p6"/>
          <p:cNvSpPr txBox="1"/>
          <p:nvPr/>
        </p:nvSpPr>
        <p:spPr>
          <a:xfrm>
            <a:off x="1274298" y="195783"/>
            <a:ext cx="9643403" cy="726614"/>
          </a:xfrm>
          <a:prstGeom prst="rect">
            <a:avLst/>
          </a:prstGeom>
          <a:noFill/>
          <a:ln>
            <a:noFill/>
          </a:ln>
        </p:spPr>
        <p:txBody>
          <a:bodyPr spcFirstLastPara="1" wrap="square" lIns="91425" tIns="45700" rIns="91425" bIns="45700" anchor="b" anchorCtr="0">
            <a:normAutofit fontScale="92500" lnSpcReduction="10000"/>
          </a:bodyPr>
          <a:lstStyle/>
          <a:p>
            <a:pPr marL="0" marR="0" lvl="0" indent="0" algn="ctr" rtl="0">
              <a:lnSpc>
                <a:spcPct val="90000"/>
              </a:lnSpc>
              <a:spcBef>
                <a:spcPts val="0"/>
              </a:spcBef>
              <a:spcAft>
                <a:spcPts val="0"/>
              </a:spcAft>
              <a:buClr>
                <a:srgbClr val="6B173B"/>
              </a:buClr>
              <a:buSzPts val="5400"/>
              <a:buFont typeface="Times New Roman"/>
              <a:buNone/>
            </a:pPr>
            <a:r>
              <a:rPr lang="en-US" sz="5400" b="1" dirty="0">
                <a:solidFill>
                  <a:srgbClr val="6B173B"/>
                </a:solidFill>
                <a:latin typeface="Times New Roman"/>
                <a:ea typeface="Times New Roman"/>
                <a:cs typeface="Times New Roman"/>
                <a:sym typeface="Times New Roman"/>
              </a:rPr>
              <a:t>References</a:t>
            </a:r>
            <a:endParaRPr dirty="0"/>
          </a:p>
        </p:txBody>
      </p:sp>
      <p:sp>
        <p:nvSpPr>
          <p:cNvPr id="141" name="Google Shape;141;p6"/>
          <p:cNvSpPr txBox="1"/>
          <p:nvPr/>
        </p:nvSpPr>
        <p:spPr>
          <a:xfrm>
            <a:off x="683172" y="1266394"/>
            <a:ext cx="10668000" cy="4678163"/>
          </a:xfrm>
          <a:prstGeom prst="rect">
            <a:avLst/>
          </a:prstGeom>
          <a:noFill/>
          <a:ln>
            <a:noFill/>
          </a:ln>
        </p:spPr>
        <p:txBody>
          <a:bodyPr spcFirstLastPara="1" wrap="square" lIns="91425" tIns="45700" rIns="91425" bIns="45700" anchor="t" anchorCtr="0">
            <a:spAutoFit/>
          </a:bodyPr>
          <a:lstStyle/>
          <a:p>
            <a:pPr algn="l" rtl="0">
              <a:spcBef>
                <a:spcPts val="0"/>
              </a:spcBef>
              <a:spcAft>
                <a:spcPts val="0"/>
              </a:spcAft>
            </a:pPr>
            <a:r>
              <a:rPr lang="en-US" sz="1800" b="1" i="0" u="sng" strike="noStrike" dirty="0">
                <a:solidFill>
                  <a:srgbClr val="000000"/>
                </a:solidFill>
                <a:effectLst/>
                <a:latin typeface="Calibri" panose="020F0502020204030204" pitchFamily="34" charset="0"/>
              </a:rPr>
              <a:t>Data References</a:t>
            </a:r>
            <a:endParaRPr lang="en-US" sz="1800" b="0" i="0" u="none" strike="noStrike" dirty="0">
              <a:solidFill>
                <a:srgbClr val="000000"/>
              </a:solidFill>
              <a:effectLst/>
            </a:endParaRPr>
          </a:p>
          <a:p>
            <a:pPr marL="285750" indent="-285750" algn="l" rtl="0" fontAlgn="base">
              <a:spcBef>
                <a:spcPts val="0"/>
              </a:spcBef>
              <a:spcAft>
                <a:spcPts val="0"/>
              </a:spcAft>
              <a:buFont typeface="Wingdings" pitchFamily="2" charset="2"/>
              <a:buChar char="ü"/>
            </a:pPr>
            <a:r>
              <a:rPr lang="en-US" b="0" i="0" u="sng" strike="noStrike" dirty="0">
                <a:solidFill>
                  <a:srgbClr val="004AE2"/>
                </a:solidFill>
                <a:effectLst/>
                <a:latin typeface="Calibri" panose="020F0502020204030204" pitchFamily="34" charset="0"/>
                <a:hlinkClick r:id="rId5"/>
              </a:rPr>
              <a:t>Type 2 Diabetes - StatPearls - NCBI Bookshelf (nih.gov)</a:t>
            </a:r>
            <a:endParaRPr lang="en-US" b="0" i="0" u="none" strike="noStrike" dirty="0">
              <a:solidFill>
                <a:srgbClr val="004AE2"/>
              </a:solidFill>
              <a:effectLst/>
              <a:latin typeface="Calibri" panose="020F0502020204030204" pitchFamily="34" charset="0"/>
            </a:endParaRPr>
          </a:p>
          <a:p>
            <a:pPr marL="285750" indent="-285750" algn="l" rtl="0" fontAlgn="base">
              <a:spcBef>
                <a:spcPts val="0"/>
              </a:spcBef>
              <a:spcAft>
                <a:spcPts val="0"/>
              </a:spcAft>
              <a:buFont typeface="Wingdings" pitchFamily="2" charset="2"/>
              <a:buChar char="ü"/>
            </a:pPr>
            <a:r>
              <a:rPr lang="en-US" b="0" i="0" u="sng" strike="noStrike" dirty="0">
                <a:solidFill>
                  <a:srgbClr val="004AE2"/>
                </a:solidFill>
                <a:effectLst/>
                <a:latin typeface="Calibri" panose="020F0502020204030204" pitchFamily="34" charset="0"/>
                <a:hlinkClick r:id="rId6"/>
              </a:rPr>
              <a:t>Epidemiology of Type 2 Diabetes – Global Burden of Disease and Forecasted Trends - PMC (nih.gov)</a:t>
            </a:r>
            <a:endParaRPr lang="en-US" b="0" i="0" u="none" strike="noStrike" dirty="0">
              <a:solidFill>
                <a:srgbClr val="004AE2"/>
              </a:solidFill>
              <a:effectLst/>
              <a:latin typeface="Calibri" panose="020F0502020204030204" pitchFamily="34" charset="0"/>
            </a:endParaRPr>
          </a:p>
          <a:p>
            <a:pPr marL="285750" indent="-285750" algn="l" rtl="0" fontAlgn="base">
              <a:spcBef>
                <a:spcPts val="0"/>
              </a:spcBef>
              <a:spcAft>
                <a:spcPts val="0"/>
              </a:spcAft>
              <a:buFont typeface="Wingdings" pitchFamily="2" charset="2"/>
              <a:buChar char="ü"/>
            </a:pPr>
            <a:r>
              <a:rPr lang="en-US" b="0" i="0" u="sng" strike="noStrike" dirty="0">
                <a:solidFill>
                  <a:srgbClr val="004AE2"/>
                </a:solidFill>
                <a:effectLst/>
                <a:latin typeface="Calibri" panose="020F0502020204030204" pitchFamily="34" charset="0"/>
                <a:hlinkClick r:id="rId7"/>
              </a:rPr>
              <a:t>Home - United States Diabetes Surveillance System (cdc.gov)</a:t>
            </a:r>
            <a:endParaRPr lang="en-US" b="0" i="0" u="none" strike="noStrike" dirty="0">
              <a:solidFill>
                <a:srgbClr val="004AE2"/>
              </a:solidFill>
              <a:effectLst/>
              <a:latin typeface="Calibri" panose="020F0502020204030204" pitchFamily="34" charset="0"/>
            </a:endParaRPr>
          </a:p>
          <a:p>
            <a:pPr marL="285750" indent="-285750" algn="l" rtl="0" fontAlgn="base">
              <a:spcBef>
                <a:spcPts val="0"/>
              </a:spcBef>
              <a:spcAft>
                <a:spcPts val="0"/>
              </a:spcAft>
              <a:buFont typeface="Wingdings" pitchFamily="2" charset="2"/>
              <a:buChar char="ü"/>
            </a:pPr>
            <a:r>
              <a:rPr lang="en-US" b="0" i="0" u="sng" strike="noStrike" dirty="0">
                <a:solidFill>
                  <a:srgbClr val="004AE2"/>
                </a:solidFill>
                <a:effectLst/>
                <a:latin typeface="Calibri" panose="020F0502020204030204" pitchFamily="34" charset="0"/>
                <a:hlinkClick r:id="rId8"/>
              </a:rPr>
              <a:t>Diabetes and Obesity Maps | CDC</a:t>
            </a:r>
            <a:endParaRPr lang="en-US" b="0" i="0" u="none" strike="noStrike" dirty="0">
              <a:solidFill>
                <a:srgbClr val="004AE2"/>
              </a:solidFill>
              <a:effectLst/>
              <a:latin typeface="Calibri" panose="020F0502020204030204" pitchFamily="34" charset="0"/>
            </a:endParaRPr>
          </a:p>
          <a:p>
            <a:pPr marL="285750" indent="-285750" algn="l" rtl="0" fontAlgn="base">
              <a:spcBef>
                <a:spcPts val="0"/>
              </a:spcBef>
              <a:spcAft>
                <a:spcPts val="0"/>
              </a:spcAft>
              <a:buFont typeface="Wingdings" pitchFamily="2" charset="2"/>
              <a:buChar char="ü"/>
            </a:pPr>
            <a:r>
              <a:rPr lang="en-US" b="0" i="0" u="sng" strike="noStrike" dirty="0">
                <a:solidFill>
                  <a:srgbClr val="004AE2"/>
                </a:solidFill>
                <a:effectLst/>
                <a:latin typeface="Calibri" panose="020F0502020204030204" pitchFamily="34" charset="0"/>
                <a:hlinkClick r:id="rId9"/>
              </a:rPr>
              <a:t>New Aspects of Diabetes Research and Therapeutic Development - PMC (nih.gov)</a:t>
            </a:r>
            <a:endParaRPr lang="en-US" b="0" i="0" u="none" strike="noStrike" dirty="0">
              <a:solidFill>
                <a:srgbClr val="004AE2"/>
              </a:solidFill>
              <a:effectLst/>
              <a:latin typeface="Calibri" panose="020F0502020204030204" pitchFamily="34" charset="0"/>
            </a:endParaRPr>
          </a:p>
          <a:p>
            <a:pPr marL="285750" indent="-285750" algn="l" rtl="0" fontAlgn="base">
              <a:spcBef>
                <a:spcPts val="0"/>
              </a:spcBef>
              <a:spcAft>
                <a:spcPts val="0"/>
              </a:spcAft>
              <a:buFont typeface="Wingdings" pitchFamily="2" charset="2"/>
              <a:buChar char="ü"/>
            </a:pPr>
            <a:r>
              <a:rPr lang="en-US" b="0" i="0" u="sng" strike="noStrike" dirty="0">
                <a:solidFill>
                  <a:srgbClr val="004AE2"/>
                </a:solidFill>
                <a:effectLst/>
                <a:latin typeface="Calibri" panose="020F0502020204030204" pitchFamily="34" charset="0"/>
                <a:hlinkClick r:id="rId10"/>
              </a:rPr>
              <a:t>https://www.cdc.gov/diabetes/data/statistics-report/index.html</a:t>
            </a:r>
            <a:r>
              <a:rPr lang="en-US" b="0" i="0" u="none" strike="noStrike" dirty="0">
                <a:solidFill>
                  <a:srgbClr val="004AE2"/>
                </a:solidFill>
                <a:effectLst/>
                <a:latin typeface="Calibri" panose="020F0502020204030204" pitchFamily="34" charset="0"/>
              </a:rPr>
              <a:t> </a:t>
            </a:r>
            <a:br>
              <a:rPr lang="en-US" b="0" i="0" u="none" strike="noStrike" dirty="0">
                <a:solidFill>
                  <a:srgbClr val="000000"/>
                </a:solidFill>
                <a:effectLst/>
              </a:rPr>
            </a:br>
            <a:r>
              <a:rPr lang="en-US" b="0" i="0" u="sng" strike="noStrike" dirty="0">
                <a:solidFill>
                  <a:srgbClr val="004AE2"/>
                </a:solidFill>
                <a:effectLst/>
                <a:latin typeface="Calibri" panose="020F0502020204030204" pitchFamily="34" charset="0"/>
                <a:hlinkClick r:id="rId11"/>
              </a:rPr>
              <a:t>https://cdn.who.int/media/docs/default-source/country-profiles/diabetes/usa_en.pdf?sfvrsn=f73c4f02_38&amp;download=true</a:t>
            </a:r>
            <a:r>
              <a:rPr lang="en-US" b="0" i="0" u="none" strike="noStrike" dirty="0">
                <a:solidFill>
                  <a:srgbClr val="004AE2"/>
                </a:solidFill>
                <a:effectLst/>
                <a:latin typeface="Calibri" panose="020F0502020204030204" pitchFamily="34" charset="0"/>
              </a:rPr>
              <a:t> </a:t>
            </a:r>
            <a:br>
              <a:rPr lang="en-US" b="0" i="0" u="none" strike="noStrike" dirty="0">
                <a:solidFill>
                  <a:srgbClr val="000000"/>
                </a:solidFill>
                <a:effectLst/>
              </a:rPr>
            </a:br>
            <a:r>
              <a:rPr lang="en-US" b="0" i="0" u="sng" strike="noStrike" dirty="0">
                <a:solidFill>
                  <a:srgbClr val="004AE2"/>
                </a:solidFill>
                <a:effectLst/>
                <a:latin typeface="Calibri" panose="020F0502020204030204" pitchFamily="34" charset="0"/>
                <a:hlinkClick r:id="rId12"/>
              </a:rPr>
              <a:t>https://www.nature.com/articles/s41591-023-02278-8</a:t>
            </a:r>
            <a:r>
              <a:rPr lang="en-US" b="0" i="0" u="none" strike="noStrike" dirty="0">
                <a:solidFill>
                  <a:srgbClr val="004AE2"/>
                </a:solidFill>
                <a:effectLst/>
                <a:latin typeface="Calibri" panose="020F0502020204030204" pitchFamily="34" charset="0"/>
              </a:rPr>
              <a:t> </a:t>
            </a:r>
          </a:p>
          <a:p>
            <a:pPr algn="l" rtl="0" fontAlgn="base">
              <a:spcBef>
                <a:spcPts val="0"/>
              </a:spcBef>
              <a:spcAft>
                <a:spcPts val="0"/>
              </a:spcAft>
            </a:pPr>
            <a:endParaRPr lang="en-US" dirty="0">
              <a:solidFill>
                <a:srgbClr val="004AE2"/>
              </a:solidFill>
              <a:latin typeface="Calibri" panose="020F0502020204030204" pitchFamily="34" charset="0"/>
            </a:endParaRPr>
          </a:p>
          <a:p>
            <a:pPr algn="l" rtl="0">
              <a:spcBef>
                <a:spcPts val="0"/>
              </a:spcBef>
              <a:spcAft>
                <a:spcPts val="0"/>
              </a:spcAft>
            </a:pPr>
            <a:r>
              <a:rPr lang="en-US" sz="1800" b="1" i="0" u="sng" strike="noStrike" dirty="0">
                <a:solidFill>
                  <a:srgbClr val="000000"/>
                </a:solidFill>
                <a:effectLst/>
                <a:latin typeface="Calibri" panose="020F0502020204030204" pitchFamily="34" charset="0"/>
              </a:rPr>
              <a:t>Model References</a:t>
            </a:r>
            <a:endParaRPr lang="en-US" sz="1800" b="0" i="0" u="none" strike="noStrike" dirty="0">
              <a:solidFill>
                <a:srgbClr val="000000"/>
              </a:solidFill>
              <a:effectLst/>
            </a:endParaRPr>
          </a:p>
          <a:p>
            <a:pPr marL="285750" indent="-285750" algn="l" rtl="0" fontAlgn="base">
              <a:spcBef>
                <a:spcPts val="0"/>
              </a:spcBef>
              <a:spcAft>
                <a:spcPts val="0"/>
              </a:spcAft>
              <a:buFont typeface="Wingdings" pitchFamily="2" charset="2"/>
              <a:buChar char="ü"/>
            </a:pPr>
            <a:r>
              <a:rPr lang="en-US" b="0" i="0" u="sng" strike="noStrike" dirty="0">
                <a:solidFill>
                  <a:srgbClr val="004AE2"/>
                </a:solidFill>
                <a:effectLst/>
                <a:latin typeface="Calibri" panose="020F0502020204030204" pitchFamily="34" charset="0"/>
                <a:hlinkClick r:id="rId13"/>
              </a:rPr>
              <a:t>Artificial Intelligence in Current Diabetes Management and Prediction - PMC (nih.gov)</a:t>
            </a:r>
            <a:endParaRPr lang="en-US" dirty="0">
              <a:latin typeface="Calibri" panose="020F0502020204030204" pitchFamily="34" charset="0"/>
            </a:endParaRPr>
          </a:p>
          <a:p>
            <a:pPr marL="285750" indent="-285750" algn="l" rtl="0" fontAlgn="base">
              <a:spcBef>
                <a:spcPts val="0"/>
              </a:spcBef>
              <a:spcAft>
                <a:spcPts val="0"/>
              </a:spcAft>
              <a:buFont typeface="Wingdings" pitchFamily="2" charset="2"/>
              <a:buChar char="ü"/>
            </a:pPr>
            <a:r>
              <a:rPr lang="en-US" b="0" i="0" u="sng" strike="noStrike" dirty="0">
                <a:solidFill>
                  <a:srgbClr val="004AE2"/>
                </a:solidFill>
                <a:effectLst/>
                <a:latin typeface="Calibri" panose="020F0502020204030204" pitchFamily="34" charset="0"/>
                <a:hlinkClick r:id="rId14"/>
              </a:rPr>
              <a:t>Overview of clinical prediction models - PMC (nih.gov)</a:t>
            </a:r>
            <a:endParaRPr lang="en-US" dirty="0">
              <a:latin typeface="Calibri" panose="020F0502020204030204" pitchFamily="34" charset="0"/>
            </a:endParaRPr>
          </a:p>
          <a:p>
            <a:pPr marL="285750" indent="-285750" algn="l" rtl="0" fontAlgn="base">
              <a:spcBef>
                <a:spcPts val="0"/>
              </a:spcBef>
              <a:spcAft>
                <a:spcPts val="0"/>
              </a:spcAft>
              <a:buFont typeface="Wingdings" pitchFamily="2" charset="2"/>
              <a:buChar char="ü"/>
            </a:pPr>
            <a:r>
              <a:rPr lang="en-US" b="0" i="0" u="sng" strike="noStrike" dirty="0">
                <a:solidFill>
                  <a:srgbClr val="004AE2"/>
                </a:solidFill>
                <a:effectLst/>
                <a:latin typeface="Calibri" panose="020F0502020204030204" pitchFamily="34" charset="0"/>
                <a:hlinkClick r:id="rId15"/>
              </a:rPr>
              <a:t>Diabetes Prediction using Machine Learning Techniques – IJERT</a:t>
            </a:r>
            <a:endParaRPr lang="en-US" dirty="0">
              <a:latin typeface="Calibri" panose="020F0502020204030204" pitchFamily="34" charset="0"/>
            </a:endParaRPr>
          </a:p>
          <a:p>
            <a:pPr marL="285750" indent="-285750" algn="l" rtl="0" fontAlgn="base">
              <a:spcBef>
                <a:spcPts val="0"/>
              </a:spcBef>
              <a:spcAft>
                <a:spcPts val="0"/>
              </a:spcAft>
              <a:buFont typeface="Wingdings" pitchFamily="2" charset="2"/>
              <a:buChar char="ü"/>
            </a:pPr>
            <a:r>
              <a:rPr lang="en-US" b="0" i="0" u="sng" strike="noStrike" dirty="0">
                <a:solidFill>
                  <a:srgbClr val="004AE2"/>
                </a:solidFill>
                <a:effectLst/>
                <a:latin typeface="Calibri" panose="020F0502020204030204" pitchFamily="34" charset="0"/>
                <a:hlinkClick r:id="rId16"/>
              </a:rPr>
              <a:t>Predicting Diabetes in Medical Datasets Using Machine Learning Techniques (ijser.org)</a:t>
            </a:r>
            <a:endParaRPr lang="en-US" dirty="0">
              <a:latin typeface="Calibri" panose="020F0502020204030204" pitchFamily="34" charset="0"/>
            </a:endParaRPr>
          </a:p>
          <a:p>
            <a:pPr marL="285750" indent="-285750" algn="l" rtl="0" fontAlgn="base">
              <a:spcBef>
                <a:spcPts val="0"/>
              </a:spcBef>
              <a:spcAft>
                <a:spcPts val="0"/>
              </a:spcAft>
              <a:buFont typeface="Wingdings" pitchFamily="2" charset="2"/>
              <a:buChar char="ü"/>
            </a:pPr>
            <a:r>
              <a:rPr lang="en-US" b="0" i="0" u="sng" strike="noStrike" dirty="0">
                <a:solidFill>
                  <a:srgbClr val="004AE2"/>
                </a:solidFill>
                <a:effectLst/>
                <a:latin typeface="Calibri" panose="020F0502020204030204" pitchFamily="34" charset="0"/>
                <a:hlinkClick r:id="rId17"/>
              </a:rPr>
              <a:t>Use and performance of machine learning models for type 2 diabetes prediction in clinical and community care settings: Protocol for a systematic review and meta-analysis of predictive modeling studies - PMC (nih.gov)</a:t>
            </a:r>
            <a:endParaRPr lang="en-US" dirty="0">
              <a:latin typeface="Calibri" panose="020F0502020204030204" pitchFamily="34" charset="0"/>
            </a:endParaRPr>
          </a:p>
          <a:p>
            <a:pPr marL="285750" indent="-285750" algn="l" rtl="0" fontAlgn="base">
              <a:spcBef>
                <a:spcPts val="0"/>
              </a:spcBef>
              <a:spcAft>
                <a:spcPts val="0"/>
              </a:spcAft>
              <a:buFont typeface="Wingdings" pitchFamily="2" charset="2"/>
              <a:buChar char="ü"/>
            </a:pPr>
            <a:r>
              <a:rPr lang="en-US" b="0" i="0" u="sng" strike="noStrike" dirty="0">
                <a:solidFill>
                  <a:srgbClr val="004AE2"/>
                </a:solidFill>
                <a:effectLst/>
                <a:latin typeface="Calibri" panose="020F0502020204030204" pitchFamily="34" charset="0"/>
                <a:hlinkClick r:id="rId18"/>
              </a:rPr>
              <a:t>Machine learning and deep learning predictive models for type 2 diabetes: a systematic review | Diabetology &amp; Metabolic Syndrome | Full Text (biomedcentral.com)</a:t>
            </a:r>
            <a:endParaRPr lang="en-US" b="0" i="0" u="none" strike="noStrike" dirty="0">
              <a:solidFill>
                <a:srgbClr val="004AE2"/>
              </a:solidFill>
              <a:effectLst/>
              <a:latin typeface="Calibri" panose="020F0502020204030204" pitchFamily="34" charset="0"/>
            </a:endParaRPr>
          </a:p>
          <a:p>
            <a:pPr algn="l" rtl="0" fontAlgn="base">
              <a:spcBef>
                <a:spcPts val="0"/>
              </a:spcBef>
              <a:spcAft>
                <a:spcPts val="0"/>
              </a:spcAft>
            </a:pPr>
            <a:endParaRPr lang="en-US" b="0" i="0" u="none" strike="noStrike" dirty="0">
              <a:solidFill>
                <a:srgbClr val="004AE2"/>
              </a:solidFill>
              <a:effectLst/>
              <a:latin typeface="Calibri" panose="020F0502020204030204" pitchFamily="34" charset="0"/>
            </a:endParaRPr>
          </a:p>
          <a:p>
            <a:pPr algn="l" rtl="0" fontAlgn="base">
              <a:spcBef>
                <a:spcPts val="0"/>
              </a:spcBef>
              <a:spcAft>
                <a:spcPts val="0"/>
              </a:spcAft>
            </a:pPr>
            <a:endParaRPr lang="en-US" sz="1000" b="0" i="0" u="none" strike="noStrike" dirty="0">
              <a:solidFill>
                <a:srgbClr val="004AE2"/>
              </a:solidFill>
              <a:effectLst/>
              <a:latin typeface="Calibri" panose="020F0502020204030204" pitchFamily="34" charset="0"/>
            </a:endParaRPr>
          </a:p>
        </p:txBody>
      </p:sp>
    </p:spTree>
    <p:extLst>
      <p:ext uri="{BB962C8B-B14F-4D97-AF65-F5344CB8AC3E}">
        <p14:creationId xmlns:p14="http://schemas.microsoft.com/office/powerpoint/2010/main" val="31680741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42" name="Google Shape;142;p6"/>
          <p:cNvSpPr txBox="1"/>
          <p:nvPr/>
        </p:nvSpPr>
        <p:spPr>
          <a:xfrm>
            <a:off x="562303" y="830521"/>
            <a:ext cx="10909738" cy="5196958"/>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6B173B"/>
              </a:buClr>
              <a:buSzPts val="3200"/>
              <a:buFont typeface="Arial"/>
              <a:buNone/>
            </a:pPr>
            <a:r>
              <a:rPr lang="en-US" sz="3200" dirty="0">
                <a:solidFill>
                  <a:srgbClr val="6B173B"/>
                </a:solidFill>
                <a:latin typeface="Times New Roman"/>
                <a:ea typeface="Times New Roman"/>
                <a:cs typeface="Times New Roman"/>
                <a:sym typeface="Times New Roman"/>
              </a:rPr>
              <a:t> </a:t>
            </a:r>
            <a:endParaRPr dirty="0"/>
          </a:p>
        </p:txBody>
      </p:sp>
      <p:pic>
        <p:nvPicPr>
          <p:cNvPr id="138" name="Google Shape;138;p6"/>
          <p:cNvPicPr preferRelativeResize="0"/>
          <p:nvPr/>
        </p:nvPicPr>
        <p:blipFill rotWithShape="1">
          <a:blip r:embed="rId3">
            <a:alphaModFix/>
          </a:blip>
          <a:srcRect/>
          <a:stretch/>
        </p:blipFill>
        <p:spPr>
          <a:xfrm>
            <a:off x="0" y="6400686"/>
            <a:ext cx="12192000" cy="457314"/>
          </a:xfrm>
          <a:prstGeom prst="rect">
            <a:avLst/>
          </a:prstGeom>
          <a:noFill/>
          <a:ln>
            <a:noFill/>
          </a:ln>
        </p:spPr>
      </p:pic>
      <p:pic>
        <p:nvPicPr>
          <p:cNvPr id="139" name="Google Shape;139;p6"/>
          <p:cNvPicPr preferRelativeResize="0"/>
          <p:nvPr/>
        </p:nvPicPr>
        <p:blipFill rotWithShape="1">
          <a:blip r:embed="rId4">
            <a:alphaModFix/>
          </a:blip>
          <a:srcRect/>
          <a:stretch/>
        </p:blipFill>
        <p:spPr>
          <a:xfrm>
            <a:off x="11156735" y="5837375"/>
            <a:ext cx="892835" cy="892835"/>
          </a:xfrm>
          <a:prstGeom prst="rect">
            <a:avLst/>
          </a:prstGeom>
          <a:noFill/>
          <a:ln>
            <a:noFill/>
          </a:ln>
        </p:spPr>
      </p:pic>
      <p:sp>
        <p:nvSpPr>
          <p:cNvPr id="140" name="Google Shape;140;p6"/>
          <p:cNvSpPr txBox="1"/>
          <p:nvPr/>
        </p:nvSpPr>
        <p:spPr>
          <a:xfrm>
            <a:off x="1274298" y="195783"/>
            <a:ext cx="9643403" cy="726614"/>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rgbClr val="6B173B"/>
              </a:buClr>
              <a:buSzPts val="5400"/>
              <a:buFont typeface="Times New Roman"/>
              <a:buNone/>
            </a:pPr>
            <a:endParaRPr dirty="0"/>
          </a:p>
        </p:txBody>
      </p:sp>
      <p:sp>
        <p:nvSpPr>
          <p:cNvPr id="141" name="Google Shape;141;p6"/>
          <p:cNvSpPr txBox="1"/>
          <p:nvPr/>
        </p:nvSpPr>
        <p:spPr>
          <a:xfrm>
            <a:off x="683172" y="1397695"/>
            <a:ext cx="10668000" cy="4062610"/>
          </a:xfrm>
          <a:prstGeom prst="rect">
            <a:avLst/>
          </a:prstGeom>
          <a:noFill/>
          <a:ln>
            <a:noFill/>
          </a:ln>
        </p:spPr>
        <p:txBody>
          <a:bodyPr spcFirstLastPara="1" wrap="square" lIns="91425" tIns="45700" rIns="91425" bIns="45700" anchor="t" anchorCtr="0">
            <a:spAutoFit/>
          </a:bodyPr>
          <a:lstStyle/>
          <a:p>
            <a:pPr marL="457200" lvl="1" algn="ctr">
              <a:buSzPts val="2400"/>
            </a:pPr>
            <a:endParaRPr lang="en-US" sz="4000" dirty="0">
              <a:solidFill>
                <a:schemeClr val="tx1">
                  <a:lumMod val="65000"/>
                  <a:lumOff val="35000"/>
                </a:schemeClr>
              </a:solidFill>
            </a:endParaRPr>
          </a:p>
          <a:p>
            <a:pPr marL="457200" lvl="1" algn="ctr">
              <a:buSzPts val="2400"/>
            </a:pPr>
            <a:r>
              <a:rPr lang="en-US" sz="4000" b="1" dirty="0">
                <a:solidFill>
                  <a:schemeClr val="tx1">
                    <a:lumMod val="50000"/>
                    <a:lumOff val="50000"/>
                  </a:schemeClr>
                </a:solidFill>
                <a:latin typeface="AkayaKanadaka" panose="02010502080401010103" pitchFamily="2" charset="77"/>
                <a:cs typeface="AkayaKanadaka" panose="02010502080401010103" pitchFamily="2" charset="77"/>
              </a:rPr>
              <a:t>Thank You for Your Attention!</a:t>
            </a:r>
          </a:p>
          <a:p>
            <a:pPr marL="457200" lvl="1" algn="ctr">
              <a:buSzPts val="2400"/>
            </a:pPr>
            <a:endParaRPr lang="en-US" sz="4000" b="1" dirty="0">
              <a:solidFill>
                <a:schemeClr val="tx1">
                  <a:lumMod val="50000"/>
                  <a:lumOff val="50000"/>
                </a:schemeClr>
              </a:solidFill>
              <a:latin typeface="AkayaKanadaka" panose="02010502080401010103" pitchFamily="2" charset="77"/>
              <a:cs typeface="AkayaKanadaka" panose="02010502080401010103" pitchFamily="2" charset="77"/>
            </a:endParaRPr>
          </a:p>
          <a:p>
            <a:pPr marL="457200" lvl="1" algn="ctr">
              <a:buSzPts val="2400"/>
            </a:pPr>
            <a:r>
              <a:rPr lang="en-US" sz="4000" b="1" dirty="0">
                <a:solidFill>
                  <a:schemeClr val="tx1">
                    <a:lumMod val="50000"/>
                    <a:lumOff val="50000"/>
                  </a:schemeClr>
                </a:solidFill>
                <a:latin typeface="AkayaKanadaka" panose="02010502080401010103" pitchFamily="2" charset="77"/>
                <a:cs typeface="AkayaKanadaka" panose="02010502080401010103" pitchFamily="2" charset="77"/>
              </a:rPr>
              <a:t>Any Questions?</a:t>
            </a:r>
          </a:p>
          <a:p>
            <a:pPr marL="457200" lvl="1" algn="ctr">
              <a:buSzPts val="2400"/>
            </a:pPr>
            <a:endParaRPr lang="en-US" sz="4000" dirty="0"/>
          </a:p>
          <a:p>
            <a:pPr marL="457200" lvl="1" algn="ctr">
              <a:buSzPts val="2400"/>
            </a:pPr>
            <a:endParaRPr lang="en-US" sz="4000" dirty="0"/>
          </a:p>
          <a:p>
            <a:pPr marL="457200" lvl="1" algn="ctr">
              <a:buSzPts val="2400"/>
            </a:pPr>
            <a:endParaRPr lang="en-US" sz="1800" dirty="0"/>
          </a:p>
        </p:txBody>
      </p:sp>
    </p:spTree>
    <p:extLst>
      <p:ext uri="{BB962C8B-B14F-4D97-AF65-F5344CB8AC3E}">
        <p14:creationId xmlns:p14="http://schemas.microsoft.com/office/powerpoint/2010/main" val="1028097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pic>
        <p:nvPicPr>
          <p:cNvPr id="107" name="Google Shape;107;p3"/>
          <p:cNvPicPr preferRelativeResize="0"/>
          <p:nvPr/>
        </p:nvPicPr>
        <p:blipFill rotWithShape="1">
          <a:blip r:embed="rId3">
            <a:alphaModFix/>
          </a:blip>
          <a:srcRect/>
          <a:stretch/>
        </p:blipFill>
        <p:spPr>
          <a:xfrm>
            <a:off x="0" y="6400686"/>
            <a:ext cx="12192000" cy="457314"/>
          </a:xfrm>
          <a:prstGeom prst="rect">
            <a:avLst/>
          </a:prstGeom>
          <a:noFill/>
          <a:ln>
            <a:noFill/>
          </a:ln>
        </p:spPr>
      </p:pic>
      <p:pic>
        <p:nvPicPr>
          <p:cNvPr id="108" name="Google Shape;108;p3"/>
          <p:cNvPicPr preferRelativeResize="0"/>
          <p:nvPr/>
        </p:nvPicPr>
        <p:blipFill rotWithShape="1">
          <a:blip r:embed="rId4">
            <a:alphaModFix/>
          </a:blip>
          <a:srcRect/>
          <a:stretch/>
        </p:blipFill>
        <p:spPr>
          <a:xfrm>
            <a:off x="11156735" y="5837375"/>
            <a:ext cx="892835" cy="892835"/>
          </a:xfrm>
          <a:prstGeom prst="rect">
            <a:avLst/>
          </a:prstGeom>
          <a:noFill/>
          <a:ln>
            <a:noFill/>
          </a:ln>
        </p:spPr>
      </p:pic>
      <p:sp>
        <p:nvSpPr>
          <p:cNvPr id="109" name="Google Shape;109;p3"/>
          <p:cNvSpPr txBox="1"/>
          <p:nvPr/>
        </p:nvSpPr>
        <p:spPr>
          <a:xfrm>
            <a:off x="1274297" y="197335"/>
            <a:ext cx="9643403" cy="816193"/>
          </a:xfrm>
          <a:prstGeom prst="rect">
            <a:avLst/>
          </a:prstGeom>
          <a:noFill/>
          <a:ln>
            <a:noFill/>
          </a:ln>
        </p:spPr>
        <p:txBody>
          <a:bodyPr spcFirstLastPara="1" wrap="square" lIns="91425" tIns="45700" rIns="91425" bIns="45700" anchor="b" anchorCtr="0">
            <a:normAutofit lnSpcReduction="10000"/>
          </a:bodyPr>
          <a:lstStyle/>
          <a:p>
            <a:pPr marL="0" marR="0" lvl="0" indent="0" algn="ctr" rtl="0">
              <a:lnSpc>
                <a:spcPct val="90000"/>
              </a:lnSpc>
              <a:spcBef>
                <a:spcPts val="0"/>
              </a:spcBef>
              <a:spcAft>
                <a:spcPts val="0"/>
              </a:spcAft>
              <a:buClr>
                <a:srgbClr val="6B173B"/>
              </a:buClr>
              <a:buSzPts val="5400"/>
              <a:buFont typeface="Times New Roman"/>
              <a:buNone/>
            </a:pPr>
            <a:r>
              <a:rPr lang="en-US" sz="5400" b="1">
                <a:solidFill>
                  <a:srgbClr val="6B173B"/>
                </a:solidFill>
                <a:latin typeface="Times New Roman"/>
                <a:ea typeface="Times New Roman"/>
                <a:cs typeface="Times New Roman"/>
                <a:sym typeface="Times New Roman"/>
              </a:rPr>
              <a:t>Project Milestone</a:t>
            </a:r>
            <a:endParaRPr/>
          </a:p>
        </p:txBody>
      </p:sp>
      <p:sp>
        <p:nvSpPr>
          <p:cNvPr id="110" name="Google Shape;110;p3"/>
          <p:cNvSpPr txBox="1"/>
          <p:nvPr/>
        </p:nvSpPr>
        <p:spPr>
          <a:xfrm>
            <a:off x="465855" y="1135517"/>
            <a:ext cx="11260286" cy="489364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Arial Rounded"/>
                <a:ea typeface="Arial Rounded"/>
                <a:cs typeface="Arial Rounded"/>
                <a:sym typeface="Arial Rounded"/>
              </a:rPr>
              <a:t>Week 1 – 6: Data Collection and Analysis</a:t>
            </a:r>
            <a:endParaRPr/>
          </a:p>
          <a:p>
            <a:pPr marL="742950" marR="0" lvl="1" indent="-133350" algn="l" rtl="0">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a:p>
            <a:pPr marL="742950" marR="0" lvl="1" indent="-285750" algn="l" rtl="0">
              <a:spcBef>
                <a:spcPts val="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Identified and gathered relevant datasets.</a:t>
            </a:r>
            <a:endParaRPr/>
          </a:p>
          <a:p>
            <a:pPr marL="742950" marR="0" lvl="1" indent="-133350" algn="l" rtl="0">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a:p>
            <a:pPr marL="742950" marR="0" lvl="1" indent="-285750" algn="l" rtl="0">
              <a:spcBef>
                <a:spcPts val="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Planned the data analysis approach, including the selection of machine learning algorithms.</a:t>
            </a:r>
            <a:endParaRPr sz="2400" b="1" i="0" u="none" strike="noStrike" cap="none">
              <a:solidFill>
                <a:schemeClr val="dk1"/>
              </a:solidFill>
              <a:latin typeface="Arial Rounded"/>
              <a:ea typeface="Arial Rounded"/>
              <a:cs typeface="Arial Rounded"/>
              <a:sym typeface="Arial Rounded"/>
            </a:endParaRPr>
          </a:p>
          <a:p>
            <a:pPr marL="0" marR="0" lvl="0" indent="0" algn="l" rtl="0">
              <a:spcBef>
                <a:spcPts val="0"/>
              </a:spcBef>
              <a:spcAft>
                <a:spcPts val="0"/>
              </a:spcAft>
              <a:buNone/>
            </a:pPr>
            <a:endParaRPr sz="2400" b="1">
              <a:solidFill>
                <a:schemeClr val="dk1"/>
              </a:solidFill>
              <a:latin typeface="Arial Rounded"/>
              <a:ea typeface="Arial Rounded"/>
              <a:cs typeface="Arial Rounded"/>
              <a:sym typeface="Arial Rounded"/>
            </a:endParaRPr>
          </a:p>
          <a:p>
            <a:pPr marL="0" marR="0" lvl="0" indent="0" algn="l" rtl="0">
              <a:spcBef>
                <a:spcPts val="0"/>
              </a:spcBef>
              <a:spcAft>
                <a:spcPts val="0"/>
              </a:spcAft>
              <a:buNone/>
            </a:pPr>
            <a:r>
              <a:rPr lang="en-US" sz="2400" b="1">
                <a:solidFill>
                  <a:schemeClr val="dk1"/>
                </a:solidFill>
                <a:latin typeface="Arial Rounded"/>
                <a:ea typeface="Arial Rounded"/>
                <a:cs typeface="Arial Rounded"/>
                <a:sym typeface="Arial Rounded"/>
              </a:rPr>
              <a:t>Output:</a:t>
            </a:r>
            <a:endParaRPr/>
          </a:p>
          <a:p>
            <a:pPr marL="0" marR="0" lvl="0" indent="0" algn="l" rtl="0">
              <a:spcBef>
                <a:spcPts val="0"/>
              </a:spcBef>
              <a:spcAft>
                <a:spcPts val="0"/>
              </a:spcAft>
              <a:buNone/>
            </a:pPr>
            <a:endParaRPr sz="2400" b="1">
              <a:solidFill>
                <a:schemeClr val="dk1"/>
              </a:solidFill>
              <a:latin typeface="Arial Rounded"/>
              <a:ea typeface="Arial Rounded"/>
              <a:cs typeface="Arial Rounded"/>
              <a:sym typeface="Arial Rounded"/>
            </a:endParaRPr>
          </a:p>
          <a:p>
            <a:pPr marL="742950" marR="0" lvl="1" indent="-285750" algn="l" rtl="0">
              <a:lnSpc>
                <a:spcPct val="100000"/>
              </a:lnSpc>
              <a:spcBef>
                <a:spcPts val="0"/>
              </a:spcBef>
              <a:spcAft>
                <a:spcPts val="0"/>
              </a:spcAft>
              <a:buClr>
                <a:srgbClr val="000000"/>
              </a:buClr>
              <a:buSzPts val="2400"/>
              <a:buFont typeface="Arial"/>
              <a:buChar char="•"/>
            </a:pPr>
            <a:r>
              <a:rPr lang="en-US" sz="2400" b="0" i="0" u="none" strike="noStrike" cap="none">
                <a:solidFill>
                  <a:srgbClr val="000000"/>
                </a:solidFill>
                <a:latin typeface="Arial"/>
                <a:ea typeface="Arial"/>
                <a:cs typeface="Arial"/>
                <a:sym typeface="Arial"/>
              </a:rPr>
              <a:t>A list of data sources and datasets.</a:t>
            </a:r>
            <a:endParaRPr/>
          </a:p>
          <a:p>
            <a:pPr marL="742950" marR="0" lvl="1" indent="-133350" algn="l" rtl="0">
              <a:lnSpc>
                <a:spcPct val="100000"/>
              </a:lnSpc>
              <a:spcBef>
                <a:spcPts val="0"/>
              </a:spcBef>
              <a:spcAft>
                <a:spcPts val="0"/>
              </a:spcAft>
              <a:buClr>
                <a:schemeClr val="dk1"/>
              </a:buClr>
              <a:buSzPts val="2400"/>
              <a:buFont typeface="Arial"/>
              <a:buNone/>
            </a:pPr>
            <a:endParaRPr sz="2400" b="0" i="0" u="none" strike="noStrike" cap="none">
              <a:solidFill>
                <a:srgbClr val="000000"/>
              </a:solidFill>
              <a:latin typeface="Arial"/>
              <a:ea typeface="Arial"/>
              <a:cs typeface="Arial"/>
              <a:sym typeface="Arial"/>
            </a:endParaRPr>
          </a:p>
          <a:p>
            <a:pPr marL="742950" marR="0" lvl="1" indent="-285750" algn="l" rtl="0">
              <a:lnSpc>
                <a:spcPct val="100000"/>
              </a:lnSpc>
              <a:spcBef>
                <a:spcPts val="0"/>
              </a:spcBef>
              <a:spcAft>
                <a:spcPts val="0"/>
              </a:spcAft>
              <a:buClr>
                <a:srgbClr val="000000"/>
              </a:buClr>
              <a:buSzPts val="2400"/>
              <a:buFont typeface="Arial"/>
              <a:buChar char="•"/>
            </a:pPr>
            <a:r>
              <a:rPr lang="en-US" sz="2400" b="0" i="0" u="none" strike="noStrike" cap="none">
                <a:solidFill>
                  <a:srgbClr val="000000"/>
                </a:solidFill>
                <a:latin typeface="Arial"/>
                <a:ea typeface="Arial"/>
                <a:cs typeface="Arial"/>
                <a:sym typeface="Arial"/>
              </a:rPr>
              <a:t>Data analysis strategy document.</a:t>
            </a:r>
            <a:endParaRPr/>
          </a:p>
          <a:p>
            <a:pPr marL="457200" marR="0" lvl="1" indent="0" algn="l" rtl="0">
              <a:lnSpc>
                <a:spcPct val="100000"/>
              </a:lnSpc>
              <a:spcBef>
                <a:spcPts val="0"/>
              </a:spcBef>
              <a:spcAft>
                <a:spcPts val="0"/>
              </a:spcAft>
              <a:buNone/>
            </a:pPr>
            <a:endParaRPr sz="2400" b="0" i="0" u="none" strike="noStrike" cap="none">
              <a:solidFill>
                <a:srgbClr val="000000"/>
              </a:solidFill>
              <a:latin typeface="Arial"/>
              <a:ea typeface="Arial"/>
              <a:cs typeface="Arial"/>
              <a:sym typeface="Arial"/>
            </a:endParaRPr>
          </a:p>
        </p:txBody>
      </p:sp>
      <p:sp>
        <p:nvSpPr>
          <p:cNvPr id="111" name="Google Shape;111;p3"/>
          <p:cNvSpPr txBox="1"/>
          <p:nvPr/>
        </p:nvSpPr>
        <p:spPr>
          <a:xfrm>
            <a:off x="374839" y="1013528"/>
            <a:ext cx="11442321" cy="4768294"/>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6B173B"/>
              </a:buClr>
              <a:buSzPts val="3200"/>
              <a:buFont typeface="Arial"/>
              <a:buNone/>
            </a:pPr>
            <a:r>
              <a:rPr lang="en-US" sz="3200">
                <a:solidFill>
                  <a:srgbClr val="6B173B"/>
                </a:solidFill>
                <a:latin typeface="Times New Roman"/>
                <a:ea typeface="Times New Roman"/>
                <a:cs typeface="Times New Roman"/>
                <a:sym typeface="Times New Roman"/>
              </a:rPr>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pic>
        <p:nvPicPr>
          <p:cNvPr id="117" name="Google Shape;117;p4"/>
          <p:cNvPicPr preferRelativeResize="0"/>
          <p:nvPr/>
        </p:nvPicPr>
        <p:blipFill rotWithShape="1">
          <a:blip r:embed="rId3">
            <a:alphaModFix/>
          </a:blip>
          <a:srcRect/>
          <a:stretch/>
        </p:blipFill>
        <p:spPr>
          <a:xfrm>
            <a:off x="0" y="6400686"/>
            <a:ext cx="12192000" cy="457314"/>
          </a:xfrm>
          <a:prstGeom prst="rect">
            <a:avLst/>
          </a:prstGeom>
          <a:noFill/>
          <a:ln>
            <a:noFill/>
          </a:ln>
        </p:spPr>
      </p:pic>
      <p:pic>
        <p:nvPicPr>
          <p:cNvPr id="118" name="Google Shape;118;p4"/>
          <p:cNvPicPr preferRelativeResize="0"/>
          <p:nvPr/>
        </p:nvPicPr>
        <p:blipFill rotWithShape="1">
          <a:blip r:embed="rId4">
            <a:alphaModFix/>
          </a:blip>
          <a:srcRect/>
          <a:stretch/>
        </p:blipFill>
        <p:spPr>
          <a:xfrm>
            <a:off x="11156735" y="5837375"/>
            <a:ext cx="892835" cy="892835"/>
          </a:xfrm>
          <a:prstGeom prst="rect">
            <a:avLst/>
          </a:prstGeom>
          <a:noFill/>
          <a:ln>
            <a:noFill/>
          </a:ln>
        </p:spPr>
      </p:pic>
      <p:sp>
        <p:nvSpPr>
          <p:cNvPr id="119" name="Google Shape;119;p4"/>
          <p:cNvSpPr txBox="1"/>
          <p:nvPr/>
        </p:nvSpPr>
        <p:spPr>
          <a:xfrm>
            <a:off x="1274297" y="197335"/>
            <a:ext cx="9643403" cy="816193"/>
          </a:xfrm>
          <a:prstGeom prst="rect">
            <a:avLst/>
          </a:prstGeom>
          <a:noFill/>
          <a:ln>
            <a:noFill/>
          </a:ln>
        </p:spPr>
        <p:txBody>
          <a:bodyPr spcFirstLastPara="1" wrap="square" lIns="91425" tIns="45700" rIns="91425" bIns="45700" anchor="b" anchorCtr="0">
            <a:normAutofit fontScale="92500"/>
          </a:bodyPr>
          <a:lstStyle/>
          <a:p>
            <a:pPr marL="0" marR="0" lvl="0" indent="0" algn="ctr" rtl="0">
              <a:lnSpc>
                <a:spcPct val="90000"/>
              </a:lnSpc>
              <a:spcBef>
                <a:spcPts val="0"/>
              </a:spcBef>
              <a:spcAft>
                <a:spcPts val="0"/>
              </a:spcAft>
              <a:buClr>
                <a:srgbClr val="6B173B"/>
              </a:buClr>
              <a:buSzPct val="100000"/>
              <a:buFont typeface="Times New Roman"/>
              <a:buNone/>
            </a:pPr>
            <a:r>
              <a:rPr lang="en-US" sz="5400" b="1">
                <a:solidFill>
                  <a:srgbClr val="6B173B"/>
                </a:solidFill>
                <a:latin typeface="Times New Roman"/>
                <a:ea typeface="Times New Roman"/>
                <a:cs typeface="Times New Roman"/>
                <a:sym typeface="Times New Roman"/>
              </a:rPr>
              <a:t>List of Data Sources and Datasets</a:t>
            </a:r>
            <a:endParaRPr/>
          </a:p>
        </p:txBody>
      </p:sp>
      <p:sp>
        <p:nvSpPr>
          <p:cNvPr id="120" name="Google Shape;120;p4"/>
          <p:cNvSpPr txBox="1"/>
          <p:nvPr/>
        </p:nvSpPr>
        <p:spPr>
          <a:xfrm>
            <a:off x="374839" y="1013528"/>
            <a:ext cx="11442321" cy="4768294"/>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6B173B"/>
              </a:buClr>
              <a:buSzPts val="3200"/>
              <a:buFont typeface="Arial"/>
              <a:buNone/>
            </a:pPr>
            <a:r>
              <a:rPr lang="en-US" sz="3200">
                <a:solidFill>
                  <a:srgbClr val="6B173B"/>
                </a:solidFill>
                <a:latin typeface="Times New Roman"/>
                <a:ea typeface="Times New Roman"/>
                <a:cs typeface="Times New Roman"/>
                <a:sym typeface="Times New Roman"/>
              </a:rPr>
              <a:t> </a:t>
            </a:r>
            <a:endParaRPr/>
          </a:p>
        </p:txBody>
      </p:sp>
      <p:pic>
        <p:nvPicPr>
          <p:cNvPr id="121" name="Google Shape;121;p4" descr="A screenshot of a computer&#10;&#10;Description automatically generated"/>
          <p:cNvPicPr preferRelativeResize="0"/>
          <p:nvPr/>
        </p:nvPicPr>
        <p:blipFill rotWithShape="1">
          <a:blip r:embed="rId5">
            <a:alphaModFix/>
          </a:blip>
          <a:srcRect l="24540" t="26179" r="27539" b="35380"/>
          <a:stretch/>
        </p:blipFill>
        <p:spPr>
          <a:xfrm>
            <a:off x="398430" y="1076178"/>
            <a:ext cx="5937337" cy="3733817"/>
          </a:xfrm>
          <a:prstGeom prst="rect">
            <a:avLst/>
          </a:prstGeom>
          <a:noFill/>
          <a:ln>
            <a:noFill/>
          </a:ln>
        </p:spPr>
      </p:pic>
      <p:pic>
        <p:nvPicPr>
          <p:cNvPr id="122" name="Google Shape;122;p4" descr="A screenshot of a computer&#10;&#10;Description automatically generated"/>
          <p:cNvPicPr preferRelativeResize="0"/>
          <p:nvPr/>
        </p:nvPicPr>
        <p:blipFill rotWithShape="1">
          <a:blip r:embed="rId6">
            <a:alphaModFix/>
          </a:blip>
          <a:srcRect l="24371" t="33672" r="27372" b="26858"/>
          <a:stretch/>
        </p:blipFill>
        <p:spPr>
          <a:xfrm>
            <a:off x="6312176" y="1333635"/>
            <a:ext cx="5481394" cy="351480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Google Shape;128;p5"/>
          <p:cNvPicPr preferRelativeResize="0"/>
          <p:nvPr/>
        </p:nvPicPr>
        <p:blipFill rotWithShape="1">
          <a:blip r:embed="rId3">
            <a:alphaModFix/>
          </a:blip>
          <a:srcRect/>
          <a:stretch/>
        </p:blipFill>
        <p:spPr>
          <a:xfrm>
            <a:off x="0" y="6400686"/>
            <a:ext cx="12192000" cy="457314"/>
          </a:xfrm>
          <a:prstGeom prst="rect">
            <a:avLst/>
          </a:prstGeom>
          <a:noFill/>
          <a:ln>
            <a:noFill/>
          </a:ln>
        </p:spPr>
      </p:pic>
      <p:pic>
        <p:nvPicPr>
          <p:cNvPr id="129" name="Google Shape;129;p5"/>
          <p:cNvPicPr preferRelativeResize="0"/>
          <p:nvPr/>
        </p:nvPicPr>
        <p:blipFill rotWithShape="1">
          <a:blip r:embed="rId4">
            <a:alphaModFix/>
          </a:blip>
          <a:srcRect/>
          <a:stretch/>
        </p:blipFill>
        <p:spPr>
          <a:xfrm>
            <a:off x="11156735" y="5837375"/>
            <a:ext cx="892835" cy="892835"/>
          </a:xfrm>
          <a:prstGeom prst="rect">
            <a:avLst/>
          </a:prstGeom>
          <a:noFill/>
          <a:ln>
            <a:noFill/>
          </a:ln>
        </p:spPr>
      </p:pic>
      <p:sp>
        <p:nvSpPr>
          <p:cNvPr id="130" name="Google Shape;130;p5"/>
          <p:cNvSpPr txBox="1"/>
          <p:nvPr/>
        </p:nvSpPr>
        <p:spPr>
          <a:xfrm>
            <a:off x="1274297" y="197335"/>
            <a:ext cx="9643403" cy="816193"/>
          </a:xfrm>
          <a:prstGeom prst="rect">
            <a:avLst/>
          </a:prstGeom>
          <a:noFill/>
          <a:ln>
            <a:noFill/>
          </a:ln>
        </p:spPr>
        <p:txBody>
          <a:bodyPr spcFirstLastPara="1" wrap="square" lIns="91425" tIns="45700" rIns="91425" bIns="45700" anchor="b" anchorCtr="0">
            <a:normAutofit fontScale="92500"/>
          </a:bodyPr>
          <a:lstStyle/>
          <a:p>
            <a:pPr marL="0" marR="0" lvl="0" indent="0" algn="ctr" rtl="0">
              <a:lnSpc>
                <a:spcPct val="90000"/>
              </a:lnSpc>
              <a:spcBef>
                <a:spcPts val="0"/>
              </a:spcBef>
              <a:spcAft>
                <a:spcPts val="0"/>
              </a:spcAft>
              <a:buClr>
                <a:srgbClr val="6B173B"/>
              </a:buClr>
              <a:buSzPct val="100000"/>
              <a:buFont typeface="Times New Roman"/>
              <a:buNone/>
            </a:pPr>
            <a:r>
              <a:rPr lang="en-US" sz="5400" b="1">
                <a:solidFill>
                  <a:srgbClr val="6B173B"/>
                </a:solidFill>
                <a:latin typeface="Times New Roman"/>
                <a:ea typeface="Times New Roman"/>
                <a:cs typeface="Times New Roman"/>
                <a:sym typeface="Times New Roman"/>
              </a:rPr>
              <a:t>Data Analysis Strategy Document</a:t>
            </a:r>
            <a:endParaRPr/>
          </a:p>
        </p:txBody>
      </p:sp>
      <p:sp>
        <p:nvSpPr>
          <p:cNvPr id="131" name="Google Shape;131;p5"/>
          <p:cNvSpPr txBox="1"/>
          <p:nvPr/>
        </p:nvSpPr>
        <p:spPr>
          <a:xfrm>
            <a:off x="374839" y="1102290"/>
            <a:ext cx="11442321" cy="4679532"/>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6B173B"/>
              </a:buClr>
              <a:buSzPts val="3200"/>
              <a:buFont typeface="Arial"/>
              <a:buNone/>
            </a:pPr>
            <a:r>
              <a:rPr lang="en-US" sz="3200">
                <a:solidFill>
                  <a:srgbClr val="6B173B"/>
                </a:solidFill>
                <a:latin typeface="Times New Roman"/>
                <a:ea typeface="Times New Roman"/>
                <a:cs typeface="Times New Roman"/>
                <a:sym typeface="Times New Roman"/>
              </a:rPr>
              <a:t> </a:t>
            </a:r>
            <a:endParaRPr/>
          </a:p>
        </p:txBody>
      </p:sp>
      <p:sp>
        <p:nvSpPr>
          <p:cNvPr id="132" name="Google Shape;132;p5"/>
          <p:cNvSpPr txBox="1"/>
          <p:nvPr/>
        </p:nvSpPr>
        <p:spPr>
          <a:xfrm>
            <a:off x="374839" y="1208689"/>
            <a:ext cx="11133989" cy="1200288"/>
          </a:xfrm>
          <a:prstGeom prst="rect">
            <a:avLst/>
          </a:prstGeom>
          <a:noFill/>
          <a:ln>
            <a:noFill/>
          </a:ln>
        </p:spPr>
        <p:txBody>
          <a:bodyPr spcFirstLastPara="1" wrap="square" lIns="91425" tIns="45700" rIns="91425" bIns="45700" anchor="t" anchorCtr="0">
            <a:spAutoFit/>
          </a:bodyPr>
          <a:lstStyle/>
          <a:p>
            <a:pPr marL="800100" marR="0" lvl="1" indent="-342900" algn="l" rtl="0">
              <a:spcBef>
                <a:spcPts val="0"/>
              </a:spcBef>
              <a:spcAft>
                <a:spcPts val="0"/>
              </a:spcAft>
              <a:buClr>
                <a:schemeClr val="dk1"/>
              </a:buClr>
              <a:buSzPts val="2400"/>
              <a:buFont typeface="Arial" panose="020B0604020202020204" pitchFamily="34" charset="0"/>
              <a:buChar char="•"/>
            </a:pPr>
            <a:r>
              <a:rPr lang="en-US" sz="2400" dirty="0">
                <a:solidFill>
                  <a:schemeClr val="dk1"/>
                </a:solidFill>
              </a:rPr>
              <a:t>Our </a:t>
            </a:r>
            <a:r>
              <a:rPr lang="en-US" sz="2400" b="0" i="0" u="none" strike="noStrike" cap="none" dirty="0">
                <a:solidFill>
                  <a:schemeClr val="dk1"/>
                </a:solidFill>
                <a:latin typeface="Arial"/>
                <a:ea typeface="Arial"/>
                <a:cs typeface="Arial"/>
                <a:sym typeface="Arial"/>
              </a:rPr>
              <a:t>Data Analysis Strategy </a:t>
            </a:r>
            <a:r>
              <a:rPr lang="en-US" sz="2400" dirty="0">
                <a:solidFill>
                  <a:schemeClr val="dk1"/>
                </a:solidFill>
              </a:rPr>
              <a:t>d</a:t>
            </a:r>
            <a:r>
              <a:rPr lang="en-US" sz="2400" b="0" i="0" u="none" strike="noStrike" cap="none" dirty="0">
                <a:solidFill>
                  <a:schemeClr val="dk1"/>
                </a:solidFill>
                <a:latin typeface="Arial"/>
                <a:ea typeface="Arial"/>
                <a:cs typeface="Arial"/>
                <a:sym typeface="Arial"/>
              </a:rPr>
              <a:t>ocument is included in our final project report.</a:t>
            </a:r>
          </a:p>
          <a:p>
            <a:pPr marL="457200" marR="0" lvl="1" algn="l" rtl="0">
              <a:spcBef>
                <a:spcPts val="0"/>
              </a:spcBef>
              <a:spcAft>
                <a:spcPts val="0"/>
              </a:spcAft>
              <a:buClr>
                <a:schemeClr val="dk1"/>
              </a:buClr>
              <a:buSzPts val="2400"/>
            </a:pPr>
            <a:endParaRPr lang="en-US" sz="2400" dirty="0">
              <a:solidFill>
                <a:schemeClr val="dk1"/>
              </a:solidFill>
            </a:endParaRPr>
          </a:p>
          <a:p>
            <a:pPr marL="457200" marR="0" lvl="1" algn="l" rtl="0">
              <a:spcBef>
                <a:spcPts val="0"/>
              </a:spcBef>
              <a:spcAft>
                <a:spcPts val="0"/>
              </a:spcAft>
              <a:buClr>
                <a:schemeClr val="dk1"/>
              </a:buClr>
              <a:buSzPts val="2400"/>
            </a:pPr>
            <a:endParaRPr sz="2400" b="0" i="0" u="none" strike="noStrike" cap="none" dirty="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42" name="Google Shape;142;p6"/>
          <p:cNvSpPr txBox="1"/>
          <p:nvPr/>
        </p:nvSpPr>
        <p:spPr>
          <a:xfrm>
            <a:off x="599090" y="1013529"/>
            <a:ext cx="10909738" cy="5124512"/>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6B173B"/>
              </a:buClr>
              <a:buSzPts val="3200"/>
              <a:buFont typeface="Arial"/>
              <a:buNone/>
            </a:pPr>
            <a:r>
              <a:rPr lang="en-US" sz="3200" dirty="0">
                <a:solidFill>
                  <a:srgbClr val="6B173B"/>
                </a:solidFill>
                <a:latin typeface="Times New Roman"/>
                <a:ea typeface="Times New Roman"/>
                <a:cs typeface="Times New Roman"/>
                <a:sym typeface="Times New Roman"/>
              </a:rPr>
              <a:t> </a:t>
            </a:r>
            <a:endParaRPr dirty="0"/>
          </a:p>
        </p:txBody>
      </p:sp>
      <p:pic>
        <p:nvPicPr>
          <p:cNvPr id="138" name="Google Shape;138;p6"/>
          <p:cNvPicPr preferRelativeResize="0"/>
          <p:nvPr/>
        </p:nvPicPr>
        <p:blipFill rotWithShape="1">
          <a:blip r:embed="rId3">
            <a:alphaModFix/>
          </a:blip>
          <a:srcRect/>
          <a:stretch/>
        </p:blipFill>
        <p:spPr>
          <a:xfrm>
            <a:off x="0" y="6400686"/>
            <a:ext cx="12192000" cy="457314"/>
          </a:xfrm>
          <a:prstGeom prst="rect">
            <a:avLst/>
          </a:prstGeom>
          <a:noFill/>
          <a:ln>
            <a:noFill/>
          </a:ln>
        </p:spPr>
      </p:pic>
      <p:pic>
        <p:nvPicPr>
          <p:cNvPr id="139" name="Google Shape;139;p6"/>
          <p:cNvPicPr preferRelativeResize="0"/>
          <p:nvPr/>
        </p:nvPicPr>
        <p:blipFill rotWithShape="1">
          <a:blip r:embed="rId4">
            <a:alphaModFix/>
          </a:blip>
          <a:srcRect/>
          <a:stretch/>
        </p:blipFill>
        <p:spPr>
          <a:xfrm>
            <a:off x="11156735" y="5837375"/>
            <a:ext cx="892835" cy="892835"/>
          </a:xfrm>
          <a:prstGeom prst="rect">
            <a:avLst/>
          </a:prstGeom>
          <a:noFill/>
          <a:ln>
            <a:noFill/>
          </a:ln>
        </p:spPr>
      </p:pic>
      <p:sp>
        <p:nvSpPr>
          <p:cNvPr id="140" name="Google Shape;140;p6"/>
          <p:cNvSpPr txBox="1"/>
          <p:nvPr/>
        </p:nvSpPr>
        <p:spPr>
          <a:xfrm>
            <a:off x="1274297" y="197335"/>
            <a:ext cx="9643403" cy="816193"/>
          </a:xfrm>
          <a:prstGeom prst="rect">
            <a:avLst/>
          </a:prstGeom>
          <a:noFill/>
          <a:ln>
            <a:noFill/>
          </a:ln>
        </p:spPr>
        <p:txBody>
          <a:bodyPr spcFirstLastPara="1" wrap="square" lIns="91425" tIns="45700" rIns="91425" bIns="45700" anchor="b" anchorCtr="0">
            <a:normAutofit lnSpcReduction="10000"/>
          </a:bodyPr>
          <a:lstStyle/>
          <a:p>
            <a:pPr marL="0" marR="0" lvl="0" indent="0" algn="ctr" rtl="0">
              <a:lnSpc>
                <a:spcPct val="90000"/>
              </a:lnSpc>
              <a:spcBef>
                <a:spcPts val="0"/>
              </a:spcBef>
              <a:spcAft>
                <a:spcPts val="0"/>
              </a:spcAft>
              <a:buClr>
                <a:srgbClr val="6B173B"/>
              </a:buClr>
              <a:buSzPts val="5400"/>
              <a:buFont typeface="Times New Roman"/>
              <a:buNone/>
            </a:pPr>
            <a:r>
              <a:rPr lang="en-US" sz="5400" b="1">
                <a:solidFill>
                  <a:srgbClr val="6B173B"/>
                </a:solidFill>
                <a:latin typeface="Times New Roman"/>
                <a:ea typeface="Times New Roman"/>
                <a:cs typeface="Times New Roman"/>
                <a:sym typeface="Times New Roman"/>
              </a:rPr>
              <a:t>Project Milestone</a:t>
            </a:r>
            <a:endParaRPr/>
          </a:p>
        </p:txBody>
      </p:sp>
      <p:sp>
        <p:nvSpPr>
          <p:cNvPr id="141" name="Google Shape;141;p6"/>
          <p:cNvSpPr txBox="1"/>
          <p:nvPr/>
        </p:nvSpPr>
        <p:spPr>
          <a:xfrm>
            <a:off x="683172" y="1153151"/>
            <a:ext cx="10668000" cy="48167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Arial Rounded"/>
                <a:ea typeface="Arial Rounded"/>
                <a:cs typeface="Arial Rounded"/>
                <a:sym typeface="Arial Rounded"/>
              </a:rPr>
              <a:t>Week 4 - 6: Prototype Design</a:t>
            </a:r>
            <a:endParaRPr dirty="0"/>
          </a:p>
          <a:p>
            <a:pPr marL="0" marR="0" lvl="0" indent="0" algn="l" rtl="0">
              <a:spcBef>
                <a:spcPts val="0"/>
              </a:spcBef>
              <a:spcAft>
                <a:spcPts val="0"/>
              </a:spcAft>
              <a:buNone/>
            </a:pPr>
            <a:endParaRPr sz="2400" b="0" i="0" u="none" strike="noStrike" dirty="0">
              <a:solidFill>
                <a:schemeClr val="dk1"/>
              </a:solidFill>
              <a:latin typeface="Arial"/>
              <a:ea typeface="Arial"/>
              <a:cs typeface="Arial"/>
              <a:sym typeface="Arial"/>
            </a:endParaRPr>
          </a:p>
          <a:p>
            <a:pPr marL="742950" marR="0" lvl="1" indent="-285750" algn="l" rtl="0">
              <a:spcBef>
                <a:spcPts val="0"/>
              </a:spcBef>
              <a:spcAft>
                <a:spcPts val="0"/>
              </a:spcAft>
              <a:buClr>
                <a:schemeClr val="dk1"/>
              </a:buClr>
              <a:buSzPts val="2400"/>
              <a:buFont typeface="Arial"/>
              <a:buChar char="•"/>
            </a:pPr>
            <a:r>
              <a:rPr lang="en-US" sz="2400" b="0" i="0" u="none" strike="noStrike" cap="none" dirty="0">
                <a:solidFill>
                  <a:schemeClr val="dk1"/>
                </a:solidFill>
                <a:latin typeface="Arial"/>
                <a:ea typeface="Arial"/>
                <a:cs typeface="Arial"/>
                <a:sym typeface="Arial"/>
              </a:rPr>
              <a:t>Design the basic architecture of the predictive analytics tool.</a:t>
            </a:r>
            <a:endParaRPr dirty="0"/>
          </a:p>
          <a:p>
            <a:pPr marL="742950" marR="0" lvl="1" indent="-133350" algn="l" rtl="0">
              <a:spcBef>
                <a:spcPts val="0"/>
              </a:spcBef>
              <a:spcAft>
                <a:spcPts val="0"/>
              </a:spcAft>
              <a:buClr>
                <a:schemeClr val="dk1"/>
              </a:buClr>
              <a:buSzPts val="2400"/>
              <a:buFont typeface="Arial"/>
              <a:buNone/>
            </a:pPr>
            <a:endParaRPr sz="2400" b="0" i="0" u="none" strike="noStrike" cap="none" dirty="0">
              <a:solidFill>
                <a:schemeClr val="dk1"/>
              </a:solidFill>
              <a:latin typeface="Arial"/>
              <a:ea typeface="Arial"/>
              <a:cs typeface="Arial"/>
              <a:sym typeface="Arial"/>
            </a:endParaRPr>
          </a:p>
          <a:p>
            <a:pPr marL="742950" marR="0" lvl="1" indent="-285750" algn="l" rtl="0">
              <a:spcBef>
                <a:spcPts val="0"/>
              </a:spcBef>
              <a:spcAft>
                <a:spcPts val="0"/>
              </a:spcAft>
              <a:buClr>
                <a:schemeClr val="dk1"/>
              </a:buClr>
              <a:buSzPts val="2400"/>
              <a:buFont typeface="Arial"/>
              <a:buChar char="•"/>
            </a:pPr>
            <a:r>
              <a:rPr lang="en-US" sz="2400" b="0" i="0" u="none" strike="noStrike" cap="none" dirty="0">
                <a:solidFill>
                  <a:schemeClr val="dk1"/>
                </a:solidFill>
                <a:latin typeface="Arial"/>
                <a:ea typeface="Arial"/>
                <a:cs typeface="Arial"/>
                <a:sym typeface="Arial"/>
              </a:rPr>
              <a:t>Develop mock-ups of the user interface.</a:t>
            </a:r>
            <a:endParaRPr dirty="0"/>
          </a:p>
          <a:p>
            <a:pPr marL="457200" marR="0" lvl="1" indent="0" algn="l" rtl="0">
              <a:spcBef>
                <a:spcPts val="0"/>
              </a:spcBef>
              <a:spcAft>
                <a:spcPts val="0"/>
              </a:spcAft>
              <a:buNone/>
            </a:pPr>
            <a:endParaRPr sz="2400" b="1" i="0" u="none" strike="noStrike" cap="none" dirty="0">
              <a:solidFill>
                <a:schemeClr val="dk1"/>
              </a:solidFill>
              <a:latin typeface="Arial Rounded"/>
              <a:ea typeface="Arial Rounded"/>
              <a:cs typeface="Arial Rounded"/>
              <a:sym typeface="Arial Rounded"/>
            </a:endParaRPr>
          </a:p>
          <a:p>
            <a:pPr marL="0" marR="0" lvl="0" indent="0" algn="l" rtl="0">
              <a:spcBef>
                <a:spcPts val="0"/>
              </a:spcBef>
              <a:spcAft>
                <a:spcPts val="0"/>
              </a:spcAft>
              <a:buNone/>
            </a:pPr>
            <a:r>
              <a:rPr lang="en-US" sz="2400" b="1" dirty="0">
                <a:solidFill>
                  <a:schemeClr val="dk1"/>
                </a:solidFill>
                <a:latin typeface="Arial Rounded"/>
                <a:ea typeface="Arial Rounded"/>
                <a:cs typeface="Arial Rounded"/>
                <a:sym typeface="Arial Rounded"/>
              </a:rPr>
              <a:t>Output:</a:t>
            </a:r>
            <a:endParaRPr dirty="0"/>
          </a:p>
          <a:p>
            <a:pPr marL="0" marR="0" lvl="0" indent="0" algn="l" rtl="0">
              <a:spcBef>
                <a:spcPts val="0"/>
              </a:spcBef>
              <a:spcAft>
                <a:spcPts val="0"/>
              </a:spcAft>
              <a:buNone/>
            </a:pPr>
            <a:endParaRPr sz="2400" b="1" dirty="0">
              <a:solidFill>
                <a:schemeClr val="dk1"/>
              </a:solidFill>
              <a:latin typeface="Arial Rounded"/>
              <a:ea typeface="Arial Rounded"/>
              <a:cs typeface="Arial Rounded"/>
              <a:sym typeface="Arial Rounded"/>
            </a:endParaRPr>
          </a:p>
          <a:p>
            <a:pPr marL="742950" marR="0" lvl="1" indent="-285750" algn="l" rtl="0">
              <a:lnSpc>
                <a:spcPct val="100000"/>
              </a:lnSpc>
              <a:spcBef>
                <a:spcPts val="0"/>
              </a:spcBef>
              <a:spcAft>
                <a:spcPts val="0"/>
              </a:spcAft>
              <a:buClr>
                <a:srgbClr val="000000"/>
              </a:buClr>
              <a:buSzPts val="2400"/>
              <a:buFont typeface="Arial"/>
              <a:buChar char="•"/>
            </a:pPr>
            <a:r>
              <a:rPr lang="en-US" sz="2400" b="0" i="0" u="none" strike="noStrike" cap="none" dirty="0">
                <a:solidFill>
                  <a:srgbClr val="000000"/>
                </a:solidFill>
                <a:latin typeface="Arial"/>
                <a:ea typeface="Arial"/>
                <a:cs typeface="Arial"/>
                <a:sym typeface="Arial"/>
              </a:rPr>
              <a:t>Basic model flow diagram.</a:t>
            </a:r>
            <a:endParaRPr dirty="0"/>
          </a:p>
          <a:p>
            <a:pPr marL="742950" marR="0" lvl="1" indent="-133350" algn="l" rtl="0">
              <a:lnSpc>
                <a:spcPct val="100000"/>
              </a:lnSpc>
              <a:spcBef>
                <a:spcPts val="0"/>
              </a:spcBef>
              <a:spcAft>
                <a:spcPts val="0"/>
              </a:spcAft>
              <a:buClr>
                <a:schemeClr val="dk1"/>
              </a:buClr>
              <a:buSzPts val="2400"/>
              <a:buFont typeface="Arial"/>
              <a:buNone/>
            </a:pPr>
            <a:endParaRPr sz="2400" b="0" i="0" u="none" strike="noStrike" cap="none" dirty="0">
              <a:solidFill>
                <a:srgbClr val="000000"/>
              </a:solidFill>
              <a:latin typeface="Arial"/>
              <a:ea typeface="Arial"/>
              <a:cs typeface="Arial"/>
              <a:sym typeface="Arial"/>
            </a:endParaRPr>
          </a:p>
          <a:p>
            <a:pPr marL="742950" marR="0" lvl="1" indent="-285750" algn="l" rtl="0">
              <a:lnSpc>
                <a:spcPct val="100000"/>
              </a:lnSpc>
              <a:spcBef>
                <a:spcPts val="0"/>
              </a:spcBef>
              <a:spcAft>
                <a:spcPts val="0"/>
              </a:spcAft>
              <a:buClr>
                <a:srgbClr val="000000"/>
              </a:buClr>
              <a:buSzPts val="2400"/>
              <a:buFont typeface="Arial"/>
              <a:buChar char="•"/>
            </a:pPr>
            <a:r>
              <a:rPr lang="en-US" sz="2400" b="0" i="0" u="none" strike="noStrike" cap="none" dirty="0">
                <a:solidFill>
                  <a:srgbClr val="000000"/>
                </a:solidFill>
                <a:latin typeface="Arial"/>
                <a:ea typeface="Arial"/>
                <a:cs typeface="Arial"/>
                <a:sym typeface="Arial"/>
              </a:rPr>
              <a:t>UI mockup.</a:t>
            </a:r>
            <a:endParaRPr dirty="0"/>
          </a:p>
          <a:p>
            <a:pPr marL="0" marR="0" lvl="0" indent="0" algn="l" rtl="0">
              <a:spcBef>
                <a:spcPts val="0"/>
              </a:spcBef>
              <a:spcAft>
                <a:spcPts val="0"/>
              </a:spcAft>
              <a:buNone/>
            </a:pPr>
            <a:endParaRPr sz="2400" b="1" dirty="0">
              <a:solidFill>
                <a:schemeClr val="dk1"/>
              </a:solidFill>
              <a:latin typeface="Arial Rounded"/>
              <a:ea typeface="Arial Rounded"/>
              <a:cs typeface="Arial Rounded"/>
              <a:sym typeface="Arial Rounded"/>
            </a:endParaRPr>
          </a:p>
          <a:p>
            <a:pPr marL="0" marR="0" lvl="0" indent="0" algn="l" rtl="0">
              <a:spcBef>
                <a:spcPts val="0"/>
              </a:spcBef>
              <a:spcAft>
                <a:spcPts val="0"/>
              </a:spcAft>
              <a:buNone/>
            </a:pPr>
            <a:endParaRPr sz="2000" b="0" i="0" u="none" strike="noStrike" dirty="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pic>
        <p:nvPicPr>
          <p:cNvPr id="148" name="Google Shape;148;p7"/>
          <p:cNvPicPr preferRelativeResize="0"/>
          <p:nvPr/>
        </p:nvPicPr>
        <p:blipFill rotWithShape="1">
          <a:blip r:embed="rId3">
            <a:alphaModFix/>
          </a:blip>
          <a:srcRect/>
          <a:stretch/>
        </p:blipFill>
        <p:spPr>
          <a:xfrm>
            <a:off x="0" y="6400686"/>
            <a:ext cx="12192000" cy="457314"/>
          </a:xfrm>
          <a:prstGeom prst="rect">
            <a:avLst/>
          </a:prstGeom>
          <a:noFill/>
          <a:ln>
            <a:noFill/>
          </a:ln>
        </p:spPr>
      </p:pic>
      <p:sp>
        <p:nvSpPr>
          <p:cNvPr id="150" name="Google Shape;150;p7"/>
          <p:cNvSpPr txBox="1"/>
          <p:nvPr/>
        </p:nvSpPr>
        <p:spPr>
          <a:xfrm>
            <a:off x="1274297" y="197336"/>
            <a:ext cx="9643403" cy="760640"/>
          </a:xfrm>
          <a:prstGeom prst="rect">
            <a:avLst/>
          </a:prstGeom>
          <a:noFill/>
          <a:ln>
            <a:noFill/>
          </a:ln>
        </p:spPr>
        <p:txBody>
          <a:bodyPr spcFirstLastPara="1" wrap="square" lIns="91425" tIns="45700" rIns="91425" bIns="45700" anchor="b" anchorCtr="0">
            <a:normAutofit lnSpcReduction="10000"/>
          </a:bodyPr>
          <a:lstStyle/>
          <a:p>
            <a:pPr marL="0" marR="0" lvl="0" indent="0" algn="ctr" rtl="0">
              <a:lnSpc>
                <a:spcPct val="90000"/>
              </a:lnSpc>
              <a:spcBef>
                <a:spcPts val="0"/>
              </a:spcBef>
              <a:spcAft>
                <a:spcPts val="0"/>
              </a:spcAft>
              <a:buClr>
                <a:srgbClr val="6B173B"/>
              </a:buClr>
              <a:buSzPts val="5400"/>
              <a:buFont typeface="Times New Roman"/>
              <a:buNone/>
            </a:pPr>
            <a:r>
              <a:rPr lang="en-US" sz="5400" b="1">
                <a:solidFill>
                  <a:srgbClr val="6B173B"/>
                </a:solidFill>
                <a:latin typeface="Times New Roman"/>
                <a:ea typeface="Times New Roman"/>
                <a:cs typeface="Times New Roman"/>
                <a:sym typeface="Times New Roman"/>
              </a:rPr>
              <a:t>Basic Model Flow Diagram</a:t>
            </a:r>
            <a:endParaRPr/>
          </a:p>
        </p:txBody>
      </p:sp>
      <p:sp>
        <p:nvSpPr>
          <p:cNvPr id="151" name="Google Shape;151;p7"/>
          <p:cNvSpPr txBox="1"/>
          <p:nvPr/>
        </p:nvSpPr>
        <p:spPr>
          <a:xfrm>
            <a:off x="374839" y="890391"/>
            <a:ext cx="11364877" cy="5382505"/>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6B173B"/>
              </a:buClr>
              <a:buSzPts val="3200"/>
              <a:buFont typeface="Arial"/>
              <a:buNone/>
            </a:pPr>
            <a:r>
              <a:rPr lang="en-US" sz="3200" dirty="0">
                <a:solidFill>
                  <a:srgbClr val="6B173B"/>
                </a:solidFill>
                <a:latin typeface="Times New Roman"/>
                <a:ea typeface="Times New Roman"/>
                <a:cs typeface="Times New Roman"/>
                <a:sym typeface="Times New Roman"/>
              </a:rPr>
              <a:t> </a:t>
            </a:r>
            <a:endParaRPr dirty="0"/>
          </a:p>
        </p:txBody>
      </p:sp>
      <p:pic>
        <p:nvPicPr>
          <p:cNvPr id="3" name="Picture 2" descr="A diagram of a process&#10;&#10;Description automatically generated">
            <a:extLst>
              <a:ext uri="{FF2B5EF4-FFF2-40B4-BE49-F238E27FC236}">
                <a16:creationId xmlns:a16="http://schemas.microsoft.com/office/drawing/2014/main" id="{60B1DC93-19B5-4D67-055A-682088959CBB}"/>
              </a:ext>
            </a:extLst>
          </p:cNvPr>
          <p:cNvPicPr>
            <a:picLocks noChangeAspect="1"/>
          </p:cNvPicPr>
          <p:nvPr/>
        </p:nvPicPr>
        <p:blipFill>
          <a:blip r:embed="rId4"/>
          <a:stretch>
            <a:fillRect/>
          </a:stretch>
        </p:blipFill>
        <p:spPr>
          <a:xfrm>
            <a:off x="1497990" y="1042596"/>
            <a:ext cx="9196015" cy="5145679"/>
          </a:xfrm>
          <a:prstGeom prst="rect">
            <a:avLst/>
          </a:prstGeom>
        </p:spPr>
      </p:pic>
      <p:pic>
        <p:nvPicPr>
          <p:cNvPr id="149" name="Google Shape;149;p7"/>
          <p:cNvPicPr preferRelativeResize="0"/>
          <p:nvPr/>
        </p:nvPicPr>
        <p:blipFill rotWithShape="1">
          <a:blip r:embed="rId5">
            <a:alphaModFix/>
          </a:blip>
          <a:srcRect/>
          <a:stretch/>
        </p:blipFill>
        <p:spPr>
          <a:xfrm>
            <a:off x="11156735" y="5837375"/>
            <a:ext cx="892835" cy="89283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42" name="Google Shape;142;p6"/>
          <p:cNvSpPr txBox="1"/>
          <p:nvPr/>
        </p:nvSpPr>
        <p:spPr>
          <a:xfrm>
            <a:off x="599090" y="1013529"/>
            <a:ext cx="10909738" cy="5124512"/>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6B173B"/>
              </a:buClr>
              <a:buSzPts val="3200"/>
              <a:buFont typeface="Arial"/>
              <a:buNone/>
            </a:pPr>
            <a:r>
              <a:rPr lang="en-US" sz="3200" dirty="0">
                <a:solidFill>
                  <a:srgbClr val="6B173B"/>
                </a:solidFill>
                <a:latin typeface="Times New Roman"/>
                <a:ea typeface="Times New Roman"/>
                <a:cs typeface="Times New Roman"/>
                <a:sym typeface="Times New Roman"/>
              </a:rPr>
              <a:t> </a:t>
            </a:r>
            <a:endParaRPr dirty="0"/>
          </a:p>
        </p:txBody>
      </p:sp>
      <p:pic>
        <p:nvPicPr>
          <p:cNvPr id="138" name="Google Shape;138;p6"/>
          <p:cNvPicPr preferRelativeResize="0"/>
          <p:nvPr/>
        </p:nvPicPr>
        <p:blipFill rotWithShape="1">
          <a:blip r:embed="rId3">
            <a:alphaModFix/>
          </a:blip>
          <a:srcRect/>
          <a:stretch/>
        </p:blipFill>
        <p:spPr>
          <a:xfrm>
            <a:off x="0" y="6400686"/>
            <a:ext cx="12192000" cy="457314"/>
          </a:xfrm>
          <a:prstGeom prst="rect">
            <a:avLst/>
          </a:prstGeom>
          <a:noFill/>
          <a:ln>
            <a:noFill/>
          </a:ln>
        </p:spPr>
      </p:pic>
      <p:pic>
        <p:nvPicPr>
          <p:cNvPr id="139" name="Google Shape;139;p6"/>
          <p:cNvPicPr preferRelativeResize="0"/>
          <p:nvPr/>
        </p:nvPicPr>
        <p:blipFill rotWithShape="1">
          <a:blip r:embed="rId4">
            <a:alphaModFix/>
          </a:blip>
          <a:srcRect/>
          <a:stretch/>
        </p:blipFill>
        <p:spPr>
          <a:xfrm>
            <a:off x="11156735" y="5837375"/>
            <a:ext cx="892835" cy="892835"/>
          </a:xfrm>
          <a:prstGeom prst="rect">
            <a:avLst/>
          </a:prstGeom>
          <a:noFill/>
          <a:ln>
            <a:noFill/>
          </a:ln>
        </p:spPr>
      </p:pic>
      <p:sp>
        <p:nvSpPr>
          <p:cNvPr id="140" name="Google Shape;140;p6"/>
          <p:cNvSpPr txBox="1"/>
          <p:nvPr/>
        </p:nvSpPr>
        <p:spPr>
          <a:xfrm>
            <a:off x="1274297" y="197335"/>
            <a:ext cx="9643403" cy="816193"/>
          </a:xfrm>
          <a:prstGeom prst="rect">
            <a:avLst/>
          </a:prstGeom>
          <a:noFill/>
          <a:ln>
            <a:noFill/>
          </a:ln>
        </p:spPr>
        <p:txBody>
          <a:bodyPr spcFirstLastPara="1" wrap="square" lIns="91425" tIns="45700" rIns="91425" bIns="45700" anchor="b" anchorCtr="0">
            <a:normAutofit lnSpcReduction="10000"/>
          </a:bodyPr>
          <a:lstStyle/>
          <a:p>
            <a:pPr marL="0" marR="0" lvl="0" indent="0" algn="ctr" rtl="0">
              <a:lnSpc>
                <a:spcPct val="90000"/>
              </a:lnSpc>
              <a:spcBef>
                <a:spcPts val="0"/>
              </a:spcBef>
              <a:spcAft>
                <a:spcPts val="0"/>
              </a:spcAft>
              <a:buClr>
                <a:srgbClr val="6B173B"/>
              </a:buClr>
              <a:buSzPts val="5400"/>
              <a:buFont typeface="Times New Roman"/>
              <a:buNone/>
            </a:pPr>
            <a:r>
              <a:rPr lang="en-US" sz="5400" b="1">
                <a:solidFill>
                  <a:srgbClr val="6B173B"/>
                </a:solidFill>
                <a:latin typeface="Times New Roman"/>
                <a:ea typeface="Times New Roman"/>
                <a:cs typeface="Times New Roman"/>
                <a:sym typeface="Times New Roman"/>
              </a:rPr>
              <a:t>Project Milestone</a:t>
            </a:r>
            <a:endParaRPr/>
          </a:p>
        </p:txBody>
      </p:sp>
      <p:sp>
        <p:nvSpPr>
          <p:cNvPr id="141" name="Google Shape;141;p6"/>
          <p:cNvSpPr txBox="1"/>
          <p:nvPr/>
        </p:nvSpPr>
        <p:spPr>
          <a:xfrm>
            <a:off x="683172" y="1153151"/>
            <a:ext cx="10668000" cy="48320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Arial Rounded"/>
                <a:ea typeface="Arial Rounded"/>
                <a:cs typeface="Arial Rounded"/>
                <a:sym typeface="Arial Rounded"/>
              </a:rPr>
              <a:t>Week 7 - 8: Prototype Refinement</a:t>
            </a:r>
            <a:endParaRPr dirty="0"/>
          </a:p>
          <a:p>
            <a:pPr marL="0" marR="0" lvl="0" indent="0" algn="l" rtl="0">
              <a:spcBef>
                <a:spcPts val="0"/>
              </a:spcBef>
              <a:spcAft>
                <a:spcPts val="0"/>
              </a:spcAft>
              <a:buNone/>
            </a:pPr>
            <a:endParaRPr sz="2400" b="0" i="0" u="none" strike="noStrike" dirty="0">
              <a:solidFill>
                <a:schemeClr val="dk1"/>
              </a:solidFill>
              <a:latin typeface="Arial"/>
              <a:ea typeface="Arial"/>
              <a:cs typeface="Arial"/>
              <a:sym typeface="Arial"/>
            </a:endParaRPr>
          </a:p>
          <a:p>
            <a:pPr marL="742950" marR="0" lvl="1" indent="-285750" algn="l" rtl="0">
              <a:spcBef>
                <a:spcPts val="0"/>
              </a:spcBef>
              <a:spcAft>
                <a:spcPts val="0"/>
              </a:spcAft>
              <a:buClr>
                <a:schemeClr val="dk1"/>
              </a:buClr>
              <a:buSzPts val="2400"/>
              <a:buFont typeface="Arial"/>
              <a:buChar char="•"/>
            </a:pPr>
            <a:r>
              <a:rPr lang="en-US" sz="2400" b="0" i="0" u="none" strike="noStrike" dirty="0">
                <a:solidFill>
                  <a:srgbClr val="000000"/>
                </a:solidFill>
                <a:effectLst/>
                <a:latin typeface="+mn-lt"/>
              </a:rPr>
              <a:t>Refine machine learning models based on initial testing</a:t>
            </a:r>
            <a:r>
              <a:rPr lang="en-US" sz="2400" b="0" i="0" u="none" strike="noStrike" cap="none" dirty="0">
                <a:solidFill>
                  <a:schemeClr val="dk1"/>
                </a:solidFill>
                <a:latin typeface="Arial"/>
                <a:ea typeface="Arial"/>
                <a:cs typeface="Arial"/>
                <a:sym typeface="Arial"/>
              </a:rPr>
              <a:t>.</a:t>
            </a:r>
            <a:endParaRPr dirty="0"/>
          </a:p>
          <a:p>
            <a:pPr marL="742950" marR="0" lvl="1" indent="-133350" algn="l" rtl="0">
              <a:spcBef>
                <a:spcPts val="0"/>
              </a:spcBef>
              <a:spcAft>
                <a:spcPts val="0"/>
              </a:spcAft>
              <a:buClr>
                <a:schemeClr val="dk1"/>
              </a:buClr>
              <a:buSzPts val="2400"/>
              <a:buFont typeface="Arial"/>
              <a:buNone/>
            </a:pPr>
            <a:endParaRPr sz="2400" b="0" i="0" u="none" strike="noStrike" cap="none" dirty="0">
              <a:solidFill>
                <a:schemeClr val="dk1"/>
              </a:solidFill>
              <a:latin typeface="Arial"/>
              <a:ea typeface="Arial"/>
              <a:cs typeface="Arial"/>
              <a:sym typeface="Arial"/>
            </a:endParaRPr>
          </a:p>
          <a:p>
            <a:pPr marL="742950" marR="0" lvl="1" indent="-285750" algn="l" rtl="0">
              <a:spcBef>
                <a:spcPts val="0"/>
              </a:spcBef>
              <a:spcAft>
                <a:spcPts val="0"/>
              </a:spcAft>
              <a:buClr>
                <a:schemeClr val="dk1"/>
              </a:buClr>
              <a:buSzPts val="2400"/>
              <a:buFont typeface="Arial"/>
              <a:buChar char="•"/>
            </a:pPr>
            <a:r>
              <a:rPr lang="en-US" sz="2400" b="0" i="0" u="none" strike="noStrike" dirty="0">
                <a:solidFill>
                  <a:srgbClr val="000000"/>
                </a:solidFill>
                <a:effectLst/>
                <a:latin typeface="+mn-lt"/>
              </a:rPr>
              <a:t>Improve the user interface based on feedback</a:t>
            </a:r>
            <a:r>
              <a:rPr lang="en-US" sz="2400" b="0" i="0" u="none" strike="noStrike" cap="none" dirty="0">
                <a:solidFill>
                  <a:schemeClr val="dk1"/>
                </a:solidFill>
                <a:latin typeface="Arial"/>
                <a:ea typeface="Arial"/>
                <a:cs typeface="Arial"/>
                <a:sym typeface="Arial"/>
              </a:rPr>
              <a:t> .</a:t>
            </a:r>
            <a:endParaRPr dirty="0"/>
          </a:p>
          <a:p>
            <a:pPr marL="457200" marR="0" lvl="1" indent="0" algn="l" rtl="0">
              <a:spcBef>
                <a:spcPts val="0"/>
              </a:spcBef>
              <a:spcAft>
                <a:spcPts val="0"/>
              </a:spcAft>
              <a:buNone/>
            </a:pPr>
            <a:endParaRPr sz="2400" b="1" i="0" u="none" strike="noStrike" cap="none" dirty="0">
              <a:solidFill>
                <a:schemeClr val="dk1"/>
              </a:solidFill>
              <a:latin typeface="Arial Rounded"/>
              <a:ea typeface="Arial Rounded"/>
              <a:cs typeface="Arial Rounded"/>
              <a:sym typeface="Arial Rounded"/>
            </a:endParaRPr>
          </a:p>
          <a:p>
            <a:pPr marL="0" marR="0" lvl="0" indent="0" algn="l" rtl="0">
              <a:spcBef>
                <a:spcPts val="0"/>
              </a:spcBef>
              <a:spcAft>
                <a:spcPts val="0"/>
              </a:spcAft>
              <a:buNone/>
            </a:pPr>
            <a:r>
              <a:rPr lang="en-US" sz="2400" b="1" dirty="0">
                <a:solidFill>
                  <a:schemeClr val="dk1"/>
                </a:solidFill>
                <a:latin typeface="Arial Rounded"/>
                <a:ea typeface="Arial Rounded"/>
                <a:cs typeface="Arial Rounded"/>
                <a:sym typeface="Arial Rounded"/>
              </a:rPr>
              <a:t>Output:</a:t>
            </a:r>
            <a:endParaRPr dirty="0"/>
          </a:p>
          <a:p>
            <a:pPr marL="0" marR="0" lvl="0" indent="0" algn="l" rtl="0">
              <a:spcBef>
                <a:spcPts val="0"/>
              </a:spcBef>
              <a:spcAft>
                <a:spcPts val="0"/>
              </a:spcAft>
              <a:buNone/>
            </a:pPr>
            <a:endParaRPr sz="2400" b="1" dirty="0">
              <a:solidFill>
                <a:schemeClr val="dk1"/>
              </a:solidFill>
              <a:latin typeface="Arial Rounded"/>
              <a:ea typeface="Arial Rounded"/>
              <a:cs typeface="Arial Rounded"/>
              <a:sym typeface="Arial Rounded"/>
            </a:endParaRPr>
          </a:p>
          <a:p>
            <a:pPr marL="742950" marR="0" lvl="1" indent="-285750" algn="l" rtl="0">
              <a:lnSpc>
                <a:spcPct val="100000"/>
              </a:lnSpc>
              <a:spcBef>
                <a:spcPts val="0"/>
              </a:spcBef>
              <a:spcAft>
                <a:spcPts val="0"/>
              </a:spcAft>
              <a:buClr>
                <a:srgbClr val="000000"/>
              </a:buClr>
              <a:buSzPts val="2400"/>
              <a:buFont typeface="Arial"/>
              <a:buChar char="•"/>
            </a:pPr>
            <a:r>
              <a:rPr lang="en-US" sz="2400" b="0" i="0" u="none" strike="noStrike" dirty="0">
                <a:solidFill>
                  <a:srgbClr val="000000"/>
                </a:solidFill>
                <a:effectLst/>
                <a:latin typeface="+mn-lt"/>
              </a:rPr>
              <a:t>Updated prototype with enhanced functionality</a:t>
            </a:r>
            <a:r>
              <a:rPr lang="en-US" sz="2400" b="0" i="0" u="none" strike="noStrike" cap="none" dirty="0">
                <a:solidFill>
                  <a:srgbClr val="000000"/>
                </a:solidFill>
                <a:latin typeface="Arial"/>
                <a:ea typeface="Arial"/>
                <a:cs typeface="Arial"/>
                <a:sym typeface="Arial"/>
              </a:rPr>
              <a:t>.</a:t>
            </a:r>
            <a:endParaRPr dirty="0"/>
          </a:p>
          <a:p>
            <a:pPr marL="742950" marR="0" lvl="1" indent="-133350" algn="l" rtl="0">
              <a:lnSpc>
                <a:spcPct val="100000"/>
              </a:lnSpc>
              <a:spcBef>
                <a:spcPts val="0"/>
              </a:spcBef>
              <a:spcAft>
                <a:spcPts val="0"/>
              </a:spcAft>
              <a:buClr>
                <a:schemeClr val="dk1"/>
              </a:buClr>
              <a:buSzPts val="2400"/>
              <a:buFont typeface="Arial"/>
              <a:buNone/>
            </a:pPr>
            <a:endParaRPr sz="2400" b="0" i="0" u="none" strike="noStrike" cap="none" dirty="0">
              <a:solidFill>
                <a:srgbClr val="000000"/>
              </a:solidFill>
              <a:latin typeface="Arial"/>
              <a:ea typeface="Arial"/>
              <a:cs typeface="Arial"/>
              <a:sym typeface="Arial"/>
            </a:endParaRPr>
          </a:p>
          <a:p>
            <a:pPr marL="457200" marR="0" lvl="1" algn="l" rtl="0">
              <a:lnSpc>
                <a:spcPct val="100000"/>
              </a:lnSpc>
              <a:spcBef>
                <a:spcPts val="0"/>
              </a:spcBef>
              <a:spcAft>
                <a:spcPts val="0"/>
              </a:spcAft>
              <a:buClr>
                <a:srgbClr val="000000"/>
              </a:buClr>
              <a:buSzPts val="2400"/>
            </a:pPr>
            <a:endParaRPr dirty="0"/>
          </a:p>
          <a:p>
            <a:pPr marL="0" marR="0" lvl="0" indent="0" algn="l" rtl="0">
              <a:spcBef>
                <a:spcPts val="0"/>
              </a:spcBef>
              <a:spcAft>
                <a:spcPts val="0"/>
              </a:spcAft>
              <a:buNone/>
            </a:pPr>
            <a:endParaRPr sz="2400" b="1" dirty="0">
              <a:solidFill>
                <a:schemeClr val="dk1"/>
              </a:solidFill>
              <a:latin typeface="Arial Rounded"/>
              <a:ea typeface="Arial Rounded"/>
              <a:cs typeface="Arial Rounded"/>
              <a:sym typeface="Arial Rounded"/>
            </a:endParaRPr>
          </a:p>
          <a:p>
            <a:pPr marL="0" marR="0" lvl="0" indent="0" algn="l" rtl="0">
              <a:spcBef>
                <a:spcPts val="0"/>
              </a:spcBef>
              <a:spcAft>
                <a:spcPts val="0"/>
              </a:spcAft>
              <a:buNone/>
            </a:pPr>
            <a:endParaRPr sz="2000" b="0" i="0" u="none" strike="noStrik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187294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42" name="Google Shape;142;p6"/>
          <p:cNvSpPr txBox="1"/>
          <p:nvPr/>
        </p:nvSpPr>
        <p:spPr>
          <a:xfrm>
            <a:off x="562303" y="944588"/>
            <a:ext cx="10909738" cy="5259367"/>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6B173B"/>
              </a:buClr>
              <a:buSzPts val="3200"/>
              <a:buFont typeface="Arial"/>
              <a:buNone/>
            </a:pPr>
            <a:r>
              <a:rPr lang="en-US" sz="3200" dirty="0">
                <a:solidFill>
                  <a:srgbClr val="6B173B"/>
                </a:solidFill>
                <a:latin typeface="Times New Roman"/>
                <a:ea typeface="Times New Roman"/>
                <a:cs typeface="Times New Roman"/>
                <a:sym typeface="Times New Roman"/>
              </a:rPr>
              <a:t> </a:t>
            </a:r>
            <a:endParaRPr dirty="0"/>
          </a:p>
        </p:txBody>
      </p:sp>
      <p:pic>
        <p:nvPicPr>
          <p:cNvPr id="138" name="Google Shape;138;p6"/>
          <p:cNvPicPr preferRelativeResize="0"/>
          <p:nvPr/>
        </p:nvPicPr>
        <p:blipFill rotWithShape="1">
          <a:blip r:embed="rId3">
            <a:alphaModFix/>
          </a:blip>
          <a:srcRect/>
          <a:stretch/>
        </p:blipFill>
        <p:spPr>
          <a:xfrm>
            <a:off x="0" y="6400686"/>
            <a:ext cx="12192000" cy="457314"/>
          </a:xfrm>
          <a:prstGeom prst="rect">
            <a:avLst/>
          </a:prstGeom>
          <a:noFill/>
          <a:ln>
            <a:noFill/>
          </a:ln>
        </p:spPr>
      </p:pic>
      <p:pic>
        <p:nvPicPr>
          <p:cNvPr id="139" name="Google Shape;139;p6"/>
          <p:cNvPicPr preferRelativeResize="0"/>
          <p:nvPr/>
        </p:nvPicPr>
        <p:blipFill rotWithShape="1">
          <a:blip r:embed="rId4">
            <a:alphaModFix/>
          </a:blip>
          <a:srcRect/>
          <a:stretch/>
        </p:blipFill>
        <p:spPr>
          <a:xfrm>
            <a:off x="11156735" y="5837375"/>
            <a:ext cx="892835" cy="892835"/>
          </a:xfrm>
          <a:prstGeom prst="rect">
            <a:avLst/>
          </a:prstGeom>
          <a:noFill/>
          <a:ln>
            <a:noFill/>
          </a:ln>
        </p:spPr>
      </p:pic>
      <p:sp>
        <p:nvSpPr>
          <p:cNvPr id="140" name="Google Shape;140;p6"/>
          <p:cNvSpPr txBox="1"/>
          <p:nvPr/>
        </p:nvSpPr>
        <p:spPr>
          <a:xfrm>
            <a:off x="1274298" y="128396"/>
            <a:ext cx="9643403" cy="728132"/>
          </a:xfrm>
          <a:prstGeom prst="rect">
            <a:avLst/>
          </a:prstGeom>
          <a:noFill/>
          <a:ln>
            <a:noFill/>
          </a:ln>
        </p:spPr>
        <p:txBody>
          <a:bodyPr spcFirstLastPara="1" wrap="square" lIns="91425" tIns="45700" rIns="91425" bIns="45700" anchor="b" anchorCtr="0">
            <a:normAutofit fontScale="92500" lnSpcReduction="10000"/>
          </a:bodyPr>
          <a:lstStyle/>
          <a:p>
            <a:pPr marL="0" marR="0" lvl="0" indent="0" algn="ctr" rtl="0">
              <a:lnSpc>
                <a:spcPct val="90000"/>
              </a:lnSpc>
              <a:spcBef>
                <a:spcPts val="0"/>
              </a:spcBef>
              <a:spcAft>
                <a:spcPts val="0"/>
              </a:spcAft>
              <a:buClr>
                <a:srgbClr val="6B173B"/>
              </a:buClr>
              <a:buSzPts val="5400"/>
              <a:buFont typeface="Times New Roman"/>
              <a:buNone/>
            </a:pPr>
            <a:r>
              <a:rPr lang="en-US" sz="5400" b="1" dirty="0">
                <a:solidFill>
                  <a:srgbClr val="6B173B"/>
                </a:solidFill>
                <a:latin typeface="Times New Roman"/>
                <a:ea typeface="Times New Roman"/>
                <a:cs typeface="Times New Roman"/>
                <a:sym typeface="Times New Roman"/>
              </a:rPr>
              <a:t>Project Milestone</a:t>
            </a:r>
            <a:endParaRPr dirty="0"/>
          </a:p>
        </p:txBody>
      </p:sp>
      <p:sp>
        <p:nvSpPr>
          <p:cNvPr id="141" name="Google Shape;141;p6"/>
          <p:cNvSpPr txBox="1"/>
          <p:nvPr/>
        </p:nvSpPr>
        <p:spPr>
          <a:xfrm>
            <a:off x="683172" y="1065912"/>
            <a:ext cx="10668000" cy="5016718"/>
          </a:xfrm>
          <a:prstGeom prst="rect">
            <a:avLst/>
          </a:prstGeom>
          <a:noFill/>
          <a:ln>
            <a:noFill/>
          </a:ln>
        </p:spPr>
        <p:txBody>
          <a:bodyPr spcFirstLastPara="1" wrap="square" lIns="91425" tIns="45700" rIns="91425" bIns="45700" anchor="t" anchorCtr="0">
            <a:spAutoFit/>
          </a:bodyPr>
          <a:lstStyle/>
          <a:p>
            <a:r>
              <a:rPr lang="en-US" sz="2000" b="1" dirty="0">
                <a:solidFill>
                  <a:schemeClr val="dk1"/>
                </a:solidFill>
                <a:latin typeface="+mn-lt"/>
                <a:ea typeface="Arial Rounded"/>
                <a:cs typeface="Arial Rounded"/>
                <a:sym typeface="Arial Rounded"/>
              </a:rPr>
              <a:t>Week 9 - 10: Testing and Iteration</a:t>
            </a:r>
            <a:endParaRPr sz="2000" dirty="0">
              <a:latin typeface="+mn-lt"/>
            </a:endParaRPr>
          </a:p>
          <a:p>
            <a:pPr marL="0" marR="0" lvl="0" indent="0" algn="l" rtl="0">
              <a:spcBef>
                <a:spcPts val="0"/>
              </a:spcBef>
              <a:spcAft>
                <a:spcPts val="0"/>
              </a:spcAft>
              <a:buNone/>
            </a:pPr>
            <a:endParaRPr sz="2000" b="0" i="0" u="none" strike="noStrike" dirty="0">
              <a:solidFill>
                <a:schemeClr val="dk1"/>
              </a:solidFill>
              <a:latin typeface="+mn-lt"/>
              <a:ea typeface="Arial"/>
              <a:cs typeface="Arial"/>
              <a:sym typeface="Arial"/>
            </a:endParaRPr>
          </a:p>
          <a:p>
            <a:pPr marL="742950" lvl="1" indent="-285750">
              <a:buClr>
                <a:schemeClr val="dk1"/>
              </a:buClr>
              <a:buSzPts val="2400"/>
              <a:buFont typeface="Arial"/>
              <a:buChar char="•"/>
            </a:pPr>
            <a:r>
              <a:rPr lang="en-US" sz="2000" b="0" i="0" u="none" strike="noStrike" dirty="0">
                <a:solidFill>
                  <a:srgbClr val="000000"/>
                </a:solidFill>
                <a:effectLst/>
                <a:latin typeface="+mn-lt"/>
              </a:rPr>
              <a:t>Conduct thorough testing of the prototype, including algorithm accuracy and user interface usability. </a:t>
            </a:r>
          </a:p>
          <a:p>
            <a:pPr marL="742950" lvl="1" indent="-285750">
              <a:buClr>
                <a:schemeClr val="dk1"/>
              </a:buClr>
              <a:buSzPts val="2400"/>
              <a:buFont typeface="Arial"/>
              <a:buChar char="•"/>
            </a:pPr>
            <a:endParaRPr lang="en-US" sz="2000" b="0" i="0" u="none" strike="noStrike" dirty="0">
              <a:solidFill>
                <a:srgbClr val="000000"/>
              </a:solidFill>
              <a:effectLst/>
              <a:latin typeface="+mn-lt"/>
            </a:endParaRPr>
          </a:p>
          <a:p>
            <a:pPr marL="742950" lvl="1" indent="-285750">
              <a:buClr>
                <a:schemeClr val="dk1"/>
              </a:buClr>
              <a:buSzPts val="2400"/>
              <a:buFont typeface="Arial"/>
              <a:buChar char="•"/>
            </a:pPr>
            <a:r>
              <a:rPr lang="en-US" sz="2000" b="0" i="0" u="none" strike="noStrike" dirty="0">
                <a:solidFill>
                  <a:srgbClr val="000000"/>
                </a:solidFill>
                <a:effectLst/>
                <a:latin typeface="+mn-lt"/>
              </a:rPr>
              <a:t>Test with historical data. </a:t>
            </a:r>
          </a:p>
          <a:p>
            <a:pPr marL="742950" lvl="1" indent="-285750">
              <a:buClr>
                <a:schemeClr val="dk1"/>
              </a:buClr>
              <a:buSzPts val="2400"/>
              <a:buFont typeface="Arial"/>
              <a:buChar char="•"/>
            </a:pPr>
            <a:endParaRPr lang="en-US" sz="2000" b="0" i="0" u="none" strike="noStrike" dirty="0">
              <a:solidFill>
                <a:srgbClr val="000000"/>
              </a:solidFill>
              <a:effectLst/>
              <a:latin typeface="+mn-lt"/>
            </a:endParaRPr>
          </a:p>
          <a:p>
            <a:pPr marL="742950" lvl="1" indent="-285750">
              <a:buClr>
                <a:schemeClr val="dk1"/>
              </a:buClr>
              <a:buSzPts val="2400"/>
              <a:buFont typeface="Arial"/>
              <a:buChar char="•"/>
            </a:pPr>
            <a:r>
              <a:rPr lang="en-US" sz="2000" b="0" i="0" u="none" strike="noStrike" dirty="0">
                <a:solidFill>
                  <a:srgbClr val="000000"/>
                </a:solidFill>
                <a:effectLst/>
                <a:latin typeface="+mn-lt"/>
              </a:rPr>
              <a:t>Evaluate the tool’s impact on patient outcomes and decision-making.</a:t>
            </a:r>
          </a:p>
          <a:p>
            <a:pPr marL="742950" lvl="1" indent="-285750">
              <a:buClr>
                <a:schemeClr val="dk1"/>
              </a:buClr>
              <a:buSzPts val="2400"/>
              <a:buFont typeface="Arial"/>
              <a:buChar char="•"/>
            </a:pPr>
            <a:endParaRPr lang="en-US" sz="2000" b="0" i="0" u="none" strike="noStrike" dirty="0">
              <a:solidFill>
                <a:srgbClr val="000000"/>
              </a:solidFill>
              <a:effectLst/>
              <a:latin typeface="+mn-lt"/>
            </a:endParaRPr>
          </a:p>
          <a:p>
            <a:pPr marL="742950" lvl="1" indent="-285750">
              <a:buClr>
                <a:schemeClr val="dk1"/>
              </a:buClr>
              <a:buSzPts val="2400"/>
              <a:buFont typeface="Arial"/>
              <a:buChar char="•"/>
            </a:pPr>
            <a:r>
              <a:rPr lang="en-US" sz="2000" b="0" i="0" u="none" strike="noStrike" dirty="0">
                <a:solidFill>
                  <a:srgbClr val="000000"/>
                </a:solidFill>
                <a:effectLst/>
                <a:latin typeface="+mn-lt"/>
              </a:rPr>
              <a:t>Gather feedback and make necessary adjustments.</a:t>
            </a:r>
            <a:endParaRPr sz="2000" dirty="0">
              <a:latin typeface="+mn-lt"/>
            </a:endParaRPr>
          </a:p>
          <a:p>
            <a:pPr marL="457200" marR="0" lvl="1" indent="0" algn="l" rtl="0">
              <a:spcBef>
                <a:spcPts val="0"/>
              </a:spcBef>
              <a:spcAft>
                <a:spcPts val="0"/>
              </a:spcAft>
              <a:buNone/>
            </a:pPr>
            <a:endParaRPr sz="2000" b="1" i="0" u="none" strike="noStrike" cap="none" dirty="0">
              <a:solidFill>
                <a:schemeClr val="dk1"/>
              </a:solidFill>
              <a:latin typeface="+mn-lt"/>
              <a:ea typeface="Arial Rounded"/>
              <a:cs typeface="Arial Rounded"/>
              <a:sym typeface="Arial Rounded"/>
            </a:endParaRPr>
          </a:p>
          <a:p>
            <a:pPr marL="0" marR="0" lvl="0" indent="0" algn="l" rtl="0">
              <a:spcBef>
                <a:spcPts val="0"/>
              </a:spcBef>
              <a:spcAft>
                <a:spcPts val="0"/>
              </a:spcAft>
              <a:buNone/>
            </a:pPr>
            <a:r>
              <a:rPr lang="en-US" sz="2000" b="1" dirty="0">
                <a:solidFill>
                  <a:schemeClr val="dk1"/>
                </a:solidFill>
                <a:latin typeface="+mn-lt"/>
                <a:ea typeface="Arial Rounded"/>
                <a:cs typeface="Arial Rounded"/>
                <a:sym typeface="Arial Rounded"/>
              </a:rPr>
              <a:t>Output:</a:t>
            </a:r>
            <a:endParaRPr sz="2000" dirty="0">
              <a:latin typeface="+mn-lt"/>
            </a:endParaRPr>
          </a:p>
          <a:p>
            <a:pPr marL="0" marR="0" lvl="0" indent="0" algn="l" rtl="0">
              <a:spcBef>
                <a:spcPts val="0"/>
              </a:spcBef>
              <a:spcAft>
                <a:spcPts val="0"/>
              </a:spcAft>
              <a:buNone/>
            </a:pPr>
            <a:endParaRPr sz="2000" b="1" dirty="0">
              <a:solidFill>
                <a:schemeClr val="dk1"/>
              </a:solidFill>
              <a:latin typeface="+mn-lt"/>
              <a:ea typeface="Arial Rounded"/>
              <a:cs typeface="Arial Rounded"/>
              <a:sym typeface="Arial Rounded"/>
            </a:endParaRPr>
          </a:p>
          <a:p>
            <a:pPr marL="742950" marR="0" lvl="1" indent="-285750" algn="l" rtl="0">
              <a:lnSpc>
                <a:spcPct val="100000"/>
              </a:lnSpc>
              <a:spcBef>
                <a:spcPts val="0"/>
              </a:spcBef>
              <a:spcAft>
                <a:spcPts val="0"/>
              </a:spcAft>
              <a:buClr>
                <a:srgbClr val="000000"/>
              </a:buClr>
              <a:buSzPts val="2400"/>
              <a:buFont typeface="Arial"/>
              <a:buChar char="•"/>
            </a:pPr>
            <a:r>
              <a:rPr lang="en-US" sz="2000" cap="none" dirty="0">
                <a:latin typeface="+mn-lt"/>
                <a:ea typeface="Arial"/>
                <a:cs typeface="Arial"/>
                <a:sym typeface="Arial"/>
              </a:rPr>
              <a:t>Test results report</a:t>
            </a:r>
            <a:r>
              <a:rPr lang="en-US" sz="2000" b="0" i="0" u="none" strike="noStrike" cap="none" dirty="0">
                <a:solidFill>
                  <a:srgbClr val="000000"/>
                </a:solidFill>
                <a:latin typeface="+mn-lt"/>
                <a:ea typeface="Arial"/>
                <a:cs typeface="Arial"/>
                <a:sym typeface="Arial"/>
              </a:rPr>
              <a:t>.</a:t>
            </a:r>
          </a:p>
          <a:p>
            <a:pPr marL="742950" marR="0" lvl="1" indent="-285750" algn="l" rtl="0">
              <a:lnSpc>
                <a:spcPct val="100000"/>
              </a:lnSpc>
              <a:spcBef>
                <a:spcPts val="0"/>
              </a:spcBef>
              <a:spcAft>
                <a:spcPts val="0"/>
              </a:spcAft>
              <a:buClr>
                <a:srgbClr val="000000"/>
              </a:buClr>
              <a:buSzPts val="2400"/>
              <a:buFont typeface="Arial"/>
              <a:buChar char="•"/>
            </a:pPr>
            <a:endParaRPr lang="en-US" sz="2000" b="0" i="0" u="none" strike="noStrike" cap="none" dirty="0">
              <a:solidFill>
                <a:srgbClr val="000000"/>
              </a:solidFill>
              <a:latin typeface="+mn-lt"/>
              <a:ea typeface="Arial"/>
              <a:cs typeface="Arial"/>
              <a:sym typeface="Arial"/>
            </a:endParaRPr>
          </a:p>
          <a:p>
            <a:pPr marL="742950" marR="0" lvl="1" indent="-285750" algn="l" rtl="0">
              <a:lnSpc>
                <a:spcPct val="100000"/>
              </a:lnSpc>
              <a:spcBef>
                <a:spcPts val="0"/>
              </a:spcBef>
              <a:spcAft>
                <a:spcPts val="0"/>
              </a:spcAft>
              <a:buClr>
                <a:srgbClr val="000000"/>
              </a:buClr>
              <a:buSzPts val="2400"/>
              <a:buFont typeface="Arial"/>
              <a:buChar char="•"/>
            </a:pPr>
            <a:r>
              <a:rPr lang="en-US" sz="2000" dirty="0">
                <a:latin typeface="+mn-lt"/>
              </a:rPr>
              <a:t>Revised prototype.</a:t>
            </a:r>
            <a:endParaRPr sz="2000" dirty="0">
              <a:latin typeface="+mn-lt"/>
            </a:endParaRPr>
          </a:p>
        </p:txBody>
      </p:sp>
    </p:spTree>
    <p:extLst>
      <p:ext uri="{BB962C8B-B14F-4D97-AF65-F5344CB8AC3E}">
        <p14:creationId xmlns:p14="http://schemas.microsoft.com/office/powerpoint/2010/main" val="336707494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1517</TotalTime>
  <Words>2179</Words>
  <Application>Microsoft Macintosh PowerPoint</Application>
  <PresentationFormat>Widescreen</PresentationFormat>
  <Paragraphs>294</Paragraphs>
  <Slides>27</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AkayaKanadaka</vt:lpstr>
      <vt:lpstr>Arial</vt:lpstr>
      <vt:lpstr>Arial Rounded</vt:lpstr>
      <vt:lpstr>Calibri</vt:lpstr>
      <vt:lpstr>Söhne</vt:lpstr>
      <vt:lpstr>Times New Roman</vt:lpstr>
      <vt:lpstr>Wingdings</vt:lpstr>
      <vt:lpstr>Office Theme</vt:lpstr>
      <vt:lpstr>Predictive Analytics Tool for Early Diabetes Risk Detection.  (Final Project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Analytics Tool for Early Diabetes Risk Detection.  (Project Milestone)</dc:title>
  <dc:creator>Microsoft Office User</dc:creator>
  <cp:lastModifiedBy>Djan, Pamela</cp:lastModifiedBy>
  <cp:revision>13</cp:revision>
  <dcterms:created xsi:type="dcterms:W3CDTF">2022-10-04T01:32:05Z</dcterms:created>
  <dcterms:modified xsi:type="dcterms:W3CDTF">2024-04-25T17:32:50Z</dcterms:modified>
</cp:coreProperties>
</file>