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29309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60805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710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1977726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230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406037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43536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13482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22748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69F75B2-87CD-4797-ABF8-339A3B08CF7E}"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47751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69F75B2-87CD-4797-ABF8-339A3B08CF7E}"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54704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69F75B2-87CD-4797-ABF8-339A3B08CF7E}"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208782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69F75B2-87CD-4797-ABF8-339A3B08CF7E}"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95228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F75B2-87CD-4797-ABF8-339A3B08CF7E}"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392238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9F75B2-87CD-4797-ABF8-339A3B08CF7E}"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115329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69F75B2-87CD-4797-ABF8-339A3B08CF7E}"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51D3A-3B4D-4571-838D-9EC26A0C8DA6}" type="slidenum">
              <a:rPr lang="en-US" smtClean="0"/>
              <a:t>‹Nº›</a:t>
            </a:fld>
            <a:endParaRPr lang="en-US"/>
          </a:p>
        </p:txBody>
      </p:sp>
    </p:spTree>
    <p:extLst>
      <p:ext uri="{BB962C8B-B14F-4D97-AF65-F5344CB8AC3E}">
        <p14:creationId xmlns:p14="http://schemas.microsoft.com/office/powerpoint/2010/main" val="210267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9F75B2-87CD-4797-ABF8-339A3B08CF7E}" type="datetimeFigureOut">
              <a:rPr lang="en-US" smtClean="0"/>
              <a:t>9/22/2023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951D3A-3B4D-4571-838D-9EC26A0C8DA6}" type="slidenum">
              <a:rPr lang="en-US" smtClean="0"/>
              <a:t>‹Nº›</a:t>
            </a:fld>
            <a:endParaRPr lang="en-US"/>
          </a:p>
        </p:txBody>
      </p:sp>
    </p:spTree>
    <p:extLst>
      <p:ext uri="{BB962C8B-B14F-4D97-AF65-F5344CB8AC3E}">
        <p14:creationId xmlns:p14="http://schemas.microsoft.com/office/powerpoint/2010/main" val="2956117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a:t>¿</a:t>
            </a:r>
            <a:r>
              <a:rPr lang="en-US" dirty="0" err="1"/>
              <a:t>Qué</a:t>
            </a:r>
            <a:r>
              <a:rPr lang="en-US" dirty="0"/>
              <a:t> </a:t>
            </a:r>
            <a:r>
              <a:rPr lang="en-US" dirty="0" err="1"/>
              <a:t>es</a:t>
            </a:r>
            <a:r>
              <a:rPr lang="en-US" dirty="0"/>
              <a:t> API RESTful?</a:t>
            </a:r>
            <a:br>
              <a:rPr lang="en-US" dirty="0"/>
            </a:br>
            <a:r>
              <a:rPr lang="en-US" dirty="0"/>
              <a:t/>
            </a:r>
            <a:br>
              <a:rPr lang="en-US" dirty="0"/>
            </a:br>
            <a:endParaRPr lang="en-US" dirty="0"/>
          </a:p>
        </p:txBody>
      </p:sp>
      <p:sp>
        <p:nvSpPr>
          <p:cNvPr id="3" name="Subtítulo 2"/>
          <p:cNvSpPr>
            <a:spLocks noGrp="1"/>
          </p:cNvSpPr>
          <p:nvPr>
            <p:ph type="subTitle" idx="1"/>
          </p:nvPr>
        </p:nvSpPr>
        <p:spPr>
          <a:xfrm>
            <a:off x="1507066" y="2630905"/>
            <a:ext cx="8551333" cy="3930316"/>
          </a:xfrm>
        </p:spPr>
        <p:txBody>
          <a:bodyPr>
            <a:normAutofit/>
          </a:bodyPr>
          <a:lstStyle/>
          <a:p>
            <a:pPr algn="just"/>
            <a:r>
              <a:rPr lang="es-ES" dirty="0"/>
              <a:t>La API </a:t>
            </a:r>
            <a:r>
              <a:rPr lang="es-ES" dirty="0" err="1"/>
              <a:t>RESTful</a:t>
            </a:r>
            <a:r>
              <a:rPr lang="es-ES" dirty="0"/>
              <a:t> es una interfaz que dos sistemas de computación utilizan para intercambiar información de manera segura a través de Internet. La mayoría de las aplicaciones para empresas deben comunicarse con otras aplicaciones internas o de terceros para llevar a cabo varias tareas. Por ejemplo, para generar nóminas mensuales, su sistema interno de cuentas debe compartir datos con el sistema bancario de su cliente para automatizar la facturación y comunicarse con una aplicación interna de planillas de horarios. Las API </a:t>
            </a:r>
            <a:r>
              <a:rPr lang="es-ES" dirty="0" err="1"/>
              <a:t>RESTful</a:t>
            </a:r>
            <a:r>
              <a:rPr lang="es-ES" dirty="0"/>
              <a:t> admiten este intercambio de información porque siguen estándares de comunicación de </a:t>
            </a:r>
            <a:r>
              <a:rPr lang="es-ES" i="1" dirty="0"/>
              <a:t>software</a:t>
            </a:r>
            <a:r>
              <a:rPr lang="es-ES" dirty="0"/>
              <a:t> seguros, confiables y eficientes.</a:t>
            </a:r>
          </a:p>
          <a:p>
            <a:pPr algn="just"/>
            <a:r>
              <a:rPr lang="es-ES" dirty="0"/>
              <a:t/>
            </a:r>
            <a:br>
              <a:rPr lang="es-ES" dirty="0"/>
            </a:br>
            <a:endParaRPr lang="en-US" dirty="0"/>
          </a:p>
        </p:txBody>
      </p:sp>
    </p:spTree>
    <p:extLst>
      <p:ext uri="{BB962C8B-B14F-4D97-AF65-F5344CB8AC3E}">
        <p14:creationId xmlns:p14="http://schemas.microsoft.com/office/powerpoint/2010/main" val="58379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Método</a:t>
            </a:r>
            <a:endParaRPr lang="en-US" dirty="0"/>
          </a:p>
        </p:txBody>
      </p:sp>
      <p:sp>
        <p:nvSpPr>
          <p:cNvPr id="3" name="Marcador de contenido 2"/>
          <p:cNvSpPr>
            <a:spLocks noGrp="1"/>
          </p:cNvSpPr>
          <p:nvPr>
            <p:ph idx="1"/>
          </p:nvPr>
        </p:nvSpPr>
        <p:spPr/>
        <p:txBody>
          <a:bodyPr/>
          <a:lstStyle/>
          <a:p>
            <a:r>
              <a:rPr lang="en-US" i="1" dirty="0" smtClean="0"/>
              <a:t>DELETE</a:t>
            </a:r>
          </a:p>
          <a:p>
            <a:endParaRPr lang="en-US" i="1" dirty="0"/>
          </a:p>
          <a:p>
            <a:r>
              <a:rPr lang="es-ES" dirty="0"/>
              <a:t>Los clientes utilizan la solicitud DELETE para eliminar el recurso. Una solicitud DELETE puede cambiar el estado del servidor. Sin embargo, si el usuario no cuenta con la autenticación adecuada, la solicitud fallará.</a:t>
            </a:r>
          </a:p>
          <a:p>
            <a:r>
              <a:rPr lang="es-ES" dirty="0"/>
              <a:t/>
            </a:r>
            <a:br>
              <a:rPr lang="es-ES" dirty="0"/>
            </a:br>
            <a:endParaRPr lang="en-US" dirty="0"/>
          </a:p>
        </p:txBody>
      </p:sp>
    </p:spTree>
    <p:extLst>
      <p:ext uri="{BB962C8B-B14F-4D97-AF65-F5344CB8AC3E}">
        <p14:creationId xmlns:p14="http://schemas.microsoft.com/office/powerpoint/2010/main" val="66303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a:t>Encabezados</a:t>
            </a:r>
            <a:r>
              <a:rPr lang="en-US" b="1" dirty="0"/>
              <a:t> de HTTP</a:t>
            </a:r>
            <a:br>
              <a:rPr lang="en-US" b="1" dirty="0"/>
            </a:br>
            <a:r>
              <a:rPr lang="en-US" dirty="0"/>
              <a:t/>
            </a:r>
            <a:br>
              <a:rPr lang="en-US" dirty="0"/>
            </a:br>
            <a:endParaRPr lang="en-US" dirty="0"/>
          </a:p>
        </p:txBody>
      </p:sp>
      <p:sp>
        <p:nvSpPr>
          <p:cNvPr id="3" name="Marcador de contenido 2"/>
          <p:cNvSpPr>
            <a:spLocks noGrp="1"/>
          </p:cNvSpPr>
          <p:nvPr>
            <p:ph idx="1"/>
          </p:nvPr>
        </p:nvSpPr>
        <p:spPr/>
        <p:txBody>
          <a:bodyPr/>
          <a:lstStyle/>
          <a:p>
            <a:pPr algn="just"/>
            <a:r>
              <a:rPr lang="es-ES" dirty="0"/>
              <a:t>Los encabezados de solicitudes son los metadatos que se intercambian entre el cliente y el servidor. Por ejemplo, el encabezado de la solicitud indica el formato de la solicitud y la respuesta, proporciona información sobre el estado de la solicitud, etc.</a:t>
            </a:r>
          </a:p>
          <a:p>
            <a:r>
              <a:rPr lang="es-ES" dirty="0"/>
              <a:t/>
            </a:r>
            <a:br>
              <a:rPr lang="es-ES" dirty="0"/>
            </a:br>
            <a:endParaRPr lang="en-US" dirty="0"/>
          </a:p>
        </p:txBody>
      </p:sp>
    </p:spTree>
    <p:extLst>
      <p:ext uri="{BB962C8B-B14F-4D97-AF65-F5344CB8AC3E}">
        <p14:creationId xmlns:p14="http://schemas.microsoft.com/office/powerpoint/2010/main" val="31858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err="1"/>
              <a:t>Datos</a:t>
            </a:r>
            <a:endParaRPr lang="en-US" dirty="0"/>
          </a:p>
        </p:txBody>
      </p:sp>
      <p:sp>
        <p:nvSpPr>
          <p:cNvPr id="3" name="Marcador de contenido 2"/>
          <p:cNvSpPr>
            <a:spLocks noGrp="1"/>
          </p:cNvSpPr>
          <p:nvPr>
            <p:ph idx="1"/>
          </p:nvPr>
        </p:nvSpPr>
        <p:spPr/>
        <p:txBody>
          <a:bodyPr/>
          <a:lstStyle/>
          <a:p>
            <a:r>
              <a:rPr lang="es-ES" dirty="0"/>
              <a:t>Las solicitudes de la API REST pueden incluir datos para que los métodos POST, PUT y otros métodos HTTP funcionen de manera correcta.</a:t>
            </a:r>
          </a:p>
          <a:p>
            <a:r>
              <a:rPr lang="es-ES" dirty="0"/>
              <a:t/>
            </a:r>
            <a:br>
              <a:rPr lang="es-ES" dirty="0"/>
            </a:br>
            <a:endParaRPr lang="en-US" dirty="0"/>
          </a:p>
        </p:txBody>
      </p:sp>
    </p:spTree>
    <p:extLst>
      <p:ext uri="{BB962C8B-B14F-4D97-AF65-F5344CB8AC3E}">
        <p14:creationId xmlns:p14="http://schemas.microsoft.com/office/powerpoint/2010/main" val="289676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i="1" dirty="0" err="1"/>
              <a:t>Parámetros</a:t>
            </a:r>
            <a:endParaRPr lang="en-US" dirty="0"/>
          </a:p>
        </p:txBody>
      </p:sp>
      <p:sp>
        <p:nvSpPr>
          <p:cNvPr id="3" name="Marcador de contenido 2"/>
          <p:cNvSpPr>
            <a:spLocks noGrp="1"/>
          </p:cNvSpPr>
          <p:nvPr>
            <p:ph idx="1"/>
          </p:nvPr>
        </p:nvSpPr>
        <p:spPr/>
        <p:txBody>
          <a:bodyPr/>
          <a:lstStyle/>
          <a:p>
            <a:r>
              <a:rPr lang="es-ES" dirty="0"/>
              <a:t>Las solicitudes de la API </a:t>
            </a:r>
            <a:r>
              <a:rPr lang="es-ES" dirty="0" err="1"/>
              <a:t>RESTful</a:t>
            </a:r>
            <a:r>
              <a:rPr lang="es-ES" dirty="0"/>
              <a:t> pueden incluir parámetros que brindan al servidor más detalles sobre lo que se debe hacer. A continuación, se indican algunos tipos de parámetros diferentes:</a:t>
            </a:r>
          </a:p>
          <a:p>
            <a:r>
              <a:rPr lang="es-ES" dirty="0"/>
              <a:t>Los parámetros de ruta especifican los detalles del URL.</a:t>
            </a:r>
          </a:p>
          <a:p>
            <a:r>
              <a:rPr lang="es-ES" dirty="0"/>
              <a:t>Los parámetros de consulta solicitan más información acerca del recurso.</a:t>
            </a:r>
          </a:p>
          <a:p>
            <a:r>
              <a:rPr lang="es-ES" dirty="0"/>
              <a:t>Los parámetros de cookie autentican a los clientes con rapidez.</a:t>
            </a:r>
          </a:p>
          <a:p>
            <a:endParaRPr lang="en-US" dirty="0"/>
          </a:p>
        </p:txBody>
      </p:sp>
    </p:spTree>
    <p:extLst>
      <p:ext uri="{BB962C8B-B14F-4D97-AF65-F5344CB8AC3E}">
        <p14:creationId xmlns:p14="http://schemas.microsoft.com/office/powerpoint/2010/main" val="183901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¿Qué contiene la respuesta del servidor de la API </a:t>
            </a:r>
            <a:r>
              <a:rPr lang="es-ES" dirty="0" err="1"/>
              <a:t>RESTful</a:t>
            </a:r>
            <a:r>
              <a:rPr lang="es-ES" dirty="0"/>
              <a:t>?</a:t>
            </a:r>
            <a:br>
              <a:rPr lang="es-ES" dirty="0"/>
            </a:br>
            <a:r>
              <a:rPr lang="es-ES" dirty="0"/>
              <a:t/>
            </a:r>
            <a:br>
              <a:rPr lang="es-ES" dirty="0"/>
            </a:br>
            <a:endParaRPr lang="en-US" dirty="0"/>
          </a:p>
        </p:txBody>
      </p:sp>
      <p:sp>
        <p:nvSpPr>
          <p:cNvPr id="3" name="Marcador de contenido 2"/>
          <p:cNvSpPr>
            <a:spLocks noGrp="1"/>
          </p:cNvSpPr>
          <p:nvPr>
            <p:ph idx="1"/>
          </p:nvPr>
        </p:nvSpPr>
        <p:spPr/>
        <p:txBody>
          <a:bodyPr/>
          <a:lstStyle/>
          <a:p>
            <a:r>
              <a:rPr lang="es-ES" dirty="0"/>
              <a:t>Los principios de REST requieren que la respuesta del servidor contenga los siguientes componentes principales:</a:t>
            </a:r>
          </a:p>
          <a:p>
            <a:r>
              <a:rPr lang="es-ES" dirty="0"/>
              <a:t/>
            </a:r>
            <a:br>
              <a:rPr lang="es-ES" dirty="0"/>
            </a:br>
            <a:r>
              <a:rPr lang="en-US" b="1" dirty="0" err="1"/>
              <a:t>Línea</a:t>
            </a:r>
            <a:r>
              <a:rPr lang="en-US" b="1" dirty="0"/>
              <a:t> de </a:t>
            </a:r>
            <a:r>
              <a:rPr lang="en-US" b="1" dirty="0" err="1"/>
              <a:t>estado</a:t>
            </a:r>
            <a:endParaRPr lang="en-US" b="1" dirty="0"/>
          </a:p>
          <a:p>
            <a:r>
              <a:rPr lang="en-US" dirty="0"/>
              <a:t/>
            </a:r>
            <a:br>
              <a:rPr lang="en-US" dirty="0"/>
            </a:br>
            <a:r>
              <a:rPr lang="es-ES" dirty="0"/>
              <a:t>La línea de estado contiene un código de estado de tres dígitos que comunica si la solicitud se procesó de manera correcta o dio error. Por ejemplo, los códigos 2XX indican el procesamiento correcto, pero los códigos 4XX y 5XX indican errores. Los códigos 3XX indican la redirección de URL.</a:t>
            </a:r>
          </a:p>
          <a:p>
            <a:r>
              <a:rPr lang="es-ES" dirty="0"/>
              <a:t/>
            </a:r>
            <a:br>
              <a:rPr lang="es-ES" dirty="0"/>
            </a:br>
            <a:endParaRPr lang="en-US" dirty="0"/>
          </a:p>
        </p:txBody>
      </p:sp>
    </p:spTree>
    <p:extLst>
      <p:ext uri="{BB962C8B-B14F-4D97-AF65-F5344CB8AC3E}">
        <p14:creationId xmlns:p14="http://schemas.microsoft.com/office/powerpoint/2010/main" val="165184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A continuación, se enumeran algunos códigos de estado comunes:</a:t>
            </a:r>
            <a:br>
              <a:rPr lang="es-ES" dirty="0" smtClean="0"/>
            </a:br>
            <a:r>
              <a:rPr lang="es-ES" dirty="0" smtClean="0"/>
              <a:t/>
            </a:r>
            <a:br>
              <a:rPr lang="es-ES" dirty="0" smtClean="0"/>
            </a:br>
            <a:endParaRPr lang="en-US" dirty="0"/>
          </a:p>
        </p:txBody>
      </p:sp>
      <p:sp>
        <p:nvSpPr>
          <p:cNvPr id="3" name="Marcador de contenido 2"/>
          <p:cNvSpPr>
            <a:spLocks noGrp="1"/>
          </p:cNvSpPr>
          <p:nvPr>
            <p:ph idx="1"/>
          </p:nvPr>
        </p:nvSpPr>
        <p:spPr/>
        <p:txBody>
          <a:bodyPr/>
          <a:lstStyle/>
          <a:p>
            <a:r>
              <a:rPr lang="es-ES" dirty="0"/>
              <a:t>200: respuesta genérica de procesamiento correcto</a:t>
            </a:r>
          </a:p>
          <a:p>
            <a:r>
              <a:rPr lang="es-ES" dirty="0"/>
              <a:t>201: respuesta de procesamiento correcto del método POST</a:t>
            </a:r>
          </a:p>
          <a:p>
            <a:r>
              <a:rPr lang="es-ES" dirty="0"/>
              <a:t>400: respuesta incorrecta que el servidor no puede procesar</a:t>
            </a:r>
          </a:p>
          <a:p>
            <a:r>
              <a:rPr lang="es-ES" dirty="0"/>
              <a:t>404: recurso no encontrado</a:t>
            </a:r>
          </a:p>
          <a:p>
            <a:endParaRPr lang="en-US" dirty="0"/>
          </a:p>
        </p:txBody>
      </p:sp>
    </p:spTree>
    <p:extLst>
      <p:ext uri="{BB962C8B-B14F-4D97-AF65-F5344CB8AC3E}">
        <p14:creationId xmlns:p14="http://schemas.microsoft.com/office/powerpoint/2010/main" val="127788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err="1"/>
              <a:t>Cuerpo</a:t>
            </a:r>
            <a:r>
              <a:rPr lang="en-US" b="1" dirty="0"/>
              <a:t> del </a:t>
            </a:r>
            <a:r>
              <a:rPr lang="en-US" b="1" dirty="0" err="1"/>
              <a:t>mensaje</a:t>
            </a:r>
            <a:r>
              <a:rPr lang="en-US" b="1" dirty="0"/>
              <a:t/>
            </a:r>
            <a:br>
              <a:rPr lang="en-US" b="1" dirty="0"/>
            </a:br>
            <a:r>
              <a:rPr lang="en-US" dirty="0"/>
              <a:t/>
            </a:r>
            <a:br>
              <a:rPr lang="en-US" dirty="0"/>
            </a:br>
            <a:endParaRPr lang="en-US" dirty="0"/>
          </a:p>
        </p:txBody>
      </p:sp>
      <p:sp>
        <p:nvSpPr>
          <p:cNvPr id="3" name="Marcador de contenido 2"/>
          <p:cNvSpPr>
            <a:spLocks noGrp="1"/>
          </p:cNvSpPr>
          <p:nvPr>
            <p:ph idx="1"/>
          </p:nvPr>
        </p:nvSpPr>
        <p:spPr/>
        <p:txBody>
          <a:bodyPr/>
          <a:lstStyle/>
          <a:p>
            <a:r>
              <a:rPr lang="es-ES" dirty="0"/>
              <a:t>El cuerpo de la respuesta contiene la representación del recurso. El servidor selecciona un formato de representación adecuado en función de lo que contienen los encabezados de la solicitud. Los clientes pueden solicitar información en los formatos XML o JSON, lo que define cómo se escriben los datos en texto sin formato. Por ejemplo, si el cliente solicita el nombre y la edad de una persona llamada John, el servidor devuelve una representación JSON como la siguiente:</a:t>
            </a:r>
          </a:p>
          <a:p>
            <a:r>
              <a:rPr lang="es-ES" dirty="0"/>
              <a:t>'{"</a:t>
            </a:r>
            <a:r>
              <a:rPr lang="es-ES" dirty="0" err="1"/>
              <a:t>name</a:t>
            </a:r>
            <a:r>
              <a:rPr lang="es-ES" dirty="0"/>
              <a:t>":"John", "age":30}'</a:t>
            </a:r>
          </a:p>
          <a:p>
            <a:endParaRPr lang="en-US" dirty="0"/>
          </a:p>
        </p:txBody>
      </p:sp>
    </p:spTree>
    <p:extLst>
      <p:ext uri="{BB962C8B-B14F-4D97-AF65-F5344CB8AC3E}">
        <p14:creationId xmlns:p14="http://schemas.microsoft.com/office/powerpoint/2010/main" val="79919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Encabezados</a:t>
            </a:r>
            <a:r>
              <a:rPr lang="en-US" b="1" dirty="0"/>
              <a:t/>
            </a:r>
            <a:br>
              <a:rPr lang="en-US" b="1" dirty="0"/>
            </a:br>
            <a:endParaRPr lang="en-US" dirty="0"/>
          </a:p>
        </p:txBody>
      </p:sp>
      <p:sp>
        <p:nvSpPr>
          <p:cNvPr id="3" name="Marcador de contenido 2"/>
          <p:cNvSpPr>
            <a:spLocks noGrp="1"/>
          </p:cNvSpPr>
          <p:nvPr>
            <p:ph idx="1"/>
          </p:nvPr>
        </p:nvSpPr>
        <p:spPr/>
        <p:txBody>
          <a:bodyPr/>
          <a:lstStyle/>
          <a:p>
            <a:pPr algn="just"/>
            <a:r>
              <a:rPr lang="es-ES" dirty="0"/>
              <a:t>La respuesta también contiene encabezados o metadatos acerca de la respuesta. Estos brindan más contexto sobre la respuesta e incluyen información como el servidor, la codificación, la fecha y el tipo de contenido.</a:t>
            </a:r>
          </a:p>
          <a:p>
            <a:r>
              <a:rPr lang="es-ES" dirty="0"/>
              <a:t/>
            </a:r>
            <a:br>
              <a:rPr lang="es-ES" dirty="0"/>
            </a:br>
            <a:endParaRPr lang="en-US" dirty="0"/>
          </a:p>
        </p:txBody>
      </p:sp>
    </p:spTree>
    <p:extLst>
      <p:ext uri="{BB962C8B-B14F-4D97-AF65-F5344CB8AC3E}">
        <p14:creationId xmlns:p14="http://schemas.microsoft.com/office/powerpoint/2010/main" val="215318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es</a:t>
            </a:r>
            <a:r>
              <a:rPr lang="en-US" dirty="0"/>
              <a:t> </a:t>
            </a:r>
            <a:r>
              <a:rPr lang="en-US" dirty="0" err="1"/>
              <a:t>una</a:t>
            </a:r>
            <a:r>
              <a:rPr lang="en-US" dirty="0"/>
              <a:t> API?</a:t>
            </a:r>
            <a:br>
              <a:rPr lang="en-US" dirty="0"/>
            </a:br>
            <a:r>
              <a:rPr lang="en-US" dirty="0"/>
              <a:t/>
            </a:r>
            <a:br>
              <a:rPr lang="en-US" dirty="0"/>
            </a:br>
            <a:endParaRPr lang="en-US" dirty="0"/>
          </a:p>
        </p:txBody>
      </p:sp>
      <p:sp>
        <p:nvSpPr>
          <p:cNvPr id="3" name="Marcador de contenido 2"/>
          <p:cNvSpPr>
            <a:spLocks noGrp="1"/>
          </p:cNvSpPr>
          <p:nvPr>
            <p:ph idx="1"/>
          </p:nvPr>
        </p:nvSpPr>
        <p:spPr/>
        <p:txBody>
          <a:bodyPr/>
          <a:lstStyle/>
          <a:p>
            <a:pPr algn="just"/>
            <a:r>
              <a:rPr lang="es-ES" dirty="0"/>
              <a:t>Una interfaz de programa de aplicación (API) define las reglas que se deben seguir para comunicarse con otros sistemas de software. Los desarrolladores exponen o crean API para que otras aplicaciones puedan comunicarse con sus aplicaciones mediante programación. Por ejemplo, la aplicación de planilla de horarios expone una API que solicita el nombre completo de un empleado y un rango de fechas. Cuando recibe esta información, procesa internamente la planilla de horarios del empleado y devuelve la cantidad de horas trabajadas en ese rango de fechas.</a:t>
            </a:r>
            <a:endParaRPr lang="en-US" dirty="0"/>
          </a:p>
        </p:txBody>
      </p:sp>
    </p:spTree>
    <p:extLst>
      <p:ext uri="{BB962C8B-B14F-4D97-AF65-F5344CB8AC3E}">
        <p14:creationId xmlns:p14="http://schemas.microsoft.com/office/powerpoint/2010/main" val="264822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es</a:t>
            </a:r>
            <a:r>
              <a:rPr lang="en-US" dirty="0"/>
              <a:t> </a:t>
            </a:r>
            <a:r>
              <a:rPr lang="en-US" dirty="0" err="1"/>
              <a:t>una</a:t>
            </a:r>
            <a:r>
              <a:rPr lang="en-US" dirty="0"/>
              <a:t> API?</a:t>
            </a:r>
            <a:br>
              <a:rPr lang="en-US" dirty="0"/>
            </a:br>
            <a:r>
              <a:rPr lang="en-US" dirty="0"/>
              <a:t/>
            </a:r>
            <a:br>
              <a:rPr lang="en-US" dirty="0"/>
            </a:br>
            <a:endParaRPr lang="en-US" dirty="0"/>
          </a:p>
        </p:txBody>
      </p:sp>
      <p:sp>
        <p:nvSpPr>
          <p:cNvPr id="3" name="Marcador de contenido 2"/>
          <p:cNvSpPr>
            <a:spLocks noGrp="1"/>
          </p:cNvSpPr>
          <p:nvPr>
            <p:ph idx="1"/>
          </p:nvPr>
        </p:nvSpPr>
        <p:spPr/>
        <p:txBody>
          <a:bodyPr/>
          <a:lstStyle/>
          <a:p>
            <a:pPr algn="just"/>
            <a:r>
              <a:rPr lang="es-ES" dirty="0"/>
              <a:t>Se puede pensar en una API web como una puerta de enlace entre los clientes y los recursos de la Web.</a:t>
            </a:r>
          </a:p>
          <a:p>
            <a:r>
              <a:rPr lang="es-ES" dirty="0"/>
              <a:t/>
            </a:r>
            <a:br>
              <a:rPr lang="es-ES" dirty="0"/>
            </a:br>
            <a:endParaRPr lang="en-US" dirty="0"/>
          </a:p>
        </p:txBody>
      </p:sp>
    </p:spTree>
    <p:extLst>
      <p:ext uri="{BB962C8B-B14F-4D97-AF65-F5344CB8AC3E}">
        <p14:creationId xmlns:p14="http://schemas.microsoft.com/office/powerpoint/2010/main" val="179495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es</a:t>
            </a:r>
            <a:r>
              <a:rPr lang="en-US" dirty="0"/>
              <a:t> </a:t>
            </a:r>
            <a:r>
              <a:rPr lang="en-US" dirty="0" err="1"/>
              <a:t>una</a:t>
            </a:r>
            <a:r>
              <a:rPr lang="en-US" dirty="0"/>
              <a:t> API?</a:t>
            </a:r>
            <a:br>
              <a:rPr lang="en-US" dirty="0"/>
            </a:br>
            <a:r>
              <a:rPr lang="en-US" dirty="0"/>
              <a:t/>
            </a:r>
            <a:br>
              <a:rPr lang="en-US" dirty="0"/>
            </a:br>
            <a:endParaRPr lang="en-US" dirty="0"/>
          </a:p>
        </p:txBody>
      </p:sp>
      <p:sp>
        <p:nvSpPr>
          <p:cNvPr id="3" name="Marcador de contenido 2"/>
          <p:cNvSpPr>
            <a:spLocks noGrp="1"/>
          </p:cNvSpPr>
          <p:nvPr>
            <p:ph idx="1"/>
          </p:nvPr>
        </p:nvSpPr>
        <p:spPr/>
        <p:txBody>
          <a:bodyPr>
            <a:normAutofit fontScale="85000" lnSpcReduction="20000"/>
          </a:bodyPr>
          <a:lstStyle/>
          <a:p>
            <a:r>
              <a:rPr lang="en-US" b="1" dirty="0"/>
              <a:t>Clientes</a:t>
            </a:r>
          </a:p>
          <a:p>
            <a:pPr algn="just"/>
            <a:r>
              <a:rPr lang="es-ES" dirty="0"/>
              <a:t>Los clientes son usuarios que desean acceder a información desde la Web. El cliente puede ser una persona o un sistema de </a:t>
            </a:r>
            <a:r>
              <a:rPr lang="es-ES" i="1" dirty="0"/>
              <a:t>software</a:t>
            </a:r>
            <a:r>
              <a:rPr lang="es-ES" dirty="0"/>
              <a:t> que utiliza la API. Por ejemplo, los desarrolladores pueden escribir programas que accedan a los datos del tiempo desde un sistema de clima. También se puede acceder a los mismos datos desde el navegador cuando se visita directamente el sitio web de clima.</a:t>
            </a:r>
          </a:p>
          <a:p>
            <a:r>
              <a:rPr lang="es-ES" dirty="0"/>
              <a:t/>
            </a:r>
            <a:br>
              <a:rPr lang="es-ES" dirty="0"/>
            </a:br>
            <a:r>
              <a:rPr lang="en-US" b="1" dirty="0" err="1"/>
              <a:t>Recursos</a:t>
            </a:r>
            <a:endParaRPr lang="en-US" b="1" dirty="0"/>
          </a:p>
          <a:p>
            <a:pPr algn="just"/>
            <a:r>
              <a:rPr lang="en-US" dirty="0"/>
              <a:t/>
            </a:r>
            <a:br>
              <a:rPr lang="en-US" dirty="0"/>
            </a:br>
            <a:r>
              <a:rPr lang="es-ES" dirty="0"/>
              <a:t>Los recursos son la información que diferentes aplicaciones proporcionan a sus clientes. Los recursos pueden ser imágenes, videos, texto, números o cualquier tipo de datos. La máquina encargada de entregar el recurso al cliente también recibe el nombre de servidor. Las organizaciones utilizan las API para compartir recursos y proporcionar servicios web, a la vez que mantienen la seguridad, el control y la autenticación. Además, las API las ayudan a determinar qué clientes obtienen acceso a recursos internos específicos.</a:t>
            </a:r>
          </a:p>
          <a:p>
            <a:r>
              <a:rPr lang="es-ES" dirty="0"/>
              <a:t/>
            </a:r>
            <a:br>
              <a:rPr lang="es-ES" dirty="0"/>
            </a:br>
            <a:endParaRPr lang="en-US" dirty="0"/>
          </a:p>
        </p:txBody>
      </p:sp>
    </p:spTree>
    <p:extLst>
      <p:ext uri="{BB962C8B-B14F-4D97-AF65-F5344CB8AC3E}">
        <p14:creationId xmlns:p14="http://schemas.microsoft.com/office/powerpoint/2010/main" val="15021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es</a:t>
            </a:r>
            <a:r>
              <a:rPr lang="en-US" dirty="0"/>
              <a:t> REST?</a:t>
            </a:r>
            <a:br>
              <a:rPr lang="en-US" dirty="0"/>
            </a:br>
            <a:r>
              <a:rPr lang="en-US" dirty="0"/>
              <a:t/>
            </a:r>
            <a:br>
              <a:rPr lang="en-US" dirty="0"/>
            </a:br>
            <a:endParaRPr lang="en-US" dirty="0"/>
          </a:p>
        </p:txBody>
      </p:sp>
      <p:sp>
        <p:nvSpPr>
          <p:cNvPr id="3" name="Marcador de contenido 2"/>
          <p:cNvSpPr>
            <a:spLocks noGrp="1"/>
          </p:cNvSpPr>
          <p:nvPr>
            <p:ph idx="1"/>
          </p:nvPr>
        </p:nvSpPr>
        <p:spPr/>
        <p:txBody>
          <a:bodyPr/>
          <a:lstStyle/>
          <a:p>
            <a:pPr algn="just"/>
            <a:r>
              <a:rPr lang="es-ES" dirty="0"/>
              <a:t>La transferencia de estado representacional (REST) es una arquitectura de software que impone condiciones sobre cómo debe funcionar una API. En un principio, REST se creó como una guía para administrar la comunicación en una red compleja como Internet. Es posible utilizar una arquitectura basada en REST para admitir comunicaciones confiables y de alto rendimiento a escala. Puede implementarla y modificarla fácilmente, lo que brinda visibilidad y portabilidad entre plataformas a cualquier sistema de API.</a:t>
            </a:r>
          </a:p>
          <a:p>
            <a:r>
              <a:rPr lang="es-ES" dirty="0"/>
              <a:t/>
            </a:r>
            <a:br>
              <a:rPr lang="es-ES" dirty="0"/>
            </a:br>
            <a:endParaRPr lang="en-US" dirty="0"/>
          </a:p>
        </p:txBody>
      </p:sp>
    </p:spTree>
    <p:extLst>
      <p:ext uri="{BB962C8B-B14F-4D97-AF65-F5344CB8AC3E}">
        <p14:creationId xmlns:p14="http://schemas.microsoft.com/office/powerpoint/2010/main" val="231625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t>
            </a:r>
            <a:r>
              <a:rPr lang="en-US" dirty="0" err="1"/>
              <a:t>Qué</a:t>
            </a:r>
            <a:r>
              <a:rPr lang="en-US" dirty="0"/>
              <a:t> </a:t>
            </a:r>
            <a:r>
              <a:rPr lang="en-US" dirty="0" err="1"/>
              <a:t>es</a:t>
            </a:r>
            <a:r>
              <a:rPr lang="en-US" dirty="0"/>
              <a:t> REST?</a:t>
            </a:r>
            <a:br>
              <a:rPr lang="en-US" dirty="0"/>
            </a:br>
            <a:r>
              <a:rPr lang="en-US" dirty="0"/>
              <a:t/>
            </a:r>
            <a:br>
              <a:rPr lang="en-US" dirty="0"/>
            </a:br>
            <a:endParaRPr lang="en-US" dirty="0"/>
          </a:p>
        </p:txBody>
      </p:sp>
      <p:sp>
        <p:nvSpPr>
          <p:cNvPr id="3" name="Marcador de contenido 2"/>
          <p:cNvSpPr>
            <a:spLocks noGrp="1"/>
          </p:cNvSpPr>
          <p:nvPr>
            <p:ph idx="1"/>
          </p:nvPr>
        </p:nvSpPr>
        <p:spPr/>
        <p:txBody>
          <a:bodyPr/>
          <a:lstStyle/>
          <a:p>
            <a:pPr algn="just"/>
            <a:r>
              <a:rPr lang="es-ES" dirty="0"/>
              <a:t>Los desarrolladores de API pueden diseñar API por medio de varias arquitecturas diferentes. Las API que siguen el estilo arquitectónico de REST se llaman API REST. Los servicios web que implementan una arquitectura de REST son llamados servicios web </a:t>
            </a:r>
            <a:r>
              <a:rPr lang="es-ES" dirty="0" err="1"/>
              <a:t>RESTful</a:t>
            </a:r>
            <a:r>
              <a:rPr lang="es-ES" dirty="0"/>
              <a:t>. El término API </a:t>
            </a:r>
            <a:r>
              <a:rPr lang="es-ES" dirty="0" err="1"/>
              <a:t>RESTful</a:t>
            </a:r>
            <a:r>
              <a:rPr lang="es-ES" dirty="0"/>
              <a:t> suele referirse a las API web </a:t>
            </a:r>
            <a:r>
              <a:rPr lang="es-ES" dirty="0" err="1"/>
              <a:t>RESTful</a:t>
            </a:r>
            <a:r>
              <a:rPr lang="es-ES" dirty="0"/>
              <a:t>. Sin embargo, los términos API REST y API </a:t>
            </a:r>
            <a:r>
              <a:rPr lang="es-ES" dirty="0" err="1"/>
              <a:t>RESTful</a:t>
            </a:r>
            <a:r>
              <a:rPr lang="es-ES" dirty="0"/>
              <a:t> se pueden utilizar de forma intercambiable.</a:t>
            </a:r>
          </a:p>
          <a:p>
            <a:r>
              <a:rPr lang="es-ES" dirty="0"/>
              <a:t/>
            </a:r>
            <a:br>
              <a:rPr lang="es-ES" dirty="0"/>
            </a:br>
            <a:endParaRPr lang="en-US" dirty="0"/>
          </a:p>
        </p:txBody>
      </p:sp>
    </p:spTree>
    <p:extLst>
      <p:ext uri="{BB962C8B-B14F-4D97-AF65-F5344CB8AC3E}">
        <p14:creationId xmlns:p14="http://schemas.microsoft.com/office/powerpoint/2010/main" val="270930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Método</a:t>
            </a:r>
            <a:r>
              <a:rPr lang="en-US" b="1" dirty="0"/>
              <a:t/>
            </a:r>
            <a:br>
              <a:rPr lang="en-US" b="1" dirty="0"/>
            </a:br>
            <a:endParaRPr lang="en-US" dirty="0"/>
          </a:p>
        </p:txBody>
      </p:sp>
      <p:sp>
        <p:nvSpPr>
          <p:cNvPr id="3" name="Marcador de contenido 2"/>
          <p:cNvSpPr>
            <a:spLocks noGrp="1"/>
          </p:cNvSpPr>
          <p:nvPr>
            <p:ph idx="1"/>
          </p:nvPr>
        </p:nvSpPr>
        <p:spPr/>
        <p:txBody>
          <a:bodyPr/>
          <a:lstStyle/>
          <a:p>
            <a:r>
              <a:rPr lang="en-US" i="1" dirty="0" smtClean="0"/>
              <a:t>GET</a:t>
            </a:r>
          </a:p>
          <a:p>
            <a:endParaRPr lang="en-US" i="1" dirty="0"/>
          </a:p>
          <a:p>
            <a:r>
              <a:rPr lang="es-ES" dirty="0"/>
              <a:t>Los clientes utilizan GET para acceder a los recursos que están ubicados en el URL especificado en el servidor. Pueden almacenar en caché las solicitudes GET y enviar parámetros en la solicitud de la API </a:t>
            </a:r>
            <a:r>
              <a:rPr lang="es-ES" dirty="0" err="1"/>
              <a:t>RESTful</a:t>
            </a:r>
            <a:r>
              <a:rPr lang="es-ES" dirty="0"/>
              <a:t> para indicar al servidor que filtre los datos antes de enviarlos.</a:t>
            </a:r>
          </a:p>
          <a:p>
            <a:r>
              <a:rPr lang="es-ES" dirty="0"/>
              <a:t/>
            </a:r>
            <a:br>
              <a:rPr lang="es-ES" dirty="0"/>
            </a:br>
            <a:endParaRPr lang="en-US" dirty="0"/>
          </a:p>
        </p:txBody>
      </p:sp>
    </p:spTree>
    <p:extLst>
      <p:ext uri="{BB962C8B-B14F-4D97-AF65-F5344CB8AC3E}">
        <p14:creationId xmlns:p14="http://schemas.microsoft.com/office/powerpoint/2010/main" val="267813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Método</a:t>
            </a:r>
            <a:endParaRPr lang="en-US" dirty="0"/>
          </a:p>
        </p:txBody>
      </p:sp>
      <p:sp>
        <p:nvSpPr>
          <p:cNvPr id="3" name="Marcador de contenido 2"/>
          <p:cNvSpPr>
            <a:spLocks noGrp="1"/>
          </p:cNvSpPr>
          <p:nvPr>
            <p:ph idx="1"/>
          </p:nvPr>
        </p:nvSpPr>
        <p:spPr/>
        <p:txBody>
          <a:bodyPr/>
          <a:lstStyle/>
          <a:p>
            <a:r>
              <a:rPr lang="en-US" i="1" dirty="0" smtClean="0"/>
              <a:t>POST</a:t>
            </a:r>
          </a:p>
          <a:p>
            <a:endParaRPr lang="en-US" i="1" dirty="0"/>
          </a:p>
          <a:p>
            <a:r>
              <a:rPr lang="es-ES" dirty="0"/>
              <a:t>Los clientes usan POST para enviar datos al servidor. Incluyen la representación de los datos con la solicitud. Enviar la misma solicitud POST varias veces produce el efecto secundario de crear el mismo recurso varias veces.</a:t>
            </a:r>
          </a:p>
          <a:p>
            <a:r>
              <a:rPr lang="es-ES" dirty="0"/>
              <a:t/>
            </a:r>
            <a:br>
              <a:rPr lang="es-ES" dirty="0"/>
            </a:br>
            <a:endParaRPr lang="en-US" dirty="0"/>
          </a:p>
        </p:txBody>
      </p:sp>
    </p:spTree>
    <p:extLst>
      <p:ext uri="{BB962C8B-B14F-4D97-AF65-F5344CB8AC3E}">
        <p14:creationId xmlns:p14="http://schemas.microsoft.com/office/powerpoint/2010/main" val="13301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Método</a:t>
            </a:r>
            <a:endParaRPr lang="en-US" dirty="0"/>
          </a:p>
        </p:txBody>
      </p:sp>
      <p:sp>
        <p:nvSpPr>
          <p:cNvPr id="3" name="Marcador de contenido 2"/>
          <p:cNvSpPr>
            <a:spLocks noGrp="1"/>
          </p:cNvSpPr>
          <p:nvPr>
            <p:ph idx="1"/>
          </p:nvPr>
        </p:nvSpPr>
        <p:spPr/>
        <p:txBody>
          <a:bodyPr/>
          <a:lstStyle/>
          <a:p>
            <a:r>
              <a:rPr lang="en-US" i="1" dirty="0" smtClean="0"/>
              <a:t>PUT</a:t>
            </a:r>
          </a:p>
          <a:p>
            <a:endParaRPr lang="en-US" i="1" dirty="0"/>
          </a:p>
          <a:p>
            <a:r>
              <a:rPr lang="es-ES" dirty="0"/>
              <a:t>Los clientes utilizan PUT para actualizar los recursos existentes en el servidor. A diferencia de POST, el envío de la misma solicitud PUT varias veces en un servicio web </a:t>
            </a:r>
            <a:r>
              <a:rPr lang="es-ES" dirty="0" err="1"/>
              <a:t>RESTful</a:t>
            </a:r>
            <a:r>
              <a:rPr lang="es-ES" dirty="0"/>
              <a:t> da el mismo resultado.</a:t>
            </a:r>
          </a:p>
          <a:p>
            <a:r>
              <a:rPr lang="es-ES" dirty="0"/>
              <a:t/>
            </a:r>
            <a:br>
              <a:rPr lang="es-ES" dirty="0"/>
            </a:br>
            <a:endParaRPr lang="en-US" dirty="0"/>
          </a:p>
        </p:txBody>
      </p:sp>
    </p:spTree>
    <p:extLst>
      <p:ext uri="{BB962C8B-B14F-4D97-AF65-F5344CB8AC3E}">
        <p14:creationId xmlns:p14="http://schemas.microsoft.com/office/powerpoint/2010/main" val="57391978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805</Words>
  <Application>Microsoft Office PowerPoint</Application>
  <PresentationFormat>Panorámica</PresentationFormat>
  <Paragraphs>67</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Trebuchet MS</vt:lpstr>
      <vt:lpstr>Wingdings 3</vt:lpstr>
      <vt:lpstr>Faceta</vt:lpstr>
      <vt:lpstr>¿Qué es API RESTful?  </vt:lpstr>
      <vt:lpstr>¿Qué es una API?  </vt:lpstr>
      <vt:lpstr>¿Qué es una API?  </vt:lpstr>
      <vt:lpstr>¿Qué es una API?  </vt:lpstr>
      <vt:lpstr>¿Qué es REST?  </vt:lpstr>
      <vt:lpstr>¿Qué es REST?  </vt:lpstr>
      <vt:lpstr>Método </vt:lpstr>
      <vt:lpstr>Método</vt:lpstr>
      <vt:lpstr>Método</vt:lpstr>
      <vt:lpstr>Método</vt:lpstr>
      <vt:lpstr>Encabezados de HTTP  </vt:lpstr>
      <vt:lpstr>Datos</vt:lpstr>
      <vt:lpstr>Parámetros</vt:lpstr>
      <vt:lpstr>¿Qué contiene la respuesta del servidor de la API RESTful?  </vt:lpstr>
      <vt:lpstr>A continuación, se enumeran algunos códigos de estado comunes:  </vt:lpstr>
      <vt:lpstr>Cuerpo del mensaje  </vt:lpstr>
      <vt:lpstr>Encabezados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API RESTful?</dc:title>
  <dc:creator>John Quesada Chaves</dc:creator>
  <cp:lastModifiedBy>John Quesada Chaves</cp:lastModifiedBy>
  <cp:revision>5</cp:revision>
  <dcterms:created xsi:type="dcterms:W3CDTF">2023-09-22T22:33:21Z</dcterms:created>
  <dcterms:modified xsi:type="dcterms:W3CDTF">2023-09-22T22:59:46Z</dcterms:modified>
</cp:coreProperties>
</file>