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56" r:id="rId2"/>
    <p:sldId id="488" r:id="rId3"/>
    <p:sldId id="521" r:id="rId4"/>
    <p:sldId id="494" r:id="rId5"/>
    <p:sldId id="523" r:id="rId6"/>
    <p:sldId id="525" r:id="rId7"/>
    <p:sldId id="526" r:id="rId8"/>
    <p:sldId id="495" r:id="rId9"/>
    <p:sldId id="496" r:id="rId10"/>
    <p:sldId id="497" r:id="rId11"/>
    <p:sldId id="498" r:id="rId12"/>
    <p:sldId id="503" r:id="rId13"/>
    <p:sldId id="504" r:id="rId14"/>
    <p:sldId id="505" r:id="rId15"/>
    <p:sldId id="507" r:id="rId16"/>
    <p:sldId id="508" r:id="rId17"/>
    <p:sldId id="509" r:id="rId18"/>
    <p:sldId id="510" r:id="rId19"/>
    <p:sldId id="527" r:id="rId20"/>
    <p:sldId id="511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8" r:id="rId30"/>
    <p:sldId id="486" r:id="rId31"/>
    <p:sldId id="493" r:id="rId3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theguardian.com/news/datablog/2013/mar/15/john-snow-cholera-ma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eal.fun/deep-se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www.youtube.com/watch?v=a3w8I8boc_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01</a:t>
            </a:r>
            <a:r>
              <a:rPr lang="en-US">
                <a:ea typeface="ＭＳ Ｐゴシック" pitchFamily="34" charset="-128"/>
              </a:rPr>
              <a:t>: Introduction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Cairo’s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More recently (in 2017) Albert Cairo created another tiny demonstrative dataset (142 x/y pairs of values)</a:t>
            </a:r>
          </a:p>
          <a:p>
            <a:r>
              <a:rPr lang="en-GB" dirty="0"/>
              <a:t>The statistics for the values suggest that</a:t>
            </a:r>
          </a:p>
          <a:p>
            <a:pPr lvl="1"/>
            <a:r>
              <a:rPr lang="en-GB" dirty="0"/>
              <a:t>x has slightly larger values (mean x = 54.26 vs 47.83 for y)</a:t>
            </a:r>
          </a:p>
          <a:p>
            <a:pPr lvl="1"/>
            <a:r>
              <a:rPr lang="en-GB" dirty="0"/>
              <a:t>x has a narrower range (min x = 22.31, max x = 98.20 vs min y = 2.95, max y = 99.49)</a:t>
            </a:r>
          </a:p>
          <a:p>
            <a:pPr lvl="1"/>
            <a:r>
              <a:rPr lang="en-GB" dirty="0"/>
              <a:t>hence x has smaller standard deviation (std. dev. for x = 16.76 vs 26.93 for y)</a:t>
            </a:r>
          </a:p>
          <a:p>
            <a:r>
              <a:rPr lang="en-GB" dirty="0"/>
              <a:t>We can even visualise them as line plots but not particularly revealing – </a:t>
            </a:r>
            <a:r>
              <a:rPr lang="en-GB" b="1" dirty="0"/>
              <a:t>demo (Example 02)</a:t>
            </a:r>
          </a:p>
          <a:p>
            <a:r>
              <a:rPr lang="en-GB" dirty="0"/>
              <a:t>However, when we visualise them as a scatter plot …</a:t>
            </a:r>
          </a:p>
          <a:p>
            <a:r>
              <a:rPr lang="en-GB" dirty="0"/>
              <a:t>Moral 1: never trust statistics alone, always visualise your data (don’t get bitten by the </a:t>
            </a:r>
            <a:r>
              <a:rPr lang="en-GB" dirty="0" err="1"/>
              <a:t>datasaurus</a:t>
            </a:r>
            <a:r>
              <a:rPr lang="en-GB" dirty="0"/>
              <a:t>!) …</a:t>
            </a:r>
          </a:p>
          <a:p>
            <a:r>
              <a:rPr lang="en-GB" dirty="0"/>
              <a:t>Moral 2: … but not all visualisations are helpful … what if we gave up after the line plot?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3733800" cy="31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Technologies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It’s possible to do data visualisation in Excel / Tableau but typically the techniques are not transferable from one dataset to another</a:t>
            </a:r>
          </a:p>
          <a:p>
            <a:pPr lvl="1"/>
            <a:r>
              <a:rPr lang="en-GB" dirty="0"/>
              <a:t>unlike in Python / R where we can build a script and then apply it to another similar dataset (e.g. apply the same script to different years)</a:t>
            </a:r>
          </a:p>
          <a:p>
            <a:r>
              <a:rPr lang="en-GB" dirty="0"/>
              <a:t>There are many Python / R libraries available to do visualisation, e.g.</a:t>
            </a:r>
          </a:p>
          <a:p>
            <a:pPr lvl="1"/>
            <a:r>
              <a:rPr lang="en-GB" dirty="0"/>
              <a:t>Python: </a:t>
            </a:r>
            <a:r>
              <a:rPr lang="en-GB" dirty="0" err="1"/>
              <a:t>MatPlotLib</a:t>
            </a:r>
            <a:r>
              <a:rPr lang="en-GB" dirty="0"/>
              <a:t> / Pandas / </a:t>
            </a:r>
            <a:r>
              <a:rPr lang="en-GB" dirty="0" err="1"/>
              <a:t>Bokeh</a:t>
            </a:r>
            <a:r>
              <a:rPr lang="en-GB" dirty="0"/>
              <a:t> / Panel / </a:t>
            </a:r>
            <a:r>
              <a:rPr lang="en-GB" dirty="0" err="1"/>
              <a:t>HvPlot</a:t>
            </a:r>
            <a:endParaRPr lang="en-GB" dirty="0"/>
          </a:p>
          <a:p>
            <a:pPr lvl="1"/>
            <a:r>
              <a:rPr lang="en-GB" dirty="0"/>
              <a:t>Python: </a:t>
            </a:r>
            <a:r>
              <a:rPr lang="en-GB" dirty="0" err="1"/>
              <a:t>Plotly</a:t>
            </a:r>
            <a:r>
              <a:rPr lang="en-GB" dirty="0"/>
              <a:t> / Dash</a:t>
            </a:r>
          </a:p>
          <a:p>
            <a:pPr lvl="1"/>
            <a:r>
              <a:rPr lang="en-GB" dirty="0"/>
              <a:t>R: </a:t>
            </a:r>
            <a:r>
              <a:rPr lang="en-GB" dirty="0" err="1"/>
              <a:t>ggplot</a:t>
            </a:r>
            <a:r>
              <a:rPr lang="en-GB" dirty="0"/>
              <a:t> / Shiny </a:t>
            </a:r>
          </a:p>
          <a:p>
            <a:r>
              <a:rPr lang="en-GB" dirty="0"/>
              <a:t>We will focus on the first set of libraries and meet them gradually throughout the course</a:t>
            </a:r>
          </a:p>
          <a:p>
            <a:r>
              <a:rPr lang="en-GB" dirty="0"/>
              <a:t>Example 03 shows an example </a:t>
            </a:r>
            <a:r>
              <a:rPr lang="en-GB" dirty="0" err="1"/>
              <a:t>MatPlotLib</a:t>
            </a:r>
            <a:r>
              <a:rPr lang="en-GB" dirty="0"/>
              <a:t> plot with useful terminology (legend, ticks, labels,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3657600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introductory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 will spend the rest of the lecture getting acquainted with </a:t>
            </a:r>
            <a:r>
              <a:rPr lang="en-GB" dirty="0" err="1"/>
              <a:t>MatPlotLib</a:t>
            </a:r>
            <a:r>
              <a:rPr lang="en-GB" dirty="0"/>
              <a:t> and Pandas</a:t>
            </a:r>
          </a:p>
          <a:p>
            <a:r>
              <a:rPr lang="en-GB" dirty="0" err="1"/>
              <a:t>MatPlotLib</a:t>
            </a:r>
            <a:r>
              <a:rPr lang="en-GB" dirty="0"/>
              <a:t> is perhaps the most well known Python visualisation library</a:t>
            </a:r>
          </a:p>
          <a:p>
            <a:pPr lvl="1"/>
            <a:r>
              <a:rPr lang="en-GB" dirty="0"/>
              <a:t>stands for Mathematical Plotting Library – see </a:t>
            </a:r>
            <a:r>
              <a:rPr lang="en-GB" dirty="0">
                <a:hlinkClick r:id="rId2"/>
              </a:rPr>
              <a:t>https://matplotlib.org/</a:t>
            </a:r>
            <a:endParaRPr lang="en-GB" dirty="0"/>
          </a:p>
          <a:p>
            <a:r>
              <a:rPr lang="en-GB" dirty="0"/>
              <a:t>Pandas is a fundamental part of the data explorer’s toolkit</a:t>
            </a:r>
          </a:p>
          <a:p>
            <a:pPr lvl="1"/>
            <a:r>
              <a:rPr lang="en-GB" dirty="0"/>
              <a:t>stands for Panel Data(?) – see </a:t>
            </a:r>
            <a:r>
              <a:rPr lang="en-GB" dirty="0">
                <a:hlinkClick r:id="rId3"/>
              </a:rPr>
              <a:t>https://pandas.pydata.org/</a:t>
            </a:r>
            <a:endParaRPr lang="en-GB" dirty="0"/>
          </a:p>
          <a:p>
            <a:pPr lvl="1"/>
            <a:r>
              <a:rPr lang="en-GB" dirty="0"/>
              <a:t>allows you to read data into a spreadsheet-like Python object – e.g. with named columns and rows – called a </a:t>
            </a:r>
            <a:r>
              <a:rPr lang="en-GB" b="1" dirty="0" err="1"/>
              <a:t>DataFrame</a:t>
            </a:r>
            <a:endParaRPr lang="en-GB" b="1" dirty="0"/>
          </a:p>
          <a:p>
            <a:pPr lvl="1"/>
            <a:r>
              <a:rPr lang="en-GB" dirty="0"/>
              <a:t>the </a:t>
            </a:r>
            <a:r>
              <a:rPr lang="en-GB" dirty="0" err="1"/>
              <a:t>DataFrame</a:t>
            </a:r>
            <a:r>
              <a:rPr lang="en-GB" dirty="0"/>
              <a:t> allows you to easily manipulate data, using row and column-based operations</a:t>
            </a:r>
          </a:p>
          <a:p>
            <a:pPr lvl="1"/>
            <a:r>
              <a:rPr lang="en-GB" dirty="0"/>
              <a:t>has a simple interface to </a:t>
            </a:r>
            <a:r>
              <a:rPr lang="en-GB" dirty="0" err="1"/>
              <a:t>MatPlotLib</a:t>
            </a:r>
            <a:r>
              <a:rPr lang="en-GB" dirty="0"/>
              <a:t> visualisations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We will use these tools to explore the sales data from a fictional company called </a:t>
            </a:r>
            <a:r>
              <a:rPr lang="en-GB" dirty="0" err="1"/>
              <a:t>ChrisCo</a:t>
            </a:r>
            <a:endParaRPr lang="en-GB" dirty="0"/>
          </a:p>
          <a:p>
            <a:pPr lvl="1"/>
            <a:r>
              <a:rPr lang="en-GB" dirty="0"/>
              <a:t>we will be looking at the same data through the term and </a:t>
            </a:r>
            <a:r>
              <a:rPr lang="en-GB" dirty="0" err="1"/>
              <a:t>ChrisCo’s</a:t>
            </a:r>
            <a:r>
              <a:rPr lang="en-GB" dirty="0"/>
              <a:t> website data in the tutorials</a:t>
            </a:r>
          </a:p>
          <a:p>
            <a:r>
              <a:rPr lang="en-GB" dirty="0" err="1"/>
              <a:t>ChrisCo</a:t>
            </a:r>
            <a:r>
              <a:rPr lang="en-GB" dirty="0"/>
              <a:t> sells 25 different products, labelled A to Y and has provided daily sales data for each product on each day of 2019</a:t>
            </a:r>
          </a:p>
          <a:p>
            <a:pPr lvl="1"/>
            <a:r>
              <a:rPr lang="en-GB" dirty="0"/>
              <a:t>the sales are online (and also fictional) so they even sell at weekends and public holidays</a:t>
            </a:r>
          </a:p>
          <a:p>
            <a:pPr lvl="1"/>
            <a:r>
              <a:rPr lang="en-GB" dirty="0"/>
              <a:t>so there are a total of 25 (one for each product) x 365 (one for each day of the year) = 9,125 data points</a:t>
            </a:r>
          </a:p>
          <a:p>
            <a:pPr lvl="1"/>
            <a:r>
              <a:rPr lang="en-GB" dirty="0"/>
              <a:t>the data is pre-cleaned and relatively straightforward (real data might require cleaning – i.e. removing missing values, and could be harder to analyse)</a:t>
            </a:r>
          </a:p>
          <a:p>
            <a:r>
              <a:rPr lang="en-GB" dirty="0" err="1"/>
              <a:t>ChrisCo</a:t>
            </a:r>
            <a:r>
              <a:rPr lang="en-GB" dirty="0"/>
              <a:t> is interested in understanding what the data shows, for example products that …</a:t>
            </a:r>
          </a:p>
          <a:p>
            <a:pPr lvl="1"/>
            <a:r>
              <a:rPr lang="en-GB" dirty="0"/>
              <a:t>have declining sales</a:t>
            </a:r>
          </a:p>
          <a:p>
            <a:pPr lvl="1"/>
            <a:r>
              <a:rPr lang="en-GB" dirty="0"/>
              <a:t>aren’t very profitable</a:t>
            </a:r>
          </a:p>
          <a:p>
            <a:pPr lvl="1"/>
            <a:r>
              <a:rPr lang="en-GB" dirty="0"/>
              <a:t>cost too much to market</a:t>
            </a:r>
          </a:p>
          <a:p>
            <a:pPr lvl="1"/>
            <a:r>
              <a:rPr lang="en-GB" dirty="0"/>
              <a:t>can be sold together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709210"/>
            <a:ext cx="1447800" cy="15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0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In a typical data exploration, the first step is to read in the data and print out some details to see what size / shape it is</a:t>
            </a:r>
          </a:p>
          <a:p>
            <a:r>
              <a:rPr lang="en-GB" dirty="0"/>
              <a:t>Pandas has a function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read_csv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for reading in a .csv file</a:t>
            </a:r>
          </a:p>
          <a:p>
            <a:pPr lvl="1"/>
            <a:r>
              <a:rPr lang="en-GB" dirty="0"/>
              <a:t>just need to say which column contains the index (i.e. the names of each row)</a:t>
            </a:r>
          </a:p>
          <a:p>
            <a:pPr lvl="1"/>
            <a:r>
              <a:rPr lang="en-GB" dirty="0"/>
              <a:t>usually this will just be column 0 (or the data might not have an index)</a:t>
            </a:r>
          </a:p>
          <a:p>
            <a:r>
              <a:rPr lang="en-GB" dirty="0"/>
              <a:t>Pandas also has several functions for understanding the data, e.g.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.head()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returns the first few rows or, for example,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.head(10)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returns the first 10 rows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.tail()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returns the last few rows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.shape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contains the number of rows &amp; columns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describe()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calculates some statistics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.sum()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calculates the sum of each column</a:t>
            </a:r>
          </a:p>
          <a:p>
            <a:r>
              <a:rPr lang="en-GB" dirty="0"/>
              <a:t>We can print them out with the Python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print()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command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23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04Data.py – 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Here’s the entire code of example 04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First read the file in</a:t>
            </a:r>
          </a:p>
          <a:p>
            <a:r>
              <a:rPr lang="en-GB" dirty="0"/>
              <a:t>Then convert the index to date objects (rather than strings - useful later)</a:t>
            </a:r>
          </a:p>
          <a:p>
            <a:r>
              <a:rPr lang="en-GB" dirty="0"/>
              <a:t>The output will tell us a lot about the data – </a:t>
            </a:r>
            <a:r>
              <a:rPr lang="en-GB" b="1" dirty="0"/>
              <a:t>demo</a:t>
            </a:r>
          </a:p>
          <a:p>
            <a:r>
              <a:rPr lang="en-GB" dirty="0"/>
              <a:t>We will use the same basic code in the rest of the examples (but not print so many details)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7772400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/Products/DailySales.csv',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print(data)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data.tail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data.describe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0" y="2438399"/>
            <a:ext cx="682472" cy="2372856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2895599"/>
            <a:ext cx="682472" cy="2220455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6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05Data sorting.py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Sorting by rows / columns is easy and gives more insight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Looking at the results</a:t>
            </a:r>
          </a:p>
          <a:p>
            <a:pPr lvl="1"/>
            <a:r>
              <a:rPr lang="en-GB" dirty="0"/>
              <a:t>the quietest day for sales was Feb 6</a:t>
            </a:r>
            <a:r>
              <a:rPr lang="en-GB" baseline="30000" dirty="0"/>
              <a:t>th</a:t>
            </a:r>
            <a:r>
              <a:rPr lang="en-GB" dirty="0"/>
              <a:t> (total 470)</a:t>
            </a:r>
          </a:p>
          <a:p>
            <a:pPr lvl="1"/>
            <a:r>
              <a:rPr lang="en-GB" dirty="0"/>
              <a:t>the busiest day for sales was Jan 22</a:t>
            </a:r>
            <a:r>
              <a:rPr lang="en-GB" baseline="30000" dirty="0"/>
              <a:t>nd</a:t>
            </a:r>
            <a:r>
              <a:rPr lang="en-GB" dirty="0"/>
              <a:t> (total 527)</a:t>
            </a:r>
          </a:p>
          <a:p>
            <a:pPr lvl="1"/>
            <a:r>
              <a:rPr lang="en-GB" dirty="0"/>
              <a:t>the best selling products are F, A &amp; L with ~170,000 to 140,000 sales over the year – all others have &lt; 100,000</a:t>
            </a:r>
          </a:p>
          <a:p>
            <a:pPr lvl="1"/>
            <a:r>
              <a:rPr lang="en-GB" dirty="0"/>
              <a:t>the worst selling products are K, U &amp; R with ~3,300 to 2,400 sales over the year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854875"/>
            <a:ext cx="7772400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# sort the data according to the maximum value of each row, smallest first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data.reindex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(axis=1).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sort_values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().index)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(axis=1))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# sort the data according to the sum of each column, largest first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data.reindex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sort_values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(ascending=False).index, axis=1)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893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06Data plotting.py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However, this is a visualisation course – let’s do some basic plots</a:t>
            </a:r>
          </a:p>
          <a:p>
            <a:pPr lvl="1"/>
            <a:r>
              <a:rPr lang="en-GB" dirty="0"/>
              <a:t>we won’t try to interpret the plots – that comes later in the course</a:t>
            </a:r>
          </a:p>
          <a:p>
            <a:r>
              <a:rPr lang="en-GB" dirty="0"/>
              <a:t>Then the plotting is easy – </a:t>
            </a:r>
            <a:r>
              <a:rPr lang="en-GB" b="1" dirty="0"/>
              <a:t>demo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If you are a programmer, this looks a bit weird</a:t>
            </a:r>
          </a:p>
          <a:p>
            <a:pPr lvl="1"/>
            <a:r>
              <a:rPr lang="en-GB" dirty="0"/>
              <a:t>tell the data to plot something (box, density, line)</a:t>
            </a:r>
          </a:p>
          <a:p>
            <a:pPr lvl="1"/>
            <a:r>
              <a:rPr lang="en-GB" dirty="0"/>
              <a:t>tell </a:t>
            </a:r>
            <a:r>
              <a:rPr lang="en-GB" dirty="0" err="1"/>
              <a:t>MatPlotLib</a:t>
            </a:r>
            <a:r>
              <a:rPr lang="en-GB" dirty="0"/>
              <a:t> to show the plot</a:t>
            </a:r>
          </a:p>
          <a:p>
            <a:r>
              <a:rPr lang="en-GB" dirty="0"/>
              <a:t>It’s because Pandas uses </a:t>
            </a:r>
            <a:r>
              <a:rPr lang="en-GB" dirty="0" err="1"/>
              <a:t>MatPlotLib</a:t>
            </a:r>
            <a:r>
              <a:rPr lang="en-GB" dirty="0"/>
              <a:t> to do the plots</a:t>
            </a:r>
          </a:p>
          <a:p>
            <a:pPr lvl="1"/>
            <a:r>
              <a:rPr lang="en-GB" dirty="0"/>
              <a:t>although in </a:t>
            </a:r>
            <a:r>
              <a:rPr lang="en-GB" dirty="0" err="1"/>
              <a:t>jupyter</a:t>
            </a:r>
            <a:r>
              <a:rPr lang="en-GB" dirty="0"/>
              <a:t> there’s a way of avoiding the </a:t>
            </a:r>
            <a:r>
              <a:rPr lang="en-GB" dirty="0" err="1"/>
              <a:t>plt.show</a:t>
            </a:r>
            <a:r>
              <a:rPr lang="en-GB" dirty="0"/>
              <a:t>() instructions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are not intending to interpret the plots at this stage, but it doesn’t take a genius to see that they have TMI … Too Much Information!!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7772400" cy="138499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data.plot.box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data.plot.density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41" y="2043943"/>
            <a:ext cx="2807412" cy="23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07Data column selection by name.py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A major part of the data exploration role is dealing with </a:t>
            </a:r>
            <a:r>
              <a:rPr lang="en-GB" i="1" dirty="0"/>
              <a:t>too much information</a:t>
            </a:r>
          </a:p>
          <a:p>
            <a:pPr lvl="1"/>
            <a:r>
              <a:rPr lang="en-GB" dirty="0"/>
              <a:t>we shall use a number of simple techniques … selection, filtering, segmentation, …</a:t>
            </a:r>
          </a:p>
          <a:p>
            <a:r>
              <a:rPr lang="en-GB" dirty="0"/>
              <a:t>Selection by column name is easy</a:t>
            </a:r>
          </a:p>
          <a:p>
            <a:pPr lvl="1"/>
            <a:r>
              <a:rPr lang="en-GB" dirty="0"/>
              <a:t>we know that products A, F &amp; L have the most sales – let’s focus on them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 we have replaced our original </a:t>
            </a:r>
            <a:r>
              <a:rPr lang="en-GB" dirty="0" err="1"/>
              <a:t>dataframe</a:t>
            </a:r>
            <a:r>
              <a:rPr lang="en-GB" dirty="0"/>
              <a:t> with a new one that just contains columns A, F &amp; L</a:t>
            </a:r>
          </a:p>
          <a:p>
            <a:pPr lvl="1"/>
            <a:r>
              <a:rPr lang="en-GB" dirty="0"/>
              <a:t>both </a:t>
            </a:r>
            <a:r>
              <a:rPr lang="en-GB" dirty="0" err="1"/>
              <a:t>dataframes</a:t>
            </a:r>
            <a:r>
              <a:rPr lang="en-GB" dirty="0"/>
              <a:t> are referred to by the same name (data), but once we have done the replacement we no longer have access to any of the other columns …</a:t>
            </a:r>
          </a:p>
          <a:p>
            <a:pPr lvl="1"/>
            <a:r>
              <a:rPr lang="en-GB" dirty="0"/>
              <a:t>… unless we read the data in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85800" y="2514600"/>
            <a:ext cx="77724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data[selected]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data.plot.box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data.plot.density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0" y="2920770"/>
            <a:ext cx="682472" cy="241323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07Data column selection by name.py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pic>
        <p:nvPicPr>
          <p:cNvPr id="14" name="Picture 13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51" y="1524000"/>
            <a:ext cx="4209349" cy="354843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228600" y="1524002"/>
            <a:ext cx="3749037" cy="990600"/>
          </a:xfrm>
          <a:prstGeom prst="wedgeRectCallout">
            <a:avLst>
              <a:gd name="adj1" fmla="val 64980"/>
              <a:gd name="adj2" fmla="val 2812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now the data is easier to understand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228600" y="2574426"/>
            <a:ext cx="3749037" cy="1524001"/>
          </a:xfrm>
          <a:prstGeom prst="wedgeRectCallout">
            <a:avLst>
              <a:gd name="adj1" fmla="val 70512"/>
              <a:gd name="adj2" fmla="val -5290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we can see that product A actually had higher sales than F initially … but they are declining gradually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228600" y="4191000"/>
            <a:ext cx="3749037" cy="1524001"/>
          </a:xfrm>
          <a:prstGeom prst="wedgeRectCallout">
            <a:avLst>
              <a:gd name="adj1" fmla="val 70009"/>
              <a:gd name="adj2" fmla="val -6960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whereas both F and L are growing (although F is steadier)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80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953000" cy="4724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quick introduction to visualisation</a:t>
            </a:r>
          </a:p>
          <a:p>
            <a:pPr lvl="1"/>
            <a:r>
              <a:rPr lang="en-GB" dirty="0"/>
              <a:t>what is visualisation?</a:t>
            </a:r>
          </a:p>
          <a:p>
            <a:pPr lvl="1"/>
            <a:r>
              <a:rPr lang="en-GB" dirty="0"/>
              <a:t>why visualise?</a:t>
            </a:r>
          </a:p>
          <a:p>
            <a:pPr lvl="1"/>
            <a:r>
              <a:rPr lang="en-GB" dirty="0"/>
              <a:t>what does visualisation involve?</a:t>
            </a:r>
          </a:p>
          <a:p>
            <a:pPr lvl="1"/>
            <a:r>
              <a:rPr lang="en-GB" dirty="0"/>
              <a:t>some examples</a:t>
            </a:r>
          </a:p>
          <a:p>
            <a:r>
              <a:rPr lang="en-GB" dirty="0"/>
              <a:t>A preliminary data exploration of a (fictional) company’s sales data</a:t>
            </a:r>
          </a:p>
          <a:p>
            <a:pPr lvl="1"/>
            <a:r>
              <a:rPr lang="en-GB" dirty="0"/>
              <a:t>looking at data wrangling tools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60" y="1529499"/>
            <a:ext cx="2663539" cy="2245330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60" y="4003069"/>
            <a:ext cx="2663540" cy="22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08Data column filtering by name.py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Instead of replacing the original </a:t>
            </a:r>
            <a:r>
              <a:rPr lang="en-GB" dirty="0" err="1"/>
              <a:t>dataframe</a:t>
            </a:r>
            <a:r>
              <a:rPr lang="en-GB" dirty="0"/>
              <a:t> we can just use a filtered version (with columns A, F &amp; L ) whenever we need</a:t>
            </a:r>
          </a:p>
          <a:p>
            <a:pPr lvl="1"/>
            <a:r>
              <a:rPr lang="en-GB" dirty="0"/>
              <a:t>this leaves the original </a:t>
            </a:r>
            <a:r>
              <a:rPr lang="en-GB" dirty="0" err="1"/>
              <a:t>dataframe</a:t>
            </a:r>
            <a:r>
              <a:rPr lang="en-GB" dirty="0"/>
              <a:t> available in case we want to use it again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changes are shown in bold – we just use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data[selected]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to do the plots</a:t>
            </a:r>
          </a:p>
          <a:p>
            <a:r>
              <a:rPr lang="en-GB" dirty="0"/>
              <a:t>The plots are unchanged from the previous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77724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print(data[selected].head())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[selected]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plot.box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[selected]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plot.density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[selected]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12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09Data column selection by value.py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Selecting columns by name is fine if there are just 25 columns</a:t>
            </a:r>
          </a:p>
          <a:p>
            <a:pPr lvl="1"/>
            <a:r>
              <a:rPr lang="en-GB" dirty="0"/>
              <a:t>but what if there are 250 or 25,000?</a:t>
            </a:r>
          </a:p>
          <a:p>
            <a:r>
              <a:rPr lang="en-GB" dirty="0"/>
              <a:t>Another way to do this is to select columns by value</a:t>
            </a:r>
          </a:p>
          <a:p>
            <a:r>
              <a:rPr lang="en-GB" dirty="0"/>
              <a:t>We know from example 04 that products A, F &amp; L are the only ones with more than 100,000 sales over the year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just set the selected columns to those where the column sum is larger than 100,000</a:t>
            </a:r>
          </a:p>
          <a:p>
            <a:r>
              <a:rPr lang="en-GB" dirty="0"/>
              <a:t>Apart from that the code and the output is the same as example 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85800" y="2743200"/>
            <a:ext cx="77724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 &gt; 100000]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data[selected]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data.plot.box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data.plot.density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75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10Data column segmentation by value.py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Once we have created a </a:t>
            </a:r>
            <a:r>
              <a:rPr lang="en-GB" dirty="0" err="1"/>
              <a:t>dataframe</a:t>
            </a:r>
            <a:r>
              <a:rPr lang="en-GB" dirty="0"/>
              <a:t> with columns A, F &amp; L we might want to turn our attention to the rest of the data</a:t>
            </a:r>
          </a:p>
          <a:p>
            <a:pPr lvl="1"/>
            <a:r>
              <a:rPr lang="en-GB" dirty="0"/>
              <a:t>this is easy using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.drop()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to get rid of the columns we don’t want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Now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data_selected1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is a </a:t>
            </a:r>
            <a:r>
              <a:rPr lang="en-GB" dirty="0" err="1"/>
              <a:t>dataframe</a:t>
            </a:r>
            <a:r>
              <a:rPr lang="en-GB" dirty="0"/>
              <a:t> containing columns A, F &amp; L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is a </a:t>
            </a:r>
            <a:r>
              <a:rPr lang="en-GB" dirty="0" err="1"/>
              <a:t>dataframe</a:t>
            </a:r>
            <a:r>
              <a:rPr lang="en-GB" dirty="0"/>
              <a:t> containing everything except A, F &amp; L</a:t>
            </a:r>
          </a:p>
          <a:p>
            <a:r>
              <a:rPr lang="en-GB" dirty="0"/>
              <a:t>This gives us a dataset </a:t>
            </a:r>
            <a:r>
              <a:rPr lang="en-GB" b="1" dirty="0"/>
              <a:t>segmented</a:t>
            </a:r>
            <a:r>
              <a:rPr lang="en-GB" dirty="0"/>
              <a:t> into 2 mutually exclusive pieces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7772400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 &gt; 100000]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data_selected1 = data[selected]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data.drop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(selected, axis=1)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print(data_selected1.head())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data_selected1.plot.line()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2743200"/>
            <a:ext cx="682472" cy="216121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0" y="3006969"/>
            <a:ext cx="682472" cy="2224756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10Data column segmentation …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We can repeat this process to segment further</a:t>
            </a:r>
          </a:p>
          <a:p>
            <a:pPr lvl="1"/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Now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data_selected1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is a </a:t>
            </a:r>
            <a:r>
              <a:rPr lang="en-GB" dirty="0" err="1"/>
              <a:t>dataframe</a:t>
            </a:r>
            <a:r>
              <a:rPr lang="en-GB" dirty="0"/>
              <a:t> containing columns A, F &amp; L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data_selected2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is a </a:t>
            </a:r>
            <a:r>
              <a:rPr lang="en-GB" dirty="0" err="1"/>
              <a:t>dataframe</a:t>
            </a:r>
            <a:r>
              <a:rPr lang="en-GB" dirty="0"/>
              <a:t> containing columns G, H, J, S &amp; W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is a </a:t>
            </a:r>
            <a:r>
              <a:rPr lang="en-GB" dirty="0" err="1"/>
              <a:t>dataframe</a:t>
            </a:r>
            <a:r>
              <a:rPr lang="en-GB" dirty="0"/>
              <a:t> containing everything except the above</a:t>
            </a:r>
          </a:p>
          <a:p>
            <a:r>
              <a:rPr lang="en-GB" dirty="0"/>
              <a:t>This gives us a dataset segmented into 3 mutually exclusive pieces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85800" y="1854875"/>
            <a:ext cx="7772400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 &gt;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40000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data_selected2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data[selected]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data.drop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(selected, axis=1)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data_selected2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.head())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data_selected2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.plot.line()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10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10Data column segmentation …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And further</a:t>
            </a:r>
          </a:p>
          <a:p>
            <a:pPr lvl="1"/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data_selected1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is a </a:t>
            </a:r>
            <a:r>
              <a:rPr lang="en-GB" dirty="0" err="1"/>
              <a:t>dataframe</a:t>
            </a:r>
            <a:r>
              <a:rPr lang="en-GB" dirty="0"/>
              <a:t> containing columns A, F &amp; L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data_selected2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is a </a:t>
            </a:r>
            <a:r>
              <a:rPr lang="en-GB" dirty="0" err="1"/>
              <a:t>dataframe</a:t>
            </a:r>
            <a:r>
              <a:rPr lang="en-GB" dirty="0"/>
              <a:t> containing columns G, H, J, S &amp; W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data_selected3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is a </a:t>
            </a:r>
            <a:r>
              <a:rPr lang="en-GB" dirty="0" err="1"/>
              <a:t>dataframe</a:t>
            </a:r>
            <a:r>
              <a:rPr lang="en-GB" dirty="0"/>
              <a:t> containing columns D, E, M, O, P, T, X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is a </a:t>
            </a:r>
            <a:r>
              <a:rPr lang="en-GB" dirty="0" err="1"/>
              <a:t>dataframe</a:t>
            </a:r>
            <a:r>
              <a:rPr lang="en-GB" dirty="0"/>
              <a:t> containing everything except the above – in fact that just leaves B, C, I, K, N, Q, R, U, V &amp; Y</a:t>
            </a:r>
          </a:p>
          <a:p>
            <a:r>
              <a:rPr lang="en-GB" dirty="0"/>
              <a:t>This gives us a dataset segmented into 4 mutually exclusive pieces</a:t>
            </a:r>
          </a:p>
          <a:p>
            <a:r>
              <a:rPr lang="en-GB" dirty="0"/>
              <a:t>Segmentation is a powerful tool for data exploration – </a:t>
            </a:r>
            <a:r>
              <a:rPr lang="en-GB" b="1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90513" y="1826595"/>
            <a:ext cx="7772400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 &gt;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10000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data_selected3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data[selected]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data.drop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(selected, axis=1)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data_selected3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.head())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data_selected3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.plot.line()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34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11Data column augmentation.py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It is also easy to add extra columns if you need them</a:t>
            </a:r>
          </a:p>
          <a:p>
            <a:pPr lvl="1"/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We restrict the </a:t>
            </a:r>
            <a:r>
              <a:rPr lang="en-GB" dirty="0" err="1"/>
              <a:t>dataframe</a:t>
            </a:r>
            <a:r>
              <a:rPr lang="en-GB" dirty="0"/>
              <a:t> columns A, F &amp; L</a:t>
            </a:r>
          </a:p>
          <a:p>
            <a:r>
              <a:rPr lang="en-GB" dirty="0"/>
              <a:t>Then we add an extra column called Average which contains the mean (average) of the other 3 columns</a:t>
            </a:r>
          </a:p>
          <a:p>
            <a:r>
              <a:rPr lang="en-GB" dirty="0"/>
              <a:t>The resulting visualisation shows that although A is declining, on average sales of the top 3 products are growing slowly (red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7772400" cy="224676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data[selected]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data['Average']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data.mean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(axis=1)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2303715"/>
            <a:ext cx="682472" cy="2111823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0" y="2971799"/>
            <a:ext cx="682472" cy="1707507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12" y="1941567"/>
            <a:ext cx="2578488" cy="21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12Data column manipulation.py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We can also do manipulations / calculation with whole columns – helps to answer questions about how the data might behave, e.g.</a:t>
            </a:r>
          </a:p>
          <a:p>
            <a:pPr lvl="1"/>
            <a:r>
              <a:rPr lang="en-GB" dirty="0"/>
              <a:t>what happens if we sell products A &amp; F together</a:t>
            </a:r>
          </a:p>
          <a:p>
            <a:pPr lvl="1"/>
            <a:r>
              <a:rPr lang="en-GB" dirty="0"/>
              <a:t>what happens if we advertise product L and manage to sell 500 extra per day</a:t>
            </a:r>
          </a:p>
          <a:p>
            <a:pPr lvl="1"/>
            <a:r>
              <a:rPr lang="en-GB" dirty="0"/>
              <a:t>what happens if we advertise product L and manage to double sales</a:t>
            </a:r>
          </a:p>
          <a:p>
            <a:pPr lvl="1"/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drop the original columns and visualise the “what if” data</a:t>
            </a:r>
          </a:p>
          <a:p>
            <a:r>
              <a:rPr lang="en-GB" dirty="0"/>
              <a:t>Of course we don’t know how combining A &amp; F will affect sales and we don’t know if it’s even possible to sell 500 more Ls a day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86586" y="2819400"/>
            <a:ext cx="7772400" cy="224676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data[selected]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data['A + F'] = data['A'] + data['F']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data['L + 500'] = data['L'] + 500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data['L * 2'] = data['L'] * 2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data.drop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(selected, axis=1)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7" name="Curved Right Arrow 6"/>
          <p:cNvSpPr/>
          <p:nvPr/>
        </p:nvSpPr>
        <p:spPr bwMode="auto">
          <a:xfrm>
            <a:off x="0" y="2057400"/>
            <a:ext cx="682472" cy="2057401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>
            <a:off x="0" y="2286000"/>
            <a:ext cx="682472" cy="209257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>
            <a:off x="-3328" y="2574485"/>
            <a:ext cx="682472" cy="209257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3721" y="4495800"/>
            <a:ext cx="682472" cy="1103769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2" name="Picture 11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28" y="2819400"/>
            <a:ext cx="2919228" cy="24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13Data row selection by range.py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Throughout the course we will mostly focus on manipulating columns</a:t>
            </a:r>
          </a:p>
          <a:p>
            <a:r>
              <a:rPr lang="en-GB" dirty="0"/>
              <a:t>However, it’s equally possible to select, filter, segment, augment and manipulate </a:t>
            </a:r>
            <a:r>
              <a:rPr lang="en-GB" i="1" dirty="0"/>
              <a:t>by rows</a:t>
            </a:r>
          </a:p>
          <a:p>
            <a:r>
              <a:rPr lang="en-GB" dirty="0"/>
              <a:t>The next example selects columns A, F &amp; L as before and then uses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to restrict the rows of the </a:t>
            </a:r>
            <a:r>
              <a:rPr lang="en-GB" dirty="0" err="1"/>
              <a:t>dataframe</a:t>
            </a:r>
            <a:r>
              <a:rPr lang="en-GB" dirty="0"/>
              <a:t> to a range of dates, 1</a:t>
            </a:r>
            <a:r>
              <a:rPr lang="en-GB" baseline="30000" dirty="0"/>
              <a:t>st</a:t>
            </a:r>
            <a:r>
              <a:rPr lang="en-GB" dirty="0"/>
              <a:t> Oct to 31</a:t>
            </a:r>
            <a:r>
              <a:rPr lang="en-GB" baseline="30000" dirty="0"/>
              <a:t>st</a:t>
            </a:r>
            <a:r>
              <a:rPr lang="en-GB" dirty="0"/>
              <a:t> Dec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resulting visualisation shows us sales of A, F &amp; L in the last quarter of the year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85800" y="3675158"/>
            <a:ext cx="7772400" cy="138499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data[selected]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data.loc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('2019-10-01’)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: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('2019-12-31')]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7" name="Curved Right Arrow 6"/>
          <p:cNvSpPr/>
          <p:nvPr/>
        </p:nvSpPr>
        <p:spPr bwMode="auto">
          <a:xfrm>
            <a:off x="-8826" y="3124200"/>
            <a:ext cx="682472" cy="15240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76600"/>
            <a:ext cx="2732610" cy="23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14Data transposition.py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Given we are going to deal mostly with columns … what happens if the dataset is organised in rows </a:t>
            </a:r>
          </a:p>
          <a:p>
            <a:pPr lvl="1"/>
            <a:r>
              <a:rPr lang="en-GB" dirty="0"/>
              <a:t>e.g. what if each column represents a date and each row a product, rather than the other way around</a:t>
            </a:r>
          </a:p>
          <a:p>
            <a:r>
              <a:rPr lang="en-GB" dirty="0"/>
              <a:t>Easy … just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.transpose()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the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85800" y="3124200"/>
            <a:ext cx="7772400" cy="3323987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data[selected]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data.loc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('2019-01-01'):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('2019-01-07')]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plot.bar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data.transpose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print(data)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plot.bar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plt.gcf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autofmt_xdate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urved Right Arrow 6"/>
          <p:cNvSpPr/>
          <p:nvPr/>
        </p:nvSpPr>
        <p:spPr bwMode="auto">
          <a:xfrm>
            <a:off x="4114" y="2819400"/>
            <a:ext cx="682472" cy="2514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5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14Data transposition.py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22" y="1524000"/>
            <a:ext cx="4436078" cy="373956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 bwMode="auto">
          <a:xfrm>
            <a:off x="122923" y="1986960"/>
            <a:ext cx="3749037" cy="1524001"/>
          </a:xfrm>
          <a:prstGeom prst="wedgeRectCallout">
            <a:avLst>
              <a:gd name="adj1" fmla="val 78558"/>
              <a:gd name="adj2" fmla="val 12709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 first bar plot shows total sales of A, F &amp; L restricted to 1</a:t>
            </a:r>
            <a:r>
              <a:rPr lang="en-GB" baseline="30000" dirty="0">
                <a:solidFill>
                  <a:schemeClr val="tx1"/>
                </a:solidFill>
              </a:rPr>
              <a:t>st</a:t>
            </a:r>
            <a:r>
              <a:rPr lang="en-GB" dirty="0">
                <a:solidFill>
                  <a:schemeClr val="tx1"/>
                </a:solidFill>
              </a:rPr>
              <a:t>-7</a:t>
            </a:r>
            <a:r>
              <a:rPr lang="en-GB" baseline="30000" dirty="0">
                <a:solidFill>
                  <a:schemeClr val="tx1"/>
                </a:solidFill>
              </a:rPr>
              <a:t>th</a:t>
            </a:r>
            <a:r>
              <a:rPr lang="en-GB" dirty="0">
                <a:solidFill>
                  <a:schemeClr val="tx1"/>
                </a:solidFill>
              </a:rPr>
              <a:t> Jan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09800"/>
            <a:ext cx="4436078" cy="3739560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 bwMode="auto">
          <a:xfrm>
            <a:off x="122922" y="3605092"/>
            <a:ext cx="3749037" cy="1524001"/>
          </a:xfrm>
          <a:prstGeom prst="wedgeRectCallout">
            <a:avLst>
              <a:gd name="adj1" fmla="val 73769"/>
              <a:gd name="adj2" fmla="val 4997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but once we transpose the bar plot shows total sales (of A, F &amp; L) on each day, 1</a:t>
            </a:r>
            <a:r>
              <a:rPr lang="en-GB" baseline="30000" dirty="0">
                <a:solidFill>
                  <a:schemeClr val="tx1"/>
                </a:solidFill>
              </a:rPr>
              <a:t>st</a:t>
            </a:r>
            <a:r>
              <a:rPr lang="en-GB" dirty="0">
                <a:solidFill>
                  <a:schemeClr val="tx1"/>
                </a:solidFill>
              </a:rPr>
              <a:t>-7</a:t>
            </a:r>
            <a:r>
              <a:rPr lang="en-GB" baseline="30000" dirty="0">
                <a:solidFill>
                  <a:schemeClr val="tx1"/>
                </a:solidFill>
              </a:rPr>
              <a:t>th</a:t>
            </a:r>
            <a:r>
              <a:rPr lang="en-GB" dirty="0">
                <a:solidFill>
                  <a:schemeClr val="tx1"/>
                </a:solidFill>
              </a:rPr>
              <a:t> Jan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271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information / data visualisation?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/>
              <a:t>Information visualisation</a:t>
            </a:r>
            <a:r>
              <a:rPr lang="en-GB" dirty="0"/>
              <a:t>  “is the study of visual representations of abstract data to reinforce human cognition” [Wikipedia]</a:t>
            </a:r>
          </a:p>
          <a:p>
            <a:r>
              <a:rPr lang="en-GB" b="1" dirty="0"/>
              <a:t>Data visualisation </a:t>
            </a:r>
            <a:r>
              <a:rPr lang="en-GB" dirty="0"/>
              <a:t>is the “visual representation and presentation of data to facilitate understanding” [Kirk]</a:t>
            </a:r>
          </a:p>
          <a:p>
            <a:r>
              <a:rPr lang="en-GB" b="1" dirty="0"/>
              <a:t>Data</a:t>
            </a:r>
            <a:r>
              <a:rPr lang="en-GB" dirty="0"/>
              <a:t> visualisation vs </a:t>
            </a:r>
            <a:r>
              <a:rPr lang="en-GB" b="1" dirty="0"/>
              <a:t>information</a:t>
            </a:r>
            <a:r>
              <a:rPr lang="en-GB" dirty="0"/>
              <a:t> visualisation</a:t>
            </a:r>
          </a:p>
          <a:p>
            <a:pPr lvl="1"/>
            <a:r>
              <a:rPr lang="en-GB" dirty="0"/>
              <a:t>the two terms are often used interchangeably but strictly speaking information visualisation also covers knowledge visualisation (e.g. mind maps)</a:t>
            </a:r>
          </a:p>
          <a:p>
            <a:pPr lvl="1"/>
            <a:r>
              <a:rPr lang="en-GB" dirty="0"/>
              <a:t>here we focus on data visualisation</a:t>
            </a:r>
          </a:p>
          <a:p>
            <a:r>
              <a:rPr lang="en-GB" dirty="0"/>
              <a:t>Information visualisation vs infographics?</a:t>
            </a:r>
          </a:p>
          <a:p>
            <a:pPr lvl="1"/>
            <a:r>
              <a:rPr lang="en-GB" dirty="0"/>
              <a:t>on websites and in the media (books / newspapers / TV) you often encounter </a:t>
            </a:r>
            <a:r>
              <a:rPr lang="en-GB" b="1" dirty="0"/>
              <a:t>infographics</a:t>
            </a:r>
          </a:p>
          <a:p>
            <a:pPr lvl="1"/>
            <a:r>
              <a:rPr lang="en-GB" dirty="0"/>
              <a:t>typically infographics are manually constructed and contain text as well as visuals – they cannot be easily transferred to different data</a:t>
            </a:r>
          </a:p>
          <a:p>
            <a:r>
              <a:rPr lang="en-GB" dirty="0"/>
              <a:t>Visuali</a:t>
            </a:r>
            <a:r>
              <a:rPr lang="en-GB" b="1" u="sng" dirty="0"/>
              <a:t>s</a:t>
            </a:r>
            <a:r>
              <a:rPr lang="en-GB" dirty="0"/>
              <a:t>ation vs visuali</a:t>
            </a:r>
            <a:r>
              <a:rPr lang="en-GB" b="1" u="sng" dirty="0"/>
              <a:t>z</a:t>
            </a:r>
            <a:r>
              <a:rPr lang="en-GB" dirty="0"/>
              <a:t>ation</a:t>
            </a:r>
          </a:p>
          <a:p>
            <a:pPr lvl="1"/>
            <a:r>
              <a:rPr lang="en-GB" dirty="0"/>
              <a:t>“visualization” is the only correct spelling in American English</a:t>
            </a:r>
          </a:p>
          <a:p>
            <a:pPr lvl="1"/>
            <a:r>
              <a:rPr lang="en-GB" dirty="0"/>
              <a:t>“visualisation" and "visualization" are both acceptable in British English although it is a common misconception that "visualization" is an Americanism and therefore incorrect</a:t>
            </a:r>
          </a:p>
          <a:p>
            <a:pPr lvl="1"/>
            <a:r>
              <a:rPr lang="en-GB" dirty="0"/>
              <a:t>best pick one and stick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9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377762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We are </a:t>
            </a:r>
            <a:r>
              <a:rPr lang="en-GB" b="1" dirty="0"/>
              <a:t>not</a:t>
            </a:r>
            <a:r>
              <a:rPr lang="en-GB" dirty="0"/>
              <a:t> making business decisions</a:t>
            </a:r>
          </a:p>
          <a:p>
            <a:pPr lvl="1"/>
            <a:r>
              <a:rPr lang="en-GB" dirty="0"/>
              <a:t>the data scientist’s role is to explore the data</a:t>
            </a:r>
          </a:p>
          <a:p>
            <a:pPr lvl="1"/>
            <a:r>
              <a:rPr lang="en-GB" dirty="0"/>
              <a:t>let the business analyst decide what to do</a:t>
            </a:r>
          </a:p>
          <a:p>
            <a:r>
              <a:rPr lang="en-GB" dirty="0"/>
              <a:t>And we haven’t really started exploring the data properly yet (wait until next week)</a:t>
            </a:r>
          </a:p>
          <a:p>
            <a:r>
              <a:rPr lang="en-GB" dirty="0"/>
              <a:t>However …</a:t>
            </a:r>
          </a:p>
          <a:p>
            <a:pPr lvl="1"/>
            <a:r>
              <a:rPr lang="en-GB" dirty="0"/>
              <a:t>easy to identify the best selling A, F &amp; L products and then select / filter / segment</a:t>
            </a:r>
          </a:p>
          <a:p>
            <a:r>
              <a:rPr lang="en-GB" dirty="0"/>
              <a:t>Need to explore further!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54" y="1524000"/>
            <a:ext cx="4429245" cy="3733800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54" y="1524000"/>
            <a:ext cx="4430118" cy="37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Lecture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Looked at an introduction to visualisation</a:t>
            </a:r>
          </a:p>
          <a:p>
            <a:r>
              <a:rPr lang="en-GB" dirty="0"/>
              <a:t>A major part of data visualisation is preparing / shaping the data to be visualised – sometimes known as</a:t>
            </a:r>
          </a:p>
          <a:p>
            <a:pPr lvl="1"/>
            <a:r>
              <a:rPr lang="en-GB" dirty="0"/>
              <a:t>data wrangling</a:t>
            </a:r>
          </a:p>
          <a:p>
            <a:pPr lvl="1"/>
            <a:r>
              <a:rPr lang="en-GB" dirty="0"/>
              <a:t>data munging</a:t>
            </a:r>
          </a:p>
          <a:p>
            <a:r>
              <a:rPr lang="en-GB" dirty="0"/>
              <a:t>Pandas is really helpful in doing this</a:t>
            </a:r>
          </a:p>
          <a:p>
            <a:pPr lvl="1"/>
            <a:r>
              <a:rPr lang="en-GB" dirty="0"/>
              <a:t>sorting</a:t>
            </a:r>
          </a:p>
          <a:p>
            <a:pPr lvl="1"/>
            <a:r>
              <a:rPr lang="en-GB" dirty="0"/>
              <a:t>selecting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segmenting</a:t>
            </a:r>
          </a:p>
          <a:p>
            <a:pPr lvl="1"/>
            <a:r>
              <a:rPr lang="en-GB" dirty="0"/>
              <a:t>augmenting</a:t>
            </a:r>
          </a:p>
          <a:p>
            <a:pPr lvl="1"/>
            <a:r>
              <a:rPr lang="en-GB" dirty="0"/>
              <a:t>manipulating</a:t>
            </a:r>
          </a:p>
          <a:p>
            <a:pPr lvl="1"/>
            <a:r>
              <a:rPr lang="en-GB" dirty="0"/>
              <a:t>transposing</a:t>
            </a:r>
          </a:p>
          <a:p>
            <a:pPr lvl="1"/>
            <a:r>
              <a:rPr lang="en-GB" dirty="0"/>
              <a:t>… (there are others)</a:t>
            </a:r>
          </a:p>
          <a:p>
            <a:r>
              <a:rPr lang="en-GB" dirty="0"/>
              <a:t>Once the data is prepared, the actual visualisation is sometimes (often) trivial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visualisation involve?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Typically visualisation involves  visual data exploration and / or explanation / presentation</a:t>
            </a:r>
          </a:p>
          <a:p>
            <a:r>
              <a:rPr lang="en-GB" dirty="0"/>
              <a:t>Visual data expl</a:t>
            </a:r>
            <a:r>
              <a:rPr lang="en-GB" b="1" u="sng" dirty="0"/>
              <a:t>or</a:t>
            </a:r>
            <a:r>
              <a:rPr lang="en-GB" dirty="0"/>
              <a:t>ation vs visual data expl</a:t>
            </a:r>
            <a:r>
              <a:rPr lang="en-GB" b="1" u="sng" dirty="0"/>
              <a:t>an</a:t>
            </a:r>
            <a:r>
              <a:rPr lang="en-GB" dirty="0"/>
              <a:t>ation?</a:t>
            </a:r>
          </a:p>
          <a:p>
            <a:pPr lvl="1"/>
            <a:r>
              <a:rPr lang="en-GB" b="1" dirty="0"/>
              <a:t>data exploration </a:t>
            </a:r>
            <a:r>
              <a:rPr lang="en-GB" dirty="0"/>
              <a:t>uses visual tools to understand what is in a dataset and the characteristics of the data</a:t>
            </a:r>
          </a:p>
          <a:p>
            <a:pPr lvl="1"/>
            <a:r>
              <a:rPr lang="en-GB" b="1" dirty="0"/>
              <a:t>data explanation </a:t>
            </a:r>
            <a:r>
              <a:rPr lang="en-GB" dirty="0"/>
              <a:t>uses visual tools to present / explain the results of data analysis and may follow on after exploration</a:t>
            </a:r>
          </a:p>
          <a:p>
            <a:pPr lvl="1"/>
            <a:r>
              <a:rPr lang="en-GB" dirty="0"/>
              <a:t>we shall focus on visual data exploration</a:t>
            </a:r>
          </a:p>
          <a:p>
            <a:r>
              <a:rPr lang="en-GB" dirty="0"/>
              <a:t>Visual data exploration usually involves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/>
              <a:t>data cleaning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/>
              <a:t>data wrangling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/>
              <a:t>visualisation (often trivial if you get 1. and 2. right)</a:t>
            </a:r>
          </a:p>
          <a:p>
            <a:r>
              <a:rPr lang="en-GB" dirty="0"/>
              <a:t>However this course is not about data cleaning</a:t>
            </a:r>
          </a:p>
          <a:p>
            <a:pPr lvl="1"/>
            <a:r>
              <a:rPr lang="en-GB" dirty="0"/>
              <a:t>although this is massively important task, we don’t have time to cover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7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– early visual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24000"/>
            <a:ext cx="4674897" cy="47244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One of the earliest and most famous visualisation examples was done by Dr John Snow in London, 1854</a:t>
            </a:r>
          </a:p>
          <a:p>
            <a:pPr lvl="1"/>
            <a:r>
              <a:rPr lang="en-GB" dirty="0"/>
              <a:t>he plotted a cluster cholera deaths on a map – the visualisation suggested the source of the cholera was a water pump located at the centre of the cluster</a:t>
            </a:r>
          </a:p>
          <a:p>
            <a:r>
              <a:rPr lang="en-GB" dirty="0"/>
              <a:t>More info (and an interactive map) at </a:t>
            </a:r>
            <a:r>
              <a:rPr lang="en-GB" sz="2400" dirty="0">
                <a:hlinkClick r:id="rId2"/>
              </a:rPr>
              <a:t>theguardian.com/news/</a:t>
            </a:r>
            <a:r>
              <a:rPr lang="en-GB" sz="2400" dirty="0" err="1">
                <a:hlinkClick r:id="rId2"/>
              </a:rPr>
              <a:t>datablog</a:t>
            </a:r>
            <a:r>
              <a:rPr lang="en-GB" sz="2400" dirty="0">
                <a:hlinkClick r:id="rId2"/>
              </a:rPr>
              <a:t>/2013/mar/15/john-snow-cholera-map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97" y="1505732"/>
            <a:ext cx="3287601" cy="306626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7162800" y="2819400"/>
            <a:ext cx="152400" cy="152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- infographic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9050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In recent years, the availability of data and proliferation of tools have made visualisation very popular &amp; accessible</a:t>
            </a:r>
          </a:p>
          <a:p>
            <a:pPr lvl="1"/>
            <a:r>
              <a:rPr lang="en-GB" dirty="0"/>
              <a:t>potentially offering well-paid careers as a data scientist</a:t>
            </a:r>
          </a:p>
          <a:p>
            <a:r>
              <a:rPr lang="en-GB" dirty="0"/>
              <a:t>A beautiful recent example is The Deep Sea, by Neal Agarwal</a:t>
            </a:r>
          </a:p>
          <a:p>
            <a:pPr lvl="1"/>
            <a:r>
              <a:rPr lang="en-GB" dirty="0">
                <a:hlinkClick r:id="rId2"/>
              </a:rPr>
              <a:t>https://neal.fun/deep-sea/</a:t>
            </a:r>
            <a:endParaRPr lang="en-GB" dirty="0"/>
          </a:p>
          <a:p>
            <a:r>
              <a:rPr lang="en-GB" dirty="0"/>
              <a:t>This is a form of infographic – not easily transferable to other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20" y="3187831"/>
            <a:ext cx="4754559" cy="31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– data explanation /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9050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On the other hand the Data is Beautiful </a:t>
            </a:r>
            <a:r>
              <a:rPr lang="en-GB" dirty="0" err="1"/>
              <a:t>youtube</a:t>
            </a:r>
            <a:r>
              <a:rPr lang="en-GB" dirty="0"/>
              <a:t> channel uses the same code to provide animated visualisations of lots of different datasets</a:t>
            </a:r>
          </a:p>
          <a:p>
            <a:pPr lvl="1"/>
            <a:r>
              <a:rPr lang="en-GB" dirty="0"/>
              <a:t>e.g. Best Selling Music Artists 1969-2019 </a:t>
            </a:r>
            <a:r>
              <a:rPr lang="en-GB" sz="2400" dirty="0">
                <a:hlinkClick r:id="rId2"/>
              </a:rPr>
              <a:t>https://www.youtube.com/watch?v=a3w8I8boc_I</a:t>
            </a:r>
            <a:endParaRPr lang="en-GB" sz="2400" dirty="0"/>
          </a:p>
          <a:p>
            <a:r>
              <a:rPr lang="en-GB" sz="2900" dirty="0"/>
              <a:t>This is an example of data presentation / explanation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pic>
        <p:nvPicPr>
          <p:cNvPr id="5" name="Picture 4" descr="Best-Selling Music Artists 1969 - 2019 9-33 screenshot.png - Picasa Photo View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3381816"/>
            <a:ext cx="5105400" cy="29899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457200" y="3581401"/>
            <a:ext cx="3749037" cy="1219200"/>
          </a:xfrm>
          <a:prstGeom prst="wedgeRectCallout">
            <a:avLst>
              <a:gd name="adj1" fmla="val 56934"/>
              <a:gd name="adj2" fmla="val -225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most of our visualisations will look more like this one than the other examples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29200" y="4495800"/>
            <a:ext cx="3749037" cy="762000"/>
          </a:xfrm>
          <a:prstGeom prst="wedgeRectCallout">
            <a:avLst>
              <a:gd name="adj1" fmla="val -17997"/>
              <a:gd name="adj2" fmla="val 8812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but not animated 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 (a bit advanced for this course)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990600" y="5000185"/>
            <a:ext cx="3185000" cy="791015"/>
          </a:xfrm>
          <a:prstGeom prst="wedgeRectCallout">
            <a:avLst>
              <a:gd name="adj1" fmla="val 62335"/>
              <a:gd name="adj2" fmla="val -4390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and without so many pictures of pop stars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vs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In the past visualisation was regarded as imprecise and ill-defined</a:t>
            </a:r>
          </a:p>
          <a:p>
            <a:r>
              <a:rPr lang="en-GB" dirty="0"/>
              <a:t>Instead </a:t>
            </a:r>
            <a:r>
              <a:rPr lang="en-GB" b="1" dirty="0"/>
              <a:t>statistics</a:t>
            </a:r>
            <a:r>
              <a:rPr lang="en-GB" dirty="0"/>
              <a:t> were regarded as a more scientific and rigorous way to understand data</a:t>
            </a:r>
          </a:p>
          <a:p>
            <a:pPr lvl="1"/>
            <a:r>
              <a:rPr lang="en-GB" dirty="0"/>
              <a:t>e.g. maximum, minimum, average, standard deviation, …</a:t>
            </a:r>
          </a:p>
          <a:p>
            <a:r>
              <a:rPr lang="en-GB" dirty="0"/>
              <a:t>In 1973 </a:t>
            </a:r>
            <a:r>
              <a:rPr lang="en-GB" dirty="0" err="1"/>
              <a:t>Anscombe</a:t>
            </a:r>
            <a:r>
              <a:rPr lang="en-GB" dirty="0"/>
              <a:t> created a (tiny) dataset to explode this belief</a:t>
            </a:r>
          </a:p>
          <a:p>
            <a:pPr lvl="1"/>
            <a:r>
              <a:rPr lang="en-GB" dirty="0"/>
              <a:t>the dataset consists of 4 subsets, each with just 11 x/y pairs of numbers</a:t>
            </a:r>
          </a:p>
          <a:p>
            <a:r>
              <a:rPr lang="en-GB" dirty="0"/>
              <a:t>All 4 subsets have </a:t>
            </a:r>
            <a:r>
              <a:rPr lang="en-GB" b="1" dirty="0"/>
              <a:t>exactly</a:t>
            </a:r>
            <a:r>
              <a:rPr lang="en-GB" dirty="0"/>
              <a:t> the same statistics, so for each subset </a:t>
            </a:r>
          </a:p>
          <a:p>
            <a:pPr lvl="1"/>
            <a:r>
              <a:rPr lang="en-GB" dirty="0"/>
              <a:t>x mean = 9.00, y mean = 7.50 (the mean is the average value)</a:t>
            </a:r>
          </a:p>
          <a:p>
            <a:pPr lvl="1"/>
            <a:r>
              <a:rPr lang="en-GB" dirty="0"/>
              <a:t>x standard deviation = 3.16, y standard deviation = 1.94 (standard deviation measures how much the values vary from the mean)</a:t>
            </a:r>
          </a:p>
          <a:p>
            <a:pPr lvl="1"/>
            <a:r>
              <a:rPr lang="en-GB" dirty="0"/>
              <a:t>the linear regression values are all the same (linear regression computes a trend-line – see later in the course)</a:t>
            </a:r>
          </a:p>
          <a:p>
            <a:r>
              <a:rPr lang="en-GB" dirty="0"/>
              <a:t>So a statistician might conclude that the 4 subsets are essentially the same data …</a:t>
            </a:r>
          </a:p>
          <a:p>
            <a:pPr marL="3810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92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Anscombe’s</a:t>
            </a:r>
            <a:r>
              <a:rPr lang="en-GB" dirty="0"/>
              <a:t> quartet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… but when we visualise the data … </a:t>
            </a:r>
            <a:r>
              <a:rPr lang="en-GB" b="1" dirty="0"/>
              <a:t>demo (Example 01)</a:t>
            </a:r>
          </a:p>
          <a:p>
            <a:r>
              <a:rPr lang="en-GB" dirty="0"/>
              <a:t>Of course it’s possible to detect that the values are very different without visualising the data</a:t>
            </a:r>
          </a:p>
          <a:p>
            <a:pPr lvl="1"/>
            <a:r>
              <a:rPr lang="en-GB" dirty="0"/>
              <a:t>but what if there were 1100 values in each subset, or 11,000, or 11,000,000, …</a:t>
            </a:r>
          </a:p>
          <a:p>
            <a:r>
              <a:rPr lang="en-GB" dirty="0"/>
              <a:t>In fact humans are visual creatures</a:t>
            </a:r>
          </a:p>
          <a:p>
            <a:pPr lvl="1"/>
            <a:r>
              <a:rPr lang="en-GB" dirty="0"/>
              <a:t>we have spent millions of years evolving ways to recognise patterns (e.g. tiger stripes!), relative sizes, colours,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Visualisation can still be misleading or inconclusive … but then so can statistics</a:t>
            </a:r>
          </a:p>
          <a:p>
            <a:pPr lvl="1"/>
            <a:r>
              <a:rPr lang="en-GB" dirty="0"/>
              <a:t>both depend on how you choose to process the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86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33</TotalTime>
  <Words>3798</Words>
  <Application>Microsoft Office PowerPoint</Application>
  <PresentationFormat>On-screen Show (4:3)</PresentationFormat>
  <Paragraphs>513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Consolas</vt:lpstr>
      <vt:lpstr>Courier New</vt:lpstr>
      <vt:lpstr>Times New Roman</vt:lpstr>
      <vt:lpstr>Term1Theme</vt:lpstr>
      <vt:lpstr>Lecture 01: Introduction</vt:lpstr>
      <vt:lpstr>Motivation / Objectives</vt:lpstr>
      <vt:lpstr>What is information / data visualisation?</vt:lpstr>
      <vt:lpstr>What does visualisation involve?</vt:lpstr>
      <vt:lpstr>Some examples – early visual data exploration</vt:lpstr>
      <vt:lpstr>Some examples - infographic</vt:lpstr>
      <vt:lpstr>Some examples – data explanation / presentation</vt:lpstr>
      <vt:lpstr>Visualisation vs statistics</vt:lpstr>
      <vt:lpstr>Anscombe’s quartet</vt:lpstr>
      <vt:lpstr>Cairo’s dataset</vt:lpstr>
      <vt:lpstr>Visualisation Technologies </vt:lpstr>
      <vt:lpstr>An introductory data exploration</vt:lpstr>
      <vt:lpstr>The data</vt:lpstr>
      <vt:lpstr>Getting started</vt:lpstr>
      <vt:lpstr>04Data.py – data description</vt:lpstr>
      <vt:lpstr>05Data sorting.py</vt:lpstr>
      <vt:lpstr>06Data plotting.py</vt:lpstr>
      <vt:lpstr>07Data column selection by name.py</vt:lpstr>
      <vt:lpstr>07Data column selection by name.py</vt:lpstr>
      <vt:lpstr>08Data column filtering by name.py</vt:lpstr>
      <vt:lpstr>09Data column selection by value.py</vt:lpstr>
      <vt:lpstr>10Data column segmentation by value.py</vt:lpstr>
      <vt:lpstr>10Data column segmentation … (cont’d)</vt:lpstr>
      <vt:lpstr>10Data column segmentation … (cont’d)</vt:lpstr>
      <vt:lpstr>11Data column augmentation.py</vt:lpstr>
      <vt:lpstr>12Data column manipulation.py</vt:lpstr>
      <vt:lpstr>13Data row selection by range.py</vt:lpstr>
      <vt:lpstr>14Data transposition.py</vt:lpstr>
      <vt:lpstr>14Data transposition.py</vt:lpstr>
      <vt:lpstr>Data conclusions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350</cp:revision>
  <cp:lastPrinted>2017-09-27T13:17:06Z</cp:lastPrinted>
  <dcterms:created xsi:type="dcterms:W3CDTF">2002-08-02T19:17:07Z</dcterms:created>
  <dcterms:modified xsi:type="dcterms:W3CDTF">2021-01-14T13:26:41Z</dcterms:modified>
</cp:coreProperties>
</file>