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1"/>
  </p:notesMasterIdLst>
  <p:handoutMasterIdLst>
    <p:handoutMasterId r:id="rId32"/>
  </p:handoutMasterIdLst>
  <p:sldIdLst>
    <p:sldId id="256" r:id="rId2"/>
    <p:sldId id="488" r:id="rId3"/>
    <p:sldId id="470" r:id="rId4"/>
    <p:sldId id="494" r:id="rId5"/>
    <p:sldId id="471" r:id="rId6"/>
    <p:sldId id="426" r:id="rId7"/>
    <p:sldId id="473" r:id="rId8"/>
    <p:sldId id="474" r:id="rId9"/>
    <p:sldId id="495" r:id="rId10"/>
    <p:sldId id="496" r:id="rId11"/>
    <p:sldId id="497" r:id="rId12"/>
    <p:sldId id="498" r:id="rId13"/>
    <p:sldId id="499" r:id="rId14"/>
    <p:sldId id="500" r:id="rId15"/>
    <p:sldId id="503" r:id="rId16"/>
    <p:sldId id="502" r:id="rId17"/>
    <p:sldId id="504" r:id="rId18"/>
    <p:sldId id="505" r:id="rId19"/>
    <p:sldId id="506" r:id="rId20"/>
    <p:sldId id="507" r:id="rId21"/>
    <p:sldId id="501" r:id="rId22"/>
    <p:sldId id="508" r:id="rId23"/>
    <p:sldId id="510" r:id="rId24"/>
    <p:sldId id="511" r:id="rId25"/>
    <p:sldId id="512" r:id="rId26"/>
    <p:sldId id="514" r:id="rId27"/>
    <p:sldId id="492" r:id="rId28"/>
    <p:sldId id="486" r:id="rId29"/>
    <p:sldId id="493" r:id="rId30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FFCD0"/>
    <a:srgbClr val="FF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8" y="9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2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Lecture 03: Time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30840"/>
            <a:ext cx="2627721" cy="2811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Averaging &amp;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can see that </a:t>
            </a:r>
          </a:p>
          <a:p>
            <a:pPr lvl="1"/>
            <a:r>
              <a:rPr lang="en-GB" dirty="0"/>
              <a:t> A is declining a little over the year and seems to have some (possibly regular) peaks and troughs</a:t>
            </a:r>
          </a:p>
          <a:p>
            <a:pPr lvl="1"/>
            <a:r>
              <a:rPr lang="en-GB" dirty="0"/>
              <a:t>F is growing slowly but is much more consistent</a:t>
            </a:r>
          </a:p>
          <a:p>
            <a:pPr lvl="1"/>
            <a:r>
              <a:rPr lang="en-GB" dirty="0"/>
              <a:t>L is growing quite fast but is not very consistent (has a lot of noise)</a:t>
            </a:r>
          </a:p>
          <a:p>
            <a:r>
              <a:rPr lang="en-GB" dirty="0"/>
              <a:t>We will explore the peaks / troughs and consistency in Topic 05 Distribution</a:t>
            </a:r>
          </a:p>
          <a:p>
            <a:r>
              <a:rPr lang="en-GB" dirty="0"/>
              <a:t>Here we are interested in reducing some of the noise and examining the trends</a:t>
            </a:r>
          </a:p>
          <a:p>
            <a:r>
              <a:rPr lang="en-GB" dirty="0"/>
              <a:t>We can eliminate some of the noise using averages</a:t>
            </a:r>
          </a:p>
          <a:p>
            <a:pPr lvl="1"/>
            <a:r>
              <a:rPr lang="en-GB" dirty="0"/>
              <a:t>for example plotting a weekly average of sales rather than every single day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67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Resampling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Pandas gives us an easy way to get a weekly average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there are 365 ÷ 7 = 52.14 weeks a year which is rounded up</a:t>
            </a:r>
          </a:p>
          <a:p>
            <a:pPr lvl="1"/>
            <a:r>
              <a:rPr lang="en-GB" dirty="0"/>
              <a:t>so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averaged_data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is a new </a:t>
            </a:r>
            <a:r>
              <a:rPr lang="en-GB" dirty="0" err="1"/>
              <a:t>dataframe</a:t>
            </a:r>
            <a:r>
              <a:rPr lang="en-GB" dirty="0"/>
              <a:t> with 53 rows </a:t>
            </a:r>
          </a:p>
          <a:p>
            <a:r>
              <a:rPr lang="en-GB" dirty="0"/>
              <a:t>Other possible sample rates that we could use for our daily sales data include</a:t>
            </a:r>
          </a:p>
          <a:p>
            <a:pPr lvl="1"/>
            <a:r>
              <a:rPr lang="en-GB" dirty="0"/>
              <a:t>‘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GB" dirty="0"/>
              <a:t>’ monthly (i.e. end of every month)</a:t>
            </a:r>
          </a:p>
          <a:p>
            <a:pPr lvl="1"/>
            <a:r>
              <a:rPr lang="en-GB" dirty="0"/>
              <a:t>‘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SM</a:t>
            </a:r>
            <a:r>
              <a:rPr lang="en-GB" dirty="0"/>
              <a:t>’ semi-monthly (i.e. 15</a:t>
            </a:r>
            <a:r>
              <a:rPr lang="en-GB" baseline="30000" dirty="0"/>
              <a:t>th</a:t>
            </a:r>
            <a:r>
              <a:rPr lang="en-GB" dirty="0"/>
              <a:t> and end of every month)</a:t>
            </a:r>
          </a:p>
          <a:p>
            <a:pPr lvl="1"/>
            <a:r>
              <a:rPr lang="en-GB" dirty="0"/>
              <a:t>‘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  <a:r>
              <a:rPr lang="en-GB" dirty="0"/>
              <a:t>’ quarterly (i.e. end of every 3 months)</a:t>
            </a:r>
          </a:p>
          <a:p>
            <a:r>
              <a:rPr lang="en-GB" dirty="0"/>
              <a:t>If you have shorter time intervals there are also ways to sample every hour, minute, second and multiples of these (e.g. every 30 seconds)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929825"/>
            <a:ext cx="7772400" cy="58477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sample_rate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'W'  # weekly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averaged_data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data.resample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sample_rate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).mean()</a:t>
            </a:r>
          </a:p>
        </p:txBody>
      </p:sp>
    </p:spTree>
    <p:extLst>
      <p:ext uri="{BB962C8B-B14F-4D97-AF65-F5344CB8AC3E}">
        <p14:creationId xmlns:p14="http://schemas.microsoft.com/office/powerpoint/2010/main" val="34740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Overlaying line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could just plot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averaged_data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but that obscures the fact that some of the time-series have more noise</a:t>
            </a:r>
          </a:p>
          <a:p>
            <a:r>
              <a:rPr lang="en-GB" dirty="0"/>
              <a:t>Instead we draw the original lines and then overlay the averaged data using two calls to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/>
              <a:t>Without modification this results in the averaged lines having different colours to the originals</a:t>
            </a:r>
          </a:p>
          <a:p>
            <a:pPr lvl="1"/>
            <a:r>
              <a:rPr lang="en-GB" dirty="0"/>
              <a:t>an easy fix is to reset the </a:t>
            </a:r>
            <a:r>
              <a:rPr lang="en-GB" dirty="0" err="1"/>
              <a:t>matplotlib</a:t>
            </a:r>
            <a:r>
              <a:rPr lang="en-GB" dirty="0"/>
              <a:t> colours between the two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40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04LinePlot high volume averaged.py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Here’s the whole program (apart from reading the data in)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gca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b="1" dirty="0"/>
              <a:t>g</a:t>
            </a:r>
            <a:r>
              <a:rPr lang="en-GB" dirty="0"/>
              <a:t>ets the </a:t>
            </a:r>
            <a:r>
              <a:rPr lang="en-GB" b="1" dirty="0"/>
              <a:t>c</a:t>
            </a:r>
            <a:r>
              <a:rPr lang="en-GB" dirty="0"/>
              <a:t>urrent </a:t>
            </a:r>
            <a:r>
              <a:rPr lang="en-GB" b="1" dirty="0"/>
              <a:t>a</a:t>
            </a:r>
            <a:r>
              <a:rPr lang="en-GB" dirty="0"/>
              <a:t>xes (i.e. the current chart)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set_prop_cycle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(None)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resets all the properties for this chart, including colours, </a:t>
            </a:r>
            <a:r>
              <a:rPr lang="en-GB" dirty="0" err="1"/>
              <a:t>linestyles</a:t>
            </a:r>
            <a:r>
              <a:rPr lang="en-GB" dirty="0"/>
              <a:t>, etc.</a:t>
            </a:r>
          </a:p>
          <a:p>
            <a:pPr lvl="1"/>
            <a:r>
              <a:rPr lang="en-GB" dirty="0"/>
              <a:t>we use different line widths to distinguish the averages from the original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05001"/>
            <a:ext cx="5105400" cy="286232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sample_rate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= 'W'  # weekly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averaged_data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data.resample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sample_rate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).mean()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(data[selected], linewidth=0.5)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plt.gca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set_prop_cycle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(None)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averaged_data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[selected], linewidth=2)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('Date',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('High Volume Sales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with Weekly Averages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05000"/>
            <a:ext cx="2590800" cy="2771775"/>
          </a:xfrm>
          <a:prstGeom prst="rect">
            <a:avLst/>
          </a:prstGeom>
        </p:spPr>
      </p:pic>
      <p:sp>
        <p:nvSpPr>
          <p:cNvPr id="8" name="Curved Right Arrow 7"/>
          <p:cNvSpPr/>
          <p:nvPr/>
        </p:nvSpPr>
        <p:spPr bwMode="auto">
          <a:xfrm flipV="1">
            <a:off x="3328" y="3124200"/>
            <a:ext cx="682472" cy="202412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flipV="1">
            <a:off x="4899" y="3124200"/>
            <a:ext cx="682472" cy="22860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V="1">
            <a:off x="3808429" y="3276600"/>
            <a:ext cx="0" cy="23582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V="1">
            <a:off x="3810000" y="3581400"/>
            <a:ext cx="685800" cy="2057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6514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Rolling 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Sometimes the average can obscure the noise a bit too much</a:t>
            </a:r>
          </a:p>
          <a:p>
            <a:r>
              <a:rPr lang="en-GB" dirty="0"/>
              <a:t>An alternative is the </a:t>
            </a:r>
            <a:r>
              <a:rPr lang="en-GB" b="1" dirty="0"/>
              <a:t>rolling average</a:t>
            </a:r>
          </a:p>
          <a:p>
            <a:pPr lvl="1"/>
            <a:r>
              <a:rPr lang="en-GB" dirty="0"/>
              <a:t>also known as moving average, running average, rolling mean, …</a:t>
            </a:r>
          </a:p>
          <a:p>
            <a:r>
              <a:rPr lang="en-GB" dirty="0"/>
              <a:t>The idea is that for every data point we compute an average of the last </a:t>
            </a:r>
            <a:r>
              <a:rPr lang="en-GB" i="1" dirty="0"/>
              <a:t>n</a:t>
            </a:r>
            <a:r>
              <a:rPr lang="en-GB" dirty="0"/>
              <a:t> data points</a:t>
            </a:r>
          </a:p>
          <a:p>
            <a:pPr lvl="1"/>
            <a:r>
              <a:rPr lang="en-GB" dirty="0"/>
              <a:t>where </a:t>
            </a:r>
            <a:r>
              <a:rPr lang="en-GB" i="1" dirty="0"/>
              <a:t>n</a:t>
            </a:r>
            <a:r>
              <a:rPr lang="en-GB" dirty="0"/>
              <a:t> could be 7 (i.e. an average the last week), 14 (the last fortnight), etc.</a:t>
            </a:r>
          </a:p>
          <a:p>
            <a:r>
              <a:rPr lang="en-GB" dirty="0"/>
              <a:t>For example, if </a:t>
            </a:r>
            <a:r>
              <a:rPr lang="en-GB" i="1" dirty="0"/>
              <a:t>n</a:t>
            </a:r>
            <a:r>
              <a:rPr lang="en-GB" dirty="0"/>
              <a:t> = 14</a:t>
            </a:r>
          </a:p>
          <a:p>
            <a:pPr lvl="1"/>
            <a:r>
              <a:rPr lang="en-GB" dirty="0"/>
              <a:t>for 14</a:t>
            </a:r>
            <a:r>
              <a:rPr lang="en-GB" baseline="30000" dirty="0"/>
              <a:t>th</a:t>
            </a:r>
            <a:r>
              <a:rPr lang="en-GB" dirty="0"/>
              <a:t> January we compute an average from 1</a:t>
            </a:r>
            <a:r>
              <a:rPr lang="en-GB" baseline="30000" dirty="0"/>
              <a:t>st</a:t>
            </a:r>
            <a:r>
              <a:rPr lang="en-GB" dirty="0"/>
              <a:t> to 14</a:t>
            </a:r>
            <a:r>
              <a:rPr lang="en-GB" baseline="30000" dirty="0"/>
              <a:t>th</a:t>
            </a:r>
            <a:r>
              <a:rPr lang="en-GB" dirty="0"/>
              <a:t> inclusive</a:t>
            </a:r>
          </a:p>
          <a:p>
            <a:pPr lvl="1"/>
            <a:r>
              <a:rPr lang="en-GB" dirty="0"/>
              <a:t>for 15</a:t>
            </a:r>
            <a:r>
              <a:rPr lang="en-GB" baseline="30000" dirty="0"/>
              <a:t>th</a:t>
            </a:r>
            <a:r>
              <a:rPr lang="en-GB" dirty="0"/>
              <a:t> January we compute an average from 2</a:t>
            </a:r>
            <a:r>
              <a:rPr lang="en-GB" baseline="30000" dirty="0"/>
              <a:t>nd</a:t>
            </a:r>
            <a:r>
              <a:rPr lang="en-GB" dirty="0"/>
              <a:t> to 15</a:t>
            </a:r>
            <a:r>
              <a:rPr lang="en-GB" baseline="30000" dirty="0"/>
              <a:t>th</a:t>
            </a:r>
            <a:r>
              <a:rPr lang="en-GB" dirty="0"/>
              <a:t> inclusive</a:t>
            </a:r>
          </a:p>
          <a:p>
            <a:pPr lvl="1"/>
            <a:r>
              <a:rPr lang="en-GB" dirty="0"/>
              <a:t>for 16</a:t>
            </a:r>
            <a:r>
              <a:rPr lang="en-GB" baseline="30000" dirty="0"/>
              <a:t>th</a:t>
            </a:r>
            <a:r>
              <a:rPr lang="en-GB" dirty="0"/>
              <a:t> January we compute an average from 3</a:t>
            </a:r>
            <a:r>
              <a:rPr lang="en-GB" baseline="30000" dirty="0"/>
              <a:t>rd</a:t>
            </a:r>
            <a:r>
              <a:rPr lang="en-GB" dirty="0"/>
              <a:t> to 16</a:t>
            </a:r>
            <a:r>
              <a:rPr lang="en-GB" baseline="30000" dirty="0"/>
              <a:t>th</a:t>
            </a:r>
            <a:r>
              <a:rPr lang="en-GB" dirty="0"/>
              <a:t> inclusive …</a:t>
            </a:r>
          </a:p>
          <a:p>
            <a:r>
              <a:rPr lang="en-GB" dirty="0"/>
              <a:t>So for our data, if we choose n = 7 we compute a total of 359 averages</a:t>
            </a:r>
          </a:p>
          <a:p>
            <a:pPr lvl="1"/>
            <a:r>
              <a:rPr lang="en-GB" dirty="0"/>
              <a:t>since we can’t compute averages for the 1</a:t>
            </a:r>
            <a:r>
              <a:rPr lang="en-GB" baseline="30000" dirty="0"/>
              <a:t>st</a:t>
            </a:r>
            <a:r>
              <a:rPr lang="en-GB" dirty="0"/>
              <a:t>, 2</a:t>
            </a:r>
            <a:r>
              <a:rPr lang="en-GB" baseline="30000" dirty="0"/>
              <a:t>nd</a:t>
            </a:r>
            <a:r>
              <a:rPr lang="en-GB" dirty="0"/>
              <a:t>, 3</a:t>
            </a:r>
            <a:r>
              <a:rPr lang="en-GB" baseline="30000" dirty="0"/>
              <a:t>rd</a:t>
            </a:r>
            <a:r>
              <a:rPr lang="en-GB" dirty="0"/>
              <a:t>, 4</a:t>
            </a:r>
            <a:r>
              <a:rPr lang="en-GB" baseline="30000" dirty="0"/>
              <a:t>th</a:t>
            </a:r>
            <a:r>
              <a:rPr lang="en-GB" dirty="0"/>
              <a:t>, 5</a:t>
            </a:r>
            <a:r>
              <a:rPr lang="en-GB" baseline="30000" dirty="0"/>
              <a:t>th</a:t>
            </a:r>
            <a:r>
              <a:rPr lang="en-GB" dirty="0"/>
              <a:t> &amp; 6</a:t>
            </a:r>
            <a:r>
              <a:rPr lang="en-GB" baseline="30000" dirty="0"/>
              <a:t>th</a:t>
            </a:r>
            <a:r>
              <a:rPr lang="en-GB" dirty="0"/>
              <a:t> January (so 365 – 6 in total)</a:t>
            </a:r>
          </a:p>
          <a:p>
            <a:r>
              <a:rPr lang="en-GB" dirty="0"/>
              <a:t>However, there are variations on the technique, for example</a:t>
            </a:r>
          </a:p>
          <a:p>
            <a:pPr lvl="1"/>
            <a:r>
              <a:rPr lang="en-GB" dirty="0"/>
              <a:t>filling in the initial values by averaging shorter periods for those data points</a:t>
            </a:r>
          </a:p>
          <a:p>
            <a:pPr lvl="1"/>
            <a:r>
              <a:rPr lang="en-GB" dirty="0"/>
              <a:t>weighting the rolling average so that more recent data points have greater impact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05LinePlot high volume rolling averaged.py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Pandas will calculate the rolling average for you</a:t>
            </a:r>
          </a:p>
          <a:p>
            <a:r>
              <a:rPr lang="en-GB" dirty="0"/>
              <a:t>Here’s the program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the 7-day rolling average line is a bit less smooth than the weekly average in the previous example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4622" y="2362200"/>
            <a:ext cx="4573178" cy="286232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period = 7</a:t>
            </a:r>
          </a:p>
          <a:p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rolling_average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data.rolling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(window=period).mean()</a:t>
            </a:r>
          </a:p>
          <a:p>
            <a:endParaRPr lang="en-GB" sz="12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(data[selected], linewidth=0.5)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plt.gca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set_prop_cycle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(None)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rolling_average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[selected], linewidth=2)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('Date',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('High Volume Product Sales\n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with 7-day Rolling Average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28" y="2031287"/>
            <a:ext cx="3087072" cy="33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2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Trendlines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Another way of making sense of the data is to calculate a </a:t>
            </a:r>
            <a:r>
              <a:rPr lang="en-GB" dirty="0" err="1"/>
              <a:t>trendline</a:t>
            </a:r>
            <a:r>
              <a:rPr lang="en-GB" dirty="0"/>
              <a:t> for each time-series</a:t>
            </a:r>
          </a:p>
          <a:p>
            <a:pPr lvl="1"/>
            <a:r>
              <a:rPr lang="en-GB" dirty="0"/>
              <a:t>a line showing whether the general trend of the time-series is increasing over time or decreasing or flat</a:t>
            </a:r>
          </a:p>
          <a:p>
            <a:r>
              <a:rPr lang="en-GB" dirty="0"/>
              <a:t>The formal name for this is </a:t>
            </a:r>
            <a:r>
              <a:rPr lang="en-GB" b="1" dirty="0"/>
              <a:t>linear regression</a:t>
            </a:r>
          </a:p>
          <a:p>
            <a:pPr lvl="1"/>
            <a:r>
              <a:rPr lang="en-GB" dirty="0"/>
              <a:t>linear because we compute a straight line through the data points</a:t>
            </a:r>
          </a:p>
          <a:p>
            <a:r>
              <a:rPr lang="en-GB" dirty="0"/>
              <a:t>There are also more advanced techniques, e.g.</a:t>
            </a:r>
          </a:p>
          <a:p>
            <a:pPr lvl="1"/>
            <a:r>
              <a:rPr lang="en-GB" dirty="0"/>
              <a:t>non-linear regression – i.e. compute a curved </a:t>
            </a:r>
            <a:r>
              <a:rPr lang="en-GB" dirty="0" err="1"/>
              <a:t>trendline</a:t>
            </a:r>
            <a:r>
              <a:rPr lang="en-GB" dirty="0"/>
              <a:t> (because most trends don’t actually go in a straight line!)</a:t>
            </a:r>
          </a:p>
          <a:p>
            <a:pPr lvl="1"/>
            <a:r>
              <a:rPr lang="en-GB" dirty="0"/>
              <a:t>multivariate regression – i.e. compute a </a:t>
            </a:r>
            <a:r>
              <a:rPr lang="en-GB" dirty="0" err="1"/>
              <a:t>trendline</a:t>
            </a:r>
            <a:r>
              <a:rPr lang="en-GB" dirty="0"/>
              <a:t> for a combination of time-series (beyond the scope of this module)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4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06LinePlot high volume trendline.py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Pandas doesn’t have a method to calculate </a:t>
            </a:r>
            <a:r>
              <a:rPr lang="en-GB" dirty="0" err="1"/>
              <a:t>trendlines</a:t>
            </a:r>
            <a:endParaRPr lang="en-GB" dirty="0"/>
          </a:p>
          <a:p>
            <a:pPr lvl="1"/>
            <a:r>
              <a:rPr lang="en-GB" dirty="0"/>
              <a:t>instead we use </a:t>
            </a:r>
            <a:r>
              <a:rPr lang="en-GB" dirty="0" err="1"/>
              <a:t>NumPy</a:t>
            </a:r>
            <a:r>
              <a:rPr lang="en-GB" dirty="0"/>
              <a:t> to do this</a:t>
            </a:r>
          </a:p>
          <a:p>
            <a:r>
              <a:rPr lang="en-GB" dirty="0"/>
              <a:t>Here’s the program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we will look at the </a:t>
            </a:r>
            <a:r>
              <a:rPr lang="en-GB" dirty="0" err="1"/>
              <a:t>trendline</a:t>
            </a:r>
            <a:r>
              <a:rPr lang="en-GB" dirty="0"/>
              <a:t> code on the following slide</a:t>
            </a:r>
          </a:p>
          <a:p>
            <a:pPr lvl="1"/>
            <a:r>
              <a:rPr lang="en-GB" dirty="0"/>
              <a:t>notice we can create dashed </a:t>
            </a:r>
            <a:r>
              <a:rPr lang="en-GB" dirty="0" err="1"/>
              <a:t>trendlines</a:t>
            </a:r>
            <a:r>
              <a:rPr lang="en-GB" dirty="0"/>
              <a:t> by setting the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linestyle</a:t>
            </a:r>
            <a:r>
              <a:rPr lang="en-GB" dirty="0"/>
              <a:t> parameter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1872" y="2363212"/>
            <a:ext cx="4423528" cy="304698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(data[selected], linewidth=0.5)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plt.gca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set_prop_cycle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(None)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for name in selected: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x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np.arange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(data[name]))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z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np.polyfit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(x, data[name], 1)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trend = np.poly1d(z)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, trend(x),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linestyle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='--')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('Date',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('High Volume Product Sales'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+ ' with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Trendlines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4719"/>
            <a:ext cx="3276601" cy="350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7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Trendline</a:t>
            </a:r>
            <a:r>
              <a:rPr lang="en-GB" dirty="0"/>
              <a:t>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To create a </a:t>
            </a:r>
            <a:r>
              <a:rPr lang="en-GB" dirty="0" err="1"/>
              <a:t>trendline</a:t>
            </a:r>
            <a:r>
              <a:rPr lang="en-GB" dirty="0"/>
              <a:t> for each selected time-series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Loop over the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dirty="0"/>
              <a:t> columns</a:t>
            </a:r>
          </a:p>
          <a:p>
            <a:r>
              <a:rPr lang="en-GB" dirty="0" err="1"/>
              <a:t>NumPy</a:t>
            </a:r>
            <a:r>
              <a:rPr lang="en-GB" dirty="0"/>
              <a:t> fits a polynomial curve to the time-series using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polyfit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GB" dirty="0"/>
              <a:t>the 1 indicates that it is linear (a straight line is a polynomial of degree 1)</a:t>
            </a:r>
          </a:p>
          <a:p>
            <a:r>
              <a:rPr lang="en-GB" dirty="0"/>
              <a:t>We “save” the </a:t>
            </a:r>
            <a:r>
              <a:rPr lang="en-GB" dirty="0" err="1"/>
              <a:t>trendline</a:t>
            </a:r>
            <a:r>
              <a:rPr lang="en-GB" dirty="0"/>
              <a:t> </a:t>
            </a:r>
            <a:r>
              <a:rPr lang="en-GB" dirty="0" err="1"/>
              <a:t>NumPy</a:t>
            </a:r>
            <a:r>
              <a:rPr lang="en-GB" dirty="0"/>
              <a:t> has calculated in a function called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trend</a:t>
            </a:r>
          </a:p>
          <a:p>
            <a:r>
              <a:rPr lang="en-GB" dirty="0"/>
              <a:t>Plot the </a:t>
            </a:r>
            <a:r>
              <a:rPr lang="en-GB" dirty="0" err="1"/>
              <a:t>trendline</a:t>
            </a:r>
            <a:r>
              <a:rPr lang="en-GB" dirty="0"/>
              <a:t> against the dates (i.e. the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index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of the </a:t>
            </a:r>
            <a:r>
              <a:rPr lang="en-GB" dirty="0" err="1"/>
              <a:t>dataframe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79144" y="1905000"/>
            <a:ext cx="7779056" cy="132343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for name in selected: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x =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np.arange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(data[name]))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z =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np.polyfit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(x, data[name], 1)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trend = np.poly1d(z)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trend(x),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linestyle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='--')</a:t>
            </a:r>
          </a:p>
        </p:txBody>
      </p:sp>
      <p:sp>
        <p:nvSpPr>
          <p:cNvPr id="10" name="Curved Right Arrow 9"/>
          <p:cNvSpPr/>
          <p:nvPr/>
        </p:nvSpPr>
        <p:spPr bwMode="auto">
          <a:xfrm flipV="1">
            <a:off x="3328" y="1919714"/>
            <a:ext cx="682472" cy="1814085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Curved Right Arrow 11"/>
          <p:cNvSpPr/>
          <p:nvPr/>
        </p:nvSpPr>
        <p:spPr bwMode="auto">
          <a:xfrm flipV="1">
            <a:off x="-20610" y="2352135"/>
            <a:ext cx="682472" cy="176266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Curved Right Arrow 10"/>
          <p:cNvSpPr/>
          <p:nvPr/>
        </p:nvSpPr>
        <p:spPr bwMode="auto">
          <a:xfrm flipV="1">
            <a:off x="-13954" y="2578502"/>
            <a:ext cx="682472" cy="2603098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Curved Right Arrow 12"/>
          <p:cNvSpPr/>
          <p:nvPr/>
        </p:nvSpPr>
        <p:spPr bwMode="auto">
          <a:xfrm flipV="1">
            <a:off x="-5313" y="2873693"/>
            <a:ext cx="682472" cy="2917506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1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2" grpId="0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07 &amp; 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We can now apply these techniques to other segments of the data, e.g. for medium volume the only change is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Examples 07 &amp; 08 explore the medium volume products and show how the rolling averages really help to show what is going 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685800" y="2133600"/>
            <a:ext cx="7772400" cy="3385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['G', 'H', 'J', 'S', 'W']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77" y="3145666"/>
            <a:ext cx="2976514" cy="3184433"/>
          </a:xfrm>
          <a:prstGeom prst="rect">
            <a:avLst/>
          </a:prstGeom>
        </p:spPr>
      </p:pic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27" y="3145666"/>
            <a:ext cx="2996316" cy="3205618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 bwMode="auto">
          <a:xfrm>
            <a:off x="595932" y="3733799"/>
            <a:ext cx="3749037" cy="1524001"/>
          </a:xfrm>
          <a:prstGeom prst="wedgeRectCallout">
            <a:avLst>
              <a:gd name="adj1" fmla="val 85850"/>
              <a:gd name="adj2" fmla="val 8132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something has happened to product G between April &amp; June (out of stock, data error, …?)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12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953000" cy="4724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company who supplied the data want to know about products that</a:t>
            </a:r>
          </a:p>
          <a:p>
            <a:pPr lvl="1"/>
            <a:r>
              <a:rPr lang="en-GB" dirty="0"/>
              <a:t>don’t sell well or</a:t>
            </a:r>
          </a:p>
          <a:p>
            <a:pPr lvl="1"/>
            <a:r>
              <a:rPr lang="en-GB" dirty="0"/>
              <a:t>aren’t very profitable or</a:t>
            </a:r>
          </a:p>
          <a:p>
            <a:pPr lvl="1"/>
            <a:r>
              <a:rPr lang="en-GB" dirty="0"/>
              <a:t>cost too much to market or …</a:t>
            </a:r>
          </a:p>
          <a:p>
            <a:r>
              <a:rPr lang="en-GB" dirty="0"/>
              <a:t>Last week we categorised products by annual total sales </a:t>
            </a:r>
          </a:p>
          <a:p>
            <a:pPr lvl="1"/>
            <a:r>
              <a:rPr lang="en-GB" dirty="0"/>
              <a:t>high volume, medium volume, …</a:t>
            </a:r>
          </a:p>
          <a:p>
            <a:r>
              <a:rPr lang="en-GB" dirty="0"/>
              <a:t>Today we take a closer look at trends over time using two further standard visualisations</a:t>
            </a:r>
          </a:p>
          <a:p>
            <a:pPr lvl="1"/>
            <a:r>
              <a:rPr lang="en-GB" dirty="0"/>
              <a:t>line plots</a:t>
            </a:r>
          </a:p>
          <a:p>
            <a:pPr lvl="1"/>
            <a:r>
              <a:rPr lang="en-GB" dirty="0"/>
              <a:t>area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7" y="3962399"/>
            <a:ext cx="2136743" cy="2286001"/>
          </a:xfrm>
          <a:prstGeom prst="rect">
            <a:avLst/>
          </a:prstGeom>
        </p:spPr>
      </p:pic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7" y="1524000"/>
            <a:ext cx="2136743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09 &amp;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Examples 09 &amp; 10 show the time-series plots with rolling averages for low &amp; very low volume products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176046"/>
            <a:ext cx="7772400" cy="3385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['D', 'E', 'M', 'O', 'P', 'T', 'X']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2643314"/>
            <a:ext cx="7772400" cy="3385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['B', 'C', 'I', 'K', 'N', 'Q', 'R', 'U', 'V', 'Y']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77" y="3145666"/>
            <a:ext cx="2900150" cy="3102734"/>
          </a:xfrm>
          <a:prstGeom prst="rect">
            <a:avLst/>
          </a:prstGeom>
        </p:spPr>
      </p:pic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48" y="3145667"/>
            <a:ext cx="2905551" cy="310851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 bwMode="auto">
          <a:xfrm>
            <a:off x="4511593" y="3657600"/>
            <a:ext cx="3946607" cy="1905000"/>
          </a:xfrm>
          <a:prstGeom prst="wedgeRectCallout">
            <a:avLst>
              <a:gd name="adj1" fmla="val -72058"/>
              <a:gd name="adj2" fmla="val -527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product D is an anomaly – unavailable initially but then with rapid growth in sales … maybe a new product introduced mid-year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564986" y="4699390"/>
            <a:ext cx="3946607" cy="762000"/>
          </a:xfrm>
          <a:prstGeom prst="wedgeRectCallout">
            <a:avLst>
              <a:gd name="adj1" fmla="val 71496"/>
              <a:gd name="adj2" fmla="val 3332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still too much noise to really make sense of this data</a:t>
            </a:r>
          </a:p>
        </p:txBody>
      </p:sp>
    </p:spTree>
    <p:extLst>
      <p:ext uri="{BB962C8B-B14F-4D97-AF65-F5344CB8AC3E}">
        <p14:creationId xmlns:p14="http://schemas.microsoft.com/office/powerpoint/2010/main" val="4701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1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explorations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very low volume plot (example 10) still has too much noise to make sense of</a:t>
            </a:r>
          </a:p>
          <a:p>
            <a:r>
              <a:rPr lang="en-GB" dirty="0"/>
              <a:t>Can reduce the noise in a number of ways</a:t>
            </a:r>
          </a:p>
          <a:p>
            <a:pPr lvl="1"/>
            <a:r>
              <a:rPr lang="en-GB" dirty="0"/>
              <a:t>only show average or rolling average line plots</a:t>
            </a:r>
          </a:p>
          <a:p>
            <a:pPr lvl="1"/>
            <a:r>
              <a:rPr lang="en-GB" dirty="0"/>
              <a:t>extend the averaging period (e.g. monthly averages / 28-day rolling averages)</a:t>
            </a:r>
          </a:p>
          <a:p>
            <a:r>
              <a:rPr lang="en-GB" dirty="0"/>
              <a:t>For data with lots of noise (a.k.a. a high noise-to-signal ratio) can fit a higher order polynomial as a </a:t>
            </a:r>
            <a:r>
              <a:rPr lang="en-GB" dirty="0" err="1"/>
              <a:t>trendline</a:t>
            </a:r>
            <a:r>
              <a:rPr lang="en-GB" dirty="0"/>
              <a:t> in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polyfit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e.g. 2 for a quadratic curve, 3 for a cubic curve, or 10 for a polynomial of degree 10</a:t>
            </a:r>
          </a:p>
          <a:p>
            <a:pPr lvl="1"/>
            <a:r>
              <a:rPr lang="en-GB" dirty="0"/>
              <a:t>but the higher the number the more closely it fits the data (and so is less valuable as trend) </a:t>
            </a:r>
          </a:p>
          <a:p>
            <a:pPr lvl="1"/>
            <a:r>
              <a:rPr lang="en-GB" dirty="0"/>
              <a:t>also for higher numbers, the calculations become more and more inaccurate</a:t>
            </a:r>
          </a:p>
          <a:p>
            <a:r>
              <a:rPr lang="en-GB" dirty="0"/>
              <a:t>Or can segment the data further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83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11 &amp;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Examples 11 &amp; 12 show a couple of examples for very low volume data</a:t>
            </a:r>
          </a:p>
          <a:p>
            <a:pPr lvl="1"/>
            <a:r>
              <a:rPr lang="en-GB" dirty="0"/>
              <a:t>example 11 shows monthly average data with linear </a:t>
            </a:r>
            <a:r>
              <a:rPr lang="en-GB" dirty="0" err="1"/>
              <a:t>trendlines</a:t>
            </a:r>
            <a:endParaRPr lang="en-GB" dirty="0"/>
          </a:p>
          <a:p>
            <a:pPr lvl="1"/>
            <a:r>
              <a:rPr lang="en-GB" dirty="0"/>
              <a:t>example 12 shows 28-day rolling average data with </a:t>
            </a:r>
            <a:r>
              <a:rPr lang="en-GB" dirty="0" err="1"/>
              <a:t>trendlines</a:t>
            </a:r>
            <a:r>
              <a:rPr lang="en-GB" dirty="0"/>
              <a:t> of degree 3 (cubic equations)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77" y="3145666"/>
            <a:ext cx="2900150" cy="3102734"/>
          </a:xfrm>
          <a:prstGeom prst="rect">
            <a:avLst/>
          </a:prstGeom>
        </p:spPr>
      </p:pic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48" y="3140952"/>
            <a:ext cx="2904556" cy="31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now have a much clearer picture of how individual products are selling</a:t>
            </a:r>
          </a:p>
          <a:p>
            <a:r>
              <a:rPr lang="en-GB" dirty="0"/>
              <a:t>But we still don’t know how the company is doing as whole, in terms of sales</a:t>
            </a:r>
          </a:p>
          <a:p>
            <a:r>
              <a:rPr lang="en-GB" dirty="0"/>
              <a:t>An easy way to do this is with a </a:t>
            </a:r>
            <a:r>
              <a:rPr lang="en-GB" b="1" dirty="0"/>
              <a:t>stacked</a:t>
            </a:r>
            <a:r>
              <a:rPr lang="en-GB" dirty="0"/>
              <a:t> </a:t>
            </a:r>
            <a:r>
              <a:rPr lang="en-GB" b="1" dirty="0"/>
              <a:t>area plot</a:t>
            </a:r>
          </a:p>
          <a:p>
            <a:r>
              <a:rPr lang="en-GB" dirty="0"/>
              <a:t>Like a line plot but</a:t>
            </a:r>
          </a:p>
          <a:p>
            <a:pPr lvl="1"/>
            <a:r>
              <a:rPr lang="en-GB" dirty="0"/>
              <a:t>the area under each line is filled in</a:t>
            </a:r>
          </a:p>
          <a:p>
            <a:pPr lvl="1"/>
            <a:r>
              <a:rPr lang="en-GB" dirty="0"/>
              <a:t>the areas are stacked on top of each other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5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13AreaPlot 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To create a stacked area plot, use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stackplot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and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transpose()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the data so that the values can be accumulated</a:t>
            </a:r>
          </a:p>
          <a:p>
            <a:r>
              <a:rPr lang="en-GB" dirty="0"/>
              <a:t>Here’s the program (apart from reading in the data) and resulting plot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Clearly shows</a:t>
            </a:r>
          </a:p>
          <a:p>
            <a:pPr lvl="1"/>
            <a:r>
              <a:rPr lang="en-GB" dirty="0"/>
              <a:t>the company sales are growing overall</a:t>
            </a:r>
          </a:p>
          <a:p>
            <a:pPr lvl="1"/>
            <a:r>
              <a:rPr lang="en-GB" dirty="0"/>
              <a:t>the sudden disappearance of product G in the second quarter of the year</a:t>
            </a:r>
          </a:p>
          <a:p>
            <a:pPr lvl="1"/>
            <a:r>
              <a:rPr lang="en-GB" dirty="0"/>
              <a:t>the growth of product D in the second half of the year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1872" y="2363212"/>
            <a:ext cx="4575928" cy="181588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plt.stackplot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data.transpose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('Date',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Stacked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Product Sales',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30" name="Picture 29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92" y="2360461"/>
            <a:ext cx="2921840" cy="312593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3505200" y="4680072"/>
            <a:ext cx="4267200" cy="10700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876800" y="2992316"/>
            <a:ext cx="3200400" cy="23416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953000" y="4267200"/>
            <a:ext cx="1600200" cy="12192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856739" y="3493294"/>
            <a:ext cx="1086861" cy="18420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052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14AreaPlot all sorted.py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It’s generally considered good practice to sort the data before creating a stacked area plot so that the higher volume data is at the bottom</a:t>
            </a:r>
          </a:p>
          <a:p>
            <a:r>
              <a:rPr lang="en-GB" dirty="0"/>
              <a:t>Here’s the program and resulting plot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Shows relative proportions of high and medium volume products better … </a:t>
            </a:r>
          </a:p>
          <a:p>
            <a:r>
              <a:rPr lang="en-GB" dirty="0"/>
              <a:t>… but doesn’t show the growth of product D so clearly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362200"/>
            <a:ext cx="4267200" cy="193899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data.reindex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.</a:t>
            </a:r>
            <a:r>
              <a:rPr lang="en-GB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sort_values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(ascending=False).index, axis=1)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plt.stackplot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data.transpose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('Date',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('Stacked Product Sales',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9" y="1981200"/>
            <a:ext cx="3390901" cy="362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5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15AreaPlot low volume sorted.py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As always, if you want more detail, segment the data</a:t>
            </a:r>
          </a:p>
          <a:p>
            <a:pPr lvl="1"/>
            <a:r>
              <a:rPr lang="en-GB" dirty="0"/>
              <a:t>example 15 shows just the low volume products (sorted as before)</a:t>
            </a:r>
          </a:p>
          <a:p>
            <a:r>
              <a:rPr lang="en-GB" dirty="0"/>
              <a:t>Here’s the program and resulting plot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Since product D is on the bottom it must have the highest volume sales in total</a:t>
            </a:r>
          </a:p>
          <a:p>
            <a:pPr lvl="1"/>
            <a:r>
              <a:rPr lang="en-GB" dirty="0"/>
              <a:t>despite not being available for half the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362200"/>
            <a:ext cx="5105400" cy="230832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data.reindex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.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sort_values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(ascending=False).index, axis=1)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['D', 'E', 'M', 'O', 'P', 'T', 'X']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plt.stackplot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data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[selected]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.transpose())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('Date',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('Stacked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Low Volume 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Product Sales',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(selected,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08" y="2362200"/>
            <a:ext cx="256409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7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/ </a:t>
            </a:r>
            <a:r>
              <a:rPr lang="en-GB"/>
              <a:t>area plot </a:t>
            </a:r>
            <a:r>
              <a:rPr lang="en-GB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good practices are already done by default in </a:t>
            </a:r>
            <a:r>
              <a:rPr lang="en-GB" dirty="0" err="1"/>
              <a:t>matplotlib</a:t>
            </a:r>
            <a:r>
              <a:rPr lang="en-GB" dirty="0"/>
              <a:t> (although you can override them)</a:t>
            </a:r>
          </a:p>
          <a:p>
            <a:pPr lvl="1"/>
            <a:r>
              <a:rPr lang="en-GB" dirty="0"/>
              <a:t>don’t show too many time-series in the same chart (some of the examples have too many)</a:t>
            </a:r>
          </a:p>
          <a:p>
            <a:pPr lvl="1"/>
            <a:r>
              <a:rPr lang="en-GB" dirty="0"/>
              <a:t>start the y-axis at 0 (if possible / appropriate)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315222" cy="4724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Reminder - we are not making business recommendations</a:t>
            </a:r>
          </a:p>
          <a:p>
            <a:pPr lvl="1"/>
            <a:r>
              <a:rPr lang="en-GB" dirty="0"/>
              <a:t>let the business analyst decide what to do</a:t>
            </a:r>
          </a:p>
          <a:p>
            <a:r>
              <a:rPr lang="en-GB" dirty="0"/>
              <a:t>However …</a:t>
            </a:r>
          </a:p>
          <a:p>
            <a:pPr lvl="1"/>
            <a:r>
              <a:rPr lang="en-GB" dirty="0"/>
              <a:t>can see some products have considerable variation and / or peaks &amp; troughs (see Topic 05)</a:t>
            </a:r>
          </a:p>
          <a:p>
            <a:pPr lvl="1"/>
            <a:r>
              <a:rPr lang="en-GB" dirty="0"/>
              <a:t>fairly easy to identify some trends in sales</a:t>
            </a:r>
          </a:p>
          <a:p>
            <a:pPr lvl="1"/>
            <a:r>
              <a:rPr lang="en-GB" dirty="0"/>
              <a:t>easy to spot some anomalies where a product (or possibly the data) was not available (i.e. products D &amp; 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91" y="1524000"/>
            <a:ext cx="3455709" cy="3697100"/>
          </a:xfrm>
          <a:prstGeom prst="rect">
            <a:avLst/>
          </a:prstGeom>
        </p:spPr>
      </p:pic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28" y="1527142"/>
            <a:ext cx="3452772" cy="3693958"/>
          </a:xfrm>
          <a:prstGeom prst="rect">
            <a:avLst/>
          </a:prstGeom>
        </p:spPr>
      </p:pic>
      <p:pic>
        <p:nvPicPr>
          <p:cNvPr id="11" name="Picture 10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91" y="1524000"/>
            <a:ext cx="3455709" cy="3697100"/>
          </a:xfrm>
          <a:prstGeom prst="rect">
            <a:avLst/>
          </a:prstGeom>
        </p:spPr>
      </p:pic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91" y="1525570"/>
            <a:ext cx="3454240" cy="36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Lecture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Looked at visualising relative proportions using</a:t>
            </a:r>
          </a:p>
          <a:p>
            <a:pPr lvl="1"/>
            <a:r>
              <a:rPr lang="en-GB" dirty="0"/>
              <a:t>line plots</a:t>
            </a:r>
          </a:p>
          <a:p>
            <a:pPr lvl="1"/>
            <a:r>
              <a:rPr lang="en-GB" dirty="0"/>
              <a:t>area plots (or charts)</a:t>
            </a:r>
          </a:p>
          <a:p>
            <a:r>
              <a:rPr lang="en-GB" dirty="0"/>
              <a:t>Can significantly enhance data exploration with</a:t>
            </a:r>
          </a:p>
          <a:p>
            <a:pPr lvl="1"/>
            <a:r>
              <a:rPr lang="en-GB" dirty="0"/>
              <a:t>averages</a:t>
            </a:r>
          </a:p>
          <a:p>
            <a:pPr lvl="1"/>
            <a:r>
              <a:rPr lang="en-GB" dirty="0"/>
              <a:t>rolling averages</a:t>
            </a:r>
          </a:p>
          <a:p>
            <a:pPr lvl="1"/>
            <a:r>
              <a:rPr lang="en-GB" dirty="0" err="1"/>
              <a:t>trendlines</a:t>
            </a:r>
            <a:endParaRPr lang="en-GB" dirty="0"/>
          </a:p>
          <a:p>
            <a:pPr lvl="1"/>
            <a:r>
              <a:rPr lang="en-GB" dirty="0"/>
              <a:t>and again, segmentation (high / medium / low /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Almost all of todays examples contain the same lines of code at the top</a:t>
            </a:r>
          </a:p>
          <a:p>
            <a:pPr lvl="1"/>
            <a:r>
              <a:rPr lang="en-GB" dirty="0"/>
              <a:t>import the libraries &amp; read in the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As before the following lines prepare and show the plot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685800" y="2895600"/>
            <a:ext cx="7772400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pandas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/Products/DailySales.csv',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pd.plotting.register_matplotlib_converters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" y="5492032"/>
            <a:ext cx="7772400" cy="73866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... # this is where you draw the plot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93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date /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Did you notice the 2 extra lines (in bold)</a:t>
            </a:r>
          </a:p>
          <a:p>
            <a:pPr lvl="1"/>
            <a:r>
              <a:rPr lang="en-GB" dirty="0"/>
              <a:t>also that we are not using </a:t>
            </a:r>
            <a:r>
              <a:rPr lang="en-GB" dirty="0" err="1"/>
              <a:t>numpy</a:t>
            </a:r>
            <a:r>
              <a:rPr lang="en-GB" dirty="0"/>
              <a:t> (for most examples)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Strictly speaking only the last line is necessary</a:t>
            </a:r>
          </a:p>
          <a:p>
            <a:pPr lvl="1"/>
            <a:r>
              <a:rPr lang="en-GB" dirty="0"/>
              <a:t>it converts the data index to dates &amp; times so they are handled correctly</a:t>
            </a:r>
          </a:p>
          <a:p>
            <a:r>
              <a:rPr lang="en-GB" dirty="0"/>
              <a:t>The other line just prevents a warning message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451318"/>
            <a:ext cx="7391400" cy="181588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</a:t>
            </a:r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import pandas as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pd</a:t>
            </a:r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('../Data/Products/DailySales.csv',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pd.plotting.register_matplotlib_converters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pd.to_datetime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-5313" y="3962400"/>
            <a:ext cx="682472" cy="12954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3328" y="3657599"/>
            <a:ext cx="682472" cy="2231705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7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As we saw already the daily sales data contains</a:t>
            </a:r>
          </a:p>
          <a:p>
            <a:pPr lvl="1"/>
            <a:r>
              <a:rPr lang="en-GB" dirty="0"/>
              <a:t>25 columns, one for each product type</a:t>
            </a:r>
          </a:p>
          <a:p>
            <a:pPr lvl="1"/>
            <a:r>
              <a:rPr lang="en-GB" dirty="0"/>
              <a:t>365 rows, </a:t>
            </a:r>
            <a:r>
              <a:rPr lang="en-GB" i="1" dirty="0"/>
              <a:t>one for each day of the year</a:t>
            </a:r>
          </a:p>
          <a:p>
            <a:pPr lvl="1"/>
            <a:r>
              <a:rPr lang="en-GB" dirty="0"/>
              <a:t>check this by getting a summary with .head()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kind of data is known as </a:t>
            </a:r>
            <a:r>
              <a:rPr lang="en-GB" b="1" dirty="0"/>
              <a:t>time-series data</a:t>
            </a:r>
          </a:p>
          <a:p>
            <a:pPr lvl="1"/>
            <a:r>
              <a:rPr lang="en-GB" dirty="0"/>
              <a:t>a set of regularly timed measurements (here, one every day)</a:t>
            </a:r>
          </a:p>
          <a:p>
            <a:pPr lvl="1"/>
            <a:r>
              <a:rPr lang="en-GB" dirty="0"/>
              <a:t>very common in sales, financial data (e.g. share prices), environmental data (e.g. temperatures), resource management (e.g. number of patients), …</a:t>
            </a:r>
          </a:p>
          <a:p>
            <a:r>
              <a:rPr lang="en-GB" dirty="0"/>
              <a:t>We are going to explore the daily sales for each product over the year</a:t>
            </a:r>
          </a:p>
          <a:p>
            <a:pPr lvl="1"/>
            <a:r>
              <a:rPr lang="en-GB" dirty="0"/>
              <a:t>to get a sense of what happens over time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895600"/>
            <a:ext cx="7772400" cy="40011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5894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01LinePlot 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following code creates the plot on the right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single line in bold actually creates the line plot</a:t>
            </a:r>
          </a:p>
          <a:p>
            <a:r>
              <a:rPr lang="en-GB" dirty="0"/>
              <a:t>As before, the other lines prepare the figure, add labels and title and finally show it </a:t>
            </a:r>
          </a:p>
          <a:p>
            <a:r>
              <a:rPr lang="en-GB" dirty="0"/>
              <a:t>Also we can add a legend, showing which line is which</a:t>
            </a:r>
          </a:p>
          <a:p>
            <a:pPr lvl="1"/>
            <a:r>
              <a:rPr lang="en-GB" dirty="0"/>
              <a:t>like we did for the pie chart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52624"/>
            <a:ext cx="5105400" cy="181588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(data, linewidth=0.5)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('Date',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('Product Sales',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47" y="1952624"/>
            <a:ext cx="2457253" cy="26289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/>
          </p:cNvCxnSpPr>
          <p:nvPr/>
        </p:nvCxnSpPr>
        <p:spPr bwMode="auto">
          <a:xfrm flipV="1">
            <a:off x="4267200" y="2860566"/>
            <a:ext cx="2133600" cy="4922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cxnSpLocks/>
          </p:cNvCxnSpPr>
          <p:nvPr/>
        </p:nvCxnSpPr>
        <p:spPr bwMode="auto">
          <a:xfrm>
            <a:off x="4953000" y="2860566"/>
            <a:ext cx="1143000" cy="3398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267200" y="2667000"/>
            <a:ext cx="2819400" cy="16264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 flipV="1">
            <a:off x="5105400" y="2285671"/>
            <a:ext cx="1828800" cy="838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516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This plot contains far too much information to understand so, as before, we segment the data</a:t>
            </a:r>
          </a:p>
          <a:p>
            <a:r>
              <a:rPr lang="en-GB" dirty="0"/>
              <a:t>Last week we visually identified products A, F &amp; L as the high volume ones</a:t>
            </a:r>
          </a:p>
          <a:p>
            <a:pPr lvl="1"/>
            <a:r>
              <a:rPr lang="en-GB" dirty="0"/>
              <a:t>could also work this out by sorting the data and printing out the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.sum()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of the columns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or even just the sum of the first few columns</a:t>
            </a:r>
          </a:p>
          <a:p>
            <a:pPr lvl="1"/>
            <a:endParaRPr lang="en-GB" dirty="0"/>
          </a:p>
          <a:p>
            <a:r>
              <a:rPr lang="en-GB" dirty="0"/>
              <a:t>Initially let’s explore these high volume columns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3886200"/>
            <a:ext cx="7772400" cy="830997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data.reindex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.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sort_values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(ascending=False).index, axis=1)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224046"/>
            <a:ext cx="7772400" cy="3385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().head())</a:t>
            </a:r>
          </a:p>
        </p:txBody>
      </p:sp>
    </p:spTree>
    <p:extLst>
      <p:ext uri="{BB962C8B-B14F-4D97-AF65-F5344CB8AC3E}">
        <p14:creationId xmlns:p14="http://schemas.microsoft.com/office/powerpoint/2010/main" val="70092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02LinePlot high volume.py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Just select some of the columns and replace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GB" dirty="0"/>
              <a:t> with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data[selected]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code in bold shows changes from example 01</a:t>
            </a:r>
          </a:p>
          <a:p>
            <a:r>
              <a:rPr lang="en-GB" dirty="0"/>
              <a:t>So looks like A &amp; F are the really big sellers and L only sells about half as much as either … right?</a:t>
            </a:r>
          </a:p>
          <a:p>
            <a:pPr lvl="1"/>
            <a:r>
              <a:rPr lang="en-GB" dirty="0"/>
              <a:t>WRONG!!! … the y-axis starts at around 280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8157" y="2133600"/>
            <a:ext cx="4645843" cy="2800767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print(data[selected].head())</a:t>
            </a:r>
          </a:p>
          <a:p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data[selected]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, linewidth=0.5)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('Date',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High Volume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Product Sales',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823477"/>
            <a:ext cx="2922309" cy="312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3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03LinePlot high volume axis zeroed.py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err="1"/>
              <a:t>Matplotlib</a:t>
            </a:r>
            <a:r>
              <a:rPr lang="en-GB" dirty="0"/>
              <a:t> decides on the limits of the y-axis so that the lines fit nicely in the plot area …</a:t>
            </a:r>
          </a:p>
          <a:p>
            <a:r>
              <a:rPr lang="en-GB" dirty="0"/>
              <a:t>… but this can be very misleading</a:t>
            </a:r>
          </a:p>
          <a:p>
            <a:pPr lvl="1"/>
            <a:r>
              <a:rPr lang="en-GB" dirty="0"/>
              <a:t>so it’s a trick employed by sales-people and politicians the world over (sometimes)</a:t>
            </a:r>
          </a:p>
          <a:p>
            <a:r>
              <a:rPr lang="en-GB" dirty="0"/>
              <a:t>In the next example we correct this by setting the </a:t>
            </a:r>
            <a:r>
              <a:rPr lang="en-GB" b="1" dirty="0"/>
              <a:t>minimum</a:t>
            </a:r>
            <a:r>
              <a:rPr lang="en-GB" dirty="0"/>
              <a:t> y </a:t>
            </a:r>
            <a:r>
              <a:rPr lang="en-GB" b="1" dirty="0"/>
              <a:t>limit</a:t>
            </a:r>
            <a:r>
              <a:rPr lang="en-GB" dirty="0"/>
              <a:t> to 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That’s better! L is not as high volume as the other two but still relatively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59877" y="2819400"/>
            <a:ext cx="5105400" cy="230832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(data[selected], linewidth=0.5)</a:t>
            </a:r>
          </a:p>
          <a:p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plt.ylim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ymin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('Date',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('High Volume Product Sales',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93" y="2819400"/>
            <a:ext cx="2627721" cy="28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9</TotalTime>
  <Words>3431</Words>
  <Application>Microsoft Office PowerPoint</Application>
  <PresentationFormat>On-screen Show (4:3)</PresentationFormat>
  <Paragraphs>522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Consolas</vt:lpstr>
      <vt:lpstr>Courier New</vt:lpstr>
      <vt:lpstr>Times New Roman</vt:lpstr>
      <vt:lpstr>Term1Theme</vt:lpstr>
      <vt:lpstr>Lecture 03: Time</vt:lpstr>
      <vt:lpstr>Motivation / Objectives</vt:lpstr>
      <vt:lpstr>Common features</vt:lpstr>
      <vt:lpstr>Handling date / time</vt:lpstr>
      <vt:lpstr>The data</vt:lpstr>
      <vt:lpstr>01LinePlot all.py</vt:lpstr>
      <vt:lpstr>Segmenting the data</vt:lpstr>
      <vt:lpstr>02LinePlot high volume.py</vt:lpstr>
      <vt:lpstr>03LinePlot high volume axis zeroed.py</vt:lpstr>
      <vt:lpstr>Averaging &amp; trends</vt:lpstr>
      <vt:lpstr>Resampling data</vt:lpstr>
      <vt:lpstr>Overlaying line plots</vt:lpstr>
      <vt:lpstr>04LinePlot high volume averaged.py</vt:lpstr>
      <vt:lpstr>Rolling averages</vt:lpstr>
      <vt:lpstr>05LinePlot high volume rolling averaged.py</vt:lpstr>
      <vt:lpstr>Trendlines</vt:lpstr>
      <vt:lpstr>06LinePlot high volume trendline.py</vt:lpstr>
      <vt:lpstr>Trendline code</vt:lpstr>
      <vt:lpstr>Examples 07 &amp; 08</vt:lpstr>
      <vt:lpstr>Examples 09 &amp; 10</vt:lpstr>
      <vt:lpstr>Further explorations</vt:lpstr>
      <vt:lpstr>Examples 11 &amp; 12</vt:lpstr>
      <vt:lpstr>Area plots</vt:lpstr>
      <vt:lpstr>13AreaPlot all.py</vt:lpstr>
      <vt:lpstr>14AreaPlot all sorted.py</vt:lpstr>
      <vt:lpstr>15AreaPlot low volume sorted.py</vt:lpstr>
      <vt:lpstr>Line / area plot guidelines</vt:lpstr>
      <vt:lpstr>Data conclusions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Christopher Walshaw</cp:lastModifiedBy>
  <cp:revision>326</cp:revision>
  <cp:lastPrinted>2017-09-27T13:17:06Z</cp:lastPrinted>
  <dcterms:created xsi:type="dcterms:W3CDTF">2002-08-02T19:17:07Z</dcterms:created>
  <dcterms:modified xsi:type="dcterms:W3CDTF">2021-01-28T07:39:59Z</dcterms:modified>
</cp:coreProperties>
</file>