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256" r:id="rId2"/>
    <p:sldId id="488" r:id="rId3"/>
    <p:sldId id="470" r:id="rId4"/>
    <p:sldId id="515" r:id="rId5"/>
    <p:sldId id="516" r:id="rId6"/>
    <p:sldId id="517" r:id="rId7"/>
    <p:sldId id="426" r:id="rId8"/>
    <p:sldId id="518" r:id="rId9"/>
    <p:sldId id="519" r:id="rId10"/>
    <p:sldId id="520" r:id="rId11"/>
    <p:sldId id="521" r:id="rId12"/>
    <p:sldId id="523" r:id="rId13"/>
    <p:sldId id="522" r:id="rId14"/>
    <p:sldId id="524" r:id="rId15"/>
    <p:sldId id="525" r:id="rId16"/>
    <p:sldId id="526" r:id="rId17"/>
    <p:sldId id="527" r:id="rId18"/>
    <p:sldId id="538" r:id="rId19"/>
    <p:sldId id="539" r:id="rId20"/>
    <p:sldId id="528" r:id="rId21"/>
    <p:sldId id="537" r:id="rId22"/>
    <p:sldId id="529" r:id="rId23"/>
    <p:sldId id="530" r:id="rId24"/>
    <p:sldId id="531" r:id="rId25"/>
    <p:sldId id="532" r:id="rId26"/>
    <p:sldId id="534" r:id="rId27"/>
    <p:sldId id="535" r:id="rId28"/>
    <p:sldId id="536" r:id="rId29"/>
    <p:sldId id="486" r:id="rId30"/>
    <p:sldId id="493" r:id="rId3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FFCD0"/>
    <a:srgbClr val="FF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763B2-1FB9-4173-9085-D780A9203CCE}" v="6" dt="2023-02-09T12:50:13.972"/>
    <p1510:client id="{C78325AF-6715-480E-96EB-7B57FEC47632}" v="2" dt="2023-02-09T14:40:00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80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odun E Omage" userId="d922c0f5-05dd-4994-a1fe-9509f9de1d4b" providerId="ADAL" clId="{BCB763B2-1FB9-4173-9085-D780A9203CCE}"/>
    <pc:docChg chg="modSld">
      <pc:chgData name="Abiodun E Omage" userId="d922c0f5-05dd-4994-a1fe-9509f9de1d4b" providerId="ADAL" clId="{BCB763B2-1FB9-4173-9085-D780A9203CCE}" dt="2023-02-09T12:48:58.994" v="2" actId="207"/>
      <pc:docMkLst>
        <pc:docMk/>
      </pc:docMkLst>
      <pc:sldChg chg="modSp">
        <pc:chgData name="Abiodun E Omage" userId="d922c0f5-05dd-4994-a1fe-9509f9de1d4b" providerId="ADAL" clId="{BCB763B2-1FB9-4173-9085-D780A9203CCE}" dt="2023-02-09T12:48:58.994" v="2" actId="207"/>
        <pc:sldMkLst>
          <pc:docMk/>
          <pc:sldMk cId="2251670985" sldId="426"/>
        </pc:sldMkLst>
        <pc:spChg chg="mod">
          <ac:chgData name="Abiodun E Omage" userId="d922c0f5-05dd-4994-a1fe-9509f9de1d4b" providerId="ADAL" clId="{BCB763B2-1FB9-4173-9085-D780A9203CCE}" dt="2023-02-09T12:48:58.994" v="2" actId="207"/>
          <ac:spMkLst>
            <pc:docMk/>
            <pc:sldMk cId="2251670985" sldId="426"/>
            <ac:spMk id="3" creationId="{00000000-0000-0000-0000-000000000000}"/>
          </ac:spMkLst>
        </pc:spChg>
      </pc:sldChg>
      <pc:sldChg chg="modSp">
        <pc:chgData name="Abiodun E Omage" userId="d922c0f5-05dd-4994-a1fe-9509f9de1d4b" providerId="ADAL" clId="{BCB763B2-1FB9-4173-9085-D780A9203CCE}" dt="2023-02-09T12:38:16.247" v="1" actId="207"/>
        <pc:sldMkLst>
          <pc:docMk/>
          <pc:sldMk cId="1767141768" sldId="517"/>
        </pc:sldMkLst>
        <pc:spChg chg="mod">
          <ac:chgData name="Abiodun E Omage" userId="d922c0f5-05dd-4994-a1fe-9509f9de1d4b" providerId="ADAL" clId="{BCB763B2-1FB9-4173-9085-D780A9203CCE}" dt="2023-02-09T12:38:00.440" v="0" actId="207"/>
          <ac:spMkLst>
            <pc:docMk/>
            <pc:sldMk cId="1767141768" sldId="517"/>
            <ac:spMk id="3" creationId="{00000000-0000-0000-0000-000000000000}"/>
          </ac:spMkLst>
        </pc:spChg>
        <pc:spChg chg="mod">
          <ac:chgData name="Abiodun E Omage" userId="d922c0f5-05dd-4994-a1fe-9509f9de1d4b" providerId="ADAL" clId="{BCB763B2-1FB9-4173-9085-D780A9203CCE}" dt="2023-02-09T12:38:16.247" v="1" actId="207"/>
          <ac:spMkLst>
            <pc:docMk/>
            <pc:sldMk cId="1767141768" sldId="517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rrelation_does_not_imply_caus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thsisfun.com/data/correl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Lecture 04</a:t>
            </a:r>
            <a:r>
              <a:rPr lang="en-US" dirty="0">
                <a:ea typeface="ＭＳ Ｐゴシック" pitchFamily="34" charset="-128"/>
              </a:rPr>
              <a:t>: Correlation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02ScatterPlot medium volume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following code creates the 10 subplots on the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single line in bold actually creates the scatter plot</a:t>
            </a:r>
          </a:p>
          <a:p>
            <a:pPr lvl="1"/>
            <a:r>
              <a:rPr lang="en-GB" dirty="0"/>
              <a:t>the parameter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s=0.5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changes the size of the dots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828800"/>
            <a:ext cx="4800600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['G', 'H', 'J', 'S', 'W']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Product sales correlations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name_j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(4, 4,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vs ' + 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], data[name_j], s=0.5)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75" y="1828800"/>
            <a:ext cx="2890625" cy="309254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81017" y="5788892"/>
            <a:ext cx="2668569" cy="762001"/>
          </a:xfrm>
          <a:prstGeom prst="wedgeRectCallout">
            <a:avLst>
              <a:gd name="adj1" fmla="val 160997"/>
              <a:gd name="adj2" fmla="val -36708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 has a negative correlation with J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862546" y="5788892"/>
            <a:ext cx="2668569" cy="762001"/>
          </a:xfrm>
          <a:prstGeom prst="wedgeRectCallout">
            <a:avLst>
              <a:gd name="adj1" fmla="val 85520"/>
              <a:gd name="adj2" fmla="val -35975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 has a positive correlation with 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638800" y="5791199"/>
            <a:ext cx="3388672" cy="762001"/>
          </a:xfrm>
          <a:prstGeom prst="wedgeRectCallout">
            <a:avLst>
              <a:gd name="adj1" fmla="val 21812"/>
              <a:gd name="adj2" fmla="val -3665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J has a strong negative correlation with 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34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03ScatterPlot low volume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following code creates the 21 subplots on the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Notice that the parameters of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add_subplot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have changed from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4, 4 </a:t>
            </a:r>
            <a:r>
              <a:rPr lang="en-GB" dirty="0"/>
              <a:t>previously to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5, 5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dirty="0"/>
              <a:t>because 21 subplots will not fit in 4 x 4 = 16 slots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52624"/>
            <a:ext cx="5181600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['D', 'E', 'M', 'O', 'P', 'T', 'X']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correlations',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s=0.5)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52624"/>
            <a:ext cx="2514600" cy="2690252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5867400" y="5637459"/>
            <a:ext cx="3200400" cy="762001"/>
          </a:xfrm>
          <a:prstGeom prst="wedgeRectCallout">
            <a:avLst>
              <a:gd name="adj1" fmla="val -21476"/>
              <a:gd name="adj2" fmla="val -33205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 has a strong correlation with O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13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Remembering that </a:t>
            </a:r>
            <a:r>
              <a:rPr lang="en-GB" b="1" dirty="0"/>
              <a:t>correlation does not imply causation</a:t>
            </a:r>
            <a:r>
              <a:rPr lang="en-GB" dirty="0"/>
              <a:t> … what does it mean if one product is correlated with another?</a:t>
            </a:r>
          </a:p>
          <a:p>
            <a:r>
              <a:rPr lang="en-GB" dirty="0"/>
              <a:t>It may mean that when someone buys product M they also buy product O at the same time</a:t>
            </a:r>
          </a:p>
          <a:p>
            <a:pPr lvl="1"/>
            <a:r>
              <a:rPr lang="en-GB" dirty="0"/>
              <a:t>for example, table and chairs (assuming they’re sold separately)</a:t>
            </a:r>
          </a:p>
          <a:p>
            <a:r>
              <a:rPr lang="en-GB" dirty="0"/>
              <a:t>It may mean there’s some underlying cause so that both products tend to be bought at the same time of year</a:t>
            </a:r>
          </a:p>
          <a:p>
            <a:pPr lvl="1"/>
            <a:r>
              <a:rPr lang="en-GB" dirty="0"/>
              <a:t>for example, ice cream and sunblock</a:t>
            </a:r>
          </a:p>
          <a:p>
            <a:r>
              <a:rPr lang="en-GB" dirty="0"/>
              <a:t>And the same is true for negative correlation which can be seasonal</a:t>
            </a:r>
          </a:p>
          <a:p>
            <a:pPr lvl="1"/>
            <a:r>
              <a:rPr lang="en-GB" dirty="0"/>
              <a:t>for example, ice cream and gloves</a:t>
            </a:r>
          </a:p>
          <a:p>
            <a:r>
              <a:rPr lang="en-GB" dirty="0"/>
              <a:t>Or negative correlation might mean that tastes are changing</a:t>
            </a:r>
          </a:p>
          <a:p>
            <a:pPr lvl="1"/>
            <a:r>
              <a:rPr lang="en-GB" dirty="0"/>
              <a:t>for example, people switching from latte to flat white coffees</a:t>
            </a:r>
          </a:p>
          <a:p>
            <a:r>
              <a:rPr lang="en-GB" dirty="0"/>
              <a:t>Our role as data scientists is to highlight correlation, not establish causation</a:t>
            </a:r>
          </a:p>
          <a:p>
            <a:r>
              <a:rPr lang="en-GB" dirty="0"/>
              <a:t>However, it might then make sense to group strongly correlated variables together</a:t>
            </a:r>
          </a:p>
          <a:p>
            <a:pPr lvl="1"/>
            <a:r>
              <a:rPr lang="en-GB" dirty="0"/>
              <a:t>for example, table and chairs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1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You might realise that finding correlations by looking at scatter plots is tedious and error prone</a:t>
            </a:r>
          </a:p>
          <a:p>
            <a:pPr lvl="1"/>
            <a:r>
              <a:rPr lang="en-GB" dirty="0"/>
              <a:t>to check the correlations for all 25 products against each other we would need to look at 300 subplots</a:t>
            </a:r>
          </a:p>
          <a:p>
            <a:pPr lvl="1"/>
            <a:r>
              <a:rPr lang="en-GB" dirty="0"/>
              <a:t>if there’s 250 products then its 31,250 subplots!</a:t>
            </a:r>
          </a:p>
          <a:p>
            <a:r>
              <a:rPr lang="en-GB" dirty="0"/>
              <a:t>You might also guess that there’s a way of measuring correlation numerically</a:t>
            </a:r>
          </a:p>
          <a:p>
            <a:pPr lvl="1"/>
            <a:r>
              <a:rPr lang="en-GB" dirty="0"/>
              <a:t>in fact there are several and Pandas will calculate at least 3 different versions for you with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/>
              <a:t>The default version in Pandas is the Pearson correlation coefficient</a:t>
            </a:r>
          </a:p>
          <a:p>
            <a:pPr lvl="1"/>
            <a:r>
              <a:rPr lang="en-GB" dirty="0"/>
              <a:t>expressed as a number between -1 (perfect negative correlation) and +1 (perfect positive correlation)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1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Even with Pandas calculating correlations we still need to visualise them somehow</a:t>
            </a:r>
          </a:p>
          <a:p>
            <a:pPr lvl="1"/>
            <a:r>
              <a:rPr lang="en-GB" dirty="0"/>
              <a:t>for 25 products, Pandas calculates 25 x 24 = 600 correlation coefficients</a:t>
            </a:r>
          </a:p>
          <a:p>
            <a:r>
              <a:rPr lang="en-GB" dirty="0"/>
              <a:t>The standard way to do this is with a heat map</a:t>
            </a:r>
          </a:p>
          <a:p>
            <a:pPr lvl="1"/>
            <a:r>
              <a:rPr lang="en-GB" dirty="0"/>
              <a:t>a coloured chart where blue represents cold (-1) and red represents hot (+1)</a:t>
            </a:r>
          </a:p>
          <a:p>
            <a:r>
              <a:rPr lang="en-GB" dirty="0"/>
              <a:t>It’s certainly possible to do this in </a:t>
            </a:r>
            <a:r>
              <a:rPr lang="en-GB" dirty="0" err="1"/>
              <a:t>MatPlotLib</a:t>
            </a:r>
            <a:endParaRPr lang="en-GB" dirty="0"/>
          </a:p>
          <a:p>
            <a:pPr lvl="1"/>
            <a:r>
              <a:rPr lang="en-GB" dirty="0"/>
              <a:t>but it’s much easier using </a:t>
            </a:r>
            <a:r>
              <a:rPr lang="en-GB" dirty="0" err="1"/>
              <a:t>Seaborn</a:t>
            </a:r>
            <a:r>
              <a:rPr lang="en-GB" dirty="0"/>
              <a:t>, a high level visualisation library built on top of Pandas and </a:t>
            </a:r>
            <a:r>
              <a:rPr lang="en-GB" dirty="0" err="1"/>
              <a:t>MatPlotLib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9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04HeatMap correlation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Seaborn</a:t>
            </a:r>
            <a:r>
              <a:rPr lang="en-GB" dirty="0"/>
              <a:t> needs an extra import</a:t>
            </a:r>
          </a:p>
          <a:p>
            <a:endParaRPr lang="en-GB" dirty="0"/>
          </a:p>
          <a:p>
            <a:r>
              <a:rPr lang="en-GB" dirty="0"/>
              <a:t>Then this code creates the heat map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the diagonal squares are red as each time-series is perfectly correlated with itself</a:t>
            </a:r>
          </a:p>
          <a:p>
            <a:r>
              <a:rPr lang="en-GB" dirty="0"/>
              <a:t>Apart from that you are looking for strong red colours (positive correlation) or strong blue (negative correlation)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590800"/>
            <a:ext cx="5181600" cy="156966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sns.heatmap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=-1,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sns.diverging_palette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(220, 20, n=200),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square=True)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ax.get_xticklabels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(), rotation=45,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horizontalalignment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='right')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842701"/>
            <a:ext cx="5181600" cy="27699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seaborn as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</a:t>
            </a:r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64" y="1524000"/>
            <a:ext cx="256409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05HeatMap correlation selected.py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There is still rather a lot of information and the company is not particularly interested in very low volume products</a:t>
            </a:r>
          </a:p>
          <a:p>
            <a:r>
              <a:rPr lang="en-GB" dirty="0"/>
              <a:t>This code creates a heat map excluding very low volume</a:t>
            </a:r>
          </a:p>
          <a:p>
            <a:pPr lvl="1"/>
            <a:r>
              <a:rPr lang="en-GB" dirty="0"/>
              <a:t>anything under 10,000 sales per year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code also annotates the coefficients</a:t>
            </a:r>
          </a:p>
          <a:p>
            <a:pPr lvl="1"/>
            <a:r>
              <a:rPr lang="en-GB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annot_kws</a:t>
            </a:r>
            <a:r>
              <a:rPr lang="en-GB" sz="2800" dirty="0">
                <a:latin typeface="Consolas" panose="020B0609020204030204" pitchFamily="49" charset="0"/>
                <a:cs typeface="Courier New" panose="02070309020205020404" pitchFamily="49" charset="0"/>
              </a:rPr>
              <a:t>={"size": 8}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sets the font size to 8pt</a:t>
            </a:r>
          </a:p>
          <a:p>
            <a:r>
              <a:rPr lang="en-GB" dirty="0"/>
              <a:t>The strongest positive correlations are between H, M &amp; O </a:t>
            </a:r>
          </a:p>
          <a:p>
            <a:r>
              <a:rPr lang="en-GB" dirty="0"/>
              <a:t>The strongest negative are between J &amp; S</a:t>
            </a:r>
          </a:p>
          <a:p>
            <a:pPr lvl="1"/>
            <a:r>
              <a:rPr lang="en-GB" dirty="0"/>
              <a:t>A is also correlated with J and negatively correlated with 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799" y="2590800"/>
            <a:ext cx="5105400" cy="193899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() &gt; 10000]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=(10, 10))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sns.heatmap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=-1,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sns.diverging_palette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(220, 20, n=200),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square=True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=True,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annot_kws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={"size": 8}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ax.get_xticklabels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(), rotation=45,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horizontalalignment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='right')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6692"/>
            <a:ext cx="2362200" cy="25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06 – correlation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can now explore these in more detail using the code from example 02 or 03 and selecting correlated groups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09800"/>
            <a:ext cx="3048000" cy="3260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2209800"/>
            <a:ext cx="4572000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'H', 'J', 'M', 'O', 'S']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correlations',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4, 4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s=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31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 can even focus on just the strong positive correlations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2209800"/>
            <a:ext cx="3048000" cy="32609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78" y="2209800"/>
            <a:ext cx="4574222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['H', 'M', 'O']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correlations',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2, 2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16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s=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07 – positive correlation subplots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4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Or just strong negative correlations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2" name="Picture 1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2209799"/>
            <a:ext cx="3048001" cy="32609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356" y="2209800"/>
            <a:ext cx="4576444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'J', 'S']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correlations',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2, 2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16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s=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08 - negative correlation subplots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6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953000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company who supplied the data want to know about products that</a:t>
            </a:r>
          </a:p>
          <a:p>
            <a:pPr lvl="1"/>
            <a:r>
              <a:rPr lang="en-GB" dirty="0"/>
              <a:t>don’t sell well or</a:t>
            </a:r>
          </a:p>
          <a:p>
            <a:pPr lvl="1"/>
            <a:r>
              <a:rPr lang="en-GB" dirty="0"/>
              <a:t>aren’t very profitable or</a:t>
            </a:r>
          </a:p>
          <a:p>
            <a:pPr lvl="1"/>
            <a:r>
              <a:rPr lang="en-GB" dirty="0"/>
              <a:t>cost too much to market or …</a:t>
            </a:r>
          </a:p>
          <a:p>
            <a:r>
              <a:rPr lang="en-GB" dirty="0"/>
              <a:t>Last week we looked at time-series and trends</a:t>
            </a:r>
          </a:p>
          <a:p>
            <a:pPr lvl="1"/>
            <a:r>
              <a:rPr lang="en-GB" dirty="0"/>
              <a:t>averages, rolling averages, </a:t>
            </a:r>
            <a:r>
              <a:rPr lang="en-GB" dirty="0" err="1"/>
              <a:t>trendlines</a:t>
            </a:r>
            <a:r>
              <a:rPr lang="en-GB" dirty="0"/>
              <a:t>, …</a:t>
            </a:r>
          </a:p>
          <a:p>
            <a:r>
              <a:rPr lang="en-GB" dirty="0"/>
              <a:t>Today we take a closer look at how some of those trends may be related to each other using two further standard visualisations</a:t>
            </a:r>
          </a:p>
          <a:p>
            <a:pPr lvl="1"/>
            <a:r>
              <a:rPr lang="en-GB" dirty="0"/>
              <a:t>scatter plots</a:t>
            </a:r>
          </a:p>
          <a:p>
            <a:pPr lvl="1"/>
            <a:r>
              <a:rPr lang="en-GB" dirty="0"/>
              <a:t>heat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7" y="3962399"/>
            <a:ext cx="2136743" cy="2286001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7" y="1523999"/>
            <a:ext cx="2136743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Having identified correlated groups of time-series we can compare their line plots</a:t>
            </a:r>
          </a:p>
          <a:p>
            <a:pPr lvl="1"/>
            <a:r>
              <a:rPr lang="en-GB" dirty="0"/>
              <a:t>e.g. with a rolling average from example 05, last week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21180"/>
            <a:ext cx="3282751" cy="3512061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 bwMode="auto">
          <a:xfrm>
            <a:off x="4419600" y="3124200"/>
            <a:ext cx="4267200" cy="1146639"/>
          </a:xfrm>
          <a:prstGeom prst="wedgeRectCallout">
            <a:avLst>
              <a:gd name="adj1" fmla="val -74828"/>
              <a:gd name="adj2" fmla="val 1484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 is climbing at twice the rate but the distance between them is increasing steadily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419600" y="4421458"/>
            <a:ext cx="2442262" cy="762001"/>
          </a:xfrm>
          <a:prstGeom prst="wedgeRectCallout">
            <a:avLst>
              <a:gd name="adj1" fmla="val -91644"/>
              <a:gd name="adj2" fmla="val 90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 &amp; O are very closely aligned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419600" y="5297719"/>
            <a:ext cx="4498875" cy="1146639"/>
          </a:xfrm>
          <a:prstGeom prst="wedgeRectCallout">
            <a:avLst>
              <a:gd name="adj1" fmla="val -48426"/>
              <a:gd name="adj2" fmla="val -131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possible explanation: every time someone buys 2 Hs, they also buy an O </a:t>
            </a:r>
            <a:r>
              <a:rPr lang="en-GB">
                <a:solidFill>
                  <a:schemeClr val="tx1"/>
                </a:solidFill>
              </a:rPr>
              <a:t>and an 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31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Having identified correlated groups of time-series we can compare their line plots</a:t>
            </a:r>
          </a:p>
          <a:p>
            <a:pPr lvl="1"/>
            <a:r>
              <a:rPr lang="en-GB" dirty="0"/>
              <a:t>e.g. with a rolling average from example 05, last week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50" y="2821181"/>
            <a:ext cx="3203450" cy="3427220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 bwMode="auto">
          <a:xfrm>
            <a:off x="543154" y="2802445"/>
            <a:ext cx="4267200" cy="895074"/>
          </a:xfrm>
          <a:prstGeom prst="wedgeRectCallout">
            <a:avLst>
              <a:gd name="adj1" fmla="val 74289"/>
              <a:gd name="adj2" fmla="val 4093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 &amp; J are declining slowly while S is climbing slowly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43154" y="3735512"/>
            <a:ext cx="4267200" cy="945331"/>
          </a:xfrm>
          <a:prstGeom prst="wedgeRectCallout">
            <a:avLst>
              <a:gd name="adj1" fmla="val 75834"/>
              <a:gd name="adj2" fmla="val 1004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however they all exhibit related peaks and troughs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43154" y="4768470"/>
            <a:ext cx="4999190" cy="1828800"/>
          </a:xfrm>
          <a:prstGeom prst="wedgeRectCallout">
            <a:avLst>
              <a:gd name="adj1" fmla="val 49995"/>
              <a:gd name="adj2" fmla="val 1823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possible explanations: sales are seasonal / every time someone buys a J they also buy several As /</a:t>
            </a:r>
          </a:p>
          <a:p>
            <a:r>
              <a:rPr lang="en-GB" dirty="0">
                <a:solidFill>
                  <a:schemeClr val="tx1"/>
                </a:solidFill>
              </a:rPr>
              <a:t>people are gradually switching to S instead of J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2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So far we have looked at comparisons between time-series where the common index values are the dates</a:t>
            </a:r>
          </a:p>
          <a:p>
            <a:r>
              <a:rPr lang="en-GB" dirty="0"/>
              <a:t>However, correlations can be made between other things </a:t>
            </a:r>
          </a:p>
          <a:p>
            <a:pPr lvl="1"/>
            <a:r>
              <a:rPr lang="en-GB" dirty="0"/>
              <a:t>for example, the common index values could be the products themselves</a:t>
            </a:r>
          </a:p>
          <a:p>
            <a:pPr lvl="1"/>
            <a:r>
              <a:rPr lang="en-GB" dirty="0"/>
              <a:t>then we can check correlations between price, profit, total sales, marketing, …</a:t>
            </a:r>
          </a:p>
          <a:p>
            <a:r>
              <a:rPr lang="en-GB" dirty="0"/>
              <a:t>To do this we need some more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19100" y="4343400"/>
            <a:ext cx="8305800" cy="120032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marketing_data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/Products/MarketingPerProduct.csv’,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price_per_unit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/Products/PricePerUnit.csv',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profit_per_unit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/Products/ProfitPerUnit.csv',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4700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can then construct a </a:t>
            </a:r>
            <a:r>
              <a:rPr lang="en-GB" dirty="0" err="1"/>
              <a:t>dataframe</a:t>
            </a:r>
            <a:r>
              <a:rPr lang="en-GB" dirty="0"/>
              <a:t> containing summary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contains 25 rows (one per product) and 5 columns:</a:t>
            </a:r>
          </a:p>
          <a:p>
            <a:pPr lvl="1"/>
            <a:r>
              <a:rPr lang="en-GB" dirty="0"/>
              <a:t>Price: the retail price per unit (the price the customer pays, from £8 to £49)</a:t>
            </a:r>
          </a:p>
          <a:p>
            <a:pPr lvl="1"/>
            <a:r>
              <a:rPr lang="en-GB" dirty="0"/>
              <a:t>Profit: the amount of profit per unit (from £1 to £25)</a:t>
            </a:r>
          </a:p>
          <a:p>
            <a:pPr lvl="1"/>
            <a:r>
              <a:rPr lang="en-GB" dirty="0"/>
              <a:t>Sales: the total sales over the year calculated from the daily sales data</a:t>
            </a:r>
          </a:p>
          <a:p>
            <a:pPr lvl="1"/>
            <a:r>
              <a:rPr lang="en-GB" dirty="0"/>
              <a:t>Marketing: the total marketing budget for this product (£0 to £44,000)</a:t>
            </a:r>
          </a:p>
          <a:p>
            <a:pPr lvl="1"/>
            <a:r>
              <a:rPr lang="en-GB" dirty="0"/>
              <a:t>Cost: the cost per unit calculated from the price and profit (the cost of manufacturing or buying in the product, from £6 to £45)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95227" y="1823311"/>
            <a:ext cx="7391400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pd.DataFrame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(index=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['Price']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price_per_unit.values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['Profit']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profit_per_unit.values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['Sales']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().values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marketing_data.values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['Cost'] =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['Price'] -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['Profit']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summary_data.head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summary_data.describe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Curved Right Arrow 7">
            <a:extLst>
              <a:ext uri="{FF2B5EF4-FFF2-40B4-BE49-F238E27FC236}">
                <a16:creationId xmlns:a16="http://schemas.microsoft.com/office/drawing/2014/main" id="{E2B82616-7193-43FF-9747-AD27E5FD3DE4}"/>
              </a:ext>
            </a:extLst>
          </p:cNvPr>
          <p:cNvSpPr/>
          <p:nvPr/>
        </p:nvSpPr>
        <p:spPr bwMode="auto">
          <a:xfrm flipV="1">
            <a:off x="10212" y="2057400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7">
            <a:extLst>
              <a:ext uri="{FF2B5EF4-FFF2-40B4-BE49-F238E27FC236}">
                <a16:creationId xmlns:a16="http://schemas.microsoft.com/office/drawing/2014/main" id="{3048DA8C-A306-48BC-B35B-CCFACA56A568}"/>
              </a:ext>
            </a:extLst>
          </p:cNvPr>
          <p:cNvSpPr/>
          <p:nvPr/>
        </p:nvSpPr>
        <p:spPr bwMode="auto">
          <a:xfrm flipV="1">
            <a:off x="8042" y="2289517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BCC656C3-D972-4B7E-9273-6076ADB0007E}"/>
              </a:ext>
            </a:extLst>
          </p:cNvPr>
          <p:cNvSpPr/>
          <p:nvPr/>
        </p:nvSpPr>
        <p:spPr bwMode="auto">
          <a:xfrm flipV="1">
            <a:off x="6770" y="2521634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7">
            <a:extLst>
              <a:ext uri="{FF2B5EF4-FFF2-40B4-BE49-F238E27FC236}">
                <a16:creationId xmlns:a16="http://schemas.microsoft.com/office/drawing/2014/main" id="{ECF6877C-AB49-48E0-859A-004C7133E962}"/>
              </a:ext>
            </a:extLst>
          </p:cNvPr>
          <p:cNvSpPr/>
          <p:nvPr/>
        </p:nvSpPr>
        <p:spPr bwMode="auto">
          <a:xfrm flipV="1">
            <a:off x="6770" y="2785403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7">
            <a:extLst>
              <a:ext uri="{FF2B5EF4-FFF2-40B4-BE49-F238E27FC236}">
                <a16:creationId xmlns:a16="http://schemas.microsoft.com/office/drawing/2014/main" id="{743AEB8F-36C2-4633-8460-B81150411533}"/>
              </a:ext>
            </a:extLst>
          </p:cNvPr>
          <p:cNvSpPr/>
          <p:nvPr/>
        </p:nvSpPr>
        <p:spPr bwMode="auto">
          <a:xfrm flipV="1">
            <a:off x="17469" y="3045865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11ScatterPlot marketing vs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Can now apply the techniques as before</a:t>
            </a:r>
          </a:p>
          <a:p>
            <a:r>
              <a:rPr lang="en-GB" dirty="0"/>
              <a:t>For example we can check if the marketing budget is based on total sales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no real evidence of that based on the scatter plot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95227" y="2743200"/>
            <a:ext cx="5324573" cy="120032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['Marketing’],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['Sales']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Marketing spend vs 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Marketing spend (£)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43200"/>
            <a:ext cx="2359843" cy="25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12HeatMap summary correlation.py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next example calculates a heat map for correlations between the 5 variables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is only one really strong correlation – between price and cost</a:t>
            </a:r>
          </a:p>
          <a:p>
            <a:pPr lvl="1"/>
            <a:r>
              <a:rPr lang="en-GB" dirty="0"/>
              <a:t>as you might expect – the more something costs to manufacture / buy in, the more the company will charge for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292973"/>
            <a:ext cx="5181600" cy="156966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.corr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sns.heatmap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=-1,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sns.diverging_palette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(220, 20, n=200),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square=True,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=True,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annot_kws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={"size": 8})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ax.get_xticklabels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(), rotation=45,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horizontalalignment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='right')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34" y="1981200"/>
            <a:ext cx="249286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13ScatterPlot price vs cost + linear regression.py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Now we can visualise the scatter plot of price vs cost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even include a linear regression to show “average” price vs cost</a:t>
            </a:r>
          </a:p>
          <a:p>
            <a:pPr lvl="1"/>
            <a:r>
              <a:rPr lang="en-GB" dirty="0"/>
              <a:t>strictly speaking not a trend line although it uses the same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05000"/>
            <a:ext cx="7772400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Price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'],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Cost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z =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np.polyfit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['Price'],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['Cost'], 1)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trend = np.poly1d(z)</a:t>
            </a:r>
          </a:p>
          <a:p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['Cost'], trend(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['Cost']))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Price per unit vs Cost per unit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Price (£ per unit)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Cost (£ per unit)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3328" y="2590800"/>
            <a:ext cx="682472" cy="329850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25" y="3414635"/>
            <a:ext cx="1986175" cy="21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Finally it can sometimes be valuable to segment the data</a:t>
            </a:r>
          </a:p>
          <a:p>
            <a:r>
              <a:rPr lang="en-GB" dirty="0"/>
              <a:t>The following code creates 3 subsets (high, medium &amp; low) where the rows are selected based on total sales in the daily sales data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The rationale is that some subsets of data may exhibit particular correlations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3505200"/>
            <a:ext cx="7772400" cy="107721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summary_data_high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summary_data.loc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&gt; 100000]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summary_data_medium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summary_data.loc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&gt; 40000)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 &amp; 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&lt;= 100000)]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summary_data_low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summary_data.loc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&lt;= 40000]</a:t>
            </a:r>
          </a:p>
        </p:txBody>
      </p:sp>
    </p:spTree>
    <p:extLst>
      <p:ext uri="{BB962C8B-B14F-4D97-AF65-F5344CB8AC3E}">
        <p14:creationId xmlns:p14="http://schemas.microsoft.com/office/powerpoint/2010/main" val="36386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14ScatterPlot price vs cost coloured.py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Now we can visualise the scatter plot with colours representing different subsets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fact, in this case the segmentation doesn’t really reveal anything of interest (but the tutorial exploration might …)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7772400" cy="224676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summary_data_high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['Price'],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summary_data_high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summary_data_medium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['Price'],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summary_data_medium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summary_data_low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['Price'],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summary_data_low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plt.ylim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ymin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('Price per unit vs Cost per unit',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('Price (£ per unit)',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('Cost (£ per unit)',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(['High', 'Medium', 'Low'],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24301"/>
            <a:ext cx="2059619" cy="22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315222" cy="4724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Reminder - we are not making business recommendations</a:t>
            </a:r>
          </a:p>
          <a:p>
            <a:pPr lvl="1"/>
            <a:r>
              <a:rPr lang="en-GB" dirty="0"/>
              <a:t>let the business analyst decide what to do</a:t>
            </a:r>
          </a:p>
          <a:p>
            <a:r>
              <a:rPr lang="en-GB" dirty="0"/>
              <a:t>However …</a:t>
            </a:r>
          </a:p>
          <a:p>
            <a:pPr lvl="1"/>
            <a:r>
              <a:rPr lang="en-GB" dirty="0"/>
              <a:t>can identify some strongly correlated products</a:t>
            </a:r>
          </a:p>
          <a:p>
            <a:pPr lvl="1"/>
            <a:r>
              <a:rPr lang="en-GB" dirty="0"/>
              <a:t>it might make sense to group these together (for example, if product H was withdrawn, would people stop buying M &amp; O too)</a:t>
            </a:r>
          </a:p>
          <a:p>
            <a:pPr lvl="1"/>
            <a:r>
              <a:rPr lang="en-GB" dirty="0"/>
              <a:t>also looked at correlations in the product summary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pic>
        <p:nvPicPr>
          <p:cNvPr id="12" name="Picture 1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15" y="1524000"/>
            <a:ext cx="3437985" cy="3678137"/>
          </a:xfrm>
          <a:prstGeom prst="rect">
            <a:avLst/>
          </a:prstGeom>
        </p:spPr>
      </p:pic>
      <p:pic>
        <p:nvPicPr>
          <p:cNvPr id="13" name="Picture 1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15" y="1524000"/>
            <a:ext cx="3437985" cy="3678139"/>
          </a:xfrm>
          <a:prstGeom prst="rect">
            <a:avLst/>
          </a:prstGeom>
        </p:spPr>
      </p:pic>
      <p:pic>
        <p:nvPicPr>
          <p:cNvPr id="14" name="Picture 13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40" y="1523997"/>
            <a:ext cx="3437986" cy="36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93431"/>
            <a:ext cx="6248400" cy="1066800"/>
          </a:xfrm>
        </p:spPr>
        <p:txBody>
          <a:bodyPr/>
          <a:lstStyle/>
          <a:p>
            <a:r>
              <a:rPr lang="en-GB" dirty="0"/>
              <a:t>Common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7244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Most of today’s examples contain the same lines of code at the top</a:t>
            </a:r>
          </a:p>
          <a:p>
            <a:pPr lvl="1"/>
            <a:r>
              <a:rPr lang="en-GB" dirty="0"/>
              <a:t>import the libraries &amp; read in the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And as before the following lines prepare and show the plot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However we shall also meet another library, called </a:t>
            </a:r>
            <a:r>
              <a:rPr lang="en-GB" dirty="0" err="1"/>
              <a:t>Seaborn</a:t>
            </a:r>
            <a:r>
              <a:rPr lang="en-GB" dirty="0"/>
              <a:t>, for the </a:t>
            </a:r>
            <a:r>
              <a:rPr lang="en-GB" dirty="0" err="1"/>
              <a:t>heatmap</a:t>
            </a:r>
            <a:r>
              <a:rPr lang="en-GB" dirty="0"/>
              <a:t>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381000" cy="381000"/>
          </a:xfrm>
        </p:spPr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33166" y="2070318"/>
            <a:ext cx="7748832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/Products/DailySales.csv’,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pd.plotting.register_matplotlib_converters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599" y="4343400"/>
            <a:ext cx="7772399" cy="73866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... # this is where you draw the plot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9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Lecture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Looked at visualising correlations</a:t>
            </a:r>
          </a:p>
          <a:p>
            <a:pPr lvl="1"/>
            <a:r>
              <a:rPr lang="en-GB" dirty="0"/>
              <a:t>scatter plots</a:t>
            </a:r>
          </a:p>
          <a:p>
            <a:pPr lvl="1"/>
            <a:r>
              <a:rPr lang="en-GB" dirty="0"/>
              <a:t>heat maps</a:t>
            </a:r>
          </a:p>
          <a:p>
            <a:r>
              <a:rPr lang="en-GB" dirty="0"/>
              <a:t>Can easily detect &amp; visualise correlations and then, for example, explore them in the original time-series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Correlation refers to a mutual relationship between two or more things</a:t>
            </a:r>
          </a:p>
          <a:p>
            <a:pPr lvl="1"/>
            <a:r>
              <a:rPr lang="en-GB" dirty="0"/>
              <a:t>or formally in statistics it refers to the interdependence of variables</a:t>
            </a:r>
          </a:p>
          <a:p>
            <a:r>
              <a:rPr lang="en-GB" dirty="0"/>
              <a:t>For example, we can expect a positive correlation between temperature and ice cream sales</a:t>
            </a:r>
          </a:p>
          <a:p>
            <a:pPr lvl="1"/>
            <a:r>
              <a:rPr lang="en-GB" dirty="0"/>
              <a:t>when it’s hot, people buy more ice cream</a:t>
            </a:r>
          </a:p>
          <a:p>
            <a:r>
              <a:rPr lang="en-GB" dirty="0"/>
              <a:t>Or we can expect an inverse (or negative) correlation between temperature and sales of gloves</a:t>
            </a:r>
          </a:p>
          <a:p>
            <a:pPr lvl="1"/>
            <a:r>
              <a:rPr lang="en-GB" dirty="0"/>
              <a:t>when it’s hot, people buy fewer gloves</a:t>
            </a:r>
          </a:p>
          <a:p>
            <a:r>
              <a:rPr lang="en-GB" dirty="0"/>
              <a:t>However, there is a famous saying, that “correlation is not causation”</a:t>
            </a:r>
          </a:p>
          <a:p>
            <a:pPr lvl="1"/>
            <a:r>
              <a:rPr lang="en-GB" dirty="0"/>
              <a:t>meaning that just because two things are related does not mean one causes the other</a:t>
            </a:r>
          </a:p>
          <a:p>
            <a:r>
              <a:rPr lang="en-GB" dirty="0"/>
              <a:t>For example, as ice cream sales increase, so do cases of sunburn</a:t>
            </a:r>
          </a:p>
          <a:p>
            <a:pPr lvl="1"/>
            <a:r>
              <a:rPr lang="en-GB" dirty="0"/>
              <a:t>ice cream sales and sunburn are probably correlated</a:t>
            </a:r>
          </a:p>
          <a:p>
            <a:pPr lvl="1"/>
            <a:r>
              <a:rPr lang="en-GB" dirty="0"/>
              <a:t>but eating ice cream does not cause sunburn</a:t>
            </a:r>
          </a:p>
          <a:p>
            <a:r>
              <a:rPr lang="en-GB" dirty="0"/>
              <a:t>There are a whole list of examples at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https://en.wikipedia.org/wiki/Correlation_does_not_imply_causation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8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usual way to visualise correlation is with a scatter plot</a:t>
            </a:r>
          </a:p>
          <a:p>
            <a:pPr lvl="1"/>
            <a:r>
              <a:rPr lang="en-GB" dirty="0"/>
              <a:t>take any two variables, e.g. A &amp; B, with common index values (e.g. dates)</a:t>
            </a:r>
          </a:p>
          <a:p>
            <a:pPr lvl="1"/>
            <a:r>
              <a:rPr lang="en-GB" dirty="0"/>
              <a:t>for each index value (e.g. each date), plot A’s value along the x-axis against B’s value on the y-axis with a small dot at the location (A, B)</a:t>
            </a:r>
          </a:p>
          <a:p>
            <a:r>
              <a:rPr lang="en-GB" dirty="0"/>
              <a:t>If you get</a:t>
            </a:r>
          </a:p>
          <a:p>
            <a:pPr lvl="1"/>
            <a:r>
              <a:rPr lang="en-GB" dirty="0"/>
              <a:t>a diagonal line sloping upwards, left to right, the variables are positively correlated</a:t>
            </a:r>
          </a:p>
          <a:p>
            <a:pPr lvl="1"/>
            <a:r>
              <a:rPr lang="en-GB" dirty="0"/>
              <a:t>a diagonal line sloping downwards, left to right, the variables are negatively (inversely) correlated</a:t>
            </a:r>
          </a:p>
          <a:p>
            <a:pPr lvl="1"/>
            <a:r>
              <a:rPr lang="en-GB" dirty="0"/>
              <a:t>randomly scattered dots, the variables are not correlated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200" dirty="0"/>
              <a:t> Source: </a:t>
            </a:r>
            <a:r>
              <a:rPr lang="en-GB" sz="2200" dirty="0">
                <a:hlinkClick r:id="rId2"/>
              </a:rPr>
              <a:t>https://www.mathsisfun.com/data/correlation.html</a:t>
            </a:r>
            <a:endParaRPr lang="en-GB" sz="2200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91000"/>
            <a:ext cx="7391400" cy="15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Picking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To look at correlations in high volume products, A, F &amp; L, we want scatter plots of every pair (3 plots in total)</a:t>
            </a:r>
          </a:p>
          <a:p>
            <a:pPr lvl="1"/>
            <a:r>
              <a:rPr lang="en-GB" dirty="0"/>
              <a:t>A vs F, A vs L</a:t>
            </a:r>
          </a:p>
          <a:p>
            <a:pPr lvl="1"/>
            <a:r>
              <a:rPr lang="en-GB" dirty="0"/>
              <a:t>            F vs L</a:t>
            </a:r>
          </a:p>
          <a:p>
            <a:r>
              <a:rPr lang="en-GB" dirty="0"/>
              <a:t>For medium volume, G, H, J, S, W, we need10 plots</a:t>
            </a:r>
          </a:p>
          <a:p>
            <a:pPr lvl="1"/>
            <a:r>
              <a:rPr lang="en-GB" dirty="0"/>
              <a:t>G vs H, G vs J, G vs S, G vs W</a:t>
            </a:r>
          </a:p>
          <a:p>
            <a:pPr lvl="1"/>
            <a:r>
              <a:rPr lang="en-GB" dirty="0"/>
              <a:t>             H vs J, H vs S, H vs W</a:t>
            </a:r>
          </a:p>
          <a:p>
            <a:pPr lvl="1"/>
            <a:r>
              <a:rPr lang="en-GB" dirty="0"/>
              <a:t>                          J vs S,  J vs W</a:t>
            </a:r>
          </a:p>
          <a:p>
            <a:pPr lvl="1"/>
            <a:r>
              <a:rPr lang="en-GB" dirty="0"/>
              <a:t>                                      S vs W</a:t>
            </a:r>
          </a:p>
          <a:p>
            <a:r>
              <a:rPr lang="en-GB" dirty="0"/>
              <a:t>The way to achieve this is with a nested pair of loops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if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contains a list of products, then each iteration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will contain one product name 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another</a:t>
            </a:r>
          </a:p>
          <a:p>
            <a:pPr lvl="1"/>
            <a:r>
              <a:rPr lang="en-GB" dirty="0"/>
              <a:t>if there are </a:t>
            </a:r>
            <a:r>
              <a:rPr lang="en-GB" i="1" dirty="0"/>
              <a:t>n</a:t>
            </a:r>
            <a:r>
              <a:rPr lang="en-GB" dirty="0"/>
              <a:t> items in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, it produces ½ </a:t>
            </a:r>
            <a:r>
              <a:rPr lang="en-GB" i="1" dirty="0"/>
              <a:t>n</a:t>
            </a:r>
            <a:r>
              <a:rPr lang="en-GB" dirty="0"/>
              <a:t>(</a:t>
            </a:r>
            <a:r>
              <a:rPr lang="en-GB" i="1" dirty="0"/>
              <a:t>n</a:t>
            </a:r>
            <a:r>
              <a:rPr lang="en-GB" dirty="0"/>
              <a:t>-1) plots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4419600"/>
            <a:ext cx="7772400" cy="92333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</p:txBody>
      </p:sp>
    </p:spTree>
    <p:extLst>
      <p:ext uri="{BB962C8B-B14F-4D97-AF65-F5344CB8AC3E}">
        <p14:creationId xmlns:p14="http://schemas.microsoft.com/office/powerpoint/2010/main" val="17671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01ScatterPlot high volume.py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following code creates the 3 plots on the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single line in bold actually creates the scatter plot</a:t>
            </a:r>
          </a:p>
          <a:p>
            <a:r>
              <a:rPr lang="en-GB" dirty="0"/>
              <a:t>As before, the other lines prepare each figure, add labels and title and finally show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52624"/>
            <a:ext cx="4572000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+ ' vs Product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45553"/>
            <a:ext cx="2590800" cy="2771775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59" y="1945553"/>
            <a:ext cx="2590801" cy="2771775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31" y="1945552"/>
            <a:ext cx="2984830" cy="31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Subplots &amp; faceting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Visualising correlations like this involves a lot of scatter plots</a:t>
            </a:r>
          </a:p>
          <a:p>
            <a:pPr lvl="1"/>
            <a:r>
              <a:rPr lang="en-GB" dirty="0"/>
              <a:t>for the 3 high volume products we need 3 plots</a:t>
            </a:r>
          </a:p>
          <a:p>
            <a:pPr lvl="1"/>
            <a:r>
              <a:rPr lang="en-GB" dirty="0"/>
              <a:t>for the 5 medium volume products we need 10</a:t>
            </a:r>
          </a:p>
          <a:p>
            <a:pPr lvl="1"/>
            <a:r>
              <a:rPr lang="en-GB" dirty="0"/>
              <a:t>for the 7 low volume products we would need 21!</a:t>
            </a:r>
          </a:p>
          <a:p>
            <a:r>
              <a:rPr lang="en-GB" dirty="0"/>
              <a:t>Rather than creating a separate plot each time, we can produce a single figure with lots of subplots</a:t>
            </a:r>
          </a:p>
          <a:p>
            <a:pPr lvl="1"/>
            <a:r>
              <a:rPr lang="en-GB" dirty="0"/>
              <a:t>useful in lots of situations, not just correlations</a:t>
            </a:r>
          </a:p>
          <a:p>
            <a:r>
              <a:rPr lang="en-GB" dirty="0"/>
              <a:t>This is also known as </a:t>
            </a:r>
            <a:r>
              <a:rPr lang="en-GB" b="1" dirty="0"/>
              <a:t>faceting</a:t>
            </a:r>
          </a:p>
          <a:p>
            <a:pPr lvl="1"/>
            <a:r>
              <a:rPr lang="en-GB" dirty="0"/>
              <a:t>each subplot shows a different facet of the visualisation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3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Subplot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Typical code for creating subplots looks like this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create the figure and add a title</a:t>
            </a:r>
          </a:p>
          <a:p>
            <a:pPr lvl="1"/>
            <a:r>
              <a:rPr lang="en-GB" dirty="0"/>
              <a:t>add another subplot and give it a title – in this example we are adding to a 4 x 4 square of subplots (so a maximum of 16)</a:t>
            </a:r>
          </a:p>
          <a:p>
            <a:pPr lvl="1"/>
            <a:r>
              <a:rPr lang="en-GB" dirty="0"/>
              <a:t>adjust spacing between subplots (doesn’t always work perfectly so you may need to modify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dirty="0"/>
              <a:t> 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315200" cy="289310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('FIGURE TITLE',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(4, 4, counter)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('Subplot Title',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... # draw the subplot here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=1.0,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=1.0)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10212" y="3276600"/>
            <a:ext cx="682472" cy="2133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10212" y="2118738"/>
            <a:ext cx="682472" cy="286693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V="1">
            <a:off x="0" y="3949860"/>
            <a:ext cx="682472" cy="184134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43</TotalTime>
  <Words>4215</Words>
  <Application>Microsoft Office PowerPoint</Application>
  <PresentationFormat>On-screen Show (4:3)</PresentationFormat>
  <Paragraphs>604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Consolas</vt:lpstr>
      <vt:lpstr>Courier New</vt:lpstr>
      <vt:lpstr>Times New Roman</vt:lpstr>
      <vt:lpstr>Term1Theme</vt:lpstr>
      <vt:lpstr>Lecture 04: Correlation</vt:lpstr>
      <vt:lpstr>Motivation / Objectives</vt:lpstr>
      <vt:lpstr>Common features</vt:lpstr>
      <vt:lpstr>Correlation?</vt:lpstr>
      <vt:lpstr>Scatter plots</vt:lpstr>
      <vt:lpstr>Picking pairs</vt:lpstr>
      <vt:lpstr>01ScatterPlot high volume.py</vt:lpstr>
      <vt:lpstr>Subplots &amp; faceting</vt:lpstr>
      <vt:lpstr>Subplot code</vt:lpstr>
      <vt:lpstr>02ScatterPlot medium volume subplots.py</vt:lpstr>
      <vt:lpstr>03ScatterPlot low volume subplots.py</vt:lpstr>
      <vt:lpstr>Interpretation</vt:lpstr>
      <vt:lpstr>Correlation coefficient</vt:lpstr>
      <vt:lpstr>Heat maps</vt:lpstr>
      <vt:lpstr>04HeatMap correlation all.py</vt:lpstr>
      <vt:lpstr>05HeatMap correlation selected.py</vt:lpstr>
      <vt:lpstr>Example 06 – correlation subplots</vt:lpstr>
      <vt:lpstr>Example 07 – positive correlation subplots</vt:lpstr>
      <vt:lpstr>Example 08 - negative correlation subplots</vt:lpstr>
      <vt:lpstr>Example 09</vt:lpstr>
      <vt:lpstr>Example 10</vt:lpstr>
      <vt:lpstr>Product comparisons</vt:lpstr>
      <vt:lpstr>Summary data</vt:lpstr>
      <vt:lpstr>11ScatterPlot marketing vs sales.py</vt:lpstr>
      <vt:lpstr>12HeatMap summary correlation.py</vt:lpstr>
      <vt:lpstr>13ScatterPlot price vs cost + linear regression.py</vt:lpstr>
      <vt:lpstr>Segmentation</vt:lpstr>
      <vt:lpstr>14ScatterPlot price vs cost coloured.py</vt:lpstr>
      <vt:lpstr>Data conclusions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Abiodun E Omage</cp:lastModifiedBy>
  <cp:revision>375</cp:revision>
  <cp:lastPrinted>2017-09-27T13:17:06Z</cp:lastPrinted>
  <dcterms:created xsi:type="dcterms:W3CDTF">2002-08-02T19:17:07Z</dcterms:created>
  <dcterms:modified xsi:type="dcterms:W3CDTF">2023-02-09T14:40:06Z</dcterms:modified>
</cp:coreProperties>
</file>