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9"/>
  </p:notesMasterIdLst>
  <p:handoutMasterIdLst>
    <p:handoutMasterId r:id="rId30"/>
  </p:handoutMasterIdLst>
  <p:sldIdLst>
    <p:sldId id="256" r:id="rId2"/>
    <p:sldId id="488" r:id="rId3"/>
    <p:sldId id="470" r:id="rId4"/>
    <p:sldId id="515" r:id="rId5"/>
    <p:sldId id="538" r:id="rId6"/>
    <p:sldId id="537" r:id="rId7"/>
    <p:sldId id="539" r:id="rId8"/>
    <p:sldId id="426" r:id="rId9"/>
    <p:sldId id="541" r:id="rId10"/>
    <p:sldId id="542" r:id="rId11"/>
    <p:sldId id="540" r:id="rId12"/>
    <p:sldId id="543" r:id="rId13"/>
    <p:sldId id="544" r:id="rId14"/>
    <p:sldId id="545" r:id="rId15"/>
    <p:sldId id="547" r:id="rId16"/>
    <p:sldId id="546" r:id="rId17"/>
    <p:sldId id="548" r:id="rId18"/>
    <p:sldId id="549" r:id="rId19"/>
    <p:sldId id="550" r:id="rId20"/>
    <p:sldId id="558" r:id="rId21"/>
    <p:sldId id="552" r:id="rId22"/>
    <p:sldId id="553" r:id="rId23"/>
    <p:sldId id="554" r:id="rId24"/>
    <p:sldId id="556" r:id="rId25"/>
    <p:sldId id="557" r:id="rId26"/>
    <p:sldId id="486" r:id="rId27"/>
    <p:sldId id="493" r:id="rId2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FFCD0"/>
    <a:srgbClr val="FF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19.tmp"/><Relationship Id="rId7" Type="http://schemas.openxmlformats.org/officeDocument/2006/relationships/image" Target="../media/image22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3.tmp"/><Relationship Id="rId4" Type="http://schemas.openxmlformats.org/officeDocument/2006/relationships/image" Target="../media/image20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Lecture 05: Distribution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03Histogram high volume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The following code restricts the visualisation to the high volume products but with all subplots using the same bins so that they can be directly compared</a:t>
            </a:r>
          </a:p>
          <a:p>
            <a:pPr lvl="1"/>
            <a:r>
              <a:rPr lang="en-GB" dirty="0"/>
              <a:t>we also need to set the x &amp; y limits to be the same for each plot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see that they are all roughly normal distributions but that F has a much narrower spread (smaller standard deviation)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1" y="2287012"/>
            <a:ext cx="4876800" cy="32316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250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550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 # the bin calculations go here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High volume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product sales distributions',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(2, 2,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sub.hist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[name]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bins,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edgecolor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='w')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sub.set_xlim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xmax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sub.set_ylim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ymin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ymax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=140)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21" y="2286226"/>
            <a:ext cx="2848779" cy="30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73A-FF89-4A7F-A770-36BE5F1D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35F0-D601-4318-BCB3-1EC84CFA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54102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Box plots are also used for visualising distribution, but rather than displaying frequency they summarise important aspects of the distribution</a:t>
            </a:r>
          </a:p>
          <a:p>
            <a:r>
              <a:rPr lang="en-GB" dirty="0" err="1"/>
              <a:t>MatPlotLib</a:t>
            </a:r>
            <a:r>
              <a:rPr lang="en-GB" dirty="0"/>
              <a:t> provides box-and-whisker plots where </a:t>
            </a:r>
          </a:p>
          <a:p>
            <a:pPr lvl="1"/>
            <a:r>
              <a:rPr lang="en-GB" dirty="0"/>
              <a:t>the middle 50% of measurements are within the box </a:t>
            </a:r>
          </a:p>
          <a:p>
            <a:pPr lvl="1"/>
            <a:r>
              <a:rPr lang="en-GB" dirty="0"/>
              <a:t>the median line is shown (in the box)</a:t>
            </a:r>
          </a:p>
          <a:p>
            <a:pPr lvl="1"/>
            <a:r>
              <a:rPr lang="en-GB" dirty="0"/>
              <a:t>the whiskers show the distribution beyond the box – each whisker may be up to 1.5 times the length of the box</a:t>
            </a:r>
          </a:p>
          <a:p>
            <a:pPr lvl="1"/>
            <a:r>
              <a:rPr lang="en-GB" dirty="0"/>
              <a:t>any values beyond the end of the whisker are 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C98C1-A1AF-47B2-8EBB-F7EC4CFE2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115ECEB8-4C4C-4E90-8542-B70225DF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23468"/>
            <a:ext cx="1133633" cy="3810532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934200" y="3537447"/>
            <a:ext cx="1600200" cy="762001"/>
          </a:xfrm>
          <a:prstGeom prst="wedgeRectCallout">
            <a:avLst>
              <a:gd name="adj1" fmla="val -72095"/>
              <a:gd name="adj2" fmla="val -3154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box (50% of data)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A0FAD7F-D3E1-423C-9B8A-98C145A6EAA6}"/>
              </a:ext>
            </a:extLst>
          </p:cNvPr>
          <p:cNvSpPr/>
          <p:nvPr/>
        </p:nvSpPr>
        <p:spPr bwMode="auto">
          <a:xfrm>
            <a:off x="6934200" y="3057883"/>
            <a:ext cx="1600200" cy="316505"/>
          </a:xfrm>
          <a:prstGeom prst="wedgeRectCallout">
            <a:avLst>
              <a:gd name="adj1" fmla="val -64329"/>
              <a:gd name="adj2" fmla="val 7952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median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6">
            <a:extLst>
              <a:ext uri="{FF2B5EF4-FFF2-40B4-BE49-F238E27FC236}">
                <a16:creationId xmlns:a16="http://schemas.microsoft.com/office/drawing/2014/main" id="{3A4C397F-EDF2-46A2-B54E-39D9B2E1C545}"/>
              </a:ext>
            </a:extLst>
          </p:cNvPr>
          <p:cNvSpPr/>
          <p:nvPr/>
        </p:nvSpPr>
        <p:spPr bwMode="auto">
          <a:xfrm>
            <a:off x="6934200" y="4832848"/>
            <a:ext cx="1600200" cy="316505"/>
          </a:xfrm>
          <a:prstGeom prst="wedgeRectCallout">
            <a:avLst>
              <a:gd name="adj1" fmla="val -62664"/>
              <a:gd name="adj2" fmla="val 1781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minimum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6">
            <a:extLst>
              <a:ext uri="{FF2B5EF4-FFF2-40B4-BE49-F238E27FC236}">
                <a16:creationId xmlns:a16="http://schemas.microsoft.com/office/drawing/2014/main" id="{D7E3D4A5-DA17-4D70-8C91-A299646A6287}"/>
              </a:ext>
            </a:extLst>
          </p:cNvPr>
          <p:cNvSpPr/>
          <p:nvPr/>
        </p:nvSpPr>
        <p:spPr bwMode="auto">
          <a:xfrm>
            <a:off x="6934200" y="2600625"/>
            <a:ext cx="1600200" cy="316505"/>
          </a:xfrm>
          <a:prstGeom prst="wedgeRectCallout">
            <a:avLst>
              <a:gd name="adj1" fmla="val -72095"/>
              <a:gd name="adj2" fmla="val 2903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whisker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6">
            <a:extLst>
              <a:ext uri="{FF2B5EF4-FFF2-40B4-BE49-F238E27FC236}">
                <a16:creationId xmlns:a16="http://schemas.microsoft.com/office/drawing/2014/main" id="{0FA3B5E0-EF06-4E5F-BA01-91F9559E9D22}"/>
              </a:ext>
            </a:extLst>
          </p:cNvPr>
          <p:cNvSpPr/>
          <p:nvPr/>
        </p:nvSpPr>
        <p:spPr bwMode="auto">
          <a:xfrm>
            <a:off x="6934200" y="1582947"/>
            <a:ext cx="1600200" cy="754441"/>
          </a:xfrm>
          <a:prstGeom prst="wedgeRectCallout">
            <a:avLst>
              <a:gd name="adj1" fmla="val -68766"/>
              <a:gd name="adj2" fmla="val -1242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outlier &amp; maximum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6">
            <a:extLst>
              <a:ext uri="{FF2B5EF4-FFF2-40B4-BE49-F238E27FC236}">
                <a16:creationId xmlns:a16="http://schemas.microsoft.com/office/drawing/2014/main" id="{02D2BE90-A159-49F3-94DF-A6EF9D1459A1}"/>
              </a:ext>
            </a:extLst>
          </p:cNvPr>
          <p:cNvSpPr/>
          <p:nvPr/>
        </p:nvSpPr>
        <p:spPr bwMode="auto">
          <a:xfrm>
            <a:off x="6926802" y="4384724"/>
            <a:ext cx="1600200" cy="316505"/>
          </a:xfrm>
          <a:prstGeom prst="wedgeRectCallout">
            <a:avLst>
              <a:gd name="adj1" fmla="val -72095"/>
              <a:gd name="adj2" fmla="val 2903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whisker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98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04BoxPlot high volume.py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following code visualises the box plots for high volume products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single line in bold actually creates the box plots for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 columns</a:t>
            </a:r>
          </a:p>
          <a:p>
            <a:pPr lvl="1"/>
            <a:r>
              <a:rPr lang="en-GB" dirty="0"/>
              <a:t>old versions of matplotlib / pandas need to data[selected]</a:t>
            </a:r>
            <a:r>
              <a:rPr lang="en-GB" b="1" dirty="0">
                <a:latin typeface="Consolas" panose="020B0609020204030204" pitchFamily="49" charset="0"/>
                <a:cs typeface="Courier New" panose="02070309020205020404" pitchFamily="49" charset="0"/>
              </a:rPr>
              <a:t>.transpose()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for the box plot to work</a:t>
            </a:r>
          </a:p>
          <a:p>
            <a:r>
              <a:rPr lang="en-GB" dirty="0"/>
              <a:t>Once again it shows that product F has much narrower spread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05000"/>
            <a:ext cx="4953000" cy="175432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plt.boxplot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(data[selected], labels=selected)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 per day',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('High volume product sales distributions',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2000CAC8-0888-4416-8769-F0756AB4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50" y="1901301"/>
            <a:ext cx="2282650" cy="24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A1A8-BC6E-4F6D-9B2B-791C58C1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05, 06 &amp; 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F727-6688-437D-9FF3-790717AD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Examples 05, 06 &amp; 07 show box plots for medium, low &amp; very low volume products</a:t>
            </a:r>
          </a:p>
          <a:p>
            <a:pPr lvl="1"/>
            <a:r>
              <a:rPr lang="en-GB" dirty="0"/>
              <a:t>the only change in the code is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 list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Makes sense to show segmented plots (medium / low / very low) as the scales are so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F854B-92FB-436C-8D7B-399782678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F5F28198-1302-4EBE-B2B3-5B921891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1"/>
            <a:ext cx="2429054" cy="2693987"/>
          </a:xfrm>
          <a:prstGeom prst="rect">
            <a:avLst/>
          </a:prstGeom>
        </p:spPr>
      </p:pic>
      <p:pic>
        <p:nvPicPr>
          <p:cNvPr id="8" name="Picture 7" descr="Figure 1">
            <a:extLst>
              <a:ext uri="{FF2B5EF4-FFF2-40B4-BE49-F238E27FC236}">
                <a16:creationId xmlns:a16="http://schemas.microsoft.com/office/drawing/2014/main" id="{D418EE58-DB0A-449F-AAF3-388FF86E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473" y="2590801"/>
            <a:ext cx="2429054" cy="2693987"/>
          </a:xfrm>
          <a:prstGeom prst="rect">
            <a:avLst/>
          </a:prstGeom>
        </p:spPr>
      </p:pic>
      <p:pic>
        <p:nvPicPr>
          <p:cNvPr id="10" name="Picture 9" descr="Figure 1">
            <a:extLst>
              <a:ext uri="{FF2B5EF4-FFF2-40B4-BE49-F238E27FC236}">
                <a16:creationId xmlns:a16="http://schemas.microsoft.com/office/drawing/2014/main" id="{8CFB3538-463D-49B3-B9E1-F80E07E64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46" y="2590800"/>
            <a:ext cx="2429054" cy="2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8355-D5AF-477F-8346-5C81B83D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8BF7-47F0-48A3-9784-4DCBAE8E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Whilst histograms and box plots are a very useful tool in the data visualisation toolbox they are perhaps not so useful for this dataset</a:t>
            </a:r>
          </a:p>
          <a:p>
            <a:pPr lvl="1"/>
            <a:r>
              <a:rPr lang="en-GB" dirty="0"/>
              <a:t>the spread may come from trends over time and histograms / box plots tell us nothing about time</a:t>
            </a:r>
          </a:p>
          <a:p>
            <a:r>
              <a:rPr lang="en-GB" dirty="0"/>
              <a:t>Recall from last week that it looked like some products had </a:t>
            </a:r>
            <a:r>
              <a:rPr lang="en-GB" i="1" dirty="0"/>
              <a:t>regular</a:t>
            </a:r>
            <a:r>
              <a:rPr lang="en-GB" dirty="0"/>
              <a:t> seasonal peaks and troughs / fluctuations</a:t>
            </a:r>
          </a:p>
          <a:p>
            <a:r>
              <a:rPr lang="en-GB" dirty="0"/>
              <a:t>This is known as </a:t>
            </a:r>
            <a:r>
              <a:rPr lang="en-GB" b="1" dirty="0"/>
              <a:t>seasonality</a:t>
            </a:r>
            <a:r>
              <a:rPr lang="en-GB" dirty="0"/>
              <a:t> (or periodicity / periodic behaviour)</a:t>
            </a:r>
          </a:p>
          <a:p>
            <a:r>
              <a:rPr lang="en-GB" dirty="0"/>
              <a:t>It can arise from various causes, e.g. </a:t>
            </a:r>
          </a:p>
          <a:p>
            <a:pPr lvl="1"/>
            <a:r>
              <a:rPr lang="en-GB" dirty="0"/>
              <a:t>temperatures are regularly colder in the winter / hotter in the summer</a:t>
            </a:r>
          </a:p>
          <a:p>
            <a:pPr lvl="1"/>
            <a:r>
              <a:rPr lang="en-GB" dirty="0"/>
              <a:t>sales of some products (food, alcohol) can be higher at the weekend</a:t>
            </a:r>
          </a:p>
          <a:p>
            <a:pPr lvl="1"/>
            <a:r>
              <a:rPr lang="en-GB" dirty="0"/>
              <a:t>sales can be impacted by regular events such as promotions / clearances / catalogue launches / …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2A7B9-D357-4155-ACC7-382F0844A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8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08LinePlot all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Let’s remind ourselves what the time-series look like for all products using the idea of faceting (subplots) from last week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first bold line actually creates the line plots for each product</a:t>
            </a:r>
          </a:p>
          <a:p>
            <a:r>
              <a:rPr lang="en-GB" dirty="0"/>
              <a:t>The second bold line (with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set_ticks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([])</a:t>
            </a:r>
            <a:r>
              <a:rPr lang="en-GB" dirty="0"/>
              <a:t>) removes the x tick marks to get rid of some of the clutter</a:t>
            </a:r>
          </a:p>
          <a:p>
            <a:r>
              <a:rPr lang="en-GB" dirty="0"/>
              <a:t>As before we can see definite suggestions of seasonality in A, J &amp; 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55163" y="2138387"/>
            <a:ext cx="4831237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(5, 5, counter)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data[name], linewidth=0.5)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sub.axes.get_xaxis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set_ticks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([]) # remove x ticks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counter += 1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=0.4,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=0.4)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38386"/>
            <a:ext cx="2740843" cy="29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Autocorrelation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One way to explore seasonality is via an </a:t>
            </a:r>
            <a:r>
              <a:rPr lang="en-GB" b="1" dirty="0"/>
              <a:t>autocorrelation plot</a:t>
            </a:r>
          </a:p>
          <a:p>
            <a:r>
              <a:rPr lang="en-GB" dirty="0"/>
              <a:t>Here’s the idea … suppose a time-series has regular weekly peaks on a Saturday …</a:t>
            </a:r>
          </a:p>
          <a:p>
            <a:r>
              <a:rPr lang="en-GB" dirty="0"/>
              <a:t>… if we measure the correlation between the time-series and itself, but a week earlier (i.e. a lag of 7 days), or two weeks earlier (a lag of 14 days), there should be a high correlation</a:t>
            </a:r>
          </a:p>
          <a:p>
            <a:r>
              <a:rPr lang="en-GB" dirty="0"/>
              <a:t>Autocorrelation takes this further and measures the correlation of a time-series with itself for every possible lag (i.e. 1 day, 2 days, … 364 days)</a:t>
            </a:r>
          </a:p>
          <a:p>
            <a:r>
              <a:rPr lang="en-GB" dirty="0"/>
              <a:t>It’s possible to do autocorrelation in </a:t>
            </a:r>
            <a:r>
              <a:rPr lang="en-GB" dirty="0" err="1"/>
              <a:t>MatPlotLib</a:t>
            </a:r>
            <a:r>
              <a:rPr lang="en-GB" dirty="0"/>
              <a:t> but Pandas itself uses a higher level visualisation of the autocorrelation values and so is easier to interpret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7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09Autocorrelation A.py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Let’s start with product A</a:t>
            </a:r>
          </a:p>
          <a:p>
            <a:pPr lvl="1"/>
            <a:r>
              <a:rPr lang="en-GB" dirty="0"/>
              <a:t>an autocorrelation plot for a time-series is remarkably easy to achieve with Pandas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check seasonality look at the largest secondary peak</a:t>
            </a:r>
          </a:p>
          <a:p>
            <a:pPr lvl="1"/>
            <a:r>
              <a:rPr lang="en-GB" dirty="0"/>
              <a:t>the initial peak is for 0 lag (i.e. correlated with itself)</a:t>
            </a:r>
          </a:p>
          <a:p>
            <a:r>
              <a:rPr lang="en-GB" dirty="0"/>
              <a:t>Anything in between the dashed lines is not statistically significant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1" y="2362200"/>
            <a:ext cx="3886200" cy="646331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pd.plotting.autocorrelation_plot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(data['A'])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A autocorrelation' 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60" y="2133600"/>
            <a:ext cx="3505200" cy="295484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1158318" y="3505200"/>
            <a:ext cx="3200400" cy="1487269"/>
          </a:xfrm>
          <a:prstGeom prst="wedgeRectCallout">
            <a:avLst>
              <a:gd name="adj1" fmla="val 99694"/>
              <a:gd name="adj2" fmla="val -6270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secondary peak here at ~90 days … so this time series exhibits quarterly seasonality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58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Subplot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Let’s check out all the time series autocorrelations using faceting</a:t>
            </a:r>
          </a:p>
          <a:p>
            <a:pPr lvl="1"/>
            <a:r>
              <a:rPr lang="en-GB" dirty="0"/>
              <a:t>the code is slightly different to last week because we are using Pandas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set up the row and column counters</a:t>
            </a:r>
          </a:p>
          <a:p>
            <a:pPr lvl="1"/>
            <a:r>
              <a:rPr lang="en-GB" dirty="0"/>
              <a:t>create the figure and specify how many rows / columns</a:t>
            </a:r>
          </a:p>
          <a:p>
            <a:pPr lvl="1"/>
            <a:r>
              <a:rPr lang="en-GB" dirty="0"/>
              <a:t>add another Pandas subplot specifying the row and column</a:t>
            </a:r>
          </a:p>
          <a:p>
            <a:pPr lvl="1"/>
            <a:r>
              <a:rPr lang="en-GB" dirty="0"/>
              <a:t>update the row and column counters ready for the next subplot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702896" y="2124577"/>
            <a:ext cx="7772400" cy="289310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row = 0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col = 0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fig, axes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=(8, 8),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nrows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=5,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ncols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=5)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('FIGURE TITLE',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=20,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1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[pandas function]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(data[name], axes[row, col])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('Subplot Title',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col += 1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if col == 5: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row += 1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col = 0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10212" y="2514599"/>
            <a:ext cx="682472" cy="315936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10212" y="2209800"/>
            <a:ext cx="682472" cy="3200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V="1">
            <a:off x="0" y="3124199"/>
            <a:ext cx="682472" cy="2813537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11783" y="3886199"/>
            <a:ext cx="682472" cy="2315305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uiExpand="1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10Autocorrelation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Here’s the whole code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Set the axis label as not visible to reduce clutter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862078"/>
            <a:ext cx="7772400" cy="286232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row = 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col = 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fig, axes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nrows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ncols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Autocorrelation plots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=20, position=(0.5, 1.0))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autocorrelation_plot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(data[name], axes[row, col])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'Product ' + name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sub.xaxis.label.set_visible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(False)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sub.yaxis.label.set_visible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(False)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col +=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if col == 5: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row +=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 = 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44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953000" cy="47244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company who supplied the data want to know about products that</a:t>
            </a:r>
          </a:p>
          <a:p>
            <a:pPr lvl="1"/>
            <a:r>
              <a:rPr lang="en-GB" dirty="0"/>
              <a:t>don’t sell well or</a:t>
            </a:r>
          </a:p>
          <a:p>
            <a:pPr lvl="1"/>
            <a:r>
              <a:rPr lang="en-GB" dirty="0"/>
              <a:t>aren’t very profitable or</a:t>
            </a:r>
          </a:p>
          <a:p>
            <a:pPr lvl="1"/>
            <a:r>
              <a:rPr lang="en-GB" dirty="0"/>
              <a:t>cost too much to market or …</a:t>
            </a:r>
          </a:p>
          <a:p>
            <a:r>
              <a:rPr lang="en-GB" dirty="0"/>
              <a:t>Last week we looked at correlations</a:t>
            </a:r>
          </a:p>
          <a:p>
            <a:pPr lvl="1"/>
            <a:r>
              <a:rPr lang="en-GB" dirty="0"/>
              <a:t>it was evident that the sales of some products were (possibly) related through peaks and troughs</a:t>
            </a:r>
          </a:p>
          <a:p>
            <a:pPr lvl="1"/>
            <a:r>
              <a:rPr lang="en-GB" dirty="0"/>
              <a:t>it was also clear from the previous week that the sales data was “noisier” for some products than others</a:t>
            </a:r>
          </a:p>
          <a:p>
            <a:r>
              <a:rPr lang="en-GB" dirty="0"/>
              <a:t>This week we will investigate distribution, seasonality and outliers via</a:t>
            </a:r>
          </a:p>
          <a:p>
            <a:pPr lvl="1"/>
            <a:r>
              <a:rPr lang="en-GB" dirty="0"/>
              <a:t>histograms &amp; box plots</a:t>
            </a:r>
          </a:p>
          <a:p>
            <a:pPr lvl="1"/>
            <a:r>
              <a:rPr lang="en-GB" dirty="0"/>
              <a:t>autocorrelation &amp; seasonal decomposition</a:t>
            </a:r>
          </a:p>
          <a:p>
            <a:pPr lvl="1"/>
            <a:r>
              <a:rPr lang="en-GB" dirty="0"/>
              <a:t>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9" name="Picture 8" descr="Figure 1">
            <a:extLst>
              <a:ext uri="{FF2B5EF4-FFF2-40B4-BE49-F238E27FC236}">
                <a16:creationId xmlns:a16="http://schemas.microsoft.com/office/drawing/2014/main" id="{CE4116B5-91F1-4C9B-A80E-F7E20454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96" y="1544422"/>
            <a:ext cx="2260103" cy="2417977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79" y="4343400"/>
            <a:ext cx="225981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10Autocorrelation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 products A, J, S have quarterly seasonality</a:t>
            </a:r>
          </a:p>
          <a:p>
            <a:r>
              <a:rPr lang="en-GB" dirty="0"/>
              <a:t>And products H, M, O are worth investigating further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07" y="1524000"/>
            <a:ext cx="3497185" cy="374147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457200" y="2057400"/>
            <a:ext cx="3200400" cy="1487269"/>
          </a:xfrm>
          <a:prstGeom prst="wedgeRectCallout">
            <a:avLst>
              <a:gd name="adj1" fmla="val 106174"/>
              <a:gd name="adj2" fmla="val -3925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hard to see but A, J &amp; S have secondary peaks outside the dashed lines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38346" y="3657600"/>
            <a:ext cx="3200400" cy="1487269"/>
          </a:xfrm>
          <a:prstGeom prst="wedgeRectCallout">
            <a:avLst>
              <a:gd name="adj1" fmla="val 139164"/>
              <a:gd name="adj2" fmla="val -11594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also H, M &amp; O have some very high correlations (&gt; 0.5)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5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11Autocorrelation selected.py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next example just loops through the products of interest showing the autocorrelations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Products A, J, S are all similar with a peak at around ~90 days</a:t>
            </a:r>
          </a:p>
          <a:p>
            <a:pPr lvl="1"/>
            <a:r>
              <a:rPr lang="en-GB" dirty="0"/>
              <a:t>J &amp; S are less noisy / clearer than A</a:t>
            </a:r>
          </a:p>
          <a:p>
            <a:r>
              <a:rPr lang="en-GB" dirty="0"/>
              <a:t>Products H, M, O quite striking</a:t>
            </a:r>
          </a:p>
          <a:p>
            <a:pPr lvl="1"/>
            <a:r>
              <a:rPr lang="en-GB" dirty="0"/>
              <a:t>can limit the x-axis to zoom in (uncomment the </a:t>
            </a:r>
            <a:r>
              <a:rPr lang="en-GB" dirty="0" err="1"/>
              <a:t>plt.xlim</a:t>
            </a:r>
            <a:r>
              <a:rPr lang="en-GB" dirty="0"/>
              <a:t> line)</a:t>
            </a:r>
          </a:p>
          <a:p>
            <a:pPr lvl="1"/>
            <a:r>
              <a:rPr lang="en-GB" dirty="0"/>
              <a:t>peaks at 7, 14, 21, 28, … days, so weekly seasonality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133600"/>
            <a:ext cx="4953827" cy="138499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'J', 'S', 'H', 'M', 'O']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for name in selected: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pd.plotting.autocorrelation_plot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(data[name])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#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plt.xlim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([0, 50]) # uncomment this line to zoom in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77" y="2133600"/>
            <a:ext cx="2811307" cy="2369898"/>
          </a:xfrm>
          <a:prstGeom prst="rect">
            <a:avLst/>
          </a:prstGeom>
        </p:spPr>
      </p:pic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807" y="2133600"/>
            <a:ext cx="2802177" cy="2362201"/>
          </a:xfrm>
          <a:prstGeom prst="rect">
            <a:avLst/>
          </a:prstGeom>
        </p:spPr>
      </p:pic>
      <p:pic>
        <p:nvPicPr>
          <p:cNvPr id="15" name="Picture 14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53" y="2130935"/>
            <a:ext cx="2804039" cy="2363771"/>
          </a:xfrm>
          <a:prstGeom prst="rect">
            <a:avLst/>
          </a:prstGeom>
        </p:spPr>
      </p:pic>
      <p:pic>
        <p:nvPicPr>
          <p:cNvPr id="13" name="Picture 12" descr="Fig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4" y="2129840"/>
            <a:ext cx="2802176" cy="2362200"/>
          </a:xfrm>
          <a:prstGeom prst="rect">
            <a:avLst/>
          </a:prstGeom>
        </p:spPr>
      </p:pic>
      <p:pic>
        <p:nvPicPr>
          <p:cNvPr id="16" name="Picture 15" descr="Fig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84" y="2138202"/>
            <a:ext cx="2804039" cy="2363771"/>
          </a:xfrm>
          <a:prstGeom prst="rect">
            <a:avLst/>
          </a:prstGeom>
        </p:spPr>
      </p:pic>
      <p:pic>
        <p:nvPicPr>
          <p:cNvPr id="17" name="Picture 16" descr="Fig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31" y="2138885"/>
            <a:ext cx="2808699" cy="2367699"/>
          </a:xfrm>
          <a:prstGeom prst="rect">
            <a:avLst/>
          </a:prstGeom>
        </p:spPr>
      </p:pic>
      <p:pic>
        <p:nvPicPr>
          <p:cNvPr id="14" name="Picture 13" descr="Fig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63" y="2128745"/>
            <a:ext cx="2795652" cy="23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12LinePlotDecomposition quarterly.py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can use a specialist statistics package to decompose the time-series into trend, seasonal variation and residual noise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A quarter is 365 / 4 = 91.25 days so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GB" dirty="0"/>
              <a:t> is set to 91</a:t>
            </a:r>
          </a:p>
          <a:p>
            <a:r>
              <a:rPr lang="en-GB" dirty="0"/>
              <a:t>The plots help explain what is happening</a:t>
            </a:r>
          </a:p>
          <a:p>
            <a:pPr lvl="1"/>
            <a:r>
              <a:rPr lang="en-GB" dirty="0"/>
              <a:t>for A the trend is downwards, with quarterly seasonality &amp; some noise (1.05)</a:t>
            </a:r>
          </a:p>
          <a:p>
            <a:pPr lvl="1"/>
            <a:r>
              <a:rPr lang="en-GB" dirty="0"/>
              <a:t>for S the trend is upwards, with quarterly seasonality &amp; more noise (1.1)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133600"/>
            <a:ext cx="4419599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statsmodels.tsa.seasonal</a:t>
            </a:r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import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seasonal_decompose</a:t>
            </a:r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'J', 'S']</a:t>
            </a: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selected: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result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seasonal_decompose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(data[name],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model='multiplicative',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freq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=91)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result.plot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plt.suptitle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35" y="2133599"/>
            <a:ext cx="3208066" cy="2704360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35" y="2133599"/>
            <a:ext cx="3196228" cy="269438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3352800" y="3024588"/>
            <a:ext cx="1981200" cy="24938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V="1">
            <a:off x="5105400" y="3581400"/>
            <a:ext cx="228600" cy="20139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5676900" y="3886200"/>
            <a:ext cx="2247900" cy="15617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3429000" y="3024588"/>
            <a:ext cx="1905000" cy="27666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4762500" y="3581400"/>
            <a:ext cx="571500" cy="2209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5665063" y="3886200"/>
            <a:ext cx="1916837" cy="1905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471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13LinePlotDecomposition weekly.py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Likewise we can look at weekly decompositions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Just change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 products and the frequency to 7</a:t>
            </a:r>
          </a:p>
          <a:p>
            <a:r>
              <a:rPr lang="en-GB" dirty="0"/>
              <a:t>For H the trend is upwards with weekly seasonality and some noise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72445" y="1981200"/>
            <a:ext cx="4432955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statsmodels.tsa.seasonal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seasonal_decompose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'H', 'M', 'O'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selected: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result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seasonal_decompose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(data[name],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model='multiplicative',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freq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plt.suptitle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1200"/>
            <a:ext cx="3276600" cy="27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14ScatterPlot marketing vs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If we are not dealing with time-series can’t consider seasonality</a:t>
            </a:r>
          </a:p>
          <a:p>
            <a:pPr lvl="1"/>
            <a:r>
              <a:rPr lang="en-GB" dirty="0"/>
              <a:t>but still worth looking at distribution and outliers with bespoke ideas</a:t>
            </a:r>
          </a:p>
          <a:p>
            <a:r>
              <a:rPr lang="en-GB" dirty="0"/>
              <a:t>Returning to example 11 from last week (marketing vs sales), we can label / annotate each circle to identify outliers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The value 300 is just to offset the label</a:t>
            </a:r>
          </a:p>
          <a:p>
            <a:pPr lvl="1"/>
            <a:r>
              <a:rPr lang="en-GB" dirty="0"/>
              <a:t>need to adjust depending on scale</a:t>
            </a:r>
          </a:p>
          <a:p>
            <a:r>
              <a:rPr lang="en-GB" dirty="0"/>
              <a:t>Can identify possible outliers by position</a:t>
            </a:r>
          </a:p>
          <a:p>
            <a:pPr lvl="1"/>
            <a:r>
              <a:rPr lang="en-GB" dirty="0"/>
              <a:t>A, F &amp; L … the high volume products – marketing not correlated with sales</a:t>
            </a:r>
          </a:p>
          <a:p>
            <a:pPr lvl="1"/>
            <a:r>
              <a:rPr lang="en-GB" dirty="0"/>
              <a:t>D, K, Q &amp; U … what are these?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713750" y="2678864"/>
            <a:ext cx="5229850" cy="196933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['Sales'])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('Marketing spend vs 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('Marketing spend (£)',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name in enumerate(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plt.annotate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 + 300,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['Sales'][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]))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78863"/>
            <a:ext cx="2667000" cy="2853297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 bwMode="auto">
          <a:xfrm flipV="1">
            <a:off x="-10647" y="4138504"/>
            <a:ext cx="682472" cy="814495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15ScatterPlot marketing vs sales outliers.py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 way to clarify outliers is to add some lines representing expected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A line with x values 0 to 40,000 and y values of 0 to 40,000 represents a marketing spend of £1.00 per sale (£40,000 for 40,000 sales)</a:t>
            </a:r>
          </a:p>
          <a:p>
            <a:r>
              <a:rPr lang="en-GB" dirty="0"/>
              <a:t>A line with x values of 0 to 40,000 and y values of 0 to 80,000 represents a marketing spend of £0.50 per sale (£40,000 for 80,000 sales)</a:t>
            </a:r>
          </a:p>
          <a:p>
            <a:r>
              <a:rPr lang="en-GB" dirty="0"/>
              <a:t>… </a:t>
            </a:r>
          </a:p>
          <a:p>
            <a:r>
              <a:rPr lang="en-GB" dirty="0"/>
              <a:t>Now we can see that A, F &amp; L have very low marketing spend per sale (probably because they are high volume)</a:t>
            </a:r>
          </a:p>
          <a:p>
            <a:r>
              <a:rPr lang="en-GB" dirty="0"/>
              <a:t>Whereas D, K, Q &amp; U have more than £2 per sale spent – may be excessive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97584" y="1828800"/>
            <a:ext cx="4712616" cy="193899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([0, 40000], [0, 20000],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=':', 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='black', label='£2.00 per unit')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([0, 40000], [0, 40000],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=':',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='red', label='£1.00 per unit')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([0, 40000], [0, 80000],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=':',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='orange', label='£0.50 per unit')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([0, 40000], [0, 160000],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=':',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='green', label='£0.25 per unit')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=2, title='Marketing spend limits')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-2564" y="2215662"/>
            <a:ext cx="682472" cy="2051537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-2564" y="2590799"/>
            <a:ext cx="682472" cy="213359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 flipV="1">
            <a:off x="-8456" y="2971800"/>
            <a:ext cx="682472" cy="223910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28800"/>
            <a:ext cx="2971800" cy="3179389"/>
          </a:xfrm>
          <a:prstGeom prst="rect">
            <a:avLst/>
          </a:prstGeom>
        </p:spPr>
      </p:pic>
      <p:sp>
        <p:nvSpPr>
          <p:cNvPr id="12" name="Curved Right Arrow 11"/>
          <p:cNvSpPr/>
          <p:nvPr/>
        </p:nvSpPr>
        <p:spPr bwMode="auto">
          <a:xfrm flipV="1">
            <a:off x="-20240" y="1828800"/>
            <a:ext cx="682472" cy="338210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200400" y="2438400"/>
            <a:ext cx="3657600" cy="27725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429000" y="2438400"/>
            <a:ext cx="3733800" cy="27725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695700" y="2828188"/>
            <a:ext cx="2228850" cy="2382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200400" y="4461847"/>
            <a:ext cx="4038600" cy="12531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239000" y="4106592"/>
            <a:ext cx="1028700" cy="473616"/>
          </a:xfrm>
          <a:prstGeom prst="ellipse">
            <a:avLst/>
          </a:prstGeom>
          <a:solidFill>
            <a:srgbClr val="FFFF00">
              <a:alpha val="11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8" grpId="0" uiExpand="1" animBg="1"/>
      <p:bldP spid="10" grpId="0" uiExpand="1" animBg="1"/>
      <p:bldP spid="11" grpId="0" uiExpand="1" animBg="1"/>
      <p:bldP spid="12" grpId="0" uiExpand="1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315222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Reminder - we are not making business recommendations</a:t>
            </a:r>
          </a:p>
          <a:p>
            <a:pPr lvl="1"/>
            <a:r>
              <a:rPr lang="en-GB" dirty="0"/>
              <a:t>let the business analyst decide what to do</a:t>
            </a:r>
          </a:p>
          <a:p>
            <a:r>
              <a:rPr lang="en-GB" dirty="0"/>
              <a:t>However …</a:t>
            </a:r>
          </a:p>
          <a:p>
            <a:pPr lvl="1"/>
            <a:r>
              <a:rPr lang="en-GB" dirty="0"/>
              <a:t>can visualise distributions and outliers in the time-series</a:t>
            </a:r>
          </a:p>
          <a:p>
            <a:pPr lvl="1"/>
            <a:r>
              <a:rPr lang="en-GB" dirty="0"/>
              <a:t>can spot some seasonal variations, particularly quarterly &amp; weekly, but only for some products</a:t>
            </a:r>
          </a:p>
          <a:p>
            <a:pPr lvl="1"/>
            <a:r>
              <a:rPr lang="en-GB" dirty="0"/>
              <a:t>can identify &amp; label outliers (e.g. with very high and very low marketing spend per sale)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8" name="Picture 7" descr="Figure 1">
            <a:extLst>
              <a:ext uri="{FF2B5EF4-FFF2-40B4-BE49-F238E27FC236}">
                <a16:creationId xmlns:a16="http://schemas.microsoft.com/office/drawing/2014/main" id="{2000CAC8-0888-4416-8769-F0756AB4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28" y="1901301"/>
            <a:ext cx="3208572" cy="3432699"/>
          </a:xfrm>
          <a:prstGeom prst="rect">
            <a:avLst/>
          </a:prstGeom>
        </p:spPr>
      </p:pic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28" y="1901301"/>
            <a:ext cx="3208572" cy="3432700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75" y="1913869"/>
            <a:ext cx="3196825" cy="34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Looked at visualising distribution, seasonality &amp; outliers</a:t>
            </a:r>
          </a:p>
          <a:p>
            <a:pPr lvl="1"/>
            <a:r>
              <a:rPr lang="en-GB" dirty="0"/>
              <a:t>histograms</a:t>
            </a:r>
          </a:p>
          <a:p>
            <a:pPr lvl="1"/>
            <a:r>
              <a:rPr lang="en-GB" dirty="0"/>
              <a:t>box plots</a:t>
            </a:r>
          </a:p>
          <a:p>
            <a:pPr lvl="1"/>
            <a:r>
              <a:rPr lang="en-GB" dirty="0"/>
              <a:t>autocorrelation</a:t>
            </a:r>
          </a:p>
          <a:p>
            <a:pPr lvl="1"/>
            <a:r>
              <a:rPr lang="en-GB" dirty="0"/>
              <a:t>seasonal decomposition</a:t>
            </a:r>
          </a:p>
          <a:p>
            <a:pPr lvl="1"/>
            <a:r>
              <a:rPr lang="en-GB" dirty="0"/>
              <a:t>outliers</a:t>
            </a:r>
          </a:p>
          <a:p>
            <a:r>
              <a:rPr lang="en-GB" dirty="0"/>
              <a:t>There are other ways of visualising distribution</a:t>
            </a:r>
          </a:p>
          <a:p>
            <a:pPr lvl="1"/>
            <a:r>
              <a:rPr lang="en-GB" dirty="0"/>
              <a:t>density plots (smoothed version of the histogram)</a:t>
            </a:r>
          </a:p>
          <a:p>
            <a:pPr lvl="1"/>
            <a:r>
              <a:rPr lang="en-GB"/>
              <a:t>violin plots (combination </a:t>
            </a:r>
            <a:r>
              <a:rPr lang="en-GB" dirty="0"/>
              <a:t>of a density plot and a </a:t>
            </a:r>
            <a:r>
              <a:rPr lang="en-GB"/>
              <a:t>box plot)</a:t>
            </a:r>
            <a:endParaRPr lang="en-GB" dirty="0"/>
          </a:p>
          <a:p>
            <a:r>
              <a:rPr lang="en-GB" dirty="0"/>
              <a:t>A toolbox of techniques </a:t>
            </a:r>
          </a:p>
          <a:p>
            <a:pPr lvl="1"/>
            <a:r>
              <a:rPr lang="en-GB" dirty="0"/>
              <a:t>some techniques suit certain datasets better than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Once again, most of today’s examples contain the same lines of code at the top</a:t>
            </a:r>
          </a:p>
          <a:p>
            <a:pPr lvl="1"/>
            <a:r>
              <a:rPr lang="en-GB" dirty="0"/>
              <a:t>import the libraries &amp; read in the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After which there are a number of different techniques to apply</a:t>
            </a:r>
          </a:p>
          <a:p>
            <a:r>
              <a:rPr lang="en-GB" dirty="0"/>
              <a:t>And we shall also meet (briefly) another library, called </a:t>
            </a:r>
            <a:r>
              <a:rPr lang="en-GB" dirty="0" err="1"/>
              <a:t>StatsModels</a:t>
            </a:r>
            <a:r>
              <a:rPr lang="en-GB" dirty="0"/>
              <a:t>, for the seasonal decomposition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85800" y="2438400"/>
            <a:ext cx="7772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pd.plotting.register_matplotlib_converters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9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Distribution</a:t>
            </a:r>
            <a:r>
              <a:rPr lang="en-GB" dirty="0"/>
              <a:t> or </a:t>
            </a:r>
            <a:r>
              <a:rPr lang="en-GB" b="1" dirty="0"/>
              <a:t>frequency distribution </a:t>
            </a:r>
            <a:r>
              <a:rPr lang="en-GB" dirty="0"/>
              <a:t>describes how a variable is distributed</a:t>
            </a:r>
          </a:p>
          <a:p>
            <a:r>
              <a:rPr lang="en-GB" dirty="0"/>
              <a:t>For example if we measured temperature in the same location in the UK location over a year we might expect </a:t>
            </a:r>
          </a:p>
          <a:p>
            <a:pPr lvl="1"/>
            <a:r>
              <a:rPr lang="en-GB" dirty="0"/>
              <a:t>most values to lie somewhere between say 5 and 25 degrees with perhaps an average of 15</a:t>
            </a:r>
          </a:p>
          <a:p>
            <a:pPr lvl="1"/>
            <a:r>
              <a:rPr lang="en-GB" dirty="0"/>
              <a:t>there are occasional extremes going up to perhaps 32 or down to -2</a:t>
            </a:r>
          </a:p>
          <a:p>
            <a:r>
              <a:rPr lang="en-GB" dirty="0"/>
              <a:t>However, in other parts of the world (e.g. California) the spread is narrower</a:t>
            </a:r>
          </a:p>
          <a:p>
            <a:pPr lvl="1"/>
            <a:r>
              <a:rPr lang="en-GB" dirty="0"/>
              <a:t>most values to lie somewhere between say 20 and 30 degrees with perhaps an average of 25</a:t>
            </a:r>
          </a:p>
          <a:p>
            <a:pPr lvl="1"/>
            <a:r>
              <a:rPr lang="en-GB" dirty="0"/>
              <a:t>there are occasional extremes going up to perhaps 35 or down to 15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8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Deviation /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Statistics has a way of describing the spread of values called the </a:t>
            </a:r>
            <a:r>
              <a:rPr lang="en-GB" b="1" dirty="0"/>
              <a:t>standard deviation</a:t>
            </a:r>
          </a:p>
          <a:p>
            <a:pPr lvl="1"/>
            <a:r>
              <a:rPr lang="en-GB" dirty="0"/>
              <a:t>for the UK, the standard deviation would be something like 5 and for California it would be closer to 2.5</a:t>
            </a:r>
          </a:p>
          <a:p>
            <a:r>
              <a:rPr lang="en-GB" dirty="0"/>
              <a:t>Assuming the data is </a:t>
            </a:r>
            <a:r>
              <a:rPr lang="en-GB" b="1" dirty="0"/>
              <a:t>normally</a:t>
            </a:r>
            <a:r>
              <a:rPr lang="en-GB" dirty="0"/>
              <a:t> distributed …</a:t>
            </a:r>
          </a:p>
          <a:p>
            <a:pPr lvl="1"/>
            <a:r>
              <a:rPr lang="en-GB" dirty="0"/>
              <a:t>as it often is, although normal is actually a technical term with very specific meaning</a:t>
            </a:r>
          </a:p>
          <a:p>
            <a:r>
              <a:rPr lang="en-GB" dirty="0"/>
              <a:t>… then 68% of all measurements will be within 1 standard deviation of the mean and 95% will be within 2 standard deviations</a:t>
            </a:r>
          </a:p>
          <a:p>
            <a:pPr lvl="1"/>
            <a:r>
              <a:rPr lang="en-GB" dirty="0"/>
              <a:t>so for the UK, the mean is 15 and if the standard deviation is 5 then 95% of all measurements are within the 5 to 25 range (= 15 ± 2 x 5)</a:t>
            </a:r>
          </a:p>
          <a:p>
            <a:pPr lvl="1"/>
            <a:r>
              <a:rPr lang="en-GB" dirty="0"/>
              <a:t>for California, the mean is 25 and if the standard deviation is 2.5 then 95% of all measurements are within the 20 to 30 range (= 25 ± 2 x 2.5)</a:t>
            </a:r>
          </a:p>
          <a:p>
            <a:r>
              <a:rPr lang="en-GB" dirty="0"/>
              <a:t>Very extreme values are known as </a:t>
            </a:r>
            <a:r>
              <a:rPr lang="en-GB" b="1" dirty="0"/>
              <a:t>outliers</a:t>
            </a:r>
          </a:p>
          <a:p>
            <a:pPr lvl="1"/>
            <a:r>
              <a:rPr lang="en-GB" dirty="0"/>
              <a:t>no standard statistical definition but matplotlib describes how it calculates them at </a:t>
            </a:r>
            <a:r>
              <a:rPr lang="en-GB" dirty="0">
                <a:hlinkClick r:id="rId2"/>
              </a:rPr>
              <a:t>https://matplotlib.org/api/_as_gen/matplotlib.pyplot.boxplot.html</a:t>
            </a:r>
            <a:endParaRPr lang="en-GB" dirty="0"/>
          </a:p>
          <a:p>
            <a:r>
              <a:rPr lang="en-GB" dirty="0"/>
              <a:t>There are two standard ways of visualising distributions, deviations and outliers, each with their own advantages: </a:t>
            </a:r>
            <a:r>
              <a:rPr lang="en-GB" b="1" dirty="0"/>
              <a:t>histograms</a:t>
            </a:r>
            <a:r>
              <a:rPr lang="en-GB" dirty="0"/>
              <a:t> and </a:t>
            </a:r>
            <a:r>
              <a:rPr lang="en-GB" b="1" dirty="0"/>
              <a:t>box plots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8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0729-34B6-4C7D-8DB1-F4BC4CCE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6E0A-A097-4C1C-A606-E2742123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5638800" cy="4724400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Histograms show frequencies that values appear using a set of bins</a:t>
            </a:r>
          </a:p>
          <a:p>
            <a:pPr lvl="1"/>
            <a:r>
              <a:rPr lang="en-GB" dirty="0"/>
              <a:t>each bin represents a range of values, e.g. 20 to 22, 22 to 24, 24 to 26, etc</a:t>
            </a:r>
          </a:p>
          <a:p>
            <a:pPr lvl="1"/>
            <a:r>
              <a:rPr lang="en-GB" dirty="0"/>
              <a:t>the data is sorted and put in the appropriate bin (e.g. 23.7 is put in the 22 to 24 bin)</a:t>
            </a:r>
          </a:p>
          <a:p>
            <a:pPr lvl="1"/>
            <a:r>
              <a:rPr lang="en-GB" dirty="0"/>
              <a:t>the number of values in each bin are counted up and visualised as a bar with height representing the number of values in the bin (which is why histograms are sometime confused with bar charts)</a:t>
            </a:r>
          </a:p>
          <a:p>
            <a:r>
              <a:rPr lang="en-GB" dirty="0"/>
              <a:t>If you have too few bins the visualisation is pointless</a:t>
            </a:r>
          </a:p>
          <a:p>
            <a:pPr lvl="1"/>
            <a:r>
              <a:rPr lang="en-GB" dirty="0"/>
              <a:t>e.g. if there a bin representing 0 to 30 almost all of the values will go in it</a:t>
            </a:r>
          </a:p>
          <a:p>
            <a:r>
              <a:rPr lang="en-GB" dirty="0"/>
              <a:t>On the other hand if you have too many bins the visualisation is also of limited use</a:t>
            </a:r>
          </a:p>
          <a:p>
            <a:pPr lvl="1"/>
            <a:r>
              <a:rPr lang="en-GB" dirty="0"/>
              <a:t>e.g. if the bins are very narrow there might just a few values in each bin with several empty bins</a:t>
            </a:r>
          </a:p>
          <a:p>
            <a:r>
              <a:rPr lang="en-GB" dirty="0"/>
              <a:t>But there is no “correct” number of bins</a:t>
            </a:r>
          </a:p>
          <a:p>
            <a:pPr lvl="1"/>
            <a:r>
              <a:rPr lang="en-GB" dirty="0"/>
              <a:t>you will need to experiment … between 10 and 50 is usually regarded as a suitable number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E641C-B7F6-4D23-92AA-1403A238A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2057400" cy="4317572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2057400" cy="4317572"/>
          </a:xfrm>
          <a:prstGeom prst="rect">
            <a:avLst/>
          </a:prstGeom>
        </p:spPr>
      </p:pic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2057399" cy="4317572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524000"/>
            <a:ext cx="2057400" cy="43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3D77-D473-41A5-8EFF-32B506B7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number / size of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1403-6B07-45B4-B28F-8CECB938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Can let </a:t>
            </a:r>
            <a:r>
              <a:rPr lang="en-GB" dirty="0" err="1"/>
              <a:t>MatPlotLib</a:t>
            </a:r>
            <a:r>
              <a:rPr lang="en-GB" dirty="0"/>
              <a:t> decide how many bins</a:t>
            </a:r>
          </a:p>
          <a:p>
            <a:r>
              <a:rPr lang="en-GB" dirty="0"/>
              <a:t>Or can tell it how many bins to create, e.g.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bins=10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or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bins=50</a:t>
            </a:r>
          </a:p>
          <a:p>
            <a:r>
              <a:rPr lang="en-GB" dirty="0"/>
              <a:t>Or can be more precise about where the bins start and end and what the bin width 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in the above code, you choose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and the bins are created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A1039-20F9-4162-957A-005FC91D3A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316C1-8B94-44C2-86A2-DA78115069A2}"/>
              </a:ext>
            </a:extLst>
          </p:cNvPr>
          <p:cNvSpPr txBox="1"/>
          <p:nvPr/>
        </p:nvSpPr>
        <p:spPr>
          <a:xfrm>
            <a:off x="685800" y="3260060"/>
            <a:ext cx="7772399" cy="206210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40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print(str(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 + ' bins')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bins = [(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x * 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for x in range(int(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))]</a:t>
            </a:r>
          </a:p>
        </p:txBody>
      </p:sp>
    </p:spTree>
    <p:extLst>
      <p:ext uri="{BB962C8B-B14F-4D97-AF65-F5344CB8AC3E}">
        <p14:creationId xmlns:p14="http://schemas.microsoft.com/office/powerpoint/2010/main" val="153261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01Histogram daily total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The following code creates a histogram of total sales of all products calculated for each day</a:t>
            </a:r>
          </a:p>
          <a:p>
            <a:pPr lvl="1"/>
            <a:r>
              <a:rPr lang="en-GB" dirty="0"/>
              <a:t>e.g. on 1/1/2019: 526 of product A, 3 of B, etc and in total 2,704 items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single line in bold actually creates the histogram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axis=1</a:t>
            </a:r>
            <a:r>
              <a:rPr lang="en-GB" dirty="0"/>
              <a:t> tells Pandas to do a sum along each row, rather than each column</a:t>
            </a:r>
          </a:p>
          <a:p>
            <a:r>
              <a:rPr lang="en-GB" dirty="0"/>
              <a:t>The distribution is approximately normal (bell shaped), slightly skewed left</a:t>
            </a:r>
          </a:p>
          <a:p>
            <a:r>
              <a:rPr lang="en-GB" dirty="0"/>
              <a:t>The height of the tallest column is 40 for the bin 2400 to 2450</a:t>
            </a:r>
          </a:p>
          <a:p>
            <a:pPr lvl="1"/>
            <a:r>
              <a:rPr lang="en-GB" dirty="0"/>
              <a:t>so there were 40 days where total sales were between 2400 and 2449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701791" y="2286000"/>
            <a:ext cx="5165610" cy="249299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2000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3500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print(str(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+ ' bins')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bins = [(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x * 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for x in range(int(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))]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plt.hist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(axis=1), bins=bins,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edgecolor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='w')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('Daily total sales distribution',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Picture 10" descr="Figure 1">
            <a:extLst>
              <a:ext uri="{FF2B5EF4-FFF2-40B4-BE49-F238E27FC236}">
                <a16:creationId xmlns:a16="http://schemas.microsoft.com/office/drawing/2014/main" id="{310D3A3C-77AD-4790-B7D8-E4F0FFFF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85999"/>
            <a:ext cx="2438400" cy="26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02Histogram all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Using the same ideas as last week about creating subplots / facets, the following code plots the distributions for all 25 products</a:t>
            </a:r>
          </a:p>
          <a:p>
            <a:r>
              <a:rPr lang="en-GB" dirty="0"/>
              <a:t>Because they are so varied we let </a:t>
            </a:r>
            <a:r>
              <a:rPr lang="en-GB" dirty="0" err="1"/>
              <a:t>MatPlotLib</a:t>
            </a:r>
            <a:r>
              <a:rPr lang="en-GB" dirty="0"/>
              <a:t> decide on the bins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single line in bold actually creates the histogram</a:t>
            </a:r>
          </a:p>
          <a:p>
            <a:pPr lvl="1"/>
            <a:r>
              <a:rPr lang="en-GB" dirty="0"/>
              <a:t>because </a:t>
            </a:r>
            <a:r>
              <a:rPr lang="en-GB" dirty="0" err="1"/>
              <a:t>MatPlotLib</a:t>
            </a:r>
            <a:r>
              <a:rPr lang="en-GB" dirty="0"/>
              <a:t> decides on the bin sizes the axes aren’t directly comparable</a:t>
            </a:r>
          </a:p>
          <a:p>
            <a:r>
              <a:rPr lang="en-GB" dirty="0"/>
              <a:t>Some distributions are very clearly normal (e.g. A, E, H, etc)</a:t>
            </a:r>
          </a:p>
          <a:p>
            <a:r>
              <a:rPr lang="en-GB" dirty="0"/>
              <a:t>Some are left skewed particularly by zero values (e.g. D, G, I, N)</a:t>
            </a:r>
          </a:p>
          <a:p>
            <a:pPr lvl="1"/>
            <a:r>
              <a:rPr lang="en-GB" dirty="0"/>
              <a:t>the distribution for G clearly shows there are a lot of zeroes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50292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 distributions',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=20,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data: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(5, 5, counter)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 ' + name,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sub.hist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(data[name],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edgecolor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='w')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counter += 1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plt.subplots_adjust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7D394AC7-D568-4EDD-B1A5-08854AF0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058" y="2286000"/>
            <a:ext cx="242164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121</TotalTime>
  <Words>3856</Words>
  <Application>Microsoft Office PowerPoint</Application>
  <PresentationFormat>On-screen Show (4:3)</PresentationFormat>
  <Paragraphs>548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Courier New</vt:lpstr>
      <vt:lpstr>Times New Roman</vt:lpstr>
      <vt:lpstr>Term1Theme</vt:lpstr>
      <vt:lpstr>Lecture 05: Distribution</vt:lpstr>
      <vt:lpstr>Motivation / Objectives</vt:lpstr>
      <vt:lpstr>Common features</vt:lpstr>
      <vt:lpstr>Distribution</vt:lpstr>
      <vt:lpstr>Deviation / Outliers</vt:lpstr>
      <vt:lpstr>Histograms</vt:lpstr>
      <vt:lpstr>Choosing the number / size of bins</vt:lpstr>
      <vt:lpstr>01Histogram daily total sales.py</vt:lpstr>
      <vt:lpstr>02Histogram all subplots.py</vt:lpstr>
      <vt:lpstr>03Histogram high volume subplots.py</vt:lpstr>
      <vt:lpstr>Box plots</vt:lpstr>
      <vt:lpstr>04BoxPlot high volume.py</vt:lpstr>
      <vt:lpstr>Examples 05, 06 &amp; 07</vt:lpstr>
      <vt:lpstr>Seasonal variation</vt:lpstr>
      <vt:lpstr>08LinePlot all subplots.py</vt:lpstr>
      <vt:lpstr>Autocorrelation plots</vt:lpstr>
      <vt:lpstr>09Autocorrelation A.py</vt:lpstr>
      <vt:lpstr>Subplot code</vt:lpstr>
      <vt:lpstr>10Autocorrelation all.py</vt:lpstr>
      <vt:lpstr>10Autocorrelation all.py</vt:lpstr>
      <vt:lpstr>11Autocorrelation selected.py</vt:lpstr>
      <vt:lpstr>12LinePlotDecomposition quarterly.py</vt:lpstr>
      <vt:lpstr>13LinePlotDecomposition weekly.py</vt:lpstr>
      <vt:lpstr>14ScatterPlot marketing vs sales.py</vt:lpstr>
      <vt:lpstr>15ScatterPlot marketing vs sales outliers.py</vt:lpstr>
      <vt:lpstr>Data conclusions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433</cp:revision>
  <cp:lastPrinted>2017-09-27T13:17:06Z</cp:lastPrinted>
  <dcterms:created xsi:type="dcterms:W3CDTF">2002-08-02T19:17:07Z</dcterms:created>
  <dcterms:modified xsi:type="dcterms:W3CDTF">2021-02-19T16:19:42Z</dcterms:modified>
</cp:coreProperties>
</file>