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2"/>
  </p:notesMasterIdLst>
  <p:handoutMasterIdLst>
    <p:handoutMasterId r:id="rId33"/>
  </p:handoutMasterIdLst>
  <p:sldIdLst>
    <p:sldId id="256" r:id="rId2"/>
    <p:sldId id="488" r:id="rId3"/>
    <p:sldId id="470" r:id="rId4"/>
    <p:sldId id="567" r:id="rId5"/>
    <p:sldId id="559" r:id="rId6"/>
    <p:sldId id="560" r:id="rId7"/>
    <p:sldId id="561" r:id="rId8"/>
    <p:sldId id="582" r:id="rId9"/>
    <p:sldId id="562" r:id="rId10"/>
    <p:sldId id="563" r:id="rId11"/>
    <p:sldId id="564" r:id="rId12"/>
    <p:sldId id="565" r:id="rId13"/>
    <p:sldId id="566" r:id="rId14"/>
    <p:sldId id="583" r:id="rId15"/>
    <p:sldId id="568" r:id="rId16"/>
    <p:sldId id="569" r:id="rId17"/>
    <p:sldId id="584" r:id="rId18"/>
    <p:sldId id="558" r:id="rId19"/>
    <p:sldId id="572" r:id="rId20"/>
    <p:sldId id="573" r:id="rId21"/>
    <p:sldId id="574" r:id="rId22"/>
    <p:sldId id="575" r:id="rId23"/>
    <p:sldId id="576" r:id="rId24"/>
    <p:sldId id="577" r:id="rId25"/>
    <p:sldId id="571" r:id="rId26"/>
    <p:sldId id="579" r:id="rId27"/>
    <p:sldId id="580" r:id="rId28"/>
    <p:sldId id="581" r:id="rId29"/>
    <p:sldId id="486" r:id="rId30"/>
    <p:sldId id="493" r:id="rId31"/>
  </p:sldIdLst>
  <p:sldSz cx="9144000" cy="6858000" type="screen4x3"/>
  <p:notesSz cx="6797675" cy="9926638"/>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ＭＳ Ｐゴシック" pitchFamily="34" charset="-128"/>
        <a:cs typeface="+mn-cs"/>
      </a:defRPr>
    </a:lvl5pPr>
    <a:lvl6pPr marL="2286000" algn="l" defTabSz="914400" rtl="0" eaLnBrk="1" latinLnBrk="0" hangingPunct="1">
      <a:defRPr sz="2400" kern="1200">
        <a:solidFill>
          <a:schemeClr val="tx1"/>
        </a:solidFill>
        <a:latin typeface="Times New Roman" pitchFamily="18" charset="0"/>
        <a:ea typeface="ＭＳ Ｐゴシック" pitchFamily="34" charset="-128"/>
        <a:cs typeface="+mn-cs"/>
      </a:defRPr>
    </a:lvl6pPr>
    <a:lvl7pPr marL="2743200" algn="l" defTabSz="914400" rtl="0" eaLnBrk="1" latinLnBrk="0" hangingPunct="1">
      <a:defRPr sz="2400" kern="1200">
        <a:solidFill>
          <a:schemeClr val="tx1"/>
        </a:solidFill>
        <a:latin typeface="Times New Roman" pitchFamily="18" charset="0"/>
        <a:ea typeface="ＭＳ Ｐゴシック" pitchFamily="34" charset="-128"/>
        <a:cs typeface="+mn-cs"/>
      </a:defRPr>
    </a:lvl7pPr>
    <a:lvl8pPr marL="3200400" algn="l" defTabSz="914400" rtl="0" eaLnBrk="1" latinLnBrk="0" hangingPunct="1">
      <a:defRPr sz="2400" kern="1200">
        <a:solidFill>
          <a:schemeClr val="tx1"/>
        </a:solidFill>
        <a:latin typeface="Times New Roman" pitchFamily="18" charset="0"/>
        <a:ea typeface="ＭＳ Ｐゴシック" pitchFamily="34" charset="-128"/>
        <a:cs typeface="+mn-cs"/>
      </a:defRPr>
    </a:lvl8pPr>
    <a:lvl9pPr marL="3657600" algn="l" defTabSz="914400" rtl="0" eaLnBrk="1" latinLnBrk="0" hangingPunct="1">
      <a:defRPr sz="2400" kern="1200">
        <a:solidFill>
          <a:schemeClr val="tx1"/>
        </a:solidFill>
        <a:latin typeface="Times New Roman" pitchFamily="18"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 Walshaw" initials="CW"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FFCD0"/>
    <a:srgbClr val="FF0066"/>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p:cViewPr varScale="1">
        <p:scale>
          <a:sx n="65" d="100"/>
          <a:sy n="65" d="100"/>
        </p:scale>
        <p:origin x="131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odun Omage" userId="d922c0f5-05dd-4994-a1fe-9509f9de1d4b" providerId="ADAL" clId="{EEDA1C07-B12C-4BB6-AF64-FCA9D5E16FC3}"/>
    <pc:docChg chg="undo custSel modSld">
      <pc:chgData name="Abiodun Omage" userId="d922c0f5-05dd-4994-a1fe-9509f9de1d4b" providerId="ADAL" clId="{EEDA1C07-B12C-4BB6-AF64-FCA9D5E16FC3}" dt="2023-02-23T13:59:45.911" v="53" actId="1037"/>
      <pc:docMkLst>
        <pc:docMk/>
      </pc:docMkLst>
      <pc:sldChg chg="modSp mod modAnim">
        <pc:chgData name="Abiodun Omage" userId="d922c0f5-05dd-4994-a1fe-9509f9de1d4b" providerId="ADAL" clId="{EEDA1C07-B12C-4BB6-AF64-FCA9D5E16FC3}" dt="2023-02-23T12:25:16.149" v="48" actId="6549"/>
        <pc:sldMkLst>
          <pc:docMk/>
          <pc:sldMk cId="2859395990" sldId="470"/>
        </pc:sldMkLst>
        <pc:spChg chg="mod">
          <ac:chgData name="Abiodun Omage" userId="d922c0f5-05dd-4994-a1fe-9509f9de1d4b" providerId="ADAL" clId="{EEDA1C07-B12C-4BB6-AF64-FCA9D5E16FC3}" dt="2023-02-23T12:25:14.855" v="46" actId="6549"/>
          <ac:spMkLst>
            <pc:docMk/>
            <pc:sldMk cId="2859395990" sldId="470"/>
            <ac:spMk id="3" creationId="{00000000-0000-0000-0000-000000000000}"/>
          </ac:spMkLst>
        </pc:spChg>
      </pc:sldChg>
      <pc:sldChg chg="modSp">
        <pc:chgData name="Abiodun Omage" userId="d922c0f5-05dd-4994-a1fe-9509f9de1d4b" providerId="ADAL" clId="{EEDA1C07-B12C-4BB6-AF64-FCA9D5E16FC3}" dt="2023-02-23T12:44:08.071" v="49" actId="6549"/>
        <pc:sldMkLst>
          <pc:docMk/>
          <pc:sldMk cId="2626283080" sldId="559"/>
        </pc:sldMkLst>
        <pc:spChg chg="mod">
          <ac:chgData name="Abiodun Omage" userId="d922c0f5-05dd-4994-a1fe-9509f9de1d4b" providerId="ADAL" clId="{EEDA1C07-B12C-4BB6-AF64-FCA9D5E16FC3}" dt="2023-02-23T12:44:08.071" v="49" actId="6549"/>
          <ac:spMkLst>
            <pc:docMk/>
            <pc:sldMk cId="2626283080" sldId="559"/>
            <ac:spMk id="3" creationId="{00000000-0000-0000-0000-000000000000}"/>
          </ac:spMkLst>
        </pc:spChg>
      </pc:sldChg>
      <pc:sldChg chg="modSp mod addAnim delAnim">
        <pc:chgData name="Abiodun Omage" userId="d922c0f5-05dd-4994-a1fe-9509f9de1d4b" providerId="ADAL" clId="{EEDA1C07-B12C-4BB6-AF64-FCA9D5E16FC3}" dt="2023-02-23T13:00:32.171" v="51" actId="21"/>
        <pc:sldMkLst>
          <pc:docMk/>
          <pc:sldMk cId="2635837963" sldId="560"/>
        </pc:sldMkLst>
        <pc:spChg chg="mod">
          <ac:chgData name="Abiodun Omage" userId="d922c0f5-05dd-4994-a1fe-9509f9de1d4b" providerId="ADAL" clId="{EEDA1C07-B12C-4BB6-AF64-FCA9D5E16FC3}" dt="2023-02-23T13:00:32.171" v="51" actId="21"/>
          <ac:spMkLst>
            <pc:docMk/>
            <pc:sldMk cId="2635837963" sldId="560"/>
            <ac:spMk id="3" creationId="{00000000-0000-0000-0000-000000000000}"/>
          </ac:spMkLst>
        </pc:spChg>
      </pc:sldChg>
      <pc:sldChg chg="modSp mod">
        <pc:chgData name="Abiodun Omage" userId="d922c0f5-05dd-4994-a1fe-9509f9de1d4b" providerId="ADAL" clId="{EEDA1C07-B12C-4BB6-AF64-FCA9D5E16FC3}" dt="2023-02-23T13:59:45.911" v="53" actId="1037"/>
        <pc:sldMkLst>
          <pc:docMk/>
          <pc:sldMk cId="423562974" sldId="563"/>
        </pc:sldMkLst>
        <pc:picChg chg="mod">
          <ac:chgData name="Abiodun Omage" userId="d922c0f5-05dd-4994-a1fe-9509f9de1d4b" providerId="ADAL" clId="{EEDA1C07-B12C-4BB6-AF64-FCA9D5E16FC3}" dt="2023-02-23T13:59:45.911" v="53" actId="1037"/>
          <ac:picMkLst>
            <pc:docMk/>
            <pc:sldMk cId="423562974" sldId="563"/>
            <ac:picMk id="5"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128"/>
                <a:cs typeface="+mn-cs"/>
              </a:defRPr>
            </a:lvl1pPr>
          </a:lstStyle>
          <a:p>
            <a:pPr>
              <a:defRPr/>
            </a:pPr>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128"/>
                <a:cs typeface="+mn-cs"/>
              </a:defRPr>
            </a:lvl1pPr>
          </a:lstStyle>
          <a:p>
            <a:pPr>
              <a:defRPr/>
            </a:pPr>
            <a:fld id="{1D03484F-B4F6-4E59-A68F-89D0FA2F2BD0}" type="datetime1">
              <a:rPr lang="en-US"/>
              <a:pPr>
                <a:defRPr/>
              </a:pPr>
              <a:t>2/23/2023</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128"/>
                <a:cs typeface="+mn-cs"/>
              </a:defRPr>
            </a:lvl1pPr>
          </a:lstStyle>
          <a:p>
            <a:pPr>
              <a:defRPr/>
            </a:pPr>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atin typeface="Times New Roman" charset="0"/>
                <a:ea typeface="ＭＳ Ｐゴシック" charset="-128"/>
                <a:cs typeface="+mn-cs"/>
              </a:defRPr>
            </a:lvl1pPr>
          </a:lstStyle>
          <a:p>
            <a:pPr>
              <a:defRPr/>
            </a:pPr>
            <a:fld id="{9259AB21-8E60-4259-A7E8-618F430DBBD8}" type="slidenum">
              <a:rPr lang="en-US"/>
              <a:pPr>
                <a:defRPr/>
              </a:pPr>
              <a:t>‹#›</a:t>
            </a:fld>
            <a:endParaRPr lang="en-US"/>
          </a:p>
        </p:txBody>
      </p:sp>
    </p:spTree>
    <p:extLst>
      <p:ext uri="{BB962C8B-B14F-4D97-AF65-F5344CB8AC3E}">
        <p14:creationId xmlns:p14="http://schemas.microsoft.com/office/powerpoint/2010/main" val="1333544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128"/>
                <a:cs typeface="+mn-cs"/>
              </a:defRPr>
            </a:lvl1pPr>
          </a:lstStyle>
          <a:p>
            <a:pPr>
              <a:defRPr/>
            </a:pPr>
            <a:endParaRPr lang="en-US"/>
          </a:p>
        </p:txBody>
      </p:sp>
      <p:sp>
        <p:nvSpPr>
          <p:cNvPr id="11267"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128"/>
                <a:cs typeface="+mn-cs"/>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906463" y="4714875"/>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128"/>
                <a:cs typeface="+mn-cs"/>
              </a:defRPr>
            </a:lvl1pPr>
          </a:lstStyle>
          <a:p>
            <a:pPr>
              <a:defRPr/>
            </a:pPr>
            <a:endParaRPr lang="en-US"/>
          </a:p>
        </p:txBody>
      </p:sp>
      <p:sp>
        <p:nvSpPr>
          <p:cNvPr id="11271" name="Rectangle 7"/>
          <p:cNvSpPr>
            <a:spLocks noGrp="1" noChangeArrowheads="1"/>
          </p:cNvSpPr>
          <p:nvPr>
            <p:ph type="sldNum" sz="quarter" idx="5"/>
          </p:nvPr>
        </p:nvSpPr>
        <p:spPr bwMode="auto">
          <a:xfrm>
            <a:off x="3851275"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ea typeface="ＭＳ Ｐゴシック" charset="-128"/>
                <a:cs typeface="+mn-cs"/>
              </a:defRPr>
            </a:lvl1pPr>
          </a:lstStyle>
          <a:p>
            <a:pPr>
              <a:defRPr/>
            </a:pPr>
            <a:fld id="{30C4E028-8218-4E8C-9276-E0EB2FDDFCFE}" type="slidenum">
              <a:rPr lang="en-US"/>
              <a:pPr>
                <a:defRPr/>
              </a:pPr>
              <a:t>‹#›</a:t>
            </a:fld>
            <a:endParaRPr lang="en-US"/>
          </a:p>
        </p:txBody>
      </p:sp>
    </p:spTree>
    <p:extLst>
      <p:ext uri="{BB962C8B-B14F-4D97-AF65-F5344CB8AC3E}">
        <p14:creationId xmlns:p14="http://schemas.microsoft.com/office/powerpoint/2010/main" val="166625337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028"/>
          <p:cNvSpPr>
            <a:spLocks noGrp="1" noChangeArrowheads="1"/>
          </p:cNvSpPr>
          <p:nvPr>
            <p:ph type="sldNum" sz="quarter" idx="10"/>
          </p:nvPr>
        </p:nvSpPr>
        <p:spPr>
          <a:ln/>
        </p:spPr>
        <p:txBody>
          <a:bodyPr/>
          <a:lstStyle>
            <a:lvl2pPr lvl="1">
              <a:defRPr/>
            </a:lvl2pPr>
          </a:lstStyle>
          <a:p>
            <a:pPr lvl="1">
              <a:defRPr/>
            </a:pPr>
            <a:fld id="{A6C6FAE4-D501-4807-B9D0-74AD71C8410E}" type="slidenum">
              <a:rPr lang="es-ES" smtClean="0"/>
              <a:pPr lvl="1">
                <a:defRPr/>
              </a:pPr>
              <a:t>‹#›</a:t>
            </a:fld>
            <a:endParaRPr lang="es-ES"/>
          </a:p>
        </p:txBody>
      </p:sp>
      <p:sp>
        <p:nvSpPr>
          <p:cNvPr id="5" name="Rectangle 1031"/>
          <p:cNvSpPr>
            <a:spLocks noGrp="1" noChangeArrowheads="1"/>
          </p:cNvSpPr>
          <p:nvPr>
            <p:ph type="ftr" sz="quarter" idx="11"/>
          </p:nvPr>
        </p:nvSpPr>
        <p:spPr>
          <a:ln/>
        </p:spPr>
        <p:txBody>
          <a:bodyPr/>
          <a:lstStyle>
            <a:lvl1pPr>
              <a:defRPr/>
            </a:lvl1pPr>
          </a:lstStyle>
          <a:p>
            <a:pPr>
              <a:defRPr/>
            </a:pPr>
            <a:r>
              <a:rPr lang="en-GB"/>
              <a:t>Adapted from Angel: Interactive Computer Graphics, Addison-Wesley 2009</a:t>
            </a:r>
            <a:endParaRPr lang="en-US"/>
          </a:p>
        </p:txBody>
      </p:sp>
    </p:spTree>
    <p:extLst>
      <p:ext uri="{BB962C8B-B14F-4D97-AF65-F5344CB8AC3E}">
        <p14:creationId xmlns:p14="http://schemas.microsoft.com/office/powerpoint/2010/main" val="1895090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8"/>
          <p:cNvSpPr>
            <a:spLocks noGrp="1" noChangeArrowheads="1"/>
          </p:cNvSpPr>
          <p:nvPr>
            <p:ph type="sldNum" sz="quarter" idx="10"/>
          </p:nvPr>
        </p:nvSpPr>
        <p:spPr>
          <a:ln/>
        </p:spPr>
        <p:txBody>
          <a:bodyPr/>
          <a:lstStyle>
            <a:lvl2pPr lvl="1">
              <a:defRPr/>
            </a:lvl2pPr>
          </a:lstStyle>
          <a:p>
            <a:pPr lvl="1">
              <a:defRPr/>
            </a:pPr>
            <a:fld id="{DDE4D64D-38A7-47D5-A355-05C11CD462E1}" type="slidenum">
              <a:rPr lang="es-ES" smtClean="0"/>
              <a:pPr lvl="1">
                <a:defRPr/>
              </a:pPr>
              <a:t>‹#›</a:t>
            </a:fld>
            <a:endParaRPr lang="es-ES"/>
          </a:p>
        </p:txBody>
      </p:sp>
    </p:spTree>
    <p:extLst>
      <p:ext uri="{BB962C8B-B14F-4D97-AF65-F5344CB8AC3E}">
        <p14:creationId xmlns:p14="http://schemas.microsoft.com/office/powerpoint/2010/main" val="2293811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8"/>
          <p:cNvSpPr>
            <a:spLocks noGrp="1" noChangeArrowheads="1"/>
          </p:cNvSpPr>
          <p:nvPr>
            <p:ph type="sldNum" sz="quarter" idx="10"/>
          </p:nvPr>
        </p:nvSpPr>
        <p:spPr>
          <a:ln/>
        </p:spPr>
        <p:txBody>
          <a:bodyPr/>
          <a:lstStyle>
            <a:lvl2pPr lvl="1">
              <a:defRPr/>
            </a:lvl2pPr>
          </a:lstStyle>
          <a:p>
            <a:pPr lvl="1">
              <a:defRPr/>
            </a:pPr>
            <a:fld id="{CBEC9081-50A4-4510-B900-83D901DC21CB}" type="slidenum">
              <a:rPr lang="es-ES" smtClean="0"/>
              <a:pPr lvl="1">
                <a:defRPr/>
              </a:pPr>
              <a:t>‹#›</a:t>
            </a:fld>
            <a:endParaRPr lang="es-ES"/>
          </a:p>
        </p:txBody>
      </p:sp>
    </p:spTree>
    <p:extLst>
      <p:ext uri="{BB962C8B-B14F-4D97-AF65-F5344CB8AC3E}">
        <p14:creationId xmlns:p14="http://schemas.microsoft.com/office/powerpoint/2010/main" val="1707715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8"/>
          <p:cNvSpPr>
            <a:spLocks noGrp="1" noChangeArrowheads="1"/>
          </p:cNvSpPr>
          <p:nvPr>
            <p:ph type="sldNum" sz="quarter" idx="10"/>
          </p:nvPr>
        </p:nvSpPr>
        <p:spPr>
          <a:ln/>
        </p:spPr>
        <p:txBody>
          <a:bodyPr/>
          <a:lstStyle>
            <a:lvl2pPr lvl="1">
              <a:defRPr/>
            </a:lvl2pPr>
          </a:lstStyle>
          <a:p>
            <a:pPr lvl="1">
              <a:defRPr/>
            </a:pPr>
            <a:fld id="{F5F7847F-6F75-4BEC-8768-EA6FFAC93D0A}" type="slidenum">
              <a:rPr lang="es-ES" smtClean="0"/>
              <a:pPr lvl="1">
                <a:defRPr/>
              </a:pPr>
              <a:t>‹#›</a:t>
            </a:fld>
            <a:endParaRPr lang="es-ES"/>
          </a:p>
        </p:txBody>
      </p:sp>
    </p:spTree>
    <p:extLst>
      <p:ext uri="{BB962C8B-B14F-4D97-AF65-F5344CB8AC3E}">
        <p14:creationId xmlns:p14="http://schemas.microsoft.com/office/powerpoint/2010/main" val="305744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8"/>
          <p:cNvSpPr>
            <a:spLocks noGrp="1" noChangeArrowheads="1"/>
          </p:cNvSpPr>
          <p:nvPr>
            <p:ph type="sldNum" sz="quarter" idx="10"/>
          </p:nvPr>
        </p:nvSpPr>
        <p:spPr>
          <a:ln/>
        </p:spPr>
        <p:txBody>
          <a:bodyPr/>
          <a:lstStyle>
            <a:lvl2pPr lvl="1">
              <a:defRPr/>
            </a:lvl2pPr>
          </a:lstStyle>
          <a:p>
            <a:pPr lvl="1">
              <a:defRPr/>
            </a:pPr>
            <a:fld id="{6BA5564D-3C7D-4859-BD45-84E199454FEB}" type="slidenum">
              <a:rPr lang="es-ES" smtClean="0"/>
              <a:pPr lvl="1">
                <a:defRPr/>
              </a:pPr>
              <a:t>‹#›</a:t>
            </a:fld>
            <a:endParaRPr lang="es-ES"/>
          </a:p>
        </p:txBody>
      </p:sp>
    </p:spTree>
    <p:extLst>
      <p:ext uri="{BB962C8B-B14F-4D97-AF65-F5344CB8AC3E}">
        <p14:creationId xmlns:p14="http://schemas.microsoft.com/office/powerpoint/2010/main" val="1379716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8"/>
          <p:cNvSpPr>
            <a:spLocks noGrp="1" noChangeArrowheads="1"/>
          </p:cNvSpPr>
          <p:nvPr>
            <p:ph type="sldNum" sz="quarter" idx="10"/>
          </p:nvPr>
        </p:nvSpPr>
        <p:spPr>
          <a:ln/>
        </p:spPr>
        <p:txBody>
          <a:bodyPr/>
          <a:lstStyle>
            <a:lvl2pPr lvl="1">
              <a:defRPr/>
            </a:lvl2pPr>
          </a:lstStyle>
          <a:p>
            <a:pPr lvl="1">
              <a:defRPr/>
            </a:pPr>
            <a:fld id="{3F6C2558-893D-4DD4-AB7C-16DE0354FE71}" type="slidenum">
              <a:rPr lang="es-ES" smtClean="0"/>
              <a:pPr lvl="1">
                <a:defRPr/>
              </a:pPr>
              <a:t>‹#›</a:t>
            </a:fld>
            <a:endParaRPr lang="es-ES"/>
          </a:p>
        </p:txBody>
      </p:sp>
    </p:spTree>
    <p:extLst>
      <p:ext uri="{BB962C8B-B14F-4D97-AF65-F5344CB8AC3E}">
        <p14:creationId xmlns:p14="http://schemas.microsoft.com/office/powerpoint/2010/main" val="23903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8"/>
          <p:cNvSpPr>
            <a:spLocks noGrp="1" noChangeArrowheads="1"/>
          </p:cNvSpPr>
          <p:nvPr>
            <p:ph type="sldNum" sz="quarter" idx="10"/>
          </p:nvPr>
        </p:nvSpPr>
        <p:spPr>
          <a:ln/>
        </p:spPr>
        <p:txBody>
          <a:bodyPr/>
          <a:lstStyle>
            <a:lvl2pPr lvl="1">
              <a:defRPr/>
            </a:lvl2pPr>
          </a:lstStyle>
          <a:p>
            <a:pPr lvl="1">
              <a:defRPr/>
            </a:pPr>
            <a:fld id="{9DD07E73-72BD-4DA1-B1DA-B44AC0ED1BEC}" type="slidenum">
              <a:rPr lang="es-ES" smtClean="0"/>
              <a:pPr lvl="1">
                <a:defRPr/>
              </a:pPr>
              <a:t>‹#›</a:t>
            </a:fld>
            <a:endParaRPr lang="es-ES"/>
          </a:p>
        </p:txBody>
      </p:sp>
    </p:spTree>
    <p:extLst>
      <p:ext uri="{BB962C8B-B14F-4D97-AF65-F5344CB8AC3E}">
        <p14:creationId xmlns:p14="http://schemas.microsoft.com/office/powerpoint/2010/main" val="1860069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sldNum" sz="quarter" idx="10"/>
          </p:nvPr>
        </p:nvSpPr>
        <p:spPr>
          <a:ln/>
        </p:spPr>
        <p:txBody>
          <a:bodyPr/>
          <a:lstStyle>
            <a:lvl2pPr lvl="1">
              <a:defRPr/>
            </a:lvl2pPr>
          </a:lstStyle>
          <a:p>
            <a:pPr lvl="1">
              <a:defRPr/>
            </a:pPr>
            <a:fld id="{5B99FC67-CEF4-4D9B-A859-4253902D3093}" type="slidenum">
              <a:rPr lang="es-ES" smtClean="0"/>
              <a:pPr lvl="1">
                <a:defRPr/>
              </a:pPr>
              <a:t>‹#›</a:t>
            </a:fld>
            <a:endParaRPr lang="es-ES"/>
          </a:p>
        </p:txBody>
      </p:sp>
    </p:spTree>
    <p:extLst>
      <p:ext uri="{BB962C8B-B14F-4D97-AF65-F5344CB8AC3E}">
        <p14:creationId xmlns:p14="http://schemas.microsoft.com/office/powerpoint/2010/main" val="1197791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sldNum" sz="quarter" idx="10"/>
          </p:nvPr>
        </p:nvSpPr>
        <p:spPr>
          <a:ln/>
        </p:spPr>
        <p:txBody>
          <a:bodyPr/>
          <a:lstStyle>
            <a:lvl2pPr lvl="1">
              <a:defRPr/>
            </a:lvl2pPr>
          </a:lstStyle>
          <a:p>
            <a:pPr lvl="1">
              <a:defRPr/>
            </a:pPr>
            <a:fld id="{8B1EE893-736A-4BE7-B2CB-68E58ED9E83F}" type="slidenum">
              <a:rPr lang="es-ES" smtClean="0"/>
              <a:pPr lvl="1">
                <a:defRPr/>
              </a:pPr>
              <a:t>‹#›</a:t>
            </a:fld>
            <a:endParaRPr lang="es-ES"/>
          </a:p>
        </p:txBody>
      </p:sp>
    </p:spTree>
    <p:extLst>
      <p:ext uri="{BB962C8B-B14F-4D97-AF65-F5344CB8AC3E}">
        <p14:creationId xmlns:p14="http://schemas.microsoft.com/office/powerpoint/2010/main" val="2353393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8"/>
          <p:cNvSpPr>
            <a:spLocks noGrp="1" noChangeArrowheads="1"/>
          </p:cNvSpPr>
          <p:nvPr>
            <p:ph type="sldNum" sz="quarter" idx="10"/>
          </p:nvPr>
        </p:nvSpPr>
        <p:spPr>
          <a:ln/>
        </p:spPr>
        <p:txBody>
          <a:bodyPr/>
          <a:lstStyle>
            <a:lvl2pPr lvl="1">
              <a:defRPr/>
            </a:lvl2pPr>
          </a:lstStyle>
          <a:p>
            <a:pPr lvl="1">
              <a:defRPr/>
            </a:pPr>
            <a:fld id="{3087E21F-B648-4865-B19A-3BAB8CB9ACBA}" type="slidenum">
              <a:rPr lang="es-ES" smtClean="0"/>
              <a:pPr lvl="1">
                <a:defRPr/>
              </a:pPr>
              <a:t>‹#›</a:t>
            </a:fld>
            <a:endParaRPr lang="es-ES"/>
          </a:p>
        </p:txBody>
      </p:sp>
    </p:spTree>
    <p:extLst>
      <p:ext uri="{BB962C8B-B14F-4D97-AF65-F5344CB8AC3E}">
        <p14:creationId xmlns:p14="http://schemas.microsoft.com/office/powerpoint/2010/main" val="237587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8"/>
          <p:cNvSpPr>
            <a:spLocks noGrp="1" noChangeArrowheads="1"/>
          </p:cNvSpPr>
          <p:nvPr>
            <p:ph type="sldNum" sz="quarter" idx="10"/>
          </p:nvPr>
        </p:nvSpPr>
        <p:spPr>
          <a:ln/>
        </p:spPr>
        <p:txBody>
          <a:bodyPr/>
          <a:lstStyle>
            <a:lvl2pPr lvl="1">
              <a:defRPr/>
            </a:lvl2pPr>
          </a:lstStyle>
          <a:p>
            <a:pPr lvl="1">
              <a:defRPr/>
            </a:pPr>
            <a:fld id="{10A0C8F0-435C-47C1-B328-FCDAFF45FA30}" type="slidenum">
              <a:rPr lang="es-ES" smtClean="0"/>
              <a:pPr lvl="1">
                <a:defRPr/>
              </a:pPr>
              <a:t>‹#›</a:t>
            </a:fld>
            <a:endParaRPr lang="es-ES"/>
          </a:p>
        </p:txBody>
      </p:sp>
    </p:spTree>
    <p:extLst>
      <p:ext uri="{BB962C8B-B14F-4D97-AF65-F5344CB8AC3E}">
        <p14:creationId xmlns:p14="http://schemas.microsoft.com/office/powerpoint/2010/main" val="3184456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2209800" y="193431"/>
            <a:ext cx="6248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t>Click to edit Master title style</a:t>
            </a:r>
            <a:endParaRPr lang="es-ES" dirty="0"/>
          </a:p>
        </p:txBody>
      </p:sp>
      <p:sp>
        <p:nvSpPr>
          <p:cNvPr id="1027" name="Rectangle 1027"/>
          <p:cNvSpPr>
            <a:spLocks noGrp="1" noChangeArrowheads="1"/>
          </p:cNvSpPr>
          <p:nvPr>
            <p:ph type="body" idx="1"/>
          </p:nvPr>
        </p:nvSpPr>
        <p:spPr bwMode="auto">
          <a:xfrm>
            <a:off x="685800" y="15240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s-ES"/>
              <a:t>Click to Edit Master Text Styles</a:t>
            </a:r>
          </a:p>
          <a:p>
            <a:pPr lvl="1"/>
            <a:r>
              <a:rPr lang="es-ES"/>
              <a:t>SECOND LEVEL</a:t>
            </a:r>
          </a:p>
          <a:p>
            <a:pPr lvl="2"/>
            <a:r>
              <a:rPr lang="es-ES"/>
              <a:t>THIRD LEVEL</a:t>
            </a:r>
          </a:p>
        </p:txBody>
      </p:sp>
      <p:sp>
        <p:nvSpPr>
          <p:cNvPr id="31748" name="Rectangle 1028"/>
          <p:cNvSpPr>
            <a:spLocks noGrp="1" noChangeArrowheads="1"/>
          </p:cNvSpPr>
          <p:nvPr>
            <p:ph type="sldNum" sz="quarter" idx="4"/>
          </p:nvPr>
        </p:nvSpPr>
        <p:spPr bwMode="auto">
          <a:xfrm>
            <a:off x="8077200" y="6324600"/>
            <a:ext cx="381000" cy="381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2pPr lvl="1" algn="r">
              <a:defRPr sz="1000">
                <a:latin typeface="Arial" charset="0"/>
                <a:ea typeface="ＭＳ Ｐゴシック" charset="-128"/>
                <a:cs typeface="+mn-cs"/>
              </a:defRPr>
            </a:lvl2pPr>
          </a:lstStyle>
          <a:p>
            <a:pPr lvl="1">
              <a:defRPr/>
            </a:pPr>
            <a:fld id="{9356C5D1-825A-4D98-9CF9-E8C9DDCE9D7C}" type="slidenum">
              <a:rPr lang="es-ES" smtClean="0"/>
              <a:pPr lvl="1">
                <a:defRPr/>
              </a:pPr>
              <a:t>‹#›</a:t>
            </a:fld>
            <a:endParaRPr lang="es-ES"/>
          </a:p>
        </p:txBody>
      </p:sp>
      <p:sp>
        <p:nvSpPr>
          <p:cNvPr id="1029" name="Line 1029"/>
          <p:cNvSpPr>
            <a:spLocks noChangeShapeType="1"/>
          </p:cNvSpPr>
          <p:nvPr/>
        </p:nvSpPr>
        <p:spPr bwMode="auto">
          <a:xfrm>
            <a:off x="609600" y="1447800"/>
            <a:ext cx="617220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p>
        </p:txBody>
      </p:sp>
      <p:sp>
        <p:nvSpPr>
          <p:cNvPr id="31751" name="Rectangle 1031"/>
          <p:cNvSpPr>
            <a:spLocks noGrp="1" noChangeArrowheads="1"/>
          </p:cNvSpPr>
          <p:nvPr>
            <p:ph type="ftr" sz="quarter" idx="3"/>
          </p:nvPr>
        </p:nvSpPr>
        <p:spPr bwMode="auto">
          <a:xfrm>
            <a:off x="457200" y="6400800"/>
            <a:ext cx="5638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charset="0"/>
                <a:ea typeface="ＭＳ Ｐゴシック" charset="-128"/>
                <a:cs typeface="+mn-cs"/>
              </a:defRPr>
            </a:lvl1pPr>
          </a:lstStyle>
          <a:p>
            <a:pPr>
              <a:defRPr/>
            </a:pPr>
            <a:r>
              <a:rPr lang="en-GB"/>
              <a:t>Adapted from Angel: Interactive Computer Graphics, Addison-Wesley 2009</a:t>
            </a:r>
            <a:endParaRPr lang="en-US"/>
          </a:p>
        </p:txBody>
      </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8600" y="258213"/>
            <a:ext cx="1851288" cy="468618"/>
          </a:xfrm>
          <a:prstGeom prst="rect">
            <a:avLst/>
          </a:prstGeom>
        </p:spPr>
      </p:pic>
    </p:spTree>
    <p:extLst>
      <p:ext uri="{BB962C8B-B14F-4D97-AF65-F5344CB8AC3E}">
        <p14:creationId xmlns:p14="http://schemas.microsoft.com/office/powerpoint/2010/main" val="191354844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ctr" rtl="0" eaLnBrk="1" fontAlgn="base" hangingPunct="1">
        <a:spcBef>
          <a:spcPct val="0"/>
        </a:spcBef>
        <a:spcAft>
          <a:spcPct val="0"/>
        </a:spcAft>
        <a:defRPr sz="3700" b="1" baseline="0">
          <a:solidFill>
            <a:schemeClr val="accent2"/>
          </a:solidFill>
          <a:latin typeface="+mj-lt"/>
          <a:ea typeface="ＭＳ Ｐゴシック" charset="-128"/>
          <a:cs typeface="ＭＳ Ｐゴシック"/>
        </a:defRPr>
      </a:lvl1pPr>
      <a:lvl2pPr algn="ctr" rtl="0" eaLnBrk="1" fontAlgn="base" hangingPunct="1">
        <a:spcBef>
          <a:spcPct val="0"/>
        </a:spcBef>
        <a:spcAft>
          <a:spcPct val="0"/>
        </a:spcAft>
        <a:defRPr sz="3700" b="1">
          <a:solidFill>
            <a:schemeClr val="accent2"/>
          </a:solidFill>
          <a:latin typeface="Arial" charset="0"/>
          <a:ea typeface="ＭＳ Ｐゴシック" charset="-128"/>
          <a:cs typeface="ＭＳ Ｐゴシック"/>
        </a:defRPr>
      </a:lvl2pPr>
      <a:lvl3pPr algn="ctr" rtl="0" eaLnBrk="1" fontAlgn="base" hangingPunct="1">
        <a:spcBef>
          <a:spcPct val="0"/>
        </a:spcBef>
        <a:spcAft>
          <a:spcPct val="0"/>
        </a:spcAft>
        <a:defRPr sz="3700" b="1">
          <a:solidFill>
            <a:schemeClr val="accent2"/>
          </a:solidFill>
          <a:latin typeface="Arial" charset="0"/>
          <a:ea typeface="ＭＳ Ｐゴシック" charset="-128"/>
          <a:cs typeface="ＭＳ Ｐゴシック"/>
        </a:defRPr>
      </a:lvl3pPr>
      <a:lvl4pPr algn="ctr" rtl="0" eaLnBrk="1" fontAlgn="base" hangingPunct="1">
        <a:spcBef>
          <a:spcPct val="0"/>
        </a:spcBef>
        <a:spcAft>
          <a:spcPct val="0"/>
        </a:spcAft>
        <a:defRPr sz="3700" b="1">
          <a:solidFill>
            <a:schemeClr val="accent2"/>
          </a:solidFill>
          <a:latin typeface="Arial" charset="0"/>
          <a:ea typeface="ＭＳ Ｐゴシック" charset="-128"/>
          <a:cs typeface="ＭＳ Ｐゴシック"/>
        </a:defRPr>
      </a:lvl4pPr>
      <a:lvl5pPr algn="ctr" rtl="0" eaLnBrk="1" fontAlgn="base" hangingPunct="1">
        <a:spcBef>
          <a:spcPct val="0"/>
        </a:spcBef>
        <a:spcAft>
          <a:spcPct val="0"/>
        </a:spcAft>
        <a:defRPr sz="3700" b="1">
          <a:solidFill>
            <a:schemeClr val="accent2"/>
          </a:solidFill>
          <a:latin typeface="Arial" charset="0"/>
          <a:ea typeface="ＭＳ Ｐゴシック" charset="-128"/>
          <a:cs typeface="ＭＳ Ｐゴシック"/>
        </a:defRPr>
      </a:lvl5pPr>
      <a:lvl6pPr marL="457200" algn="ctr" rtl="0" eaLnBrk="1" fontAlgn="base" hangingPunct="1">
        <a:spcBef>
          <a:spcPct val="0"/>
        </a:spcBef>
        <a:spcAft>
          <a:spcPct val="0"/>
        </a:spcAft>
        <a:defRPr sz="3700" b="1">
          <a:solidFill>
            <a:schemeClr val="accent2"/>
          </a:solidFill>
          <a:latin typeface="Arial" charset="0"/>
        </a:defRPr>
      </a:lvl6pPr>
      <a:lvl7pPr marL="914400" algn="ctr" rtl="0" eaLnBrk="1" fontAlgn="base" hangingPunct="1">
        <a:spcBef>
          <a:spcPct val="0"/>
        </a:spcBef>
        <a:spcAft>
          <a:spcPct val="0"/>
        </a:spcAft>
        <a:defRPr sz="3700" b="1">
          <a:solidFill>
            <a:schemeClr val="accent2"/>
          </a:solidFill>
          <a:latin typeface="Arial" charset="0"/>
        </a:defRPr>
      </a:lvl7pPr>
      <a:lvl8pPr marL="1371600" algn="ctr" rtl="0" eaLnBrk="1" fontAlgn="base" hangingPunct="1">
        <a:spcBef>
          <a:spcPct val="0"/>
        </a:spcBef>
        <a:spcAft>
          <a:spcPct val="0"/>
        </a:spcAft>
        <a:defRPr sz="3700" b="1">
          <a:solidFill>
            <a:schemeClr val="accent2"/>
          </a:solidFill>
          <a:latin typeface="Arial" charset="0"/>
        </a:defRPr>
      </a:lvl8pPr>
      <a:lvl9pPr marL="1828800" algn="ctr" rtl="0" eaLnBrk="1" fontAlgn="base" hangingPunct="1">
        <a:spcBef>
          <a:spcPct val="0"/>
        </a:spcBef>
        <a:spcAft>
          <a:spcPct val="0"/>
        </a:spcAft>
        <a:defRPr sz="3700" b="1">
          <a:solidFill>
            <a:schemeClr val="accent2"/>
          </a:solidFill>
          <a:latin typeface="Arial" charset="0"/>
        </a:defRPr>
      </a:lvl9pPr>
    </p:titleStyle>
    <p:bodyStyle>
      <a:lvl1pPr marL="190500" indent="-190500" algn="l" rtl="0" eaLnBrk="1" fontAlgn="base" hangingPunct="1">
        <a:spcBef>
          <a:spcPct val="20000"/>
        </a:spcBef>
        <a:spcAft>
          <a:spcPct val="0"/>
        </a:spcAft>
        <a:buChar char="•"/>
        <a:defRPr sz="3100">
          <a:solidFill>
            <a:schemeClr val="tx1"/>
          </a:solidFill>
          <a:latin typeface="+mn-lt"/>
          <a:ea typeface="ＭＳ Ｐゴシック" charset="-128"/>
          <a:cs typeface="ＭＳ Ｐゴシック"/>
        </a:defRPr>
      </a:lvl1pPr>
      <a:lvl2pPr marL="571500" indent="-190500" algn="l" rtl="0" eaLnBrk="1" fontAlgn="base" hangingPunct="1">
        <a:spcBef>
          <a:spcPct val="20000"/>
        </a:spcBef>
        <a:spcAft>
          <a:spcPct val="0"/>
        </a:spcAft>
        <a:buChar char="­"/>
        <a:defRPr sz="2600">
          <a:solidFill>
            <a:schemeClr val="tx1"/>
          </a:solidFill>
          <a:latin typeface="+mn-lt"/>
          <a:ea typeface="ＭＳ Ｐゴシック" charset="-128"/>
          <a:cs typeface="ＭＳ Ｐゴシック"/>
        </a:defRPr>
      </a:lvl2pPr>
      <a:lvl3pPr marL="952500" indent="-190500" algn="l" rtl="0" eaLnBrk="1" fontAlgn="base" hangingPunct="1">
        <a:spcBef>
          <a:spcPct val="20000"/>
        </a:spcBef>
        <a:spcAft>
          <a:spcPct val="0"/>
        </a:spcAft>
        <a:buClr>
          <a:schemeClr val="bg2"/>
        </a:buClr>
        <a:buChar char="•"/>
        <a:defRPr sz="2000">
          <a:solidFill>
            <a:schemeClr val="tx1"/>
          </a:solidFill>
          <a:latin typeface="+mn-lt"/>
          <a:ea typeface="ＭＳ Ｐゴシック" charset="-128"/>
          <a:cs typeface="ＭＳ Ｐゴシック"/>
        </a:defRPr>
      </a:lvl3pPr>
      <a:lvl4pPr marL="1600200" indent="-228600" algn="l" rtl="0" eaLnBrk="1" fontAlgn="base" hangingPunct="1">
        <a:spcBef>
          <a:spcPct val="20000"/>
        </a:spcBef>
        <a:spcAft>
          <a:spcPct val="0"/>
        </a:spcAft>
        <a:buChar char="–"/>
        <a:defRPr sz="2000" b="1">
          <a:solidFill>
            <a:schemeClr val="tx1"/>
          </a:solidFill>
          <a:latin typeface="+mn-lt"/>
          <a:ea typeface="ＭＳ Ｐゴシック" charset="-128"/>
          <a:cs typeface="ＭＳ Ｐゴシック"/>
        </a:defRPr>
      </a:lvl4pPr>
      <a:lvl5pPr marL="2057400" indent="-228600" algn="l" rtl="0" eaLnBrk="1" fontAlgn="base" hangingPunct="1">
        <a:spcBef>
          <a:spcPct val="20000"/>
        </a:spcBef>
        <a:spcAft>
          <a:spcPct val="0"/>
        </a:spcAft>
        <a:buChar char="•"/>
        <a:defRPr sz="2000" b="1">
          <a:solidFill>
            <a:schemeClr val="tx1"/>
          </a:solidFill>
          <a:latin typeface="+mn-lt"/>
          <a:ea typeface="ＭＳ Ｐゴシック" charset="-128"/>
          <a:cs typeface="ＭＳ Ｐゴシック"/>
        </a:defRPr>
      </a:lvl5pPr>
      <a:lvl6pPr marL="2514600" indent="-228600" algn="l" rtl="0" eaLnBrk="1" fontAlgn="base" hangingPunct="1">
        <a:spcBef>
          <a:spcPct val="20000"/>
        </a:spcBef>
        <a:spcAft>
          <a:spcPct val="0"/>
        </a:spcAft>
        <a:buChar char="•"/>
        <a:defRPr sz="2000" b="1">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b="1">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b="1">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b="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 Id="rId5" Type="http://schemas.openxmlformats.org/officeDocument/2006/relationships/image" Target="../media/image5.tmp"/><Relationship Id="rId4" Type="http://schemas.openxmlformats.org/officeDocument/2006/relationships/image" Target="../media/image4.tmp"/></Relationships>
</file>

<file path=ppt/slides/_rels/slide2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 Id="rId6" Type="http://schemas.openxmlformats.org/officeDocument/2006/relationships/image" Target="../media/image10.tmp"/><Relationship Id="rId5" Type="http://schemas.openxmlformats.org/officeDocument/2006/relationships/image" Target="../media/image9.tmp"/><Relationship Id="rId4" Type="http://schemas.openxmlformats.org/officeDocument/2006/relationships/image" Target="../media/image8.tmp"/></Relationships>
</file>

<file path=ppt/slides/_rels/slide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1752600"/>
            <a:ext cx="8458200" cy="1143000"/>
          </a:xfrm>
        </p:spPr>
        <p:txBody>
          <a:bodyPr/>
          <a:lstStyle/>
          <a:p>
            <a:r>
              <a:rPr lang="en-US" dirty="0">
                <a:ea typeface="ＭＳ Ｐゴシック" pitchFamily="34" charset="-128"/>
              </a:rPr>
              <a:t>Lecture 06: Dimension</a:t>
            </a:r>
          </a:p>
        </p:txBody>
      </p:sp>
      <p:sp>
        <p:nvSpPr>
          <p:cNvPr id="2051" name="Rectangle 3"/>
          <p:cNvSpPr>
            <a:spLocks noGrp="1" noChangeArrowheads="1"/>
          </p:cNvSpPr>
          <p:nvPr>
            <p:ph type="subTitle" idx="1"/>
          </p:nvPr>
        </p:nvSpPr>
        <p:spPr>
          <a:xfrm>
            <a:off x="1219200" y="3276600"/>
            <a:ext cx="6629400" cy="1752600"/>
          </a:xfrm>
        </p:spPr>
        <p:txBody>
          <a:bodyPr/>
          <a:lstStyle/>
          <a:p>
            <a:pPr eaLnBrk="1" hangingPunct="1"/>
            <a:r>
              <a:rPr lang="en-US" dirty="0">
                <a:ea typeface="ＭＳ Ｐゴシック" pitchFamily="34" charset="-128"/>
              </a:rPr>
              <a:t>Chris Walshaw</a:t>
            </a:r>
          </a:p>
          <a:p>
            <a:pPr eaLnBrk="1" hangingPunct="1"/>
            <a:r>
              <a:rPr lang="en-US" dirty="0">
                <a:ea typeface="ＭＳ Ｐゴシック" pitchFamily="34" charset="-128"/>
              </a:rPr>
              <a:t>Computing &amp; Mathematical Sciences</a:t>
            </a:r>
          </a:p>
          <a:p>
            <a:pPr eaLnBrk="1" hangingPunct="1"/>
            <a:r>
              <a:rPr lang="en-US" dirty="0">
                <a:ea typeface="ＭＳ Ｐゴシック" pitchFamily="34" charset="-128"/>
              </a:rPr>
              <a:t>University of Greenwich</a:t>
            </a:r>
          </a:p>
        </p:txBody>
      </p:sp>
      <p:sp>
        <p:nvSpPr>
          <p:cNvPr id="20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ea typeface="ＭＳ Ｐゴシック" pitchFamily="34" charset="-128"/>
              </a:defRPr>
            </a:lvl1pPr>
            <a:lvl2pPr>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lvl="1"/>
            <a:fld id="{D8F76D19-DA16-425B-A3CD-2589F56276CF}" type="slidenum">
              <a:rPr lang="es-ES" sz="1000" smtClean="0">
                <a:latin typeface="Arial" charset="0"/>
              </a:rPr>
              <a:pPr lvl="1"/>
              <a:t>1</a:t>
            </a:fld>
            <a:endParaRPr lang="es-ES" sz="1000">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Radar / Spider plots</a:t>
            </a:r>
          </a:p>
        </p:txBody>
      </p:sp>
      <p:sp>
        <p:nvSpPr>
          <p:cNvPr id="3" name="Content Placeholder 2"/>
          <p:cNvSpPr>
            <a:spLocks noGrp="1"/>
          </p:cNvSpPr>
          <p:nvPr>
            <p:ph idx="1"/>
          </p:nvPr>
        </p:nvSpPr>
        <p:spPr>
          <a:xfrm>
            <a:off x="685800" y="1524000"/>
            <a:ext cx="5410200" cy="4724400"/>
          </a:xfrm>
        </p:spPr>
        <p:txBody>
          <a:bodyPr>
            <a:normAutofit fontScale="62500" lnSpcReduction="20000"/>
          </a:bodyPr>
          <a:lstStyle/>
          <a:p>
            <a:r>
              <a:rPr lang="en-GB" dirty="0"/>
              <a:t>Another way to do to compare these 5 variables is via a radar plot</a:t>
            </a:r>
          </a:p>
          <a:p>
            <a:pPr lvl="1"/>
            <a:r>
              <a:rPr lang="en-GB" dirty="0"/>
              <a:t>set the normalised variables out around a circle</a:t>
            </a:r>
          </a:p>
          <a:p>
            <a:pPr lvl="1"/>
            <a:r>
              <a:rPr lang="en-GB" dirty="0"/>
              <a:t>plot the values (with the centre of the circle as 0 and the circumference as 1)</a:t>
            </a:r>
          </a:p>
          <a:p>
            <a:pPr lvl="1"/>
            <a:r>
              <a:rPr lang="en-GB" dirty="0"/>
              <a:t>join the dots to create a shape</a:t>
            </a:r>
          </a:p>
          <a:p>
            <a:r>
              <a:rPr lang="en-GB" dirty="0"/>
              <a:t>The variables’ order can be important; here:</a:t>
            </a:r>
          </a:p>
          <a:p>
            <a:pPr lvl="1"/>
            <a:r>
              <a:rPr lang="en-GB" dirty="0"/>
              <a:t>positive measures that the company might want to maximise (profit &amp; sales) are at the top</a:t>
            </a:r>
          </a:p>
          <a:p>
            <a:pPr lvl="1"/>
            <a:r>
              <a:rPr lang="en-GB" dirty="0"/>
              <a:t>negative measures that the company might want to minimise (marketing &amp; cost) are at the bottom</a:t>
            </a:r>
          </a:p>
          <a:p>
            <a:pPr lvl="1"/>
            <a:r>
              <a:rPr lang="en-GB" dirty="0"/>
              <a:t>price is in the middle as it is neither</a:t>
            </a:r>
          </a:p>
          <a:p>
            <a:pPr lvl="1"/>
            <a:r>
              <a:rPr lang="en-GB" dirty="0"/>
              <a:t>per unit values (profit, price &amp; cost) are on the right</a:t>
            </a:r>
          </a:p>
          <a:p>
            <a:pPr lvl="1"/>
            <a:r>
              <a:rPr lang="en-GB" dirty="0"/>
              <a:t>total measures (sales &amp; marketing) are on the left</a:t>
            </a:r>
          </a:p>
          <a:p>
            <a:r>
              <a:rPr lang="en-GB" dirty="0"/>
              <a:t>Arranging the variables like this means that we can easily identify more desirable shapes</a:t>
            </a:r>
          </a:p>
          <a:p>
            <a:pPr lvl="1"/>
            <a:r>
              <a:rPr lang="en-GB" dirty="0"/>
              <a:t>i.e. those where most of the volume is at the top</a:t>
            </a:r>
          </a:p>
          <a:p>
            <a:r>
              <a:rPr lang="en-GB" dirty="0"/>
              <a:t>Compare radar plots by faceting or overlaying</a:t>
            </a:r>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10</a:t>
            </a:fld>
            <a:endParaRPr lang="es-ES"/>
          </a:p>
        </p:txBody>
      </p:sp>
      <p:pic>
        <p:nvPicPr>
          <p:cNvPr id="5" name="Picture 4" descr="Figure 1"/>
          <p:cNvPicPr>
            <a:picLocks noChangeAspect="1"/>
          </p:cNvPicPr>
          <p:nvPr/>
        </p:nvPicPr>
        <p:blipFill rotWithShape="1">
          <a:blip r:embed="rId2">
            <a:extLst>
              <a:ext uri="{28A0092B-C50C-407E-A947-70E740481C1C}">
                <a14:useLocalDpi xmlns:a14="http://schemas.microsoft.com/office/drawing/2010/main" val="0"/>
              </a:ext>
            </a:extLst>
          </a:blip>
          <a:srcRect l="1262" t="4444" r="50000" b="51111"/>
          <a:stretch/>
        </p:blipFill>
        <p:spPr>
          <a:xfrm>
            <a:off x="5943600" y="1600200"/>
            <a:ext cx="2811781" cy="2743200"/>
          </a:xfrm>
          <a:prstGeom prst="rect">
            <a:avLst/>
          </a:prstGeom>
        </p:spPr>
      </p:pic>
    </p:spTree>
    <p:extLst>
      <p:ext uri="{BB962C8B-B14F-4D97-AF65-F5344CB8AC3E}">
        <p14:creationId xmlns:p14="http://schemas.microsoft.com/office/powerpoint/2010/main" val="42356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04RadarPlot all subplots.py</a:t>
            </a:r>
          </a:p>
        </p:txBody>
      </p:sp>
      <p:sp>
        <p:nvSpPr>
          <p:cNvPr id="3" name="Content Placeholder 2"/>
          <p:cNvSpPr>
            <a:spLocks noGrp="1"/>
          </p:cNvSpPr>
          <p:nvPr>
            <p:ph idx="1"/>
          </p:nvPr>
        </p:nvSpPr>
        <p:spPr/>
        <p:txBody>
          <a:bodyPr>
            <a:normAutofit fontScale="55000" lnSpcReduction="20000"/>
          </a:bodyPr>
          <a:lstStyle/>
          <a:p>
            <a:r>
              <a:rPr lang="en-GB" dirty="0"/>
              <a:t>The following code creates radar subplots for all products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lvl="1"/>
            <a:r>
              <a:rPr lang="en-GB" dirty="0"/>
              <a:t>calculate a list of angles (with 5 variables each angles is 360 / 5 = 72)</a:t>
            </a:r>
          </a:p>
          <a:p>
            <a:pPr lvl="1"/>
            <a:r>
              <a:rPr lang="en-GB" dirty="0"/>
              <a:t>calculate a list of values (with the first value added onto the end of the list so the line around the shape is joined up)</a:t>
            </a:r>
          </a:p>
          <a:p>
            <a:pPr lvl="1"/>
            <a:r>
              <a:rPr lang="en-GB" dirty="0"/>
              <a:t>do a polar plot (i.e. circular) of values against angles</a:t>
            </a:r>
          </a:p>
          <a:p>
            <a:pPr lvl="1"/>
            <a:endParaRPr lang="en-GB" dirty="0"/>
          </a:p>
          <a:p>
            <a:pPr lvl="1"/>
            <a:endParaRPr lang="en-GB" dirty="0"/>
          </a:p>
          <a:p>
            <a:pPr lvl="1"/>
            <a:endParaRPr lang="en-GB" dirty="0"/>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11</a:t>
            </a:fld>
            <a:endParaRPr lang="es-ES"/>
          </a:p>
        </p:txBody>
      </p:sp>
      <p:sp>
        <p:nvSpPr>
          <p:cNvPr id="9" name="TextBox 8"/>
          <p:cNvSpPr txBox="1"/>
          <p:nvPr/>
        </p:nvSpPr>
        <p:spPr>
          <a:xfrm>
            <a:off x="685800" y="1752600"/>
            <a:ext cx="5715000" cy="3416320"/>
          </a:xfrm>
          <a:prstGeom prst="rect">
            <a:avLst/>
          </a:prstGeom>
          <a:noFill/>
          <a:ln w="25400" cmpd="sng">
            <a:solidFill>
              <a:srgbClr val="7030A0"/>
            </a:solidFill>
          </a:ln>
        </p:spPr>
        <p:txBody>
          <a:bodyPr wrap="square" rtlCol="0">
            <a:spAutoFit/>
          </a:bodyPr>
          <a:lstStyle/>
          <a:p>
            <a:r>
              <a:rPr lang="en-GB" sz="1200" b="1" dirty="0" err="1">
                <a:latin typeface="Consolas" panose="020B0609020204030204" pitchFamily="49" charset="0"/>
                <a:cs typeface="Courier New" panose="02070309020205020404" pitchFamily="49" charset="0"/>
              </a:rPr>
              <a:t>n_attributes</a:t>
            </a:r>
            <a:r>
              <a:rPr lang="en-GB" sz="1200" b="1" dirty="0">
                <a:latin typeface="Consolas" panose="020B0609020204030204" pitchFamily="49" charset="0"/>
                <a:cs typeface="Courier New" panose="02070309020205020404" pitchFamily="49" charset="0"/>
              </a:rPr>
              <a:t> = </a:t>
            </a:r>
            <a:r>
              <a:rPr lang="en-GB" sz="1200" b="1" dirty="0" err="1">
                <a:latin typeface="Consolas" panose="020B0609020204030204" pitchFamily="49" charset="0"/>
                <a:cs typeface="Courier New" panose="02070309020205020404" pitchFamily="49" charset="0"/>
              </a:rPr>
              <a:t>len</a:t>
            </a:r>
            <a:r>
              <a:rPr lang="en-GB" sz="1200" b="1" dirty="0">
                <a:latin typeface="Consolas" panose="020B0609020204030204" pitchFamily="49" charset="0"/>
                <a:cs typeface="Courier New" panose="02070309020205020404" pitchFamily="49" charset="0"/>
              </a:rPr>
              <a:t>(</a:t>
            </a:r>
            <a:r>
              <a:rPr lang="en-GB" sz="1200" b="1" dirty="0" err="1">
                <a:latin typeface="Consolas" panose="020B0609020204030204" pitchFamily="49" charset="0"/>
                <a:cs typeface="Courier New" panose="02070309020205020404" pitchFamily="49" charset="0"/>
              </a:rPr>
              <a:t>summary_data.columns</a:t>
            </a:r>
            <a:r>
              <a:rPr lang="en-GB" sz="1200" b="1" dirty="0">
                <a:latin typeface="Consolas" panose="020B0609020204030204" pitchFamily="49" charset="0"/>
                <a:cs typeface="Courier New" panose="02070309020205020404" pitchFamily="49" charset="0"/>
              </a:rPr>
              <a:t>)</a:t>
            </a:r>
          </a:p>
          <a:p>
            <a:r>
              <a:rPr lang="en-GB" sz="1200" b="1" dirty="0">
                <a:latin typeface="Consolas" panose="020B0609020204030204" pitchFamily="49" charset="0"/>
                <a:cs typeface="Courier New" panose="02070309020205020404" pitchFamily="49" charset="0"/>
              </a:rPr>
              <a:t>angles = [n / float(</a:t>
            </a:r>
            <a:r>
              <a:rPr lang="en-GB" sz="1200" b="1" dirty="0" err="1">
                <a:latin typeface="Consolas" panose="020B0609020204030204" pitchFamily="49" charset="0"/>
                <a:cs typeface="Courier New" panose="02070309020205020404" pitchFamily="49" charset="0"/>
              </a:rPr>
              <a:t>n_attributes</a:t>
            </a:r>
            <a:r>
              <a:rPr lang="en-GB" sz="1200" b="1" dirty="0">
                <a:latin typeface="Consolas" panose="020B0609020204030204" pitchFamily="49" charset="0"/>
                <a:cs typeface="Courier New" panose="02070309020205020404" pitchFamily="49" charset="0"/>
              </a:rPr>
              <a:t>) * 2 * </a:t>
            </a:r>
            <a:r>
              <a:rPr lang="en-GB" sz="1200" b="1" dirty="0" err="1">
                <a:latin typeface="Consolas" panose="020B0609020204030204" pitchFamily="49" charset="0"/>
                <a:cs typeface="Courier New" panose="02070309020205020404" pitchFamily="49" charset="0"/>
              </a:rPr>
              <a:t>np.pi</a:t>
            </a:r>
            <a:endParaRPr lang="en-GB" sz="1200" b="1" dirty="0">
              <a:latin typeface="Consolas" panose="020B0609020204030204" pitchFamily="49" charset="0"/>
              <a:cs typeface="Courier New" panose="02070309020205020404" pitchFamily="49" charset="0"/>
            </a:endParaRPr>
          </a:p>
          <a:p>
            <a:r>
              <a:rPr lang="en-GB" sz="1200" b="1" dirty="0">
                <a:latin typeface="Consolas" panose="020B0609020204030204" pitchFamily="49" charset="0"/>
                <a:cs typeface="Courier New" panose="02070309020205020404" pitchFamily="49" charset="0"/>
              </a:rPr>
              <a:t>        for n in range(</a:t>
            </a:r>
            <a:r>
              <a:rPr lang="en-GB" sz="1200" b="1" dirty="0" err="1">
                <a:latin typeface="Consolas" panose="020B0609020204030204" pitchFamily="49" charset="0"/>
                <a:cs typeface="Courier New" panose="02070309020205020404" pitchFamily="49" charset="0"/>
              </a:rPr>
              <a:t>n_attributes</a:t>
            </a:r>
            <a:r>
              <a:rPr lang="en-GB" sz="1200" b="1" dirty="0">
                <a:latin typeface="Consolas" panose="020B0609020204030204" pitchFamily="49" charset="0"/>
                <a:cs typeface="Courier New" panose="02070309020205020404" pitchFamily="49" charset="0"/>
              </a:rPr>
              <a:t> + 1)]</a:t>
            </a:r>
          </a:p>
          <a:p>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=(8, 8))</a:t>
            </a:r>
          </a:p>
          <a:p>
            <a:r>
              <a:rPr lang="en-GB" sz="1200" dirty="0">
                <a:latin typeface="Consolas" panose="020B0609020204030204" pitchFamily="49" charset="0"/>
                <a:cs typeface="Courier New" panose="02070309020205020404" pitchFamily="49" charset="0"/>
              </a:rPr>
              <a:t>counter = 1</a:t>
            </a:r>
          </a:p>
          <a:p>
            <a:r>
              <a:rPr lang="en-GB" sz="1200" dirty="0">
                <a:latin typeface="Consolas" panose="020B0609020204030204" pitchFamily="49" charset="0"/>
                <a:cs typeface="Courier New" panose="02070309020205020404" pitchFamily="49" charset="0"/>
              </a:rPr>
              <a:t>for name in </a:t>
            </a:r>
            <a:r>
              <a:rPr lang="en-GB" sz="1200" dirty="0" err="1">
                <a:latin typeface="Consolas" panose="020B0609020204030204" pitchFamily="49" charset="0"/>
                <a:cs typeface="Courier New" panose="02070309020205020404" pitchFamily="49" charset="0"/>
              </a:rPr>
              <a:t>normalised_data.index</a:t>
            </a:r>
            <a:r>
              <a:rPr lang="en-GB" sz="1200" dirty="0">
                <a:latin typeface="Consolas" panose="020B0609020204030204" pitchFamily="49" charset="0"/>
                <a:cs typeface="Courier New" panose="02070309020205020404" pitchFamily="49" charset="0"/>
              </a:rPr>
              <a:t>:</a:t>
            </a:r>
          </a:p>
          <a:p>
            <a:r>
              <a:rPr lang="en-GB" sz="1200" b="1" dirty="0">
                <a:latin typeface="Consolas" panose="020B0609020204030204" pitchFamily="49" charset="0"/>
                <a:cs typeface="Courier New" panose="02070309020205020404" pitchFamily="49" charset="0"/>
              </a:rPr>
              <a:t>    values = </a:t>
            </a:r>
            <a:r>
              <a:rPr lang="en-GB" sz="1200" b="1" dirty="0" err="1">
                <a:latin typeface="Consolas" panose="020B0609020204030204" pitchFamily="49" charset="0"/>
                <a:cs typeface="Courier New" panose="02070309020205020404" pitchFamily="49" charset="0"/>
              </a:rPr>
              <a:t>normalised_data.loc</a:t>
            </a:r>
            <a:r>
              <a:rPr lang="en-GB" sz="1200" b="1" dirty="0">
                <a:latin typeface="Consolas" panose="020B0609020204030204" pitchFamily="49" charset="0"/>
                <a:cs typeface="Courier New" panose="02070309020205020404" pitchFamily="49" charset="0"/>
              </a:rPr>
              <a:t>[[name]].values</a:t>
            </a:r>
          </a:p>
          <a:p>
            <a:r>
              <a:rPr lang="en-GB" sz="1200" b="1" dirty="0">
                <a:latin typeface="Consolas" panose="020B0609020204030204" pitchFamily="49" charset="0"/>
                <a:cs typeface="Courier New" panose="02070309020205020404" pitchFamily="49" charset="0"/>
              </a:rPr>
              <a:t>       .flatten().</a:t>
            </a:r>
            <a:r>
              <a:rPr lang="en-GB" sz="1200" b="1" dirty="0" err="1">
                <a:latin typeface="Consolas" panose="020B0609020204030204" pitchFamily="49" charset="0"/>
                <a:cs typeface="Courier New" panose="02070309020205020404" pitchFamily="49" charset="0"/>
              </a:rPr>
              <a:t>tolist</a:t>
            </a:r>
            <a:r>
              <a:rPr lang="en-GB" sz="1200" b="1" dirty="0">
                <a:latin typeface="Consolas" panose="020B0609020204030204" pitchFamily="49" charset="0"/>
                <a:cs typeface="Courier New" panose="02070309020205020404" pitchFamily="49" charset="0"/>
              </a:rPr>
              <a:t>()</a:t>
            </a:r>
          </a:p>
          <a:p>
            <a:r>
              <a:rPr lang="en-GB" sz="1200" b="1" dirty="0">
                <a:latin typeface="Consolas" panose="020B0609020204030204" pitchFamily="49" charset="0"/>
                <a:cs typeface="Courier New" panose="02070309020205020404" pitchFamily="49" charset="0"/>
              </a:rPr>
              <a:t>    values += values[:1]</a:t>
            </a:r>
          </a:p>
          <a:p>
            <a:r>
              <a:rPr lang="en-GB" sz="1200" dirty="0">
                <a:latin typeface="Consolas" panose="020B0609020204030204" pitchFamily="49" charset="0"/>
                <a:cs typeface="Courier New" panose="02070309020205020404" pitchFamily="49" charset="0"/>
              </a:rPr>
              <a:t>    sub = </a:t>
            </a:r>
            <a:r>
              <a:rPr lang="en-GB" sz="1200" dirty="0" err="1">
                <a:latin typeface="Consolas" panose="020B0609020204030204" pitchFamily="49" charset="0"/>
                <a:cs typeface="Courier New" panose="02070309020205020404" pitchFamily="49" charset="0"/>
              </a:rPr>
              <a:t>plt.subplot</a:t>
            </a:r>
            <a:r>
              <a:rPr lang="en-GB" sz="1200" dirty="0">
                <a:latin typeface="Consolas" panose="020B0609020204030204" pitchFamily="49" charset="0"/>
                <a:cs typeface="Courier New" panose="02070309020205020404" pitchFamily="49" charset="0"/>
              </a:rPr>
              <a:t>(5, 5, counter, </a:t>
            </a:r>
            <a:r>
              <a:rPr lang="en-GB" sz="1200" b="1" dirty="0">
                <a:latin typeface="Consolas" panose="020B0609020204030204" pitchFamily="49" charset="0"/>
                <a:cs typeface="Courier New" panose="02070309020205020404" pitchFamily="49" charset="0"/>
              </a:rPr>
              <a:t>polar=True</a:t>
            </a:r>
            <a:r>
              <a:rPr lang="en-GB" sz="1200" dirty="0">
                <a:latin typeface="Consolas" panose="020B0609020204030204" pitchFamily="49" charset="0"/>
                <a:cs typeface="Courier New" panose="02070309020205020404" pitchFamily="49" charset="0"/>
              </a:rPr>
              <a:t>)</a:t>
            </a:r>
          </a:p>
          <a:p>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sub.plot</a:t>
            </a:r>
            <a:r>
              <a:rPr lang="en-GB" sz="1200" b="1" dirty="0">
                <a:latin typeface="Consolas" panose="020B0609020204030204" pitchFamily="49" charset="0"/>
                <a:cs typeface="Courier New" panose="02070309020205020404" pitchFamily="49" charset="0"/>
              </a:rPr>
              <a:t>(angles, values)</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sub.set_yticks</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sub.set_xticks</a:t>
            </a:r>
            <a:r>
              <a:rPr lang="en-GB" sz="1200" dirty="0">
                <a:latin typeface="Consolas" panose="020B0609020204030204" pitchFamily="49" charset="0"/>
                <a:cs typeface="Courier New" panose="02070309020205020404" pitchFamily="49" charset="0"/>
              </a:rPr>
              <a:t>(angles)</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sub.set_xticklabels</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normalised_data.columns</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=8)</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sub.set_title</a:t>
            </a:r>
            <a:r>
              <a:rPr lang="en-GB" sz="1200" dirty="0">
                <a:latin typeface="Consolas" panose="020B0609020204030204" pitchFamily="49" charset="0"/>
                <a:cs typeface="Courier New" panose="02070309020205020404" pitchFamily="49" charset="0"/>
              </a:rPr>
              <a:t>(name,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=8, </a:t>
            </a:r>
            <a:r>
              <a:rPr lang="en-GB" sz="1200" dirty="0" err="1">
                <a:latin typeface="Consolas" panose="020B0609020204030204" pitchFamily="49" charset="0"/>
                <a:cs typeface="Courier New" panose="02070309020205020404" pitchFamily="49" charset="0"/>
              </a:rPr>
              <a:t>loc</a:t>
            </a:r>
            <a:r>
              <a:rPr lang="en-GB" sz="1200" dirty="0">
                <a:latin typeface="Consolas" panose="020B0609020204030204" pitchFamily="49" charset="0"/>
                <a:cs typeface="Courier New" panose="02070309020205020404" pitchFamily="49" charset="0"/>
              </a:rPr>
              <a:t>='left')</a:t>
            </a:r>
          </a:p>
          <a:p>
            <a:r>
              <a:rPr lang="en-GB" sz="1200" dirty="0">
                <a:latin typeface="Consolas" panose="020B0609020204030204" pitchFamily="49" charset="0"/>
                <a:cs typeface="Courier New" panose="02070309020205020404" pitchFamily="49" charset="0"/>
              </a:rPr>
              <a:t>    counter += 1</a:t>
            </a:r>
          </a:p>
          <a:p>
            <a:r>
              <a:rPr lang="en-GB" sz="1200" dirty="0" err="1">
                <a:latin typeface="Consolas" panose="020B0609020204030204" pitchFamily="49" charset="0"/>
                <a:cs typeface="Courier New" panose="02070309020205020404" pitchFamily="49" charset="0"/>
              </a:rPr>
              <a:t>plt.tight_layout</a:t>
            </a:r>
            <a:r>
              <a:rPr lang="en-GB" sz="1200" dirty="0">
                <a:latin typeface="Consolas" panose="020B0609020204030204" pitchFamily="49" charset="0"/>
                <a:cs typeface="Courier New" panose="02070309020205020404" pitchFamily="49" charset="0"/>
              </a:rPr>
              <a:t>()</a:t>
            </a:r>
          </a:p>
          <a:p>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752600"/>
            <a:ext cx="2514600" cy="2690252"/>
          </a:xfrm>
          <a:prstGeom prst="rect">
            <a:avLst/>
          </a:prstGeom>
        </p:spPr>
      </p:pic>
      <p:sp>
        <p:nvSpPr>
          <p:cNvPr id="12" name="Curved Right Arrow 11"/>
          <p:cNvSpPr/>
          <p:nvPr/>
        </p:nvSpPr>
        <p:spPr bwMode="auto">
          <a:xfrm flipV="1">
            <a:off x="10212" y="1905000"/>
            <a:ext cx="682472" cy="3505200"/>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13" name="Curved Right Arrow 12"/>
          <p:cNvSpPr/>
          <p:nvPr/>
        </p:nvSpPr>
        <p:spPr bwMode="auto">
          <a:xfrm flipV="1">
            <a:off x="10212" y="3006969"/>
            <a:ext cx="682472" cy="2667000"/>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14" name="Curved Right Arrow 13"/>
          <p:cNvSpPr/>
          <p:nvPr/>
        </p:nvSpPr>
        <p:spPr bwMode="auto">
          <a:xfrm flipV="1">
            <a:off x="3328" y="3505200"/>
            <a:ext cx="682472" cy="2432538"/>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8" name="Rectangular Callout 7">
            <a:extLst>
              <a:ext uri="{FF2B5EF4-FFF2-40B4-BE49-F238E27FC236}">
                <a16:creationId xmlns:a16="http://schemas.microsoft.com/office/drawing/2014/main" id="{CF2E21A2-7C86-46BE-898D-17F88526EC1D}"/>
              </a:ext>
            </a:extLst>
          </p:cNvPr>
          <p:cNvSpPr/>
          <p:nvPr/>
        </p:nvSpPr>
        <p:spPr bwMode="auto">
          <a:xfrm>
            <a:off x="1528439" y="6063566"/>
            <a:ext cx="3048000" cy="724574"/>
          </a:xfrm>
          <a:prstGeom prst="wedgeRectCallout">
            <a:avLst>
              <a:gd name="adj1" fmla="val 21873"/>
              <a:gd name="adj2" fmla="val -49021"/>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lang="en-GB" dirty="0">
                <a:solidFill>
                  <a:schemeClr val="tx1"/>
                </a:solidFill>
              </a:rPr>
              <a:t>reasonably easy to compare shapes</a:t>
            </a:r>
            <a:endParaRPr kumimoji="0" lang="en-GB" sz="2400" b="0" i="0" u="none" strike="noStrike" cap="none" normalizeH="0" baseline="0" dirty="0">
              <a:ln>
                <a:noFill/>
              </a:ln>
              <a:solidFill>
                <a:schemeClr val="tx1"/>
              </a:solidFill>
              <a:effectLst/>
            </a:endParaRPr>
          </a:p>
        </p:txBody>
      </p:sp>
      <p:sp>
        <p:nvSpPr>
          <p:cNvPr id="10" name="Rectangular Callout 9">
            <a:extLst>
              <a:ext uri="{FF2B5EF4-FFF2-40B4-BE49-F238E27FC236}">
                <a16:creationId xmlns:a16="http://schemas.microsoft.com/office/drawing/2014/main" id="{CF2E21A2-7C86-46BE-898D-17F88526EC1D}"/>
              </a:ext>
            </a:extLst>
          </p:cNvPr>
          <p:cNvSpPr/>
          <p:nvPr/>
        </p:nvSpPr>
        <p:spPr bwMode="auto">
          <a:xfrm>
            <a:off x="4687964" y="6063566"/>
            <a:ext cx="3048000" cy="724574"/>
          </a:xfrm>
          <a:prstGeom prst="wedgeRectCallout">
            <a:avLst>
              <a:gd name="adj1" fmla="val 26605"/>
              <a:gd name="adj2" fmla="val -48819"/>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lang="en-GB" dirty="0">
                <a:solidFill>
                  <a:schemeClr val="tx1"/>
                </a:solidFill>
              </a:rPr>
              <a:t>but a bit too much information</a:t>
            </a:r>
            <a:endParaRPr kumimoji="0" lang="en-GB"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6955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6" end="1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2" grpId="0" animBg="1"/>
      <p:bldP spid="13" grpId="0" animBg="1"/>
      <p:bldP spid="14" grpId="0" animBg="1"/>
      <p:bldP spid="8"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05RadarPlot high volume subplots.py</a:t>
            </a:r>
          </a:p>
        </p:txBody>
      </p:sp>
      <p:sp>
        <p:nvSpPr>
          <p:cNvPr id="3" name="Content Placeholder 2"/>
          <p:cNvSpPr>
            <a:spLocks noGrp="1"/>
          </p:cNvSpPr>
          <p:nvPr>
            <p:ph idx="1"/>
          </p:nvPr>
        </p:nvSpPr>
        <p:spPr/>
        <p:txBody>
          <a:bodyPr>
            <a:normAutofit fontScale="62500" lnSpcReduction="20000"/>
          </a:bodyPr>
          <a:lstStyle/>
          <a:p>
            <a:r>
              <a:rPr lang="en-GB" dirty="0"/>
              <a:t>Restricting the previous code to high volume product just involves a few small changes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lvl="1"/>
            <a:r>
              <a:rPr lang="en-GB" dirty="0"/>
              <a:t>in this example the shapes are filled in (alpha refers to transparency)</a:t>
            </a:r>
          </a:p>
          <a:p>
            <a:pPr lvl="1"/>
            <a:r>
              <a:rPr lang="en-GB" dirty="0"/>
              <a:t>we can also add y-ticks because there’s more space</a:t>
            </a:r>
          </a:p>
          <a:p>
            <a:pPr lvl="1"/>
            <a:endParaRPr lang="en-GB" dirty="0"/>
          </a:p>
          <a:p>
            <a:pPr lvl="1"/>
            <a:endParaRPr lang="en-GB" dirty="0"/>
          </a:p>
          <a:p>
            <a:pPr lvl="1"/>
            <a:endParaRPr lang="en-GB" dirty="0"/>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12</a:t>
            </a:fld>
            <a:endParaRPr lang="es-ES"/>
          </a:p>
        </p:txBody>
      </p:sp>
      <p:sp>
        <p:nvSpPr>
          <p:cNvPr id="9" name="TextBox 8"/>
          <p:cNvSpPr txBox="1"/>
          <p:nvPr/>
        </p:nvSpPr>
        <p:spPr>
          <a:xfrm>
            <a:off x="685800" y="2057400"/>
            <a:ext cx="5867400" cy="3416320"/>
          </a:xfrm>
          <a:prstGeom prst="rect">
            <a:avLst/>
          </a:prstGeom>
          <a:noFill/>
          <a:ln w="25400" cmpd="sng">
            <a:solidFill>
              <a:srgbClr val="7030A0"/>
            </a:solidFill>
          </a:ln>
        </p:spPr>
        <p:txBody>
          <a:bodyPr wrap="square" rtlCol="0">
            <a:spAutoFit/>
          </a:bodyPr>
          <a:lstStyle/>
          <a:p>
            <a:r>
              <a:rPr lang="en-GB" sz="1200" dirty="0">
                <a:latin typeface="Consolas" panose="020B0609020204030204" pitchFamily="49" charset="0"/>
                <a:cs typeface="Courier New" panose="02070309020205020404" pitchFamily="49" charset="0"/>
              </a:rPr>
              <a:t>angles = [n / float(</a:t>
            </a:r>
            <a:r>
              <a:rPr lang="en-GB" sz="1200" dirty="0" err="1">
                <a:latin typeface="Consolas" panose="020B0609020204030204" pitchFamily="49" charset="0"/>
                <a:cs typeface="Courier New" panose="02070309020205020404" pitchFamily="49" charset="0"/>
              </a:rPr>
              <a:t>len</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summary_data.columns</a:t>
            </a:r>
            <a:r>
              <a:rPr lang="en-GB" sz="1200" dirty="0">
                <a:latin typeface="Consolas" panose="020B0609020204030204" pitchFamily="49" charset="0"/>
                <a:cs typeface="Courier New" panose="02070309020205020404" pitchFamily="49" charset="0"/>
              </a:rPr>
              <a:t>)) * 2 * </a:t>
            </a:r>
            <a:r>
              <a:rPr lang="en-GB" sz="1200" dirty="0" err="1">
                <a:latin typeface="Consolas" panose="020B0609020204030204" pitchFamily="49" charset="0"/>
                <a:cs typeface="Courier New" panose="02070309020205020404" pitchFamily="49" charset="0"/>
              </a:rPr>
              <a:t>np.pi</a:t>
            </a:r>
            <a:endParaRPr lang="en-GB" sz="1200" dirty="0">
              <a:latin typeface="Consolas" panose="020B0609020204030204" pitchFamily="49" charset="0"/>
              <a:cs typeface="Courier New" panose="02070309020205020404" pitchFamily="49" charset="0"/>
            </a:endParaRPr>
          </a:p>
          <a:p>
            <a:r>
              <a:rPr lang="en-GB" sz="1200" dirty="0">
                <a:latin typeface="Consolas" panose="020B0609020204030204" pitchFamily="49" charset="0"/>
                <a:cs typeface="Courier New" panose="02070309020205020404" pitchFamily="49" charset="0"/>
              </a:rPr>
              <a:t>        for n in range(</a:t>
            </a:r>
            <a:r>
              <a:rPr lang="en-GB" sz="1200" dirty="0" err="1">
                <a:latin typeface="Consolas" panose="020B0609020204030204" pitchFamily="49" charset="0"/>
                <a:cs typeface="Courier New" panose="02070309020205020404" pitchFamily="49" charset="0"/>
              </a:rPr>
              <a:t>len</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summary_data.columns</a:t>
            </a:r>
            <a:r>
              <a:rPr lang="en-GB" sz="1200" dirty="0">
                <a:latin typeface="Consolas" panose="020B0609020204030204" pitchFamily="49" charset="0"/>
                <a:cs typeface="Courier New" panose="02070309020205020404" pitchFamily="49" charset="0"/>
              </a:rPr>
              <a:t>) + 1)]</a:t>
            </a:r>
          </a:p>
          <a:p>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=(8, 8))</a:t>
            </a:r>
          </a:p>
          <a:p>
            <a:r>
              <a:rPr lang="en-GB" sz="1200" dirty="0">
                <a:latin typeface="Consolas" panose="020B0609020204030204" pitchFamily="49" charset="0"/>
                <a:cs typeface="Courier New" panose="02070309020205020404" pitchFamily="49" charset="0"/>
              </a:rPr>
              <a:t>counter = 1</a:t>
            </a:r>
          </a:p>
          <a:p>
            <a:r>
              <a:rPr lang="en-GB" sz="1200" dirty="0">
                <a:latin typeface="Consolas" panose="020B0609020204030204" pitchFamily="49" charset="0"/>
                <a:cs typeface="Courier New" panose="02070309020205020404" pitchFamily="49" charset="0"/>
              </a:rPr>
              <a:t>for name in </a:t>
            </a:r>
            <a:r>
              <a:rPr lang="en-GB" sz="1200" b="1" dirty="0">
                <a:latin typeface="Consolas" panose="020B0609020204030204" pitchFamily="49" charset="0"/>
                <a:cs typeface="Courier New" panose="02070309020205020404" pitchFamily="49" charset="0"/>
              </a:rPr>
              <a:t>selected</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values = </a:t>
            </a:r>
            <a:r>
              <a:rPr lang="en-GB" sz="1200" dirty="0" err="1">
                <a:latin typeface="Consolas" panose="020B0609020204030204" pitchFamily="49" charset="0"/>
                <a:cs typeface="Courier New" panose="02070309020205020404" pitchFamily="49" charset="0"/>
              </a:rPr>
              <a:t>normalised_data.loc</a:t>
            </a:r>
            <a:r>
              <a:rPr lang="en-GB" sz="1200" dirty="0">
                <a:latin typeface="Consolas" panose="020B0609020204030204" pitchFamily="49" charset="0"/>
                <a:cs typeface="Courier New" panose="02070309020205020404" pitchFamily="49" charset="0"/>
              </a:rPr>
              <a:t>[[name]].values</a:t>
            </a:r>
          </a:p>
          <a:p>
            <a:r>
              <a:rPr lang="en-GB" sz="1200" dirty="0">
                <a:latin typeface="Consolas" panose="020B0609020204030204" pitchFamily="49" charset="0"/>
                <a:cs typeface="Courier New" panose="02070309020205020404" pitchFamily="49" charset="0"/>
              </a:rPr>
              <a:t>        .flatten().</a:t>
            </a:r>
            <a:r>
              <a:rPr lang="en-GB" sz="1200" dirty="0" err="1">
                <a:latin typeface="Consolas" panose="020B0609020204030204" pitchFamily="49" charset="0"/>
                <a:cs typeface="Courier New" panose="02070309020205020404" pitchFamily="49" charset="0"/>
              </a:rPr>
              <a:t>tolist</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values += values[:1]</a:t>
            </a:r>
          </a:p>
          <a:p>
            <a:r>
              <a:rPr lang="en-GB" sz="1200" dirty="0">
                <a:latin typeface="Consolas" panose="020B0609020204030204" pitchFamily="49" charset="0"/>
                <a:cs typeface="Courier New" panose="02070309020205020404" pitchFamily="49" charset="0"/>
              </a:rPr>
              <a:t>    sub = </a:t>
            </a:r>
            <a:r>
              <a:rPr lang="en-GB" sz="1200" dirty="0" err="1">
                <a:latin typeface="Consolas" panose="020B0609020204030204" pitchFamily="49" charset="0"/>
                <a:cs typeface="Courier New" panose="02070309020205020404" pitchFamily="49" charset="0"/>
              </a:rPr>
              <a:t>plt.subplot</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2, 2</a:t>
            </a:r>
            <a:r>
              <a:rPr lang="en-GB" sz="1200" dirty="0">
                <a:latin typeface="Consolas" panose="020B0609020204030204" pitchFamily="49" charset="0"/>
                <a:cs typeface="Courier New" panose="02070309020205020404" pitchFamily="49" charset="0"/>
              </a:rPr>
              <a:t>, counter, polar=True)</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sub.plot</a:t>
            </a:r>
            <a:r>
              <a:rPr lang="en-GB" sz="1200" dirty="0">
                <a:latin typeface="Consolas" panose="020B0609020204030204" pitchFamily="49" charset="0"/>
                <a:cs typeface="Courier New" panose="02070309020205020404" pitchFamily="49" charset="0"/>
              </a:rPr>
              <a:t>(angles, values)</a:t>
            </a:r>
          </a:p>
          <a:p>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sub.fill</a:t>
            </a:r>
            <a:r>
              <a:rPr lang="en-GB" sz="1200" b="1" dirty="0">
                <a:latin typeface="Consolas" panose="020B0609020204030204" pitchFamily="49" charset="0"/>
                <a:cs typeface="Courier New" panose="02070309020205020404" pitchFamily="49" charset="0"/>
              </a:rPr>
              <a:t>(angles, values, alpha=0.1)</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sub.set_yticks</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0.2, 0.4, 0.6, 0.8, 1.0</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sub.set_xticks</a:t>
            </a:r>
            <a:r>
              <a:rPr lang="en-GB" sz="1200" dirty="0">
                <a:latin typeface="Consolas" panose="020B0609020204030204" pitchFamily="49" charset="0"/>
                <a:cs typeface="Courier New" panose="02070309020205020404" pitchFamily="49" charset="0"/>
              </a:rPr>
              <a:t>(angles)</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sub.set_xticklabels</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summary_data.columns</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=8)</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sub.set_title</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'Product ' + </a:t>
            </a:r>
            <a:r>
              <a:rPr lang="en-GB" sz="1200" dirty="0">
                <a:latin typeface="Consolas" panose="020B0609020204030204" pitchFamily="49" charset="0"/>
                <a:cs typeface="Courier New" panose="02070309020205020404" pitchFamily="49" charset="0"/>
              </a:rPr>
              <a:t>name,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12</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loc</a:t>
            </a:r>
            <a:r>
              <a:rPr lang="en-GB" sz="1200" dirty="0">
                <a:latin typeface="Consolas" panose="020B0609020204030204" pitchFamily="49" charset="0"/>
                <a:cs typeface="Courier New" panose="02070309020205020404" pitchFamily="49" charset="0"/>
              </a:rPr>
              <a:t>='left')</a:t>
            </a:r>
          </a:p>
          <a:p>
            <a:r>
              <a:rPr lang="en-GB" sz="1200" dirty="0">
                <a:latin typeface="Consolas" panose="020B0609020204030204" pitchFamily="49" charset="0"/>
                <a:cs typeface="Courier New" panose="02070309020205020404" pitchFamily="49" charset="0"/>
              </a:rPr>
              <a:t>    counter += 1</a:t>
            </a:r>
          </a:p>
          <a:p>
            <a:r>
              <a:rPr lang="en-GB" sz="1200" dirty="0" err="1">
                <a:latin typeface="Consolas" panose="020B0609020204030204" pitchFamily="49" charset="0"/>
                <a:cs typeface="Courier New" panose="02070309020205020404" pitchFamily="49" charset="0"/>
              </a:rPr>
              <a:t>plt.tight_layout</a:t>
            </a:r>
            <a:r>
              <a:rPr lang="en-GB" sz="1200" dirty="0">
                <a:latin typeface="Consolas" panose="020B0609020204030204" pitchFamily="49" charset="0"/>
                <a:cs typeface="Courier New" panose="02070309020205020404" pitchFamily="49" charset="0"/>
              </a:rPr>
              <a:t>()</a:t>
            </a:r>
          </a:p>
          <a:p>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pic>
        <p:nvPicPr>
          <p:cNvPr id="6" name="Picture 5"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619" y="2040511"/>
            <a:ext cx="2508653" cy="2683890"/>
          </a:xfrm>
          <a:prstGeom prst="rect">
            <a:avLst/>
          </a:prstGeom>
        </p:spPr>
      </p:pic>
      <p:sp>
        <p:nvSpPr>
          <p:cNvPr id="11" name="Curved Right Arrow 10"/>
          <p:cNvSpPr/>
          <p:nvPr/>
        </p:nvSpPr>
        <p:spPr bwMode="auto">
          <a:xfrm flipV="1">
            <a:off x="3328" y="3810000"/>
            <a:ext cx="682472" cy="1828800"/>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12" name="Curved Right Arrow 11"/>
          <p:cNvSpPr/>
          <p:nvPr/>
        </p:nvSpPr>
        <p:spPr bwMode="auto">
          <a:xfrm flipV="1">
            <a:off x="3328" y="4032260"/>
            <a:ext cx="682472" cy="1974860"/>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Tree>
    <p:extLst>
      <p:ext uri="{BB962C8B-B14F-4D97-AF65-F5344CB8AC3E}">
        <p14:creationId xmlns:p14="http://schemas.microsoft.com/office/powerpoint/2010/main" val="284929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06RadarPlot high volume overlaid.py</a:t>
            </a:r>
          </a:p>
        </p:txBody>
      </p:sp>
      <p:sp>
        <p:nvSpPr>
          <p:cNvPr id="3" name="Content Placeholder 2"/>
          <p:cNvSpPr>
            <a:spLocks noGrp="1"/>
          </p:cNvSpPr>
          <p:nvPr>
            <p:ph idx="1"/>
          </p:nvPr>
        </p:nvSpPr>
        <p:spPr/>
        <p:txBody>
          <a:bodyPr>
            <a:normAutofit fontScale="62500" lnSpcReduction="20000"/>
          </a:bodyPr>
          <a:lstStyle/>
          <a:p>
            <a:r>
              <a:rPr lang="en-GB" dirty="0"/>
              <a:t>Another common way of comparing radar plots is to overlay them</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lvl="1"/>
            <a:r>
              <a:rPr lang="en-GB" dirty="0"/>
              <a:t>most of the changes just involve colours </a:t>
            </a:r>
          </a:p>
          <a:p>
            <a:pPr lvl="1"/>
            <a:r>
              <a:rPr lang="en-GB" dirty="0"/>
              <a:t>the other change is that we only create one plot rather than a new one each time around the loop (strictly speaking don’t need subplots at all – just left in to make comparison easier)</a:t>
            </a:r>
          </a:p>
          <a:p>
            <a:pPr lvl="1"/>
            <a:endParaRPr lang="en-GB" dirty="0"/>
          </a:p>
          <a:p>
            <a:pPr lvl="1"/>
            <a:endParaRPr lang="en-GB" dirty="0"/>
          </a:p>
          <a:p>
            <a:pPr lvl="1"/>
            <a:endParaRPr lang="en-GB" dirty="0"/>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13</a:t>
            </a:fld>
            <a:endParaRPr lang="es-ES"/>
          </a:p>
        </p:txBody>
      </p:sp>
      <p:sp>
        <p:nvSpPr>
          <p:cNvPr id="9" name="TextBox 8"/>
          <p:cNvSpPr txBox="1"/>
          <p:nvPr/>
        </p:nvSpPr>
        <p:spPr>
          <a:xfrm>
            <a:off x="686586" y="1898377"/>
            <a:ext cx="7771614" cy="3231654"/>
          </a:xfrm>
          <a:prstGeom prst="rect">
            <a:avLst/>
          </a:prstGeom>
          <a:noFill/>
          <a:ln w="25400" cmpd="sng">
            <a:solidFill>
              <a:srgbClr val="7030A0"/>
            </a:solidFill>
          </a:ln>
        </p:spPr>
        <p:txBody>
          <a:bodyPr wrap="square" rtlCol="0">
            <a:spAutoFit/>
          </a:bodyPr>
          <a:lstStyle/>
          <a:p>
            <a:r>
              <a:rPr lang="en-GB" sz="1200" dirty="0" err="1">
                <a:latin typeface="Consolas" panose="020B0609020204030204" pitchFamily="49" charset="0"/>
                <a:cs typeface="Courier New" panose="02070309020205020404" pitchFamily="49" charset="0"/>
              </a:rPr>
              <a:t>n_attributes</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len</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summary_data.columns</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angles = [n / float(</a:t>
            </a:r>
            <a:r>
              <a:rPr lang="en-GB" sz="1200" dirty="0" err="1">
                <a:latin typeface="Consolas" panose="020B0609020204030204" pitchFamily="49" charset="0"/>
                <a:cs typeface="Courier New" panose="02070309020205020404" pitchFamily="49" charset="0"/>
              </a:rPr>
              <a:t>n_attributes</a:t>
            </a:r>
            <a:r>
              <a:rPr lang="en-GB" sz="1200" dirty="0">
                <a:latin typeface="Consolas" panose="020B0609020204030204" pitchFamily="49" charset="0"/>
                <a:cs typeface="Courier New" panose="02070309020205020404" pitchFamily="49" charset="0"/>
              </a:rPr>
              <a:t>) * 2 * </a:t>
            </a:r>
            <a:r>
              <a:rPr lang="en-GB" sz="1200" dirty="0" err="1">
                <a:latin typeface="Consolas" panose="020B0609020204030204" pitchFamily="49" charset="0"/>
                <a:cs typeface="Courier New" panose="02070309020205020404" pitchFamily="49" charset="0"/>
              </a:rPr>
              <a:t>np.pi</a:t>
            </a:r>
            <a:r>
              <a:rPr lang="en-GB" sz="1200" dirty="0">
                <a:latin typeface="Consolas" panose="020B0609020204030204" pitchFamily="49" charset="0"/>
                <a:cs typeface="Courier New" panose="02070309020205020404" pitchFamily="49" charset="0"/>
              </a:rPr>
              <a:t> for n in range(</a:t>
            </a:r>
            <a:r>
              <a:rPr lang="en-GB" sz="1200" dirty="0" err="1">
                <a:latin typeface="Consolas" panose="020B0609020204030204" pitchFamily="49" charset="0"/>
                <a:cs typeface="Courier New" panose="02070309020205020404" pitchFamily="49" charset="0"/>
              </a:rPr>
              <a:t>n_attributes</a:t>
            </a:r>
            <a:r>
              <a:rPr lang="en-GB" sz="1200" dirty="0">
                <a:latin typeface="Consolas" panose="020B0609020204030204" pitchFamily="49" charset="0"/>
                <a:cs typeface="Courier New" panose="02070309020205020404" pitchFamily="49" charset="0"/>
              </a:rPr>
              <a:t> + 1)]</a:t>
            </a:r>
          </a:p>
          <a:p>
            <a:r>
              <a:rPr lang="en-GB" sz="1200" b="1" dirty="0">
                <a:latin typeface="Consolas" panose="020B0609020204030204" pitchFamily="49" charset="0"/>
                <a:cs typeface="Courier New" panose="02070309020205020404" pitchFamily="49" charset="0"/>
              </a:rPr>
              <a:t>colours = ['b', 'g', 'r']</a:t>
            </a:r>
          </a:p>
          <a:p>
            <a:r>
              <a:rPr lang="en-GB" sz="1200" b="1" dirty="0">
                <a:latin typeface="Consolas" panose="020B0609020204030204" pitchFamily="49" charset="0"/>
                <a:cs typeface="Courier New" panose="02070309020205020404" pitchFamily="49" charset="0"/>
              </a:rPr>
              <a:t>c = 0</a:t>
            </a:r>
          </a:p>
          <a:p>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=(6, 6))</a:t>
            </a:r>
          </a:p>
          <a:p>
            <a:r>
              <a:rPr lang="en-GB" sz="1200" b="1" dirty="0">
                <a:latin typeface="Consolas" panose="020B0609020204030204" pitchFamily="49" charset="0"/>
                <a:cs typeface="Courier New" panose="02070309020205020404" pitchFamily="49" charset="0"/>
              </a:rPr>
              <a:t>sub = </a:t>
            </a:r>
            <a:r>
              <a:rPr lang="en-GB" sz="1200" b="1" dirty="0" err="1">
                <a:latin typeface="Consolas" panose="020B0609020204030204" pitchFamily="49" charset="0"/>
                <a:cs typeface="Courier New" panose="02070309020205020404" pitchFamily="49" charset="0"/>
              </a:rPr>
              <a:t>plt.subplot</a:t>
            </a:r>
            <a:r>
              <a:rPr lang="en-GB" sz="1200" b="1" dirty="0">
                <a:latin typeface="Consolas" panose="020B0609020204030204" pitchFamily="49" charset="0"/>
                <a:cs typeface="Courier New" panose="02070309020205020404" pitchFamily="49" charset="0"/>
              </a:rPr>
              <a:t>(1, 1, 1, polar=True)</a:t>
            </a:r>
          </a:p>
          <a:p>
            <a:r>
              <a:rPr lang="en-GB" sz="1200" dirty="0">
                <a:latin typeface="Consolas" panose="020B0609020204030204" pitchFamily="49" charset="0"/>
                <a:cs typeface="Courier New" panose="02070309020205020404" pitchFamily="49" charset="0"/>
              </a:rPr>
              <a:t>for name in selected:</a:t>
            </a:r>
          </a:p>
          <a:p>
            <a:r>
              <a:rPr lang="en-GB" sz="1200" dirty="0">
                <a:latin typeface="Consolas" panose="020B0609020204030204" pitchFamily="49" charset="0"/>
                <a:cs typeface="Courier New" panose="02070309020205020404" pitchFamily="49" charset="0"/>
              </a:rPr>
              <a:t>    values = </a:t>
            </a:r>
            <a:r>
              <a:rPr lang="en-GB" sz="1200" dirty="0" err="1">
                <a:latin typeface="Consolas" panose="020B0609020204030204" pitchFamily="49" charset="0"/>
                <a:cs typeface="Courier New" panose="02070309020205020404" pitchFamily="49" charset="0"/>
              </a:rPr>
              <a:t>normalised_data.loc</a:t>
            </a:r>
            <a:r>
              <a:rPr lang="en-GB" sz="1200" dirty="0">
                <a:latin typeface="Consolas" panose="020B0609020204030204" pitchFamily="49" charset="0"/>
                <a:cs typeface="Courier New" panose="02070309020205020404" pitchFamily="49" charset="0"/>
              </a:rPr>
              <a:t>[[name]].</a:t>
            </a:r>
            <a:r>
              <a:rPr lang="en-GB" sz="1200" dirty="0" err="1">
                <a:latin typeface="Consolas" panose="020B0609020204030204" pitchFamily="49" charset="0"/>
                <a:cs typeface="Courier New" panose="02070309020205020404" pitchFamily="49" charset="0"/>
              </a:rPr>
              <a:t>values.flatten</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tolist</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values += values[:1]</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sub.plot</a:t>
            </a:r>
            <a:r>
              <a:rPr lang="en-GB" sz="1200" dirty="0">
                <a:latin typeface="Consolas" panose="020B0609020204030204" pitchFamily="49" charset="0"/>
                <a:cs typeface="Courier New" panose="02070309020205020404" pitchFamily="49" charset="0"/>
              </a:rPr>
              <a:t>(angles, values</a:t>
            </a:r>
            <a:r>
              <a:rPr lang="en-GB" sz="1200" b="1" dirty="0">
                <a:latin typeface="Consolas" panose="020B0609020204030204" pitchFamily="49" charset="0"/>
                <a:cs typeface="Courier New" panose="02070309020205020404" pitchFamily="49" charset="0"/>
              </a:rPr>
              <a:t>, colours[c % </a:t>
            </a:r>
            <a:r>
              <a:rPr lang="en-GB" sz="1200" b="1" dirty="0" err="1">
                <a:latin typeface="Consolas" panose="020B0609020204030204" pitchFamily="49" charset="0"/>
                <a:cs typeface="Courier New" panose="02070309020205020404" pitchFamily="49" charset="0"/>
              </a:rPr>
              <a:t>len</a:t>
            </a:r>
            <a:r>
              <a:rPr lang="en-GB" sz="1200" b="1" dirty="0">
                <a:latin typeface="Consolas" panose="020B0609020204030204" pitchFamily="49" charset="0"/>
                <a:cs typeface="Courier New" panose="02070309020205020404" pitchFamily="49" charset="0"/>
              </a:rPr>
              <a:t>(colours)], label='Product ' + name</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sub.fill</a:t>
            </a:r>
            <a:r>
              <a:rPr lang="en-GB" sz="1200" dirty="0">
                <a:latin typeface="Consolas" panose="020B0609020204030204" pitchFamily="49" charset="0"/>
                <a:cs typeface="Courier New" panose="02070309020205020404" pitchFamily="49" charset="0"/>
              </a:rPr>
              <a:t>(angles, values</a:t>
            </a:r>
            <a:r>
              <a:rPr lang="en-GB" sz="1200" b="1" dirty="0">
                <a:latin typeface="Consolas" panose="020B0609020204030204" pitchFamily="49" charset="0"/>
                <a:cs typeface="Courier New" panose="02070309020205020404" pitchFamily="49" charset="0"/>
              </a:rPr>
              <a:t>, colours[c % </a:t>
            </a:r>
            <a:r>
              <a:rPr lang="en-GB" sz="1200" b="1" dirty="0" err="1">
                <a:latin typeface="Consolas" panose="020B0609020204030204" pitchFamily="49" charset="0"/>
                <a:cs typeface="Courier New" panose="02070309020205020404" pitchFamily="49" charset="0"/>
              </a:rPr>
              <a:t>len</a:t>
            </a:r>
            <a:r>
              <a:rPr lang="en-GB" sz="1200" b="1" dirty="0">
                <a:latin typeface="Consolas" panose="020B0609020204030204" pitchFamily="49" charset="0"/>
                <a:cs typeface="Courier New" panose="02070309020205020404" pitchFamily="49" charset="0"/>
              </a:rPr>
              <a:t>(colours)]</a:t>
            </a:r>
            <a:r>
              <a:rPr lang="en-GB" sz="1200" dirty="0">
                <a:latin typeface="Consolas" panose="020B0609020204030204" pitchFamily="49" charset="0"/>
                <a:cs typeface="Courier New" panose="02070309020205020404" pitchFamily="49" charset="0"/>
              </a:rPr>
              <a:t>, alpha=0.1)</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sub.set_yticks</a:t>
            </a:r>
            <a:r>
              <a:rPr lang="en-GB" sz="1200" dirty="0">
                <a:latin typeface="Consolas" panose="020B0609020204030204" pitchFamily="49" charset="0"/>
                <a:cs typeface="Courier New" panose="02070309020205020404" pitchFamily="49" charset="0"/>
              </a:rPr>
              <a:t>([0.2, 0.4, 0.6, 0.8, 1.0])</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sub.set_xticks</a:t>
            </a:r>
            <a:r>
              <a:rPr lang="en-GB" sz="1200" dirty="0">
                <a:latin typeface="Consolas" panose="020B0609020204030204" pitchFamily="49" charset="0"/>
                <a:cs typeface="Courier New" panose="02070309020205020404" pitchFamily="49" charset="0"/>
              </a:rPr>
              <a:t>(angles)</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sub.set_xticklabels</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summary_data.columns</a:t>
            </a:r>
            <a:r>
              <a:rPr lang="en-GB" sz="1200" dirty="0">
                <a:latin typeface="Consolas" panose="020B0609020204030204" pitchFamily="49" charset="0"/>
                <a:cs typeface="Courier New" panose="02070309020205020404" pitchFamily="49" charset="0"/>
              </a:rPr>
              <a:t>)</a:t>
            </a:r>
          </a:p>
          <a:p>
            <a:r>
              <a:rPr lang="en-GB" sz="1200" b="1" dirty="0">
                <a:latin typeface="Consolas" panose="020B0609020204030204" pitchFamily="49" charset="0"/>
                <a:cs typeface="Courier New" panose="02070309020205020404" pitchFamily="49" charset="0"/>
              </a:rPr>
              <a:t>    c += 1</a:t>
            </a:r>
          </a:p>
          <a:p>
            <a:r>
              <a:rPr lang="en-GB" sz="1200" dirty="0" err="1">
                <a:latin typeface="Consolas" panose="020B0609020204030204" pitchFamily="49" charset="0"/>
                <a:cs typeface="Courier New" panose="02070309020205020404" pitchFamily="49" charset="0"/>
              </a:rPr>
              <a:t>plt.legend</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loc</a:t>
            </a:r>
            <a:r>
              <a:rPr lang="en-GB" sz="1200" dirty="0">
                <a:latin typeface="Consolas" panose="020B0609020204030204" pitchFamily="49" charset="0"/>
                <a:cs typeface="Courier New" panose="02070309020205020404" pitchFamily="49" charset="0"/>
              </a:rPr>
              <a:t>=1)</a:t>
            </a:r>
          </a:p>
          <a:p>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sp>
        <p:nvSpPr>
          <p:cNvPr id="11" name="Curved Right Arrow 10"/>
          <p:cNvSpPr/>
          <p:nvPr/>
        </p:nvSpPr>
        <p:spPr bwMode="auto">
          <a:xfrm flipV="1">
            <a:off x="0" y="2265477"/>
            <a:ext cx="682472" cy="3169353"/>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12" name="Curved Right Arrow 11"/>
          <p:cNvSpPr/>
          <p:nvPr/>
        </p:nvSpPr>
        <p:spPr bwMode="auto">
          <a:xfrm flipV="1">
            <a:off x="3328" y="3657600"/>
            <a:ext cx="682472" cy="1777230"/>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10" name="Curved Right Arrow 9"/>
          <p:cNvSpPr/>
          <p:nvPr/>
        </p:nvSpPr>
        <p:spPr bwMode="auto">
          <a:xfrm flipV="1">
            <a:off x="-4228" y="4419600"/>
            <a:ext cx="682472" cy="1015230"/>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13" name="Curved Right Arrow 12"/>
          <p:cNvSpPr/>
          <p:nvPr/>
        </p:nvSpPr>
        <p:spPr bwMode="auto">
          <a:xfrm flipV="1">
            <a:off x="10884" y="2743200"/>
            <a:ext cx="682472" cy="3111909"/>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Tree>
    <p:extLst>
      <p:ext uri="{BB962C8B-B14F-4D97-AF65-F5344CB8AC3E}">
        <p14:creationId xmlns:p14="http://schemas.microsoft.com/office/powerpoint/2010/main" val="393452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1" grpId="0" animBg="1"/>
      <p:bldP spid="12" grpId="0" animBg="1"/>
      <p:bldP spid="10"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06RadarPlot high volume overlaid.py</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14</a:t>
            </a:fld>
            <a:endParaRPr lang="es-ES"/>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755" y="1898376"/>
            <a:ext cx="4066001" cy="4350023"/>
          </a:xfrm>
          <a:prstGeom prst="rect">
            <a:avLst/>
          </a:prstGeom>
        </p:spPr>
      </p:pic>
      <p:sp>
        <p:nvSpPr>
          <p:cNvPr id="14" name="Rectangular Callout 13">
            <a:extLst>
              <a:ext uri="{FF2B5EF4-FFF2-40B4-BE49-F238E27FC236}">
                <a16:creationId xmlns:a16="http://schemas.microsoft.com/office/drawing/2014/main" id="{CF2E21A2-7C86-46BE-898D-17F88526EC1D}"/>
              </a:ext>
            </a:extLst>
          </p:cNvPr>
          <p:cNvSpPr/>
          <p:nvPr/>
        </p:nvSpPr>
        <p:spPr bwMode="auto">
          <a:xfrm>
            <a:off x="762000" y="2790686"/>
            <a:ext cx="4038600" cy="1095514"/>
          </a:xfrm>
          <a:prstGeom prst="wedgeRectCallout">
            <a:avLst>
              <a:gd name="adj1" fmla="val 94515"/>
              <a:gd name="adj2" fmla="val 14797"/>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lang="en-GB" dirty="0">
                <a:solidFill>
                  <a:schemeClr val="tx1"/>
                </a:solidFill>
              </a:rPr>
              <a:t>L looks more attractive here … lower sales than A &amp; F, but higher profit per unit</a:t>
            </a:r>
            <a:endParaRPr kumimoji="0" lang="en-GB" sz="2400" b="0" i="0" u="none" strike="noStrike" cap="none" normalizeH="0" baseline="0" dirty="0">
              <a:ln>
                <a:noFill/>
              </a:ln>
              <a:solidFill>
                <a:schemeClr val="tx1"/>
              </a:solidFill>
              <a:effectLst/>
            </a:endParaRPr>
          </a:p>
        </p:txBody>
      </p:sp>
      <p:sp>
        <p:nvSpPr>
          <p:cNvPr id="15" name="Rectangular Callout 14">
            <a:extLst>
              <a:ext uri="{FF2B5EF4-FFF2-40B4-BE49-F238E27FC236}">
                <a16:creationId xmlns:a16="http://schemas.microsoft.com/office/drawing/2014/main" id="{CF2E21A2-7C86-46BE-898D-17F88526EC1D}"/>
              </a:ext>
            </a:extLst>
          </p:cNvPr>
          <p:cNvSpPr/>
          <p:nvPr/>
        </p:nvSpPr>
        <p:spPr bwMode="auto">
          <a:xfrm>
            <a:off x="762000" y="4057728"/>
            <a:ext cx="4038600" cy="1095514"/>
          </a:xfrm>
          <a:prstGeom prst="wedgeRectCallout">
            <a:avLst>
              <a:gd name="adj1" fmla="val 88680"/>
              <a:gd name="adj2" fmla="val -48019"/>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lang="en-GB" dirty="0">
                <a:solidFill>
                  <a:schemeClr val="tx1"/>
                </a:solidFill>
              </a:rPr>
              <a:t>so may be worth spending some money on marketing L</a:t>
            </a:r>
            <a:endParaRPr kumimoji="0" lang="en-GB"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1209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Correlogram</a:t>
            </a:r>
            <a:r>
              <a:rPr lang="en-GB" dirty="0"/>
              <a:t> / Pair Plot</a:t>
            </a:r>
          </a:p>
        </p:txBody>
      </p:sp>
      <p:sp>
        <p:nvSpPr>
          <p:cNvPr id="3" name="Content Placeholder 2"/>
          <p:cNvSpPr>
            <a:spLocks noGrp="1"/>
          </p:cNvSpPr>
          <p:nvPr>
            <p:ph idx="1"/>
          </p:nvPr>
        </p:nvSpPr>
        <p:spPr>
          <a:xfrm>
            <a:off x="685800" y="1524000"/>
            <a:ext cx="4191000" cy="4724400"/>
          </a:xfrm>
        </p:spPr>
        <p:txBody>
          <a:bodyPr>
            <a:normAutofit fontScale="55000" lnSpcReduction="20000"/>
          </a:bodyPr>
          <a:lstStyle/>
          <a:p>
            <a:r>
              <a:rPr lang="en-GB" dirty="0"/>
              <a:t>We already know that the only closely correlated attributes are Price and Cost</a:t>
            </a:r>
          </a:p>
          <a:p>
            <a:pPr lvl="1"/>
            <a:r>
              <a:rPr lang="en-GB" dirty="0"/>
              <a:t>in Lecture 04, example 12, we calculated a heat map of the correlations</a:t>
            </a:r>
          </a:p>
          <a:p>
            <a:r>
              <a:rPr lang="en-GB" dirty="0"/>
              <a:t>But helpful to visualise the correlations</a:t>
            </a:r>
          </a:p>
          <a:p>
            <a:pPr lvl="1"/>
            <a:r>
              <a:rPr lang="en-GB" dirty="0"/>
              <a:t>particularly to inform the bubble plots in the rest of the lecture</a:t>
            </a:r>
          </a:p>
          <a:p>
            <a:r>
              <a:rPr lang="en-GB" dirty="0"/>
              <a:t>Previously we just calculated a load of correlations between time-series but didn’t arrange them logically</a:t>
            </a:r>
          </a:p>
          <a:p>
            <a:r>
              <a:rPr lang="en-GB" dirty="0"/>
              <a:t>But we could arrange them to match the columns &amp; rows in the heat map</a:t>
            </a:r>
          </a:p>
          <a:p>
            <a:r>
              <a:rPr lang="en-GB" dirty="0"/>
              <a:t>For the diagonal just put a histogram of the variable’s distribution</a:t>
            </a:r>
          </a:p>
          <a:p>
            <a:pPr lvl="1"/>
            <a:r>
              <a:rPr lang="en-GB" dirty="0"/>
              <a:t>no point in showing a correlation of a variable with itself)</a:t>
            </a:r>
          </a:p>
          <a:p>
            <a:r>
              <a:rPr lang="en-GB" dirty="0"/>
              <a:t>This type of visualisation is known as a </a:t>
            </a:r>
            <a:r>
              <a:rPr lang="en-GB" b="1" dirty="0" err="1"/>
              <a:t>correlogram</a:t>
            </a:r>
            <a:r>
              <a:rPr lang="en-GB" dirty="0"/>
              <a:t> or </a:t>
            </a:r>
            <a:r>
              <a:rPr lang="en-GB" b="1" dirty="0"/>
              <a:t>pair plot</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15</a:t>
            </a:fld>
            <a:endParaRPr lang="es-ES"/>
          </a:p>
        </p:txBody>
      </p:sp>
      <p:pic>
        <p:nvPicPr>
          <p:cNvPr id="6" name="Picture 5"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6504" y="1524000"/>
            <a:ext cx="3666973" cy="3923122"/>
          </a:xfrm>
          <a:prstGeom prst="rect">
            <a:avLst/>
          </a:prstGeom>
        </p:spPr>
      </p:pic>
      <p:pic>
        <p:nvPicPr>
          <p:cNvPr id="10" name="Picture 9" descr="Fig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065" y="1524000"/>
            <a:ext cx="3651412" cy="3923122"/>
          </a:xfrm>
          <a:prstGeom prst="rect">
            <a:avLst/>
          </a:prstGeom>
        </p:spPr>
      </p:pic>
    </p:spTree>
    <p:extLst>
      <p:ext uri="{BB962C8B-B14F-4D97-AF65-F5344CB8AC3E}">
        <p14:creationId xmlns:p14="http://schemas.microsoft.com/office/powerpoint/2010/main" val="134806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07Correlogram all attributes.py</a:t>
            </a:r>
          </a:p>
        </p:txBody>
      </p:sp>
      <p:sp>
        <p:nvSpPr>
          <p:cNvPr id="3" name="Content Placeholder 2"/>
          <p:cNvSpPr>
            <a:spLocks noGrp="1"/>
          </p:cNvSpPr>
          <p:nvPr>
            <p:ph idx="1"/>
          </p:nvPr>
        </p:nvSpPr>
        <p:spPr/>
        <p:txBody>
          <a:bodyPr>
            <a:normAutofit fontScale="70000" lnSpcReduction="20000"/>
          </a:bodyPr>
          <a:lstStyle/>
          <a:p>
            <a:r>
              <a:rPr lang="en-GB" dirty="0"/>
              <a:t>It’s not too difficult to create a </a:t>
            </a:r>
            <a:r>
              <a:rPr lang="en-GB" dirty="0" err="1"/>
              <a:t>correlogram</a:t>
            </a:r>
            <a:r>
              <a:rPr lang="en-GB" dirty="0"/>
              <a:t> using </a:t>
            </a:r>
            <a:r>
              <a:rPr lang="en-GB" dirty="0" err="1"/>
              <a:t>MatPlotLib</a:t>
            </a:r>
            <a:r>
              <a:rPr lang="en-GB" dirty="0"/>
              <a:t> subplots … but it’s even easier using </a:t>
            </a:r>
            <a:r>
              <a:rPr lang="en-GB" dirty="0" err="1"/>
              <a:t>Seaborn</a:t>
            </a:r>
            <a:endParaRPr lang="en-GB" dirty="0"/>
          </a:p>
          <a:p>
            <a:endParaRPr lang="en-GB" dirty="0"/>
          </a:p>
          <a:p>
            <a:endParaRPr lang="en-GB" dirty="0"/>
          </a:p>
          <a:p>
            <a:pPr marL="0" indent="0">
              <a:buNone/>
            </a:pPr>
            <a:endParaRPr lang="en-GB" dirty="0"/>
          </a:p>
          <a:p>
            <a:pPr marL="0" indent="0">
              <a:buNone/>
            </a:pPr>
            <a:endParaRPr lang="en-GB" dirty="0"/>
          </a:p>
          <a:p>
            <a:pPr marL="381000" lvl="1" indent="0">
              <a:buNone/>
            </a:pPr>
            <a:endParaRPr lang="en-GB" dirty="0"/>
          </a:p>
          <a:p>
            <a:r>
              <a:rPr lang="en-GB" dirty="0" err="1"/>
              <a:t>Seaborn</a:t>
            </a:r>
            <a:r>
              <a:rPr lang="en-GB" dirty="0"/>
              <a:t> does the whole thing for us, with a couple of adjustments</a:t>
            </a:r>
          </a:p>
          <a:p>
            <a:pPr lvl="1"/>
            <a:r>
              <a:rPr lang="en-GB" sz="2800" b="1" dirty="0">
                <a:latin typeface="Consolas" panose="020B0609020204030204" pitchFamily="49" charset="0"/>
                <a:cs typeface="Courier New" panose="02070309020205020404" pitchFamily="49" charset="0"/>
              </a:rPr>
              <a:t>height=1.5 </a:t>
            </a:r>
            <a:r>
              <a:rPr lang="en-GB" dirty="0"/>
              <a:t>controls the height of each plot and thus the overall size of the figure</a:t>
            </a:r>
          </a:p>
          <a:p>
            <a:pPr lvl="1"/>
            <a:r>
              <a:rPr lang="en-GB" sz="2800" b="1" dirty="0" err="1">
                <a:latin typeface="Consolas" panose="020B0609020204030204" pitchFamily="49" charset="0"/>
                <a:cs typeface="Courier New" panose="02070309020205020404" pitchFamily="49" charset="0"/>
              </a:rPr>
              <a:t>plot_kws</a:t>
            </a:r>
            <a:r>
              <a:rPr lang="en-GB" sz="2800" b="1" dirty="0">
                <a:latin typeface="Consolas" panose="020B0609020204030204" pitchFamily="49" charset="0"/>
                <a:cs typeface="Courier New" panose="02070309020205020404" pitchFamily="49" charset="0"/>
              </a:rPr>
              <a:t>={'s': 20} </a:t>
            </a:r>
            <a:r>
              <a:rPr lang="en-GB" dirty="0"/>
              <a:t>controls the size of the dots</a:t>
            </a:r>
          </a:p>
          <a:p>
            <a:endParaRPr lang="en-GB" dirty="0"/>
          </a:p>
          <a:p>
            <a:endParaRPr lang="en-GB" dirty="0"/>
          </a:p>
          <a:p>
            <a:pPr marL="0" indent="0">
              <a:buNone/>
            </a:pPr>
            <a:r>
              <a:rPr lang="en-GB" dirty="0"/>
              <a:t> </a:t>
            </a:r>
          </a:p>
          <a:p>
            <a:pPr lvl="1"/>
            <a:endParaRPr lang="en-GB" dirty="0"/>
          </a:p>
          <a:p>
            <a:pPr lvl="1"/>
            <a:endParaRPr lang="en-GB" dirty="0"/>
          </a:p>
          <a:p>
            <a:pPr lvl="1"/>
            <a:endParaRPr lang="en-GB" dirty="0"/>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16</a:t>
            </a:fld>
            <a:endParaRPr lang="es-ES"/>
          </a:p>
        </p:txBody>
      </p:sp>
      <p:sp>
        <p:nvSpPr>
          <p:cNvPr id="9" name="TextBox 8"/>
          <p:cNvSpPr txBox="1"/>
          <p:nvPr/>
        </p:nvSpPr>
        <p:spPr>
          <a:xfrm>
            <a:off x="685800" y="2133600"/>
            <a:ext cx="7772400" cy="1384995"/>
          </a:xfrm>
          <a:prstGeom prst="rect">
            <a:avLst/>
          </a:prstGeom>
          <a:noFill/>
          <a:ln w="25400" cmpd="sng">
            <a:solidFill>
              <a:srgbClr val="7030A0"/>
            </a:solidFill>
          </a:ln>
        </p:spPr>
        <p:txBody>
          <a:bodyPr wrap="square" rtlCol="0">
            <a:spAutoFit/>
          </a:bodyPr>
          <a:lstStyle/>
          <a:p>
            <a:r>
              <a:rPr lang="en-GB" sz="1400" dirty="0">
                <a:latin typeface="Consolas" panose="020B0609020204030204" pitchFamily="49" charset="0"/>
                <a:cs typeface="Courier New" panose="02070309020205020404" pitchFamily="49" charset="0"/>
              </a:rPr>
              <a:t>import </a:t>
            </a:r>
            <a:r>
              <a:rPr lang="en-GB" sz="1400" dirty="0" err="1">
                <a:latin typeface="Consolas" panose="020B0609020204030204" pitchFamily="49" charset="0"/>
                <a:cs typeface="Courier New" panose="02070309020205020404" pitchFamily="49" charset="0"/>
              </a:rPr>
              <a:t>seaborn</a:t>
            </a:r>
            <a:r>
              <a:rPr lang="en-GB" sz="1400" dirty="0">
                <a:latin typeface="Consolas" panose="020B0609020204030204" pitchFamily="49" charset="0"/>
                <a:cs typeface="Courier New" panose="02070309020205020404" pitchFamily="49" charset="0"/>
              </a:rPr>
              <a:t> as </a:t>
            </a:r>
            <a:r>
              <a:rPr lang="en-GB" sz="1400" dirty="0" err="1">
                <a:latin typeface="Consolas" panose="020B0609020204030204" pitchFamily="49" charset="0"/>
                <a:cs typeface="Courier New" panose="02070309020205020404" pitchFamily="49" charset="0"/>
              </a:rPr>
              <a:t>sns</a:t>
            </a:r>
            <a:endParaRPr lang="en-GB" sz="1400" dirty="0">
              <a:latin typeface="Consolas" panose="020B0609020204030204" pitchFamily="49" charset="0"/>
              <a:cs typeface="Courier New" panose="02070309020205020404" pitchFamily="49" charset="0"/>
            </a:endParaRPr>
          </a:p>
          <a:p>
            <a:endParaRPr lang="en-GB" sz="1400" dirty="0">
              <a:latin typeface="Consolas" panose="020B0609020204030204" pitchFamily="49" charset="0"/>
              <a:cs typeface="Courier New" panose="02070309020205020404" pitchFamily="49" charset="0"/>
            </a:endParaRPr>
          </a:p>
          <a:p>
            <a:r>
              <a:rPr lang="en-GB" sz="1400" dirty="0">
                <a:latin typeface="Consolas" panose="020B0609020204030204" pitchFamily="49" charset="0"/>
                <a:cs typeface="Courier New" panose="02070309020205020404" pitchFamily="49" charset="0"/>
              </a:rPr>
              <a:t>... # read in the data and set up </a:t>
            </a:r>
            <a:r>
              <a:rPr lang="en-GB" sz="1400" dirty="0" err="1">
                <a:latin typeface="Consolas" panose="020B0609020204030204" pitchFamily="49" charset="0"/>
                <a:cs typeface="Courier New" panose="02070309020205020404" pitchFamily="49" charset="0"/>
              </a:rPr>
              <a:t>summary_data</a:t>
            </a:r>
            <a:endParaRPr lang="en-GB" sz="1400" dirty="0">
              <a:latin typeface="Consolas" panose="020B0609020204030204" pitchFamily="49" charset="0"/>
              <a:cs typeface="Courier New" panose="02070309020205020404" pitchFamily="49" charset="0"/>
            </a:endParaRPr>
          </a:p>
          <a:p>
            <a:endParaRPr lang="en-GB" sz="1400" dirty="0">
              <a:latin typeface="Consolas" panose="020B0609020204030204" pitchFamily="49" charset="0"/>
              <a:cs typeface="Courier New" panose="02070309020205020404" pitchFamily="49" charset="0"/>
            </a:endParaRPr>
          </a:p>
          <a:p>
            <a:r>
              <a:rPr lang="en-GB" sz="1400" b="1" dirty="0" err="1">
                <a:latin typeface="Consolas" panose="020B0609020204030204" pitchFamily="49" charset="0"/>
                <a:cs typeface="Courier New" panose="02070309020205020404" pitchFamily="49" charset="0"/>
              </a:rPr>
              <a:t>sns.pairplot</a:t>
            </a:r>
            <a:r>
              <a:rPr lang="en-GB" sz="1400" b="1" dirty="0">
                <a:latin typeface="Consolas" panose="020B0609020204030204" pitchFamily="49" charset="0"/>
                <a:cs typeface="Courier New" panose="02070309020205020404" pitchFamily="49" charset="0"/>
              </a:rPr>
              <a:t>(</a:t>
            </a:r>
            <a:r>
              <a:rPr lang="en-GB" sz="1400" b="1" dirty="0" err="1">
                <a:latin typeface="Consolas" panose="020B0609020204030204" pitchFamily="49" charset="0"/>
                <a:cs typeface="Courier New" panose="02070309020205020404" pitchFamily="49" charset="0"/>
              </a:rPr>
              <a:t>summary_data</a:t>
            </a:r>
            <a:r>
              <a:rPr lang="en-GB" sz="1400" b="1" dirty="0">
                <a:latin typeface="Consolas" panose="020B0609020204030204" pitchFamily="49" charset="0"/>
                <a:cs typeface="Courier New" panose="02070309020205020404" pitchFamily="49" charset="0"/>
              </a:rPr>
              <a:t>, height=1.5, </a:t>
            </a:r>
            <a:r>
              <a:rPr lang="en-GB" sz="1400" b="1" dirty="0" err="1">
                <a:latin typeface="Consolas" panose="020B0609020204030204" pitchFamily="49" charset="0"/>
                <a:cs typeface="Courier New" panose="02070309020205020404" pitchFamily="49" charset="0"/>
              </a:rPr>
              <a:t>plot_kws</a:t>
            </a:r>
            <a:r>
              <a:rPr lang="en-GB" sz="1400" b="1" dirty="0">
                <a:latin typeface="Consolas" panose="020B0609020204030204" pitchFamily="49" charset="0"/>
                <a:cs typeface="Courier New" panose="02070309020205020404" pitchFamily="49" charset="0"/>
              </a:rPr>
              <a:t>={'s': 20})</a:t>
            </a:r>
          </a:p>
          <a:p>
            <a:r>
              <a:rPr lang="en-GB" sz="1400" dirty="0" err="1">
                <a:latin typeface="Consolas" panose="020B0609020204030204" pitchFamily="49" charset="0"/>
                <a:cs typeface="Courier New" panose="02070309020205020404" pitchFamily="49" charset="0"/>
              </a:rPr>
              <a:t>plt.show</a:t>
            </a:r>
            <a:r>
              <a:rPr lang="en-GB" sz="14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9419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07Correlogram all attributes.py</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17</a:t>
            </a:fld>
            <a:endParaRPr lang="es-ES"/>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8649" y="1524000"/>
            <a:ext cx="4397194" cy="4724400"/>
          </a:xfrm>
          <a:prstGeom prst="rect">
            <a:avLst/>
          </a:prstGeom>
        </p:spPr>
      </p:pic>
      <p:sp>
        <p:nvSpPr>
          <p:cNvPr id="7" name="Rectangular Callout 6">
            <a:extLst>
              <a:ext uri="{FF2B5EF4-FFF2-40B4-BE49-F238E27FC236}">
                <a16:creationId xmlns:a16="http://schemas.microsoft.com/office/drawing/2014/main" id="{CF2E21A2-7C86-46BE-898D-17F88526EC1D}"/>
              </a:ext>
            </a:extLst>
          </p:cNvPr>
          <p:cNvSpPr/>
          <p:nvPr/>
        </p:nvSpPr>
        <p:spPr bwMode="auto">
          <a:xfrm>
            <a:off x="721963" y="1981931"/>
            <a:ext cx="3469037" cy="1095514"/>
          </a:xfrm>
          <a:prstGeom prst="wedgeRectCallout">
            <a:avLst>
              <a:gd name="adj1" fmla="val 154016"/>
              <a:gd name="adj2" fmla="val -59205"/>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lang="en-GB" dirty="0">
                <a:solidFill>
                  <a:schemeClr val="tx1"/>
                </a:solidFill>
              </a:rPr>
              <a:t>can see the correlation between Price &amp; Cost</a:t>
            </a:r>
            <a:endParaRPr kumimoji="0" lang="en-GB" sz="2400" b="0" i="0" u="none" strike="noStrike" cap="none" normalizeH="0" baseline="0" dirty="0">
              <a:ln>
                <a:noFill/>
              </a:ln>
              <a:solidFill>
                <a:schemeClr val="tx1"/>
              </a:solidFill>
              <a:effectLst/>
            </a:endParaRPr>
          </a:p>
        </p:txBody>
      </p:sp>
      <p:sp>
        <p:nvSpPr>
          <p:cNvPr id="8" name="Rectangular Callout 7">
            <a:extLst>
              <a:ext uri="{FF2B5EF4-FFF2-40B4-BE49-F238E27FC236}">
                <a16:creationId xmlns:a16="http://schemas.microsoft.com/office/drawing/2014/main" id="{CF2E21A2-7C86-46BE-898D-17F88526EC1D}"/>
              </a:ext>
            </a:extLst>
          </p:cNvPr>
          <p:cNvSpPr/>
          <p:nvPr/>
        </p:nvSpPr>
        <p:spPr bwMode="auto">
          <a:xfrm>
            <a:off x="719606" y="1981931"/>
            <a:ext cx="3471394" cy="1095514"/>
          </a:xfrm>
          <a:prstGeom prst="wedgeRectCallout">
            <a:avLst>
              <a:gd name="adj1" fmla="val 64202"/>
              <a:gd name="adj2" fmla="val 246269"/>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lang="en-GB" dirty="0">
                <a:solidFill>
                  <a:schemeClr val="tx1"/>
                </a:solidFill>
              </a:rPr>
              <a:t>can see the correlation between Price &amp; Cost</a:t>
            </a:r>
            <a:endParaRPr kumimoji="0" lang="en-GB"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8410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Bubble plots</a:t>
            </a:r>
          </a:p>
        </p:txBody>
      </p:sp>
      <p:sp>
        <p:nvSpPr>
          <p:cNvPr id="3" name="Content Placeholder 2"/>
          <p:cNvSpPr>
            <a:spLocks noGrp="1"/>
          </p:cNvSpPr>
          <p:nvPr>
            <p:ph idx="1"/>
          </p:nvPr>
        </p:nvSpPr>
        <p:spPr>
          <a:xfrm>
            <a:off x="685800" y="1524000"/>
            <a:ext cx="5715000" cy="4724400"/>
          </a:xfrm>
        </p:spPr>
        <p:txBody>
          <a:bodyPr>
            <a:normAutofit fontScale="70000" lnSpcReduction="20000"/>
          </a:bodyPr>
          <a:lstStyle/>
          <a:p>
            <a:r>
              <a:rPr lang="en-GB" dirty="0"/>
              <a:t>Although we know there is little correlation in this dataset, individual values for one variable can still impact on other variables</a:t>
            </a:r>
          </a:p>
          <a:p>
            <a:pPr lvl="1"/>
            <a:r>
              <a:rPr lang="en-GB" dirty="0"/>
              <a:t>want to visualise this if at all possible but can’t really visualise 5 dimensions</a:t>
            </a:r>
          </a:p>
          <a:p>
            <a:r>
              <a:rPr lang="en-GB" dirty="0"/>
              <a:t>However a common way of visualising 3 dimensions is by using a </a:t>
            </a:r>
            <a:r>
              <a:rPr lang="en-GB" b="1" dirty="0"/>
              <a:t>bubble plot</a:t>
            </a:r>
            <a:r>
              <a:rPr lang="en-GB" dirty="0"/>
              <a:t> (like an enhanced scatter plot)</a:t>
            </a:r>
          </a:p>
          <a:p>
            <a:pPr lvl="1"/>
            <a:r>
              <a:rPr lang="en-GB" dirty="0"/>
              <a:t>choose 2 of the 3 variables to plot along the x and y axes (standard scatter plot)</a:t>
            </a:r>
          </a:p>
          <a:p>
            <a:pPr lvl="1"/>
            <a:r>
              <a:rPr lang="en-GB" dirty="0"/>
              <a:t>make the sizes of the dots proportional to the values of the 3</a:t>
            </a:r>
            <a:r>
              <a:rPr lang="en-GB" baseline="30000" dirty="0"/>
              <a:t>rd</a:t>
            </a:r>
            <a:r>
              <a:rPr lang="en-GB" dirty="0"/>
              <a:t> variable – these are the bubbles</a:t>
            </a:r>
          </a:p>
          <a:p>
            <a:r>
              <a:rPr lang="en-GB" dirty="0"/>
              <a:t>So a bubble plot of variables U vs V vs W will have the bubbles in the same position as a scatter plot of U vs V but with bubble size governed by W</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18</a:t>
            </a:fld>
            <a:endParaRPr lang="es-ES"/>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233" y="1752600"/>
            <a:ext cx="2207967" cy="2362200"/>
          </a:xfrm>
          <a:prstGeom prst="rect">
            <a:avLst/>
          </a:prstGeom>
        </p:spPr>
      </p:pic>
    </p:spTree>
    <p:extLst>
      <p:ext uri="{BB962C8B-B14F-4D97-AF65-F5344CB8AC3E}">
        <p14:creationId xmlns:p14="http://schemas.microsoft.com/office/powerpoint/2010/main" val="295922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08BubblePlot price cost profit.py</a:t>
            </a:r>
          </a:p>
        </p:txBody>
      </p:sp>
      <p:sp>
        <p:nvSpPr>
          <p:cNvPr id="3" name="Content Placeholder 2"/>
          <p:cNvSpPr>
            <a:spLocks noGrp="1"/>
          </p:cNvSpPr>
          <p:nvPr>
            <p:ph idx="1"/>
          </p:nvPr>
        </p:nvSpPr>
        <p:spPr/>
        <p:txBody>
          <a:bodyPr>
            <a:normAutofit fontScale="62500" lnSpcReduction="20000"/>
          </a:bodyPr>
          <a:lstStyle/>
          <a:p>
            <a:r>
              <a:rPr lang="en-GB" dirty="0"/>
              <a:t>First we plot price vs cost vs profit (i.e. the scatter plot we have already seen with bubble size determined by profit)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lvl="1"/>
            <a:r>
              <a:rPr lang="en-GB" dirty="0"/>
              <a:t>bubble size is set here – the scaling value 20 is set by trial and error</a:t>
            </a:r>
          </a:p>
          <a:p>
            <a:pPr lvl="1"/>
            <a:r>
              <a:rPr lang="en-GB" dirty="0"/>
              <a:t>the plot is created with scatter() but also setting bubble size and transparency</a:t>
            </a:r>
          </a:p>
          <a:p>
            <a:pPr lvl="1"/>
            <a:r>
              <a:rPr lang="en-GB" dirty="0"/>
              <a:t>the bubbles are all labelled (see outlier examples last week)</a:t>
            </a:r>
          </a:p>
          <a:p>
            <a:pPr lvl="1"/>
            <a:r>
              <a:rPr lang="en-GB" dirty="0"/>
              <a:t>we add a line showing where price = cost (i.e. zero profit)</a:t>
            </a:r>
          </a:p>
          <a:p>
            <a:pPr lvl="1"/>
            <a:endParaRPr lang="en-GB" dirty="0"/>
          </a:p>
          <a:p>
            <a:pPr lvl="1"/>
            <a:endParaRPr lang="en-GB" dirty="0"/>
          </a:p>
          <a:p>
            <a:pPr lvl="1"/>
            <a:endParaRPr lang="en-GB" dirty="0"/>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19</a:t>
            </a:fld>
            <a:endParaRPr lang="es-ES"/>
          </a:p>
        </p:txBody>
      </p:sp>
      <p:sp>
        <p:nvSpPr>
          <p:cNvPr id="9" name="TextBox 8"/>
          <p:cNvSpPr txBox="1"/>
          <p:nvPr/>
        </p:nvSpPr>
        <p:spPr>
          <a:xfrm>
            <a:off x="685800" y="2019330"/>
            <a:ext cx="7772400" cy="3046988"/>
          </a:xfrm>
          <a:prstGeom prst="rect">
            <a:avLst/>
          </a:prstGeom>
          <a:noFill/>
          <a:ln w="25400" cmpd="sng">
            <a:solidFill>
              <a:srgbClr val="7030A0"/>
            </a:solidFill>
          </a:ln>
        </p:spPr>
        <p:txBody>
          <a:bodyPr wrap="square" rtlCol="0">
            <a:spAutoFit/>
          </a:bodyPr>
          <a:lstStyle/>
          <a:p>
            <a:r>
              <a:rPr lang="en-GB" sz="1200" b="1" dirty="0" err="1">
                <a:latin typeface="Consolas" panose="020B0609020204030204" pitchFamily="49" charset="0"/>
                <a:cs typeface="Courier New" panose="02070309020205020404" pitchFamily="49" charset="0"/>
              </a:rPr>
              <a:t>summary_data</a:t>
            </a:r>
            <a:r>
              <a:rPr lang="en-GB" sz="1200" b="1" dirty="0">
                <a:latin typeface="Consolas" panose="020B0609020204030204" pitchFamily="49" charset="0"/>
                <a:cs typeface="Courier New" panose="02070309020205020404" pitchFamily="49" charset="0"/>
              </a:rPr>
              <a:t>['</a:t>
            </a:r>
            <a:r>
              <a:rPr lang="en-GB" sz="1200" b="1" dirty="0" err="1">
                <a:latin typeface="Consolas" panose="020B0609020204030204" pitchFamily="49" charset="0"/>
                <a:cs typeface="Courier New" panose="02070309020205020404" pitchFamily="49" charset="0"/>
              </a:rPr>
              <a:t>BubbleSize</a:t>
            </a:r>
            <a:r>
              <a:rPr lang="en-GB" sz="1200" b="1" dirty="0">
                <a:latin typeface="Consolas" panose="020B0609020204030204" pitchFamily="49" charset="0"/>
                <a:cs typeface="Courier New" panose="02070309020205020404" pitchFamily="49" charset="0"/>
              </a:rPr>
              <a:t>'] = </a:t>
            </a:r>
            <a:r>
              <a:rPr lang="en-GB" sz="1200" b="1" dirty="0" err="1">
                <a:latin typeface="Consolas" panose="020B0609020204030204" pitchFamily="49" charset="0"/>
                <a:cs typeface="Courier New" panose="02070309020205020404" pitchFamily="49" charset="0"/>
              </a:rPr>
              <a:t>summary_data</a:t>
            </a:r>
            <a:r>
              <a:rPr lang="en-GB" sz="1200" b="1" dirty="0">
                <a:latin typeface="Consolas" panose="020B0609020204030204" pitchFamily="49" charset="0"/>
                <a:cs typeface="Courier New" panose="02070309020205020404" pitchFamily="49" charset="0"/>
              </a:rPr>
              <a:t>['Profit'] * 20</a:t>
            </a:r>
          </a:p>
          <a:p>
            <a:endParaRPr lang="en-GB" sz="1200" b="1" dirty="0">
              <a:latin typeface="Consolas" panose="020B0609020204030204" pitchFamily="49" charset="0"/>
              <a:cs typeface="Courier New" panose="02070309020205020404" pitchFamily="49" charset="0"/>
            </a:endParaRPr>
          </a:p>
          <a:p>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=(8, 8))</a:t>
            </a:r>
          </a:p>
          <a:p>
            <a:r>
              <a:rPr lang="en-GB" sz="1200" b="1" dirty="0" err="1">
                <a:latin typeface="Consolas" panose="020B0609020204030204" pitchFamily="49" charset="0"/>
                <a:cs typeface="Courier New" panose="02070309020205020404" pitchFamily="49" charset="0"/>
              </a:rPr>
              <a:t>plt.scatter</a:t>
            </a:r>
            <a:r>
              <a:rPr lang="en-GB" sz="1200" b="1" dirty="0">
                <a:latin typeface="Consolas" panose="020B0609020204030204" pitchFamily="49" charset="0"/>
                <a:cs typeface="Courier New" panose="02070309020205020404" pitchFamily="49" charset="0"/>
              </a:rPr>
              <a:t>(</a:t>
            </a:r>
            <a:r>
              <a:rPr lang="en-GB" sz="1200" b="1" dirty="0" err="1">
                <a:latin typeface="Consolas" panose="020B0609020204030204" pitchFamily="49" charset="0"/>
                <a:cs typeface="Courier New" panose="02070309020205020404" pitchFamily="49" charset="0"/>
              </a:rPr>
              <a:t>summary_data</a:t>
            </a:r>
            <a:r>
              <a:rPr lang="en-GB" sz="1200" b="1" dirty="0">
                <a:latin typeface="Consolas" panose="020B0609020204030204" pitchFamily="49" charset="0"/>
                <a:cs typeface="Courier New" panose="02070309020205020404" pitchFamily="49" charset="0"/>
              </a:rPr>
              <a:t>['Price'], </a:t>
            </a:r>
            <a:r>
              <a:rPr lang="en-GB" sz="1200" b="1" dirty="0" err="1">
                <a:latin typeface="Consolas" panose="020B0609020204030204" pitchFamily="49" charset="0"/>
                <a:cs typeface="Courier New" panose="02070309020205020404" pitchFamily="49" charset="0"/>
              </a:rPr>
              <a:t>summary_data</a:t>
            </a:r>
            <a:r>
              <a:rPr lang="en-GB" sz="1200" b="1" dirty="0">
                <a:latin typeface="Consolas" panose="020B0609020204030204" pitchFamily="49" charset="0"/>
                <a:cs typeface="Courier New" panose="02070309020205020404" pitchFamily="49" charset="0"/>
              </a:rPr>
              <a:t>['Cost'],</a:t>
            </a:r>
          </a:p>
          <a:p>
            <a:r>
              <a:rPr lang="en-GB" sz="1200" b="1" dirty="0">
                <a:latin typeface="Consolas" panose="020B0609020204030204" pitchFamily="49" charset="0"/>
                <a:cs typeface="Courier New" panose="02070309020205020404" pitchFamily="49" charset="0"/>
              </a:rPr>
              <a:t>         s=</a:t>
            </a:r>
            <a:r>
              <a:rPr lang="en-GB" sz="1200" b="1" dirty="0" err="1">
                <a:latin typeface="Consolas" panose="020B0609020204030204" pitchFamily="49" charset="0"/>
                <a:cs typeface="Courier New" panose="02070309020205020404" pitchFamily="49" charset="0"/>
              </a:rPr>
              <a:t>summary_data</a:t>
            </a:r>
            <a:r>
              <a:rPr lang="en-GB" sz="1200" b="1" dirty="0">
                <a:latin typeface="Consolas" panose="020B0609020204030204" pitchFamily="49" charset="0"/>
                <a:cs typeface="Courier New" panose="02070309020205020404" pitchFamily="49" charset="0"/>
              </a:rPr>
              <a:t>['</a:t>
            </a:r>
            <a:r>
              <a:rPr lang="en-GB" sz="1200" b="1" dirty="0" err="1">
                <a:latin typeface="Consolas" panose="020B0609020204030204" pitchFamily="49" charset="0"/>
                <a:cs typeface="Courier New" panose="02070309020205020404" pitchFamily="49" charset="0"/>
              </a:rPr>
              <a:t>BubbleSize</a:t>
            </a:r>
            <a:r>
              <a:rPr lang="en-GB" sz="1200" b="1" dirty="0">
                <a:latin typeface="Consolas" panose="020B0609020204030204" pitchFamily="49" charset="0"/>
                <a:cs typeface="Courier New" panose="02070309020205020404" pitchFamily="49" charset="0"/>
              </a:rPr>
              <a:t>'], alpha=0.5)</a:t>
            </a:r>
          </a:p>
          <a:p>
            <a:r>
              <a:rPr lang="en-GB" sz="1200" dirty="0" err="1">
                <a:latin typeface="Consolas" panose="020B0609020204030204" pitchFamily="49" charset="0"/>
                <a:cs typeface="Courier New" panose="02070309020205020404" pitchFamily="49" charset="0"/>
              </a:rPr>
              <a:t>plt.xticks</a:t>
            </a:r>
            <a:r>
              <a:rPr lang="en-GB" sz="1200" dirty="0">
                <a:latin typeface="Consolas" panose="020B0609020204030204" pitchFamily="49" charset="0"/>
                <a:cs typeface="Courier New" panose="02070309020205020404" pitchFamily="49" charset="0"/>
              </a:rPr>
              <a:t>([10, 20, 30, 40, 50])</a:t>
            </a:r>
          </a:p>
          <a:p>
            <a:r>
              <a:rPr lang="en-GB" sz="1200" dirty="0" err="1">
                <a:latin typeface="Consolas" panose="020B0609020204030204" pitchFamily="49" charset="0"/>
                <a:cs typeface="Courier New" panose="02070309020205020404" pitchFamily="49" charset="0"/>
              </a:rPr>
              <a:t>plt.yticks</a:t>
            </a:r>
            <a:r>
              <a:rPr lang="en-GB" sz="1200" dirty="0">
                <a:latin typeface="Consolas" panose="020B0609020204030204" pitchFamily="49" charset="0"/>
                <a:cs typeface="Courier New" panose="02070309020205020404" pitchFamily="49" charset="0"/>
              </a:rPr>
              <a:t>([10, 20, 30, 40, 50])</a:t>
            </a:r>
          </a:p>
          <a:p>
            <a:r>
              <a:rPr lang="en-GB" sz="1200" dirty="0" err="1">
                <a:latin typeface="Consolas" panose="020B0609020204030204" pitchFamily="49" charset="0"/>
                <a:cs typeface="Courier New" panose="02070309020205020404" pitchFamily="49" charset="0"/>
              </a:rPr>
              <a:t>plt.title</a:t>
            </a:r>
            <a:r>
              <a:rPr lang="en-GB" sz="1200" dirty="0">
                <a:latin typeface="Consolas" panose="020B0609020204030204" pitchFamily="49" charset="0"/>
                <a:cs typeface="Courier New" panose="02070309020205020404" pitchFamily="49" charset="0"/>
              </a:rPr>
              <a:t>('Price vs Cost (vs Profit)',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=20)</a:t>
            </a:r>
          </a:p>
          <a:p>
            <a:r>
              <a:rPr lang="en-GB" sz="1200" dirty="0" err="1">
                <a:latin typeface="Consolas" panose="020B0609020204030204" pitchFamily="49" charset="0"/>
                <a:cs typeface="Courier New" panose="02070309020205020404" pitchFamily="49" charset="0"/>
              </a:rPr>
              <a:t>plt.xlabel</a:t>
            </a:r>
            <a:r>
              <a:rPr lang="en-GB" sz="1200" dirty="0">
                <a:latin typeface="Consolas" panose="020B0609020204030204" pitchFamily="49" charset="0"/>
                <a:cs typeface="Courier New" panose="02070309020205020404" pitchFamily="49" charset="0"/>
              </a:rPr>
              <a:t>('Price',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err="1">
                <a:latin typeface="Consolas" panose="020B0609020204030204" pitchFamily="49" charset="0"/>
                <a:cs typeface="Courier New" panose="02070309020205020404" pitchFamily="49" charset="0"/>
              </a:rPr>
              <a:t>plt.ylabel</a:t>
            </a:r>
            <a:r>
              <a:rPr lang="en-GB" sz="1200" dirty="0">
                <a:latin typeface="Consolas" panose="020B0609020204030204" pitchFamily="49" charset="0"/>
                <a:cs typeface="Courier New" panose="02070309020205020404" pitchFamily="49" charset="0"/>
              </a:rPr>
              <a:t>('Cost',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b="1" dirty="0">
                <a:latin typeface="Consolas" panose="020B0609020204030204" pitchFamily="49" charset="0"/>
                <a:cs typeface="Courier New" panose="02070309020205020404" pitchFamily="49" charset="0"/>
              </a:rPr>
              <a:t>for </a:t>
            </a:r>
            <a:r>
              <a:rPr lang="en-GB" sz="1200" b="1" dirty="0" err="1">
                <a:latin typeface="Consolas" panose="020B0609020204030204" pitchFamily="49" charset="0"/>
                <a:cs typeface="Courier New" panose="02070309020205020404" pitchFamily="49" charset="0"/>
              </a:rPr>
              <a:t>i</a:t>
            </a:r>
            <a:r>
              <a:rPr lang="en-GB" sz="1200" b="1" dirty="0">
                <a:latin typeface="Consolas" panose="020B0609020204030204" pitchFamily="49" charset="0"/>
                <a:cs typeface="Courier New" panose="02070309020205020404" pitchFamily="49" charset="0"/>
              </a:rPr>
              <a:t>, name in enumerate(</a:t>
            </a:r>
            <a:r>
              <a:rPr lang="en-GB" sz="1200" b="1" dirty="0" err="1">
                <a:latin typeface="Consolas" panose="020B0609020204030204" pitchFamily="49" charset="0"/>
                <a:cs typeface="Courier New" panose="02070309020205020404" pitchFamily="49" charset="0"/>
              </a:rPr>
              <a:t>summary_data.index</a:t>
            </a:r>
            <a:r>
              <a:rPr lang="en-GB" sz="1200" b="1" dirty="0">
                <a:latin typeface="Consolas" panose="020B0609020204030204" pitchFamily="49" charset="0"/>
                <a:cs typeface="Courier New" panose="02070309020205020404" pitchFamily="49" charset="0"/>
              </a:rPr>
              <a:t>):</a:t>
            </a:r>
          </a:p>
          <a:p>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plt.annotate</a:t>
            </a:r>
            <a:r>
              <a:rPr lang="en-GB" sz="1200" b="1" dirty="0">
                <a:latin typeface="Consolas" panose="020B0609020204030204" pitchFamily="49" charset="0"/>
                <a:cs typeface="Courier New" panose="02070309020205020404" pitchFamily="49" charset="0"/>
              </a:rPr>
              <a:t>(name, (</a:t>
            </a:r>
            <a:r>
              <a:rPr lang="en-GB" sz="1200" b="1" dirty="0" err="1">
                <a:latin typeface="Consolas" panose="020B0609020204030204" pitchFamily="49" charset="0"/>
                <a:cs typeface="Courier New" panose="02070309020205020404" pitchFamily="49" charset="0"/>
              </a:rPr>
              <a:t>summary_data</a:t>
            </a:r>
            <a:r>
              <a:rPr lang="en-GB" sz="1200" b="1" dirty="0">
                <a:latin typeface="Consolas" panose="020B0609020204030204" pitchFamily="49" charset="0"/>
                <a:cs typeface="Courier New" panose="02070309020205020404" pitchFamily="49" charset="0"/>
              </a:rPr>
              <a:t>['Price'][</a:t>
            </a:r>
            <a:r>
              <a:rPr lang="en-GB" sz="1200" b="1" dirty="0" err="1">
                <a:latin typeface="Consolas" panose="020B0609020204030204" pitchFamily="49" charset="0"/>
                <a:cs typeface="Courier New" panose="02070309020205020404" pitchFamily="49" charset="0"/>
              </a:rPr>
              <a:t>i</a:t>
            </a:r>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summary_data</a:t>
            </a:r>
            <a:r>
              <a:rPr lang="en-GB" sz="1200" b="1" dirty="0">
                <a:latin typeface="Consolas" panose="020B0609020204030204" pitchFamily="49" charset="0"/>
                <a:cs typeface="Courier New" panose="02070309020205020404" pitchFamily="49" charset="0"/>
              </a:rPr>
              <a:t>['Cost'][</a:t>
            </a:r>
            <a:r>
              <a:rPr lang="en-GB" sz="1200" b="1" dirty="0" err="1">
                <a:latin typeface="Consolas" panose="020B0609020204030204" pitchFamily="49" charset="0"/>
                <a:cs typeface="Courier New" panose="02070309020205020404" pitchFamily="49" charset="0"/>
              </a:rPr>
              <a:t>i</a:t>
            </a:r>
            <a:r>
              <a:rPr lang="en-GB" sz="1200" b="1" dirty="0">
                <a:latin typeface="Consolas" panose="020B0609020204030204" pitchFamily="49" charset="0"/>
                <a:cs typeface="Courier New" panose="02070309020205020404" pitchFamily="49" charset="0"/>
              </a:rPr>
              <a:t>]))</a:t>
            </a:r>
          </a:p>
          <a:p>
            <a:r>
              <a:rPr lang="en-GB" sz="1200" b="1" dirty="0" err="1">
                <a:latin typeface="Consolas" panose="020B0609020204030204" pitchFamily="49" charset="0"/>
                <a:cs typeface="Courier New" panose="02070309020205020404" pitchFamily="49" charset="0"/>
              </a:rPr>
              <a:t>plt.plot</a:t>
            </a:r>
            <a:r>
              <a:rPr lang="en-GB" sz="1200" b="1" dirty="0">
                <a:latin typeface="Consolas" panose="020B0609020204030204" pitchFamily="49" charset="0"/>
                <a:cs typeface="Courier New" panose="02070309020205020404" pitchFamily="49" charset="0"/>
              </a:rPr>
              <a:t>([0, 50], [0, 50], </a:t>
            </a:r>
            <a:r>
              <a:rPr lang="en-GB" sz="1200" b="1" dirty="0" err="1">
                <a:latin typeface="Consolas" panose="020B0609020204030204" pitchFamily="49" charset="0"/>
                <a:cs typeface="Courier New" panose="02070309020205020404" pitchFamily="49" charset="0"/>
              </a:rPr>
              <a:t>linestyle</a:t>
            </a:r>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color</a:t>
            </a:r>
            <a:r>
              <a:rPr lang="en-GB" sz="1200" b="1" dirty="0">
                <a:latin typeface="Consolas" panose="020B0609020204030204" pitchFamily="49" charset="0"/>
                <a:cs typeface="Courier New" panose="02070309020205020404" pitchFamily="49" charset="0"/>
              </a:rPr>
              <a:t>='r',</a:t>
            </a:r>
          </a:p>
          <a:p>
            <a:r>
              <a:rPr lang="en-GB" sz="1200" b="1" dirty="0">
                <a:latin typeface="Consolas" panose="020B0609020204030204" pitchFamily="49" charset="0"/>
                <a:cs typeface="Courier New" panose="02070309020205020404" pitchFamily="49" charset="0"/>
              </a:rPr>
              <a:t>        label='price = cost (zero profit)')</a:t>
            </a:r>
          </a:p>
          <a:p>
            <a:r>
              <a:rPr lang="en-GB" sz="1200" dirty="0" err="1">
                <a:latin typeface="Consolas" panose="020B0609020204030204" pitchFamily="49" charset="0"/>
                <a:cs typeface="Courier New" panose="02070309020205020404" pitchFamily="49" charset="0"/>
              </a:rPr>
              <a:t>plt.legend</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loc</a:t>
            </a:r>
            <a:r>
              <a:rPr lang="en-GB" sz="1200" dirty="0">
                <a:latin typeface="Consolas" panose="020B0609020204030204" pitchFamily="49" charset="0"/>
                <a:cs typeface="Courier New" panose="02070309020205020404" pitchFamily="49" charset="0"/>
              </a:rPr>
              <a:t>=2)</a:t>
            </a:r>
          </a:p>
          <a:p>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sp>
        <p:nvSpPr>
          <p:cNvPr id="11" name="Curved Right Arrow 10"/>
          <p:cNvSpPr/>
          <p:nvPr/>
        </p:nvSpPr>
        <p:spPr bwMode="auto">
          <a:xfrm flipV="1">
            <a:off x="0" y="1980248"/>
            <a:ext cx="682472" cy="3429952"/>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12" name="Curved Right Arrow 11"/>
          <p:cNvSpPr/>
          <p:nvPr/>
        </p:nvSpPr>
        <p:spPr bwMode="auto">
          <a:xfrm flipV="1">
            <a:off x="0" y="2521968"/>
            <a:ext cx="682472" cy="3116832"/>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10" name="Curved Right Arrow 9"/>
          <p:cNvSpPr/>
          <p:nvPr/>
        </p:nvSpPr>
        <p:spPr bwMode="auto">
          <a:xfrm flipV="1">
            <a:off x="-3328" y="3809998"/>
            <a:ext cx="682472" cy="2091081"/>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13" name="Curved Right Arrow 12"/>
          <p:cNvSpPr/>
          <p:nvPr/>
        </p:nvSpPr>
        <p:spPr bwMode="auto">
          <a:xfrm flipV="1">
            <a:off x="-3328" y="4190999"/>
            <a:ext cx="682472" cy="1981199"/>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5186" y="1869651"/>
            <a:ext cx="2057400" cy="2201116"/>
          </a:xfrm>
          <a:prstGeom prst="rect">
            <a:avLst/>
          </a:prstGeom>
        </p:spPr>
      </p:pic>
    </p:spTree>
    <p:extLst>
      <p:ext uri="{BB962C8B-B14F-4D97-AF65-F5344CB8AC3E}">
        <p14:creationId xmlns:p14="http://schemas.microsoft.com/office/powerpoint/2010/main" val="43381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1" grpId="0" animBg="1"/>
      <p:bldP spid="12" grpId="0" animBg="1"/>
      <p:bldP spid="10"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 / Objectives</a:t>
            </a:r>
          </a:p>
        </p:txBody>
      </p:sp>
      <p:sp>
        <p:nvSpPr>
          <p:cNvPr id="3" name="Content Placeholder 2"/>
          <p:cNvSpPr>
            <a:spLocks noGrp="1"/>
          </p:cNvSpPr>
          <p:nvPr>
            <p:ph idx="1"/>
          </p:nvPr>
        </p:nvSpPr>
        <p:spPr>
          <a:xfrm>
            <a:off x="685800" y="1524000"/>
            <a:ext cx="5635656" cy="4724400"/>
          </a:xfrm>
        </p:spPr>
        <p:txBody>
          <a:bodyPr>
            <a:normAutofit fontScale="62500" lnSpcReduction="20000"/>
          </a:bodyPr>
          <a:lstStyle/>
          <a:p>
            <a:r>
              <a:rPr lang="en-GB" dirty="0"/>
              <a:t>The company who supplied the data want to know about products that</a:t>
            </a:r>
          </a:p>
          <a:p>
            <a:pPr lvl="1"/>
            <a:r>
              <a:rPr lang="en-GB" dirty="0"/>
              <a:t>don’t sell well or</a:t>
            </a:r>
          </a:p>
          <a:p>
            <a:pPr lvl="1"/>
            <a:r>
              <a:rPr lang="en-GB" dirty="0"/>
              <a:t>aren’t very profitable or</a:t>
            </a:r>
          </a:p>
          <a:p>
            <a:pPr lvl="1"/>
            <a:r>
              <a:rPr lang="en-GB" dirty="0"/>
              <a:t>cost too much to market or …</a:t>
            </a:r>
          </a:p>
          <a:p>
            <a:r>
              <a:rPr lang="en-GB" dirty="0"/>
              <a:t>Last week we looked at distribution, deviation &amp; outliers with a particular focus on seasonality</a:t>
            </a:r>
          </a:p>
          <a:p>
            <a:pPr lvl="1"/>
            <a:r>
              <a:rPr lang="en-GB" dirty="0"/>
              <a:t>some products exhibited quarterly or weekly seasonality</a:t>
            </a:r>
          </a:p>
          <a:p>
            <a:pPr lvl="1"/>
            <a:r>
              <a:rPr lang="en-GB" dirty="0"/>
              <a:t>also looked at outliers when comparing marketing with sales</a:t>
            </a:r>
          </a:p>
          <a:p>
            <a:r>
              <a:rPr lang="en-GB" dirty="0"/>
              <a:t>We will investigate these outliers by focusing on the summary data (price / cost / profit / marketing) introduced earlier using</a:t>
            </a:r>
          </a:p>
          <a:p>
            <a:pPr lvl="1"/>
            <a:r>
              <a:rPr lang="en-GB" dirty="0"/>
              <a:t>comparative bar charts</a:t>
            </a:r>
          </a:p>
          <a:p>
            <a:pPr lvl="1"/>
            <a:r>
              <a:rPr lang="en-GB" dirty="0"/>
              <a:t>radar / spider plots</a:t>
            </a:r>
          </a:p>
          <a:p>
            <a:pPr lvl="1"/>
            <a:r>
              <a:rPr lang="en-GB" dirty="0" err="1"/>
              <a:t>correlograms</a:t>
            </a:r>
            <a:r>
              <a:rPr lang="en-GB" dirty="0"/>
              <a:t> / pair plots</a:t>
            </a:r>
          </a:p>
          <a:p>
            <a:pPr lvl="1"/>
            <a:r>
              <a:rPr lang="en-GB" dirty="0"/>
              <a:t>bubble plots</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a:t>
            </a:fld>
            <a:endParaRPr lang="es-ES"/>
          </a:p>
        </p:txBody>
      </p:sp>
      <p:pic>
        <p:nvPicPr>
          <p:cNvPr id="7" name="Picture 6"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6450" y="1529343"/>
            <a:ext cx="2131750" cy="2280659"/>
          </a:xfrm>
          <a:prstGeom prst="rect">
            <a:avLst/>
          </a:prstGeom>
        </p:spPr>
      </p:pic>
      <p:pic>
        <p:nvPicPr>
          <p:cNvPr id="8" name="Picture 7" descr="Fig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1454" y="1526671"/>
            <a:ext cx="2136744" cy="2286002"/>
          </a:xfrm>
          <a:prstGeom prst="rect">
            <a:avLst/>
          </a:prstGeom>
        </p:spPr>
      </p:pic>
      <p:pic>
        <p:nvPicPr>
          <p:cNvPr id="9" name="Picture 8" descr="Fig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454" y="4063870"/>
            <a:ext cx="2136744" cy="2295744"/>
          </a:xfrm>
          <a:prstGeom prst="rect">
            <a:avLst/>
          </a:prstGeom>
        </p:spPr>
      </p:pic>
      <p:pic>
        <p:nvPicPr>
          <p:cNvPr id="12" name="Picture 11" descr="Fig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1455" y="4070472"/>
            <a:ext cx="2136743" cy="2286000"/>
          </a:xfrm>
          <a:prstGeom prst="rect">
            <a:avLst/>
          </a:prstGeom>
        </p:spPr>
      </p:pic>
    </p:spTree>
    <p:extLst>
      <p:ext uri="{BB962C8B-B14F-4D97-AF65-F5344CB8AC3E}">
        <p14:creationId xmlns:p14="http://schemas.microsoft.com/office/powerpoint/2010/main" val="161291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Observations</a:t>
            </a:r>
          </a:p>
        </p:txBody>
      </p:sp>
      <p:sp>
        <p:nvSpPr>
          <p:cNvPr id="3" name="Content Placeholder 2"/>
          <p:cNvSpPr>
            <a:spLocks noGrp="1"/>
          </p:cNvSpPr>
          <p:nvPr>
            <p:ph idx="1"/>
          </p:nvPr>
        </p:nvSpPr>
        <p:spPr>
          <a:xfrm>
            <a:off x="685800" y="1524000"/>
            <a:ext cx="4648200" cy="4724400"/>
          </a:xfrm>
        </p:spPr>
        <p:txBody>
          <a:bodyPr>
            <a:normAutofit fontScale="62500" lnSpcReduction="20000"/>
          </a:bodyPr>
          <a:lstStyle/>
          <a:p>
            <a:r>
              <a:rPr lang="en-GB" dirty="0"/>
              <a:t>Everything is to the right of the line</a:t>
            </a:r>
          </a:p>
          <a:p>
            <a:pPr lvl="1"/>
            <a:r>
              <a:rPr lang="en-GB" dirty="0"/>
              <a:t>if a product was to the left that would indicate cost is greater than the price (i.e. negative profit – not impossible, e.g. for loss leaders, but unlikely)</a:t>
            </a:r>
          </a:p>
          <a:p>
            <a:r>
              <a:rPr lang="en-GB" dirty="0"/>
              <a:t>Do you notice something about the bubble sizes?</a:t>
            </a:r>
          </a:p>
          <a:p>
            <a:pPr lvl="1"/>
            <a:r>
              <a:rPr lang="en-GB" dirty="0"/>
              <a:t>they get bigger the further away from the line they are … what does this mean?</a:t>
            </a:r>
          </a:p>
          <a:p>
            <a:r>
              <a:rPr lang="en-GB" dirty="0"/>
              <a:t>In fact this is inevitable – for any fixed cost, moving to the right is equivalent to increasing the price</a:t>
            </a:r>
          </a:p>
          <a:p>
            <a:pPr lvl="1"/>
            <a:r>
              <a:rPr lang="en-GB" dirty="0"/>
              <a:t>because profit = price – cost … so inevitably, for a fixed cost, the profit must increase as the price increases</a:t>
            </a:r>
          </a:p>
          <a:p>
            <a:r>
              <a:rPr lang="en-GB" dirty="0"/>
              <a:t>This is actually a result of the fact that profit, price &amp; cost are </a:t>
            </a:r>
            <a:r>
              <a:rPr lang="en-GB" b="1" dirty="0"/>
              <a:t>co-dependent</a:t>
            </a:r>
          </a:p>
          <a:p>
            <a:pPr lvl="1"/>
            <a:r>
              <a:rPr lang="en-GB" dirty="0"/>
              <a:t>if you know any two of them, you can calculate the third</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20</a:t>
            </a:fld>
            <a:endParaRPr lang="es-ES"/>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310" y="1828800"/>
            <a:ext cx="3133889" cy="3352800"/>
          </a:xfrm>
          <a:prstGeom prst="rect">
            <a:avLst/>
          </a:prstGeom>
        </p:spPr>
      </p:pic>
    </p:spTree>
    <p:extLst>
      <p:ext uri="{BB962C8B-B14F-4D97-AF65-F5344CB8AC3E}">
        <p14:creationId xmlns:p14="http://schemas.microsoft.com/office/powerpoint/2010/main" val="252017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09BubblePlot price cost sales.py</a:t>
            </a:r>
          </a:p>
        </p:txBody>
      </p:sp>
      <p:sp>
        <p:nvSpPr>
          <p:cNvPr id="3" name="Content Placeholder 2"/>
          <p:cNvSpPr>
            <a:spLocks noGrp="1"/>
          </p:cNvSpPr>
          <p:nvPr>
            <p:ph idx="1"/>
          </p:nvPr>
        </p:nvSpPr>
        <p:spPr/>
        <p:txBody>
          <a:bodyPr>
            <a:normAutofit fontScale="62500" lnSpcReduction="20000"/>
          </a:bodyPr>
          <a:lstStyle/>
          <a:p>
            <a:r>
              <a:rPr lang="en-GB" dirty="0"/>
              <a:t>Let’s try plotting price vs cost vs sales (same positions as before, but different bubble sizes)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lvl="1"/>
            <a:r>
              <a:rPr lang="en-GB" dirty="0"/>
              <a:t>bubble scaling is very different (0.01 as compared with 20) but other than that the code is virtually identical</a:t>
            </a:r>
          </a:p>
          <a:p>
            <a:pPr marL="381000" lvl="1" indent="0">
              <a:buNone/>
            </a:pPr>
            <a:r>
              <a:rPr lang="en-GB" dirty="0"/>
              <a:t>	</a:t>
            </a:r>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21</a:t>
            </a:fld>
            <a:endParaRPr lang="es-ES"/>
          </a:p>
        </p:txBody>
      </p:sp>
      <p:sp>
        <p:nvSpPr>
          <p:cNvPr id="9" name="TextBox 8"/>
          <p:cNvSpPr txBox="1"/>
          <p:nvPr/>
        </p:nvSpPr>
        <p:spPr>
          <a:xfrm>
            <a:off x="685800" y="2058412"/>
            <a:ext cx="7772400" cy="3046988"/>
          </a:xfrm>
          <a:prstGeom prst="rect">
            <a:avLst/>
          </a:prstGeom>
          <a:noFill/>
          <a:ln w="25400" cmpd="sng">
            <a:solidFill>
              <a:srgbClr val="7030A0"/>
            </a:solidFill>
          </a:ln>
        </p:spPr>
        <p:txBody>
          <a:bodyPr wrap="square" rtlCol="0">
            <a:spAutoFit/>
          </a:bodyPr>
          <a:lstStyle/>
          <a:p>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BubbleSize</a:t>
            </a:r>
            <a:r>
              <a:rPr lang="en-GB" sz="1200" dirty="0">
                <a:latin typeface="Consolas" panose="020B0609020204030204" pitchFamily="49" charset="0"/>
                <a:cs typeface="Courier New" panose="02070309020205020404" pitchFamily="49" charset="0"/>
              </a:rPr>
              <a:t>'] =</a:t>
            </a:r>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summary_data</a:t>
            </a:r>
            <a:r>
              <a:rPr lang="en-GB" sz="1200" b="1" dirty="0">
                <a:latin typeface="Consolas" panose="020B0609020204030204" pitchFamily="49" charset="0"/>
                <a:cs typeface="Courier New" panose="02070309020205020404" pitchFamily="49" charset="0"/>
              </a:rPr>
              <a:t>['Sales'] * 0.01</a:t>
            </a:r>
          </a:p>
          <a:p>
            <a:endParaRPr lang="en-GB" sz="1200" dirty="0">
              <a:latin typeface="Consolas" panose="020B0609020204030204" pitchFamily="49" charset="0"/>
              <a:cs typeface="Courier New" panose="02070309020205020404" pitchFamily="49" charset="0"/>
            </a:endParaRPr>
          </a:p>
          <a:p>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=(8, 8))</a:t>
            </a:r>
          </a:p>
          <a:p>
            <a:r>
              <a:rPr lang="en-GB" sz="1200" dirty="0" err="1">
                <a:latin typeface="Consolas" panose="020B0609020204030204" pitchFamily="49" charset="0"/>
                <a:cs typeface="Courier New" panose="02070309020205020404" pitchFamily="49" charset="0"/>
              </a:rPr>
              <a:t>plt.scatter</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['Price'],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['Cost'],</a:t>
            </a:r>
          </a:p>
          <a:p>
            <a:r>
              <a:rPr lang="en-GB" sz="1200" dirty="0">
                <a:latin typeface="Consolas" panose="020B0609020204030204" pitchFamily="49" charset="0"/>
                <a:cs typeface="Courier New" panose="02070309020205020404" pitchFamily="49" charset="0"/>
              </a:rPr>
              <a:t>        s=</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BubbleSize</a:t>
            </a:r>
            <a:r>
              <a:rPr lang="en-GB" sz="1200" dirty="0">
                <a:latin typeface="Consolas" panose="020B0609020204030204" pitchFamily="49" charset="0"/>
                <a:cs typeface="Courier New" panose="02070309020205020404" pitchFamily="49" charset="0"/>
              </a:rPr>
              <a:t>'], alpha=0.5)</a:t>
            </a:r>
          </a:p>
          <a:p>
            <a:r>
              <a:rPr lang="en-GB" sz="1200" dirty="0" err="1">
                <a:latin typeface="Consolas" panose="020B0609020204030204" pitchFamily="49" charset="0"/>
                <a:cs typeface="Courier New" panose="02070309020205020404" pitchFamily="49" charset="0"/>
              </a:rPr>
              <a:t>plt.xticks</a:t>
            </a:r>
            <a:r>
              <a:rPr lang="en-GB" sz="1200" dirty="0">
                <a:latin typeface="Consolas" panose="020B0609020204030204" pitchFamily="49" charset="0"/>
                <a:cs typeface="Courier New" panose="02070309020205020404" pitchFamily="49" charset="0"/>
              </a:rPr>
              <a:t>([10, 20, 30, 40, 50])</a:t>
            </a:r>
          </a:p>
          <a:p>
            <a:r>
              <a:rPr lang="en-GB" sz="1200" dirty="0" err="1">
                <a:latin typeface="Consolas" panose="020B0609020204030204" pitchFamily="49" charset="0"/>
                <a:cs typeface="Courier New" panose="02070309020205020404" pitchFamily="49" charset="0"/>
              </a:rPr>
              <a:t>plt.yticks</a:t>
            </a:r>
            <a:r>
              <a:rPr lang="en-GB" sz="1200" dirty="0">
                <a:latin typeface="Consolas" panose="020B0609020204030204" pitchFamily="49" charset="0"/>
                <a:cs typeface="Courier New" panose="02070309020205020404" pitchFamily="49" charset="0"/>
              </a:rPr>
              <a:t>([10, 20, 30, 40, 50])</a:t>
            </a:r>
          </a:p>
          <a:p>
            <a:r>
              <a:rPr lang="en-GB" sz="1200" dirty="0" err="1">
                <a:latin typeface="Consolas" panose="020B0609020204030204" pitchFamily="49" charset="0"/>
                <a:cs typeface="Courier New" panose="02070309020205020404" pitchFamily="49" charset="0"/>
              </a:rPr>
              <a:t>plt.title</a:t>
            </a:r>
            <a:r>
              <a:rPr lang="en-GB" sz="1200" dirty="0">
                <a:latin typeface="Consolas" panose="020B0609020204030204" pitchFamily="49" charset="0"/>
                <a:cs typeface="Courier New" panose="02070309020205020404" pitchFamily="49" charset="0"/>
              </a:rPr>
              <a:t>('Price vs Cost </a:t>
            </a:r>
            <a:r>
              <a:rPr lang="en-GB" sz="1200" b="1" dirty="0">
                <a:latin typeface="Consolas" panose="020B0609020204030204" pitchFamily="49" charset="0"/>
                <a:cs typeface="Courier New" panose="02070309020205020404" pitchFamily="49" charset="0"/>
              </a:rPr>
              <a:t>(vs Sales)</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=20)</a:t>
            </a:r>
          </a:p>
          <a:p>
            <a:r>
              <a:rPr lang="en-GB" sz="1200" dirty="0" err="1">
                <a:latin typeface="Consolas" panose="020B0609020204030204" pitchFamily="49" charset="0"/>
                <a:cs typeface="Courier New" panose="02070309020205020404" pitchFamily="49" charset="0"/>
              </a:rPr>
              <a:t>plt.xlabel</a:t>
            </a:r>
            <a:r>
              <a:rPr lang="en-GB" sz="1200" dirty="0">
                <a:latin typeface="Consolas" panose="020B0609020204030204" pitchFamily="49" charset="0"/>
                <a:cs typeface="Courier New" panose="02070309020205020404" pitchFamily="49" charset="0"/>
              </a:rPr>
              <a:t>('Price',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err="1">
                <a:latin typeface="Consolas" panose="020B0609020204030204" pitchFamily="49" charset="0"/>
                <a:cs typeface="Courier New" panose="02070309020205020404" pitchFamily="49" charset="0"/>
              </a:rPr>
              <a:t>plt.ylabel</a:t>
            </a:r>
            <a:r>
              <a:rPr lang="en-GB" sz="1200" dirty="0">
                <a:latin typeface="Consolas" panose="020B0609020204030204" pitchFamily="49" charset="0"/>
                <a:cs typeface="Courier New" panose="02070309020205020404" pitchFamily="49" charset="0"/>
              </a:rPr>
              <a:t>('Cost',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a:latin typeface="Consolas" panose="020B0609020204030204" pitchFamily="49" charset="0"/>
                <a:cs typeface="Courier New" panose="02070309020205020404" pitchFamily="49" charset="0"/>
              </a:rPr>
              <a:t>for </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 name in enumerate(</a:t>
            </a:r>
            <a:r>
              <a:rPr lang="en-GB" sz="1200" dirty="0" err="1">
                <a:latin typeface="Consolas" panose="020B0609020204030204" pitchFamily="49" charset="0"/>
                <a:cs typeface="Courier New" panose="02070309020205020404" pitchFamily="49" charset="0"/>
              </a:rPr>
              <a:t>summary_data.index</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plt.annotate</a:t>
            </a:r>
            <a:r>
              <a:rPr lang="en-GB" sz="1200" dirty="0">
                <a:latin typeface="Consolas" panose="020B0609020204030204" pitchFamily="49" charset="0"/>
                <a:cs typeface="Courier New" panose="02070309020205020404" pitchFamily="49" charset="0"/>
              </a:rPr>
              <a:t>(name,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['Price'][</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['Cost'][</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a:t>
            </a:r>
          </a:p>
          <a:p>
            <a:r>
              <a:rPr lang="en-GB" sz="1200" dirty="0" err="1">
                <a:latin typeface="Consolas" panose="020B0609020204030204" pitchFamily="49" charset="0"/>
                <a:cs typeface="Courier New" panose="02070309020205020404" pitchFamily="49" charset="0"/>
              </a:rPr>
              <a:t>plt.plot</a:t>
            </a:r>
            <a:r>
              <a:rPr lang="en-GB" sz="1200" dirty="0">
                <a:latin typeface="Consolas" panose="020B0609020204030204" pitchFamily="49" charset="0"/>
                <a:cs typeface="Courier New" panose="02070309020205020404" pitchFamily="49" charset="0"/>
              </a:rPr>
              <a:t>([0, 50], [0, 50], </a:t>
            </a:r>
            <a:r>
              <a:rPr lang="en-GB" sz="1200" dirty="0" err="1">
                <a:latin typeface="Consolas" panose="020B0609020204030204" pitchFamily="49" charset="0"/>
                <a:cs typeface="Courier New" panose="02070309020205020404" pitchFamily="49" charset="0"/>
              </a:rPr>
              <a:t>linestyle</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color</a:t>
            </a:r>
            <a:r>
              <a:rPr lang="en-GB" sz="1200" dirty="0">
                <a:latin typeface="Consolas" panose="020B0609020204030204" pitchFamily="49" charset="0"/>
                <a:cs typeface="Courier New" panose="02070309020205020404" pitchFamily="49" charset="0"/>
              </a:rPr>
              <a:t>='r',</a:t>
            </a:r>
          </a:p>
          <a:p>
            <a:r>
              <a:rPr lang="en-GB" sz="1200" dirty="0">
                <a:latin typeface="Consolas" panose="020B0609020204030204" pitchFamily="49" charset="0"/>
                <a:cs typeface="Courier New" panose="02070309020205020404" pitchFamily="49" charset="0"/>
              </a:rPr>
              <a:t>        label='price = cost (zero profit)')</a:t>
            </a:r>
          </a:p>
          <a:p>
            <a:r>
              <a:rPr lang="en-GB" sz="1200" dirty="0" err="1">
                <a:latin typeface="Consolas" panose="020B0609020204030204" pitchFamily="49" charset="0"/>
                <a:cs typeface="Courier New" panose="02070309020205020404" pitchFamily="49" charset="0"/>
              </a:rPr>
              <a:t>plt.legend</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loc</a:t>
            </a:r>
            <a:r>
              <a:rPr lang="en-GB" sz="1200" dirty="0">
                <a:latin typeface="Consolas" panose="020B0609020204030204" pitchFamily="49" charset="0"/>
                <a:cs typeface="Courier New" panose="02070309020205020404" pitchFamily="49" charset="0"/>
              </a:rPr>
              <a:t>=2)</a:t>
            </a:r>
          </a:p>
          <a:p>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sp>
        <p:nvSpPr>
          <p:cNvPr id="11" name="Curved Right Arrow 10"/>
          <p:cNvSpPr/>
          <p:nvPr/>
        </p:nvSpPr>
        <p:spPr bwMode="auto">
          <a:xfrm flipV="1">
            <a:off x="0" y="1980248"/>
            <a:ext cx="682472" cy="3429952"/>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pic>
        <p:nvPicPr>
          <p:cNvPr id="6" name="Picture 5"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4371" y="1794643"/>
            <a:ext cx="2173829" cy="2325677"/>
          </a:xfrm>
          <a:prstGeom prst="rect">
            <a:avLst/>
          </a:prstGeom>
        </p:spPr>
      </p:pic>
    </p:spTree>
    <p:extLst>
      <p:ext uri="{BB962C8B-B14F-4D97-AF65-F5344CB8AC3E}">
        <p14:creationId xmlns:p14="http://schemas.microsoft.com/office/powerpoint/2010/main" val="336555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Observations</a:t>
            </a:r>
          </a:p>
        </p:txBody>
      </p:sp>
      <p:sp>
        <p:nvSpPr>
          <p:cNvPr id="3" name="Content Placeholder 2"/>
          <p:cNvSpPr>
            <a:spLocks noGrp="1"/>
          </p:cNvSpPr>
          <p:nvPr>
            <p:ph idx="1"/>
          </p:nvPr>
        </p:nvSpPr>
        <p:spPr>
          <a:xfrm>
            <a:off x="685800" y="1524000"/>
            <a:ext cx="3733800" cy="4724400"/>
          </a:xfrm>
        </p:spPr>
        <p:txBody>
          <a:bodyPr>
            <a:normAutofit fontScale="85000" lnSpcReduction="10000"/>
          </a:bodyPr>
          <a:lstStyle/>
          <a:p>
            <a:r>
              <a:rPr lang="en-GB" dirty="0"/>
              <a:t>No observable pattern to the bubble sizes</a:t>
            </a:r>
          </a:p>
          <a:p>
            <a:r>
              <a:rPr lang="en-GB" dirty="0"/>
              <a:t>However, remember that the further away (horizontally) that a bubble is from the line, the higher the profit per unit</a:t>
            </a:r>
          </a:p>
          <a:p>
            <a:r>
              <a:rPr lang="en-GB" dirty="0"/>
              <a:t>So although U has a tiny bubble size (low sales), it’s one of the most profitable items</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22</a:t>
            </a:fld>
            <a:endParaRPr lang="es-ES"/>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828800"/>
            <a:ext cx="3916415" cy="4189988"/>
          </a:xfrm>
          <a:prstGeom prst="rect">
            <a:avLst/>
          </a:prstGeom>
        </p:spPr>
      </p:pic>
    </p:spTree>
    <p:extLst>
      <p:ext uri="{BB962C8B-B14F-4D97-AF65-F5344CB8AC3E}">
        <p14:creationId xmlns:p14="http://schemas.microsoft.com/office/powerpoint/2010/main" val="333039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10BubblePlot marketing sales profit.py</a:t>
            </a:r>
          </a:p>
        </p:txBody>
      </p:sp>
      <p:sp>
        <p:nvSpPr>
          <p:cNvPr id="3" name="Content Placeholder 2"/>
          <p:cNvSpPr>
            <a:spLocks noGrp="1"/>
          </p:cNvSpPr>
          <p:nvPr>
            <p:ph idx="1"/>
          </p:nvPr>
        </p:nvSpPr>
        <p:spPr/>
        <p:txBody>
          <a:bodyPr>
            <a:normAutofit fontScale="77500" lnSpcReduction="20000"/>
          </a:bodyPr>
          <a:lstStyle/>
          <a:p>
            <a:r>
              <a:rPr lang="en-GB" dirty="0"/>
              <a:t>Returning to the scatter plot from the end of last week’s lecture (marketing vs sales) let’s put bubble sizes showing the profit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lvl="1"/>
            <a:r>
              <a:rPr lang="en-GB" dirty="0"/>
              <a:t>the code is essentially the same with adjustments to the variables chosen, the bubble scaling and the labelling</a:t>
            </a:r>
          </a:p>
          <a:p>
            <a:pPr lvl="1"/>
            <a:endParaRPr lang="en-GB" dirty="0"/>
          </a:p>
          <a:p>
            <a:pPr marL="381000" lvl="1" indent="0">
              <a:buNone/>
            </a:pPr>
            <a:endParaRPr lang="en-GB" dirty="0"/>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23</a:t>
            </a:fld>
            <a:endParaRPr lang="es-ES"/>
          </a:p>
        </p:txBody>
      </p:sp>
      <p:sp>
        <p:nvSpPr>
          <p:cNvPr id="9" name="TextBox 8"/>
          <p:cNvSpPr txBox="1"/>
          <p:nvPr/>
        </p:nvSpPr>
        <p:spPr>
          <a:xfrm>
            <a:off x="712509" y="2547015"/>
            <a:ext cx="7772400" cy="2492990"/>
          </a:xfrm>
          <a:prstGeom prst="rect">
            <a:avLst/>
          </a:prstGeom>
          <a:noFill/>
          <a:ln w="25400" cmpd="sng">
            <a:solidFill>
              <a:srgbClr val="7030A0"/>
            </a:solidFill>
          </a:ln>
        </p:spPr>
        <p:txBody>
          <a:bodyPr wrap="square" rtlCol="0">
            <a:spAutoFit/>
          </a:bodyPr>
          <a:lstStyle/>
          <a:p>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BubbleSize</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['Profit'] * </a:t>
            </a:r>
            <a:r>
              <a:rPr lang="en-GB" sz="1200" b="1" dirty="0">
                <a:latin typeface="Consolas" panose="020B0609020204030204" pitchFamily="49" charset="0"/>
                <a:cs typeface="Courier New" panose="02070309020205020404" pitchFamily="49" charset="0"/>
              </a:rPr>
              <a:t>20</a:t>
            </a:r>
          </a:p>
          <a:p>
            <a:endParaRPr lang="en-GB" sz="1200" dirty="0">
              <a:latin typeface="Consolas" panose="020B0609020204030204" pitchFamily="49" charset="0"/>
              <a:cs typeface="Courier New" panose="02070309020205020404" pitchFamily="49" charset="0"/>
            </a:endParaRPr>
          </a:p>
          <a:p>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=(8, 8))</a:t>
            </a:r>
          </a:p>
          <a:p>
            <a:r>
              <a:rPr lang="en-GB" sz="1200" dirty="0" err="1">
                <a:latin typeface="Consolas" panose="020B0609020204030204" pitchFamily="49" charset="0"/>
                <a:cs typeface="Courier New" panose="02070309020205020404" pitchFamily="49" charset="0"/>
              </a:rPr>
              <a:t>plt.scatter</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Marketing</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Sales</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s=</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BubbleSize</a:t>
            </a:r>
            <a:r>
              <a:rPr lang="en-GB" sz="1200" dirty="0">
                <a:latin typeface="Consolas" panose="020B0609020204030204" pitchFamily="49" charset="0"/>
                <a:cs typeface="Courier New" panose="02070309020205020404" pitchFamily="49" charset="0"/>
              </a:rPr>
              <a:t>'], alpha=0.5)</a:t>
            </a:r>
          </a:p>
          <a:p>
            <a:r>
              <a:rPr lang="en-GB" sz="1200" dirty="0" err="1">
                <a:latin typeface="Consolas" panose="020B0609020204030204" pitchFamily="49" charset="0"/>
                <a:cs typeface="Courier New" panose="02070309020205020404" pitchFamily="49" charset="0"/>
              </a:rPr>
              <a:t>plt.title</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Marketing vs Sales vs Profit</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=20)</a:t>
            </a:r>
          </a:p>
          <a:p>
            <a:r>
              <a:rPr lang="en-GB" sz="1200" dirty="0" err="1">
                <a:latin typeface="Consolas" panose="020B0609020204030204" pitchFamily="49" charset="0"/>
                <a:cs typeface="Courier New" panose="02070309020205020404" pitchFamily="49" charset="0"/>
              </a:rPr>
              <a:t>plt.xlabel</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Marketing</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err="1">
                <a:latin typeface="Consolas" panose="020B0609020204030204" pitchFamily="49" charset="0"/>
                <a:cs typeface="Courier New" panose="02070309020205020404" pitchFamily="49" charset="0"/>
              </a:rPr>
              <a:t>plt.ylabel</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Sales</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a:latin typeface="Consolas" panose="020B0609020204030204" pitchFamily="49" charset="0"/>
                <a:cs typeface="Courier New" panose="02070309020205020404" pitchFamily="49" charset="0"/>
              </a:rPr>
              <a:t>for </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 name in enumerate(</a:t>
            </a:r>
            <a:r>
              <a:rPr lang="en-GB" sz="1200" dirty="0" err="1">
                <a:latin typeface="Consolas" panose="020B0609020204030204" pitchFamily="49" charset="0"/>
                <a:cs typeface="Courier New" panose="02070309020205020404" pitchFamily="49" charset="0"/>
              </a:rPr>
              <a:t>summary_data.index</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plt.annotate</a:t>
            </a:r>
            <a:r>
              <a:rPr lang="en-GB" sz="1200" dirty="0">
                <a:latin typeface="Consolas" panose="020B0609020204030204" pitchFamily="49" charset="0"/>
                <a:cs typeface="Courier New" panose="02070309020205020404" pitchFamily="49" charset="0"/>
              </a:rPr>
              <a:t>(name </a:t>
            </a:r>
            <a:r>
              <a:rPr lang="en-GB" sz="1200" b="1" dirty="0">
                <a:latin typeface="Consolas" panose="020B0609020204030204" pitchFamily="49" charset="0"/>
                <a:cs typeface="Courier New" panose="02070309020205020404" pitchFamily="49" charset="0"/>
              </a:rPr>
              <a:t>+ ' (£' + </a:t>
            </a:r>
            <a:r>
              <a:rPr lang="en-GB" sz="1200" b="1" dirty="0" err="1">
                <a:latin typeface="Consolas" panose="020B0609020204030204" pitchFamily="49" charset="0"/>
                <a:cs typeface="Courier New" panose="02070309020205020404" pitchFamily="49" charset="0"/>
              </a:rPr>
              <a:t>str</a:t>
            </a:r>
            <a:r>
              <a:rPr lang="en-GB" sz="1200" b="1" dirty="0">
                <a:latin typeface="Consolas" panose="020B0609020204030204" pitchFamily="49" charset="0"/>
                <a:cs typeface="Courier New" panose="02070309020205020404" pitchFamily="49" charset="0"/>
              </a:rPr>
              <a:t>(</a:t>
            </a:r>
            <a:r>
              <a:rPr lang="en-GB" sz="1200" b="1" dirty="0" err="1">
                <a:latin typeface="Consolas" panose="020B0609020204030204" pitchFamily="49" charset="0"/>
                <a:cs typeface="Courier New" panose="02070309020205020404" pitchFamily="49" charset="0"/>
              </a:rPr>
              <a:t>int</a:t>
            </a:r>
            <a:r>
              <a:rPr lang="en-GB" sz="1200" b="1" dirty="0">
                <a:latin typeface="Consolas" panose="020B0609020204030204" pitchFamily="49" charset="0"/>
                <a:cs typeface="Courier New" panose="02070309020205020404" pitchFamily="49" charset="0"/>
              </a:rPr>
              <a:t>(</a:t>
            </a:r>
            <a:r>
              <a:rPr lang="en-GB" sz="1200" b="1" dirty="0" err="1">
                <a:latin typeface="Consolas" panose="020B0609020204030204" pitchFamily="49" charset="0"/>
                <a:cs typeface="Courier New" panose="02070309020205020404" pitchFamily="49" charset="0"/>
              </a:rPr>
              <a:t>summary_data</a:t>
            </a:r>
            <a:r>
              <a:rPr lang="en-GB" sz="1200" b="1" dirty="0">
                <a:latin typeface="Consolas" panose="020B0609020204030204" pitchFamily="49" charset="0"/>
                <a:cs typeface="Courier New" panose="02070309020205020404" pitchFamily="49" charset="0"/>
              </a:rPr>
              <a:t>['Profit'][</a:t>
            </a:r>
            <a:r>
              <a:rPr lang="en-GB" sz="1200" b="1" dirty="0" err="1">
                <a:latin typeface="Consolas" panose="020B0609020204030204" pitchFamily="49" charset="0"/>
                <a:cs typeface="Courier New" panose="02070309020205020404" pitchFamily="49" charset="0"/>
              </a:rPr>
              <a:t>i</a:t>
            </a:r>
            <a:r>
              <a:rPr lang="en-GB" sz="1200" b="1" dirty="0">
                <a:latin typeface="Consolas" panose="020B0609020204030204" pitchFamily="49" charset="0"/>
                <a:cs typeface="Courier New" panose="02070309020205020404" pitchFamily="49" charset="0"/>
              </a:rPr>
              <a:t>])) + ')'</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Marketing</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 + </a:t>
            </a:r>
            <a:r>
              <a:rPr lang="en-GB" sz="1200" b="1" dirty="0">
                <a:latin typeface="Consolas" panose="020B0609020204030204" pitchFamily="49" charset="0"/>
                <a:cs typeface="Courier New" panose="02070309020205020404" pitchFamily="49" charset="0"/>
              </a:rPr>
              <a:t>300</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Sales</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 plot the marketing spend limit lines here</a:t>
            </a:r>
          </a:p>
          <a:p>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3037" y="2133600"/>
            <a:ext cx="1948581" cy="2084695"/>
          </a:xfrm>
          <a:prstGeom prst="rect">
            <a:avLst/>
          </a:prstGeom>
        </p:spPr>
      </p:pic>
    </p:spTree>
    <p:extLst>
      <p:ext uri="{BB962C8B-B14F-4D97-AF65-F5344CB8AC3E}">
        <p14:creationId xmlns:p14="http://schemas.microsoft.com/office/powerpoint/2010/main" val="247107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Observations</a:t>
            </a:r>
          </a:p>
        </p:txBody>
      </p:sp>
      <p:sp>
        <p:nvSpPr>
          <p:cNvPr id="3" name="Content Placeholder 2"/>
          <p:cNvSpPr>
            <a:spLocks noGrp="1"/>
          </p:cNvSpPr>
          <p:nvPr>
            <p:ph idx="1"/>
          </p:nvPr>
        </p:nvSpPr>
        <p:spPr>
          <a:xfrm>
            <a:off x="685800" y="1524000"/>
            <a:ext cx="3657600" cy="4724400"/>
          </a:xfrm>
        </p:spPr>
        <p:txBody>
          <a:bodyPr>
            <a:normAutofit fontScale="77500" lnSpcReduction="20000"/>
          </a:bodyPr>
          <a:lstStyle/>
          <a:p>
            <a:r>
              <a:rPr lang="en-GB" dirty="0"/>
              <a:t>Previously we identified that D, K, Q &amp; U had more than £2 per unit sold spend on marketing</a:t>
            </a:r>
          </a:p>
          <a:p>
            <a:r>
              <a:rPr lang="en-GB" dirty="0"/>
              <a:t>However, now we can see that since U sells for such a huge profit (£25 per unit!!) it’s probably OK to spend more on marketing it</a:t>
            </a:r>
          </a:p>
          <a:p>
            <a:r>
              <a:rPr lang="en-GB" dirty="0"/>
              <a:t>It does bring up the question – for each unit sold, how much is spent on marketing?</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24</a:t>
            </a:fld>
            <a:endParaRPr lang="es-ES"/>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828799"/>
            <a:ext cx="3962400" cy="4239185"/>
          </a:xfrm>
          <a:prstGeom prst="rect">
            <a:avLst/>
          </a:prstGeom>
        </p:spPr>
      </p:pic>
    </p:spTree>
    <p:extLst>
      <p:ext uri="{BB962C8B-B14F-4D97-AF65-F5344CB8AC3E}">
        <p14:creationId xmlns:p14="http://schemas.microsoft.com/office/powerpoint/2010/main" val="149356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Advertising</a:t>
            </a:r>
          </a:p>
        </p:txBody>
      </p:sp>
      <p:sp>
        <p:nvSpPr>
          <p:cNvPr id="3" name="Content Placeholder 2"/>
          <p:cNvSpPr>
            <a:spLocks noGrp="1"/>
          </p:cNvSpPr>
          <p:nvPr>
            <p:ph idx="1"/>
          </p:nvPr>
        </p:nvSpPr>
        <p:spPr/>
        <p:txBody>
          <a:bodyPr>
            <a:normAutofit lnSpcReduction="10000"/>
          </a:bodyPr>
          <a:lstStyle/>
          <a:p>
            <a:r>
              <a:rPr lang="en-GB" dirty="0"/>
              <a:t>Let’s add another column to the summary </a:t>
            </a:r>
            <a:r>
              <a:rPr lang="en-GB" dirty="0" err="1"/>
              <a:t>dataframe</a:t>
            </a:r>
            <a:r>
              <a:rPr lang="en-GB" dirty="0"/>
              <a:t> called Advertising </a:t>
            </a:r>
          </a:p>
          <a:p>
            <a:pPr lvl="1"/>
            <a:r>
              <a:rPr lang="en-GB" dirty="0"/>
              <a:t>calculated as the marketing spend divided by the total sales for a product</a:t>
            </a:r>
          </a:p>
          <a:p>
            <a:endParaRPr lang="en-GB" dirty="0"/>
          </a:p>
          <a:p>
            <a:r>
              <a:rPr lang="en-GB" dirty="0"/>
              <a:t>Essentially Advertising is the marketing per unit</a:t>
            </a:r>
          </a:p>
          <a:p>
            <a:pPr lvl="1"/>
            <a:r>
              <a:rPr lang="en-GB" dirty="0"/>
              <a:t>although if the number of sales change in the future, this value will also change, even if the marketing spend stays the same</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25</a:t>
            </a:fld>
            <a:endParaRPr lang="es-ES"/>
          </a:p>
        </p:txBody>
      </p:sp>
      <p:sp>
        <p:nvSpPr>
          <p:cNvPr id="5" name="TextBox 4"/>
          <p:cNvSpPr txBox="1"/>
          <p:nvPr/>
        </p:nvSpPr>
        <p:spPr>
          <a:xfrm>
            <a:off x="692085" y="3276600"/>
            <a:ext cx="7772400" cy="276999"/>
          </a:xfrm>
          <a:prstGeom prst="rect">
            <a:avLst/>
          </a:prstGeom>
          <a:noFill/>
          <a:ln w="25400" cmpd="sng">
            <a:solidFill>
              <a:srgbClr val="7030A0"/>
            </a:solidFill>
          </a:ln>
        </p:spPr>
        <p:txBody>
          <a:bodyPr wrap="square" rtlCol="0">
            <a:spAutoFit/>
          </a:bodyPr>
          <a:lstStyle/>
          <a:p>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['Advertising'] =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['Marketing'] /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['Sales']</a:t>
            </a:r>
          </a:p>
        </p:txBody>
      </p:sp>
    </p:spTree>
    <p:extLst>
      <p:ext uri="{BB962C8B-B14F-4D97-AF65-F5344CB8AC3E}">
        <p14:creationId xmlns:p14="http://schemas.microsoft.com/office/powerpoint/2010/main" val="314710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11BubblePlot profit advertising sales.py</a:t>
            </a:r>
          </a:p>
        </p:txBody>
      </p:sp>
      <p:sp>
        <p:nvSpPr>
          <p:cNvPr id="3" name="Content Placeholder 2"/>
          <p:cNvSpPr>
            <a:spLocks noGrp="1"/>
          </p:cNvSpPr>
          <p:nvPr>
            <p:ph idx="1"/>
          </p:nvPr>
        </p:nvSpPr>
        <p:spPr/>
        <p:txBody>
          <a:bodyPr>
            <a:normAutofit fontScale="62500" lnSpcReduction="20000"/>
          </a:bodyPr>
          <a:lstStyle/>
          <a:p>
            <a:r>
              <a:rPr lang="en-GB" dirty="0"/>
              <a:t>Now let’s plot profit vs advertising vs sales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lvl="1"/>
            <a:r>
              <a:rPr lang="en-GB" dirty="0"/>
              <a:t>the code is essentially the same with adjustments to the variables chosen</a:t>
            </a:r>
          </a:p>
          <a:p>
            <a:pPr lvl="1"/>
            <a:r>
              <a:rPr lang="en-GB" dirty="0"/>
              <a:t>the spend limit lines are now horizontal (representing marketing per unit)</a:t>
            </a:r>
          </a:p>
          <a:p>
            <a:pPr lvl="1"/>
            <a:r>
              <a:rPr lang="en-GB" dirty="0"/>
              <a:t>also add a diagonal (magenta) representing the profit / advertising break even</a:t>
            </a:r>
          </a:p>
          <a:p>
            <a:pPr lvl="1"/>
            <a:endParaRPr lang="en-GB" dirty="0"/>
          </a:p>
          <a:p>
            <a:pPr marL="381000" lvl="1" indent="0">
              <a:buNone/>
            </a:pPr>
            <a:endParaRPr lang="en-GB" dirty="0"/>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26</a:t>
            </a:fld>
            <a:endParaRPr lang="es-ES"/>
          </a:p>
        </p:txBody>
      </p:sp>
      <p:sp>
        <p:nvSpPr>
          <p:cNvPr id="9" name="TextBox 8"/>
          <p:cNvSpPr txBox="1"/>
          <p:nvPr/>
        </p:nvSpPr>
        <p:spPr>
          <a:xfrm>
            <a:off x="685800" y="1841480"/>
            <a:ext cx="7772400" cy="3416320"/>
          </a:xfrm>
          <a:prstGeom prst="rect">
            <a:avLst/>
          </a:prstGeom>
          <a:noFill/>
          <a:ln w="25400" cmpd="sng">
            <a:solidFill>
              <a:srgbClr val="7030A0"/>
            </a:solidFill>
          </a:ln>
        </p:spPr>
        <p:txBody>
          <a:bodyPr wrap="square" rtlCol="0">
            <a:spAutoFit/>
          </a:bodyPr>
          <a:lstStyle/>
          <a:p>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BubbleSize</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['Sales'] * 0.01</a:t>
            </a:r>
          </a:p>
          <a:p>
            <a:endParaRPr lang="en-GB" sz="1200" dirty="0">
              <a:latin typeface="Consolas" panose="020B0609020204030204" pitchFamily="49" charset="0"/>
              <a:cs typeface="Courier New" panose="02070309020205020404" pitchFamily="49" charset="0"/>
            </a:endParaRPr>
          </a:p>
          <a:p>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=(8, 8))</a:t>
            </a:r>
          </a:p>
          <a:p>
            <a:r>
              <a:rPr lang="en-GB" sz="1200" dirty="0" err="1">
                <a:latin typeface="Consolas" panose="020B0609020204030204" pitchFamily="49" charset="0"/>
                <a:cs typeface="Courier New" panose="02070309020205020404" pitchFamily="49" charset="0"/>
              </a:rPr>
              <a:t>plt.scatter</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Profit</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Advertising</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s=</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BubbleSize</a:t>
            </a:r>
            <a:r>
              <a:rPr lang="en-GB" sz="1200" dirty="0">
                <a:latin typeface="Consolas" panose="020B0609020204030204" pitchFamily="49" charset="0"/>
                <a:cs typeface="Courier New" panose="02070309020205020404" pitchFamily="49" charset="0"/>
              </a:rPr>
              <a:t>'], alpha=0.5)</a:t>
            </a:r>
          </a:p>
          <a:p>
            <a:r>
              <a:rPr lang="en-GB" sz="1200" dirty="0" err="1">
                <a:latin typeface="Consolas" panose="020B0609020204030204" pitchFamily="49" charset="0"/>
                <a:cs typeface="Courier New" panose="02070309020205020404" pitchFamily="49" charset="0"/>
              </a:rPr>
              <a:t>plt.title</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Profit vs Advertising (vs Sales)</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=20)</a:t>
            </a:r>
          </a:p>
          <a:p>
            <a:r>
              <a:rPr lang="en-GB" sz="1200" dirty="0" err="1">
                <a:latin typeface="Consolas" panose="020B0609020204030204" pitchFamily="49" charset="0"/>
                <a:cs typeface="Courier New" panose="02070309020205020404" pitchFamily="49" charset="0"/>
              </a:rPr>
              <a:t>plt.xlabel</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Profit per unit (£)</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err="1">
                <a:latin typeface="Consolas" panose="020B0609020204030204" pitchFamily="49" charset="0"/>
                <a:cs typeface="Courier New" panose="02070309020205020404" pitchFamily="49" charset="0"/>
              </a:rPr>
              <a:t>plt.ylabel</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Advertising per unit (£)</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a:latin typeface="Consolas" panose="020B0609020204030204" pitchFamily="49" charset="0"/>
                <a:cs typeface="Courier New" panose="02070309020205020404" pitchFamily="49" charset="0"/>
              </a:rPr>
              <a:t>for </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 name in enumerate(</a:t>
            </a:r>
            <a:r>
              <a:rPr lang="en-GB" sz="1200" dirty="0" err="1">
                <a:latin typeface="Consolas" panose="020B0609020204030204" pitchFamily="49" charset="0"/>
                <a:cs typeface="Courier New" panose="02070309020205020404" pitchFamily="49" charset="0"/>
              </a:rPr>
              <a:t>summary_data.index</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plt.annotate</a:t>
            </a:r>
            <a:r>
              <a:rPr lang="en-GB" sz="1200" dirty="0">
                <a:latin typeface="Consolas" panose="020B0609020204030204" pitchFamily="49" charset="0"/>
                <a:cs typeface="Courier New" panose="02070309020205020404" pitchFamily="49" charset="0"/>
              </a:rPr>
              <a:t>(name,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Profit</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 + 0.1,</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b="1" dirty="0">
                <a:latin typeface="Consolas" panose="020B0609020204030204" pitchFamily="49" charset="0"/>
                <a:cs typeface="Courier New" panose="02070309020205020404" pitchFamily="49" charset="0"/>
              </a:rPr>
              <a:t>Advertising</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a:t>
            </a:r>
          </a:p>
          <a:p>
            <a:r>
              <a:rPr lang="en-GB" sz="1200" dirty="0" err="1">
                <a:latin typeface="Consolas" panose="020B0609020204030204" pitchFamily="49" charset="0"/>
                <a:cs typeface="Courier New" panose="02070309020205020404" pitchFamily="49" charset="0"/>
              </a:rPr>
              <a:t>plt.plot</a:t>
            </a:r>
            <a:r>
              <a:rPr lang="en-GB" sz="1200" dirty="0">
                <a:latin typeface="Consolas" panose="020B0609020204030204" pitchFamily="49" charset="0"/>
                <a:cs typeface="Courier New" panose="02070309020205020404" pitchFamily="49" charset="0"/>
              </a:rPr>
              <a:t>([0, 25], </a:t>
            </a:r>
            <a:r>
              <a:rPr lang="en-GB" sz="1200" b="1" dirty="0">
                <a:latin typeface="Consolas" panose="020B0609020204030204" pitchFamily="49" charset="0"/>
                <a:cs typeface="Courier New" panose="02070309020205020404" pitchFamily="49" charset="0"/>
              </a:rPr>
              <a:t>[2, 2]</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linestyle</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color</a:t>
            </a:r>
            <a:r>
              <a:rPr lang="en-GB" sz="1200" dirty="0">
                <a:latin typeface="Consolas" panose="020B0609020204030204" pitchFamily="49" charset="0"/>
                <a:cs typeface="Courier New" panose="02070309020205020404" pitchFamily="49" charset="0"/>
              </a:rPr>
              <a:t>='black', label='£2.00 per unit')</a:t>
            </a:r>
          </a:p>
          <a:p>
            <a:r>
              <a:rPr lang="en-GB" sz="1200" dirty="0" err="1">
                <a:latin typeface="Consolas" panose="020B0609020204030204" pitchFamily="49" charset="0"/>
                <a:cs typeface="Courier New" panose="02070309020205020404" pitchFamily="49" charset="0"/>
              </a:rPr>
              <a:t>plt.plot</a:t>
            </a:r>
            <a:r>
              <a:rPr lang="en-GB" sz="1200" dirty="0">
                <a:latin typeface="Consolas" panose="020B0609020204030204" pitchFamily="49" charset="0"/>
                <a:cs typeface="Courier New" panose="02070309020205020404" pitchFamily="49" charset="0"/>
              </a:rPr>
              <a:t>([0, 25], </a:t>
            </a:r>
            <a:r>
              <a:rPr lang="en-GB" sz="1200" b="1" dirty="0">
                <a:latin typeface="Consolas" panose="020B0609020204030204" pitchFamily="49" charset="0"/>
                <a:cs typeface="Courier New" panose="02070309020205020404" pitchFamily="49" charset="0"/>
              </a:rPr>
              <a:t>[1, 1]</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linestyle</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color</a:t>
            </a:r>
            <a:r>
              <a:rPr lang="en-GB" sz="1200" dirty="0">
                <a:latin typeface="Consolas" panose="020B0609020204030204" pitchFamily="49" charset="0"/>
                <a:cs typeface="Courier New" panose="02070309020205020404" pitchFamily="49" charset="0"/>
              </a:rPr>
              <a:t>='red', label='£1.00 per unit')</a:t>
            </a:r>
          </a:p>
          <a:p>
            <a:r>
              <a:rPr lang="en-GB" sz="1200" dirty="0" err="1">
                <a:latin typeface="Consolas" panose="020B0609020204030204" pitchFamily="49" charset="0"/>
                <a:cs typeface="Courier New" panose="02070309020205020404" pitchFamily="49" charset="0"/>
              </a:rPr>
              <a:t>plt.plot</a:t>
            </a:r>
            <a:r>
              <a:rPr lang="en-GB" sz="1200" dirty="0">
                <a:latin typeface="Consolas" panose="020B0609020204030204" pitchFamily="49" charset="0"/>
                <a:cs typeface="Courier New" panose="02070309020205020404" pitchFamily="49" charset="0"/>
              </a:rPr>
              <a:t>([0, 25], </a:t>
            </a:r>
            <a:r>
              <a:rPr lang="en-GB" sz="1200" b="1" dirty="0">
                <a:latin typeface="Consolas" panose="020B0609020204030204" pitchFamily="49" charset="0"/>
                <a:cs typeface="Courier New" panose="02070309020205020404" pitchFamily="49" charset="0"/>
              </a:rPr>
              <a:t>[0.5, 0.5]</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linestyle</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color</a:t>
            </a:r>
            <a:r>
              <a:rPr lang="en-GB" sz="1200" dirty="0">
                <a:latin typeface="Consolas" panose="020B0609020204030204" pitchFamily="49" charset="0"/>
                <a:cs typeface="Courier New" panose="02070309020205020404" pitchFamily="49" charset="0"/>
              </a:rPr>
              <a:t>='orange', label='£0.50 per unit')</a:t>
            </a:r>
          </a:p>
          <a:p>
            <a:r>
              <a:rPr lang="en-GB" sz="1200" dirty="0" err="1">
                <a:latin typeface="Consolas" panose="020B0609020204030204" pitchFamily="49" charset="0"/>
                <a:cs typeface="Courier New" panose="02070309020205020404" pitchFamily="49" charset="0"/>
              </a:rPr>
              <a:t>plt.plot</a:t>
            </a:r>
            <a:r>
              <a:rPr lang="en-GB" sz="1200" dirty="0">
                <a:latin typeface="Consolas" panose="020B0609020204030204" pitchFamily="49" charset="0"/>
                <a:cs typeface="Courier New" panose="02070309020205020404" pitchFamily="49" charset="0"/>
              </a:rPr>
              <a:t>([0, 25], </a:t>
            </a:r>
            <a:r>
              <a:rPr lang="en-GB" sz="1200" b="1" dirty="0">
                <a:latin typeface="Consolas" panose="020B0609020204030204" pitchFamily="49" charset="0"/>
                <a:cs typeface="Courier New" panose="02070309020205020404" pitchFamily="49" charset="0"/>
              </a:rPr>
              <a:t>[0.25, 0.25]</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linestyle</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color</a:t>
            </a:r>
            <a:r>
              <a:rPr lang="en-GB" sz="1200" dirty="0">
                <a:latin typeface="Consolas" panose="020B0609020204030204" pitchFamily="49" charset="0"/>
                <a:cs typeface="Courier New" panose="02070309020205020404" pitchFamily="49" charset="0"/>
              </a:rPr>
              <a:t>='green', label='£0.25 per unit')</a:t>
            </a:r>
          </a:p>
          <a:p>
            <a:r>
              <a:rPr lang="en-GB" sz="1200" b="1" dirty="0" err="1">
                <a:latin typeface="Consolas" panose="020B0609020204030204" pitchFamily="49" charset="0"/>
                <a:cs typeface="Courier New" panose="02070309020205020404" pitchFamily="49" charset="0"/>
              </a:rPr>
              <a:t>plt.plot</a:t>
            </a:r>
            <a:r>
              <a:rPr lang="en-GB" sz="1200" b="1" dirty="0">
                <a:latin typeface="Consolas" panose="020B0609020204030204" pitchFamily="49" charset="0"/>
                <a:cs typeface="Courier New" panose="02070309020205020404" pitchFamily="49" charset="0"/>
              </a:rPr>
              <a:t>([0, 15], [0, 15], </a:t>
            </a:r>
            <a:r>
              <a:rPr lang="en-GB" sz="1200" b="1" dirty="0" err="1">
                <a:latin typeface="Consolas" panose="020B0609020204030204" pitchFamily="49" charset="0"/>
                <a:cs typeface="Courier New" panose="02070309020205020404" pitchFamily="49" charset="0"/>
              </a:rPr>
              <a:t>color</a:t>
            </a:r>
            <a:r>
              <a:rPr lang="en-GB" sz="1200" b="1" dirty="0">
                <a:latin typeface="Consolas" panose="020B0609020204030204" pitchFamily="49" charset="0"/>
                <a:cs typeface="Courier New" panose="02070309020205020404" pitchFamily="49" charset="0"/>
              </a:rPr>
              <a:t>='magenta', label='profit = advertising (break even)')</a:t>
            </a:r>
          </a:p>
          <a:p>
            <a:r>
              <a:rPr lang="en-GB" sz="1200" dirty="0" err="1">
                <a:latin typeface="Consolas" panose="020B0609020204030204" pitchFamily="49" charset="0"/>
                <a:cs typeface="Courier New" panose="02070309020205020404" pitchFamily="49" charset="0"/>
              </a:rPr>
              <a:t>plt.legend</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loc</a:t>
            </a:r>
            <a:r>
              <a:rPr lang="en-GB" sz="1200" dirty="0">
                <a:latin typeface="Consolas" panose="020B0609020204030204" pitchFamily="49" charset="0"/>
                <a:cs typeface="Courier New" panose="02070309020205020404" pitchFamily="49" charset="0"/>
              </a:rPr>
              <a:t>=2, title='Marketing spend limits')</a:t>
            </a:r>
          </a:p>
          <a:p>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sp>
        <p:nvSpPr>
          <p:cNvPr id="7" name="Curved Right Arrow 6"/>
          <p:cNvSpPr/>
          <p:nvPr/>
        </p:nvSpPr>
        <p:spPr bwMode="auto">
          <a:xfrm flipV="1">
            <a:off x="0" y="2362199"/>
            <a:ext cx="682472" cy="3070488"/>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8" name="Curved Right Arrow 7"/>
          <p:cNvSpPr/>
          <p:nvPr/>
        </p:nvSpPr>
        <p:spPr bwMode="auto">
          <a:xfrm flipV="1">
            <a:off x="0" y="4038599"/>
            <a:ext cx="682472" cy="1657858"/>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10" name="Curved Right Arrow 9"/>
          <p:cNvSpPr/>
          <p:nvPr/>
        </p:nvSpPr>
        <p:spPr bwMode="auto">
          <a:xfrm flipV="1">
            <a:off x="3142" y="4572000"/>
            <a:ext cx="682472" cy="1406850"/>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pic>
        <p:nvPicPr>
          <p:cNvPr id="6" name="Picture 5"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1349199"/>
            <a:ext cx="2362200" cy="2527207"/>
          </a:xfrm>
          <a:prstGeom prst="rect">
            <a:avLst/>
          </a:prstGeom>
        </p:spPr>
      </p:pic>
    </p:spTree>
    <p:extLst>
      <p:ext uri="{BB962C8B-B14F-4D97-AF65-F5344CB8AC3E}">
        <p14:creationId xmlns:p14="http://schemas.microsoft.com/office/powerpoint/2010/main" val="410269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5" end="1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7" grpId="0" animBg="1"/>
      <p:bldP spid="8"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Observations</a:t>
            </a:r>
          </a:p>
        </p:txBody>
      </p:sp>
      <p:sp>
        <p:nvSpPr>
          <p:cNvPr id="3" name="Content Placeholder 2"/>
          <p:cNvSpPr>
            <a:spLocks noGrp="1"/>
          </p:cNvSpPr>
          <p:nvPr>
            <p:ph idx="1"/>
          </p:nvPr>
        </p:nvSpPr>
        <p:spPr>
          <a:xfrm>
            <a:off x="685800" y="1524000"/>
            <a:ext cx="3962400" cy="4724400"/>
          </a:xfrm>
        </p:spPr>
        <p:txBody>
          <a:bodyPr>
            <a:normAutofit fontScale="85000" lnSpcReduction="20000"/>
          </a:bodyPr>
          <a:lstStyle/>
          <a:p>
            <a:r>
              <a:rPr lang="en-GB" dirty="0"/>
              <a:t>For anything above the break even line (D, K, Q and possibly P), more money is being spent on advertising than is being made in profit</a:t>
            </a:r>
          </a:p>
          <a:p>
            <a:pPr lvl="1"/>
            <a:r>
              <a:rPr lang="en-GB" dirty="0"/>
              <a:t>these products are making a loss overall!</a:t>
            </a:r>
          </a:p>
          <a:p>
            <a:r>
              <a:rPr lang="en-GB" dirty="0"/>
              <a:t>However, although U has the highest advertising spend it is comfortably making a profit overall</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27</a:t>
            </a:fld>
            <a:endParaRPr lang="es-ES"/>
          </a:p>
        </p:txBody>
      </p:sp>
      <p:pic>
        <p:nvPicPr>
          <p:cNvPr id="6" name="Picture 5"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5548" y="1824982"/>
            <a:ext cx="3882652" cy="4153867"/>
          </a:xfrm>
          <a:prstGeom prst="rect">
            <a:avLst/>
          </a:prstGeom>
        </p:spPr>
      </p:pic>
    </p:spTree>
    <p:extLst>
      <p:ext uri="{BB962C8B-B14F-4D97-AF65-F5344CB8AC3E}">
        <p14:creationId xmlns:p14="http://schemas.microsoft.com/office/powerpoint/2010/main" val="300772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12BubblePlot profit advertising sales log scale.py</a:t>
            </a:r>
          </a:p>
        </p:txBody>
      </p:sp>
      <p:sp>
        <p:nvSpPr>
          <p:cNvPr id="3" name="Content Placeholder 2"/>
          <p:cNvSpPr>
            <a:spLocks noGrp="1"/>
          </p:cNvSpPr>
          <p:nvPr>
            <p:ph idx="1"/>
          </p:nvPr>
        </p:nvSpPr>
        <p:spPr/>
        <p:txBody>
          <a:bodyPr>
            <a:normAutofit fontScale="55000" lnSpcReduction="20000"/>
          </a:bodyPr>
          <a:lstStyle/>
          <a:p>
            <a:r>
              <a:rPr lang="en-GB" dirty="0"/>
              <a:t>On the previous plot most of the bubbles are clustered at the bottom</a:t>
            </a:r>
          </a:p>
          <a:p>
            <a:pPr lvl="1"/>
            <a:r>
              <a:rPr lang="en-GB" dirty="0"/>
              <a:t>can space them better by using a logarithmic scale on the y-axis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lvl="1"/>
            <a:r>
              <a:rPr lang="en-GB" dirty="0"/>
              <a:t>the code is almost exactly the same</a:t>
            </a:r>
          </a:p>
          <a:p>
            <a:pPr lvl="1"/>
            <a:r>
              <a:rPr lang="en-GB" dirty="0"/>
              <a:t>the log scale is set here</a:t>
            </a:r>
          </a:p>
          <a:p>
            <a:pPr lvl="1"/>
            <a:r>
              <a:rPr lang="en-GB" dirty="0"/>
              <a:t>the profit / advertising break even has to be adjusted (the previous version just joined up the two end points, but that doesn’t work here since the line is now curved in log space)</a:t>
            </a:r>
          </a:p>
          <a:p>
            <a:pPr lvl="1"/>
            <a:r>
              <a:rPr lang="en-GB" dirty="0"/>
              <a:t>the high volume products have dropped off the bottom – negative log values</a:t>
            </a:r>
          </a:p>
          <a:p>
            <a:pPr lvl="1"/>
            <a:endParaRPr lang="en-GB" dirty="0"/>
          </a:p>
          <a:p>
            <a:pPr marL="381000" lvl="1" indent="0">
              <a:buNone/>
            </a:pPr>
            <a:endParaRPr lang="en-GB" dirty="0"/>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28</a:t>
            </a:fld>
            <a:endParaRPr lang="es-ES"/>
          </a:p>
        </p:txBody>
      </p:sp>
      <p:sp>
        <p:nvSpPr>
          <p:cNvPr id="9" name="TextBox 8"/>
          <p:cNvSpPr txBox="1"/>
          <p:nvPr/>
        </p:nvSpPr>
        <p:spPr>
          <a:xfrm>
            <a:off x="682472" y="2057400"/>
            <a:ext cx="6175528" cy="3046988"/>
          </a:xfrm>
          <a:prstGeom prst="rect">
            <a:avLst/>
          </a:prstGeom>
          <a:noFill/>
          <a:ln w="25400" cmpd="sng">
            <a:solidFill>
              <a:srgbClr val="7030A0"/>
            </a:solidFill>
          </a:ln>
        </p:spPr>
        <p:txBody>
          <a:bodyPr wrap="square" rtlCol="0">
            <a:spAutoFit/>
          </a:bodyPr>
          <a:lstStyle/>
          <a:p>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=(8, 8))</a:t>
            </a:r>
          </a:p>
          <a:p>
            <a:r>
              <a:rPr lang="en-GB" sz="1200" dirty="0" err="1">
                <a:latin typeface="Consolas" panose="020B0609020204030204" pitchFamily="49" charset="0"/>
                <a:cs typeface="Courier New" panose="02070309020205020404" pitchFamily="49" charset="0"/>
              </a:rPr>
              <a:t>plt.scatter</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['Profit'],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['Advertising'],</a:t>
            </a:r>
          </a:p>
          <a:p>
            <a:r>
              <a:rPr lang="en-GB" sz="1200" dirty="0">
                <a:latin typeface="Consolas" panose="020B0609020204030204" pitchFamily="49" charset="0"/>
                <a:cs typeface="Courier New" panose="02070309020205020404" pitchFamily="49" charset="0"/>
              </a:rPr>
              <a:t>        s=</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BubbleSize</a:t>
            </a:r>
            <a:r>
              <a:rPr lang="en-GB" sz="1200" dirty="0">
                <a:latin typeface="Consolas" panose="020B0609020204030204" pitchFamily="49" charset="0"/>
                <a:cs typeface="Courier New" panose="02070309020205020404" pitchFamily="49" charset="0"/>
              </a:rPr>
              <a:t>'], alpha=0.5)</a:t>
            </a:r>
          </a:p>
          <a:p>
            <a:r>
              <a:rPr lang="en-GB" sz="1200" b="1" dirty="0" err="1">
                <a:latin typeface="Consolas" panose="020B0609020204030204" pitchFamily="49" charset="0"/>
                <a:cs typeface="Courier New" panose="02070309020205020404" pitchFamily="49" charset="0"/>
              </a:rPr>
              <a:t>plt.yscale</a:t>
            </a:r>
            <a:r>
              <a:rPr lang="en-GB" sz="1200" b="1" dirty="0">
                <a:latin typeface="Consolas" panose="020B0609020204030204" pitchFamily="49" charset="0"/>
                <a:cs typeface="Courier New" panose="02070309020205020404" pitchFamily="49" charset="0"/>
              </a:rPr>
              <a:t>('log')</a:t>
            </a:r>
          </a:p>
          <a:p>
            <a:r>
              <a:rPr lang="en-GB" sz="1200" dirty="0" err="1">
                <a:latin typeface="Consolas" panose="020B0609020204030204" pitchFamily="49" charset="0"/>
                <a:cs typeface="Courier New" panose="02070309020205020404" pitchFamily="49" charset="0"/>
              </a:rPr>
              <a:t>plt.title</a:t>
            </a:r>
            <a:r>
              <a:rPr lang="en-GB" sz="1200" dirty="0">
                <a:latin typeface="Consolas" panose="020B0609020204030204" pitchFamily="49" charset="0"/>
                <a:cs typeface="Courier New" panose="02070309020205020404" pitchFamily="49" charset="0"/>
              </a:rPr>
              <a:t>('Profit vs Advertising (vs Sales)',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=20)</a:t>
            </a:r>
          </a:p>
          <a:p>
            <a:r>
              <a:rPr lang="en-GB" sz="1200" dirty="0" err="1">
                <a:latin typeface="Consolas" panose="020B0609020204030204" pitchFamily="49" charset="0"/>
                <a:cs typeface="Courier New" panose="02070309020205020404" pitchFamily="49" charset="0"/>
              </a:rPr>
              <a:t>plt.xlabel</a:t>
            </a:r>
            <a:r>
              <a:rPr lang="en-GB" sz="1200" dirty="0">
                <a:latin typeface="Consolas" panose="020B0609020204030204" pitchFamily="49" charset="0"/>
                <a:cs typeface="Courier New" panose="02070309020205020404" pitchFamily="49" charset="0"/>
              </a:rPr>
              <a:t>('Profit per unit (£)',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err="1">
                <a:latin typeface="Consolas" panose="020B0609020204030204" pitchFamily="49" charset="0"/>
                <a:cs typeface="Courier New" panose="02070309020205020404" pitchFamily="49" charset="0"/>
              </a:rPr>
              <a:t>plt.ylabel</a:t>
            </a:r>
            <a:r>
              <a:rPr lang="en-GB" sz="1200" dirty="0">
                <a:latin typeface="Consolas" panose="020B0609020204030204" pitchFamily="49" charset="0"/>
                <a:cs typeface="Courier New" panose="02070309020205020404" pitchFamily="49" charset="0"/>
              </a:rPr>
              <a:t>('Advertising per unit (£)',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a:latin typeface="Consolas" panose="020B0609020204030204" pitchFamily="49" charset="0"/>
                <a:cs typeface="Courier New" panose="02070309020205020404" pitchFamily="49" charset="0"/>
              </a:rPr>
              <a:t>for </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 name in enumerate(</a:t>
            </a:r>
            <a:r>
              <a:rPr lang="en-GB" sz="1200" dirty="0" err="1">
                <a:latin typeface="Consolas" panose="020B0609020204030204" pitchFamily="49" charset="0"/>
                <a:cs typeface="Courier New" panose="02070309020205020404" pitchFamily="49" charset="0"/>
              </a:rPr>
              <a:t>summary_data.index</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plt.annotate</a:t>
            </a:r>
            <a:r>
              <a:rPr lang="en-GB" sz="1200" dirty="0">
                <a:latin typeface="Consolas" panose="020B0609020204030204" pitchFamily="49" charset="0"/>
                <a:cs typeface="Courier New" panose="02070309020205020404" pitchFamily="49" charset="0"/>
              </a:rPr>
              <a:t>(name,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['Profit'][</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 + 0.1,</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['Advertising'][</a:t>
            </a:r>
            <a:r>
              <a:rPr lang="en-GB" sz="1200" dirty="0" err="1">
                <a:latin typeface="Consolas" panose="020B0609020204030204" pitchFamily="49" charset="0"/>
                <a:cs typeface="Courier New" panose="02070309020205020404" pitchFamily="49" charset="0"/>
              </a:rPr>
              <a:t>i</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 advertising spend limit lines drawn here</a:t>
            </a:r>
          </a:p>
          <a:p>
            <a:r>
              <a:rPr lang="en-GB" sz="1200" b="1" dirty="0" err="1">
                <a:latin typeface="Consolas" panose="020B0609020204030204" pitchFamily="49" charset="0"/>
                <a:cs typeface="Courier New" panose="02070309020205020404" pitchFamily="49" charset="0"/>
              </a:rPr>
              <a:t>break_even</a:t>
            </a:r>
            <a:r>
              <a:rPr lang="en-GB" sz="1200" b="1" dirty="0">
                <a:latin typeface="Consolas" panose="020B0609020204030204" pitchFamily="49" charset="0"/>
                <a:cs typeface="Courier New" panose="02070309020205020404" pitchFamily="49" charset="0"/>
              </a:rPr>
              <a:t> = [x for x in range(25)]</a:t>
            </a:r>
          </a:p>
          <a:p>
            <a:r>
              <a:rPr lang="en-GB" sz="1200" b="1" dirty="0" err="1">
                <a:latin typeface="Consolas" panose="020B0609020204030204" pitchFamily="49" charset="0"/>
                <a:cs typeface="Courier New" panose="02070309020205020404" pitchFamily="49" charset="0"/>
              </a:rPr>
              <a:t>plt.plot</a:t>
            </a:r>
            <a:r>
              <a:rPr lang="en-GB" sz="1200" b="1" dirty="0">
                <a:latin typeface="Consolas" panose="020B0609020204030204" pitchFamily="49" charset="0"/>
                <a:cs typeface="Courier New" panose="02070309020205020404" pitchFamily="49" charset="0"/>
              </a:rPr>
              <a:t>(</a:t>
            </a:r>
            <a:r>
              <a:rPr lang="en-GB" sz="1200" b="1" dirty="0" err="1">
                <a:latin typeface="Consolas" panose="020B0609020204030204" pitchFamily="49" charset="0"/>
                <a:cs typeface="Courier New" panose="02070309020205020404" pitchFamily="49" charset="0"/>
              </a:rPr>
              <a:t>break_even</a:t>
            </a:r>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break_even</a:t>
            </a:r>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linestyle</a:t>
            </a:r>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color</a:t>
            </a:r>
            <a:r>
              <a:rPr lang="en-GB" sz="1200" b="1" dirty="0">
                <a:latin typeface="Consolas" panose="020B0609020204030204" pitchFamily="49" charset="0"/>
                <a:cs typeface="Courier New" panose="02070309020205020404" pitchFamily="49" charset="0"/>
              </a:rPr>
              <a:t>='magenta',</a:t>
            </a:r>
          </a:p>
          <a:p>
            <a:r>
              <a:rPr lang="en-GB" sz="1200" b="1" dirty="0">
                <a:latin typeface="Consolas" panose="020B0609020204030204" pitchFamily="49" charset="0"/>
                <a:cs typeface="Courier New" panose="02070309020205020404" pitchFamily="49" charset="0"/>
              </a:rPr>
              <a:t>       label='profit = marketing (break even)')</a:t>
            </a:r>
          </a:p>
          <a:p>
            <a:r>
              <a:rPr lang="en-GB" sz="1200" dirty="0" err="1">
                <a:latin typeface="Consolas" panose="020B0609020204030204" pitchFamily="49" charset="0"/>
                <a:cs typeface="Courier New" panose="02070309020205020404" pitchFamily="49" charset="0"/>
              </a:rPr>
              <a:t>plt.legend</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loc</a:t>
            </a:r>
            <a:r>
              <a:rPr lang="en-GB" sz="1200" dirty="0">
                <a:latin typeface="Consolas" panose="020B0609020204030204" pitchFamily="49" charset="0"/>
                <a:cs typeface="Courier New" panose="02070309020205020404" pitchFamily="49" charset="0"/>
              </a:rPr>
              <a:t>=2, title='Advertising spend limits')</a:t>
            </a:r>
          </a:p>
          <a:p>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sp>
        <p:nvSpPr>
          <p:cNvPr id="7" name="Curved Right Arrow 6"/>
          <p:cNvSpPr/>
          <p:nvPr/>
        </p:nvSpPr>
        <p:spPr bwMode="auto">
          <a:xfrm flipV="1">
            <a:off x="0" y="2554924"/>
            <a:ext cx="682472" cy="2971801"/>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sp>
        <p:nvSpPr>
          <p:cNvPr id="8" name="Curved Right Arrow 7"/>
          <p:cNvSpPr/>
          <p:nvPr/>
        </p:nvSpPr>
        <p:spPr bwMode="auto">
          <a:xfrm flipV="1">
            <a:off x="0" y="4217684"/>
            <a:ext cx="682472" cy="1635369"/>
          </a:xfrm>
          <a:prstGeom prst="curved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ndParaRPr>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671" y="2134353"/>
            <a:ext cx="2711602" cy="2901015"/>
          </a:xfrm>
          <a:prstGeom prst="rect">
            <a:avLst/>
          </a:prstGeom>
        </p:spPr>
      </p:pic>
    </p:spTree>
    <p:extLst>
      <p:ext uri="{BB962C8B-B14F-4D97-AF65-F5344CB8AC3E}">
        <p14:creationId xmlns:p14="http://schemas.microsoft.com/office/powerpoint/2010/main" val="155398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6" end="1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conclusions</a:t>
            </a:r>
          </a:p>
        </p:txBody>
      </p:sp>
      <p:sp>
        <p:nvSpPr>
          <p:cNvPr id="3" name="Content Placeholder 2"/>
          <p:cNvSpPr>
            <a:spLocks noGrp="1"/>
          </p:cNvSpPr>
          <p:nvPr>
            <p:ph idx="1"/>
          </p:nvPr>
        </p:nvSpPr>
        <p:spPr>
          <a:xfrm>
            <a:off x="685800" y="1524000"/>
            <a:ext cx="5635654" cy="4724400"/>
          </a:xfrm>
        </p:spPr>
        <p:txBody>
          <a:bodyPr>
            <a:normAutofit fontScale="92500" lnSpcReduction="10000"/>
          </a:bodyPr>
          <a:lstStyle/>
          <a:p>
            <a:r>
              <a:rPr lang="en-GB" dirty="0"/>
              <a:t>Reminder - we are not making business recommendations</a:t>
            </a:r>
          </a:p>
          <a:p>
            <a:pPr lvl="1"/>
            <a:r>
              <a:rPr lang="en-GB" dirty="0"/>
              <a:t>let the business analyst decide what to do</a:t>
            </a:r>
          </a:p>
          <a:p>
            <a:r>
              <a:rPr lang="en-GB" dirty="0"/>
              <a:t>However …</a:t>
            </a:r>
          </a:p>
          <a:p>
            <a:pPr lvl="1"/>
            <a:r>
              <a:rPr lang="en-GB" dirty="0"/>
              <a:t>can compare more than two variables in a variety of ways</a:t>
            </a:r>
          </a:p>
          <a:p>
            <a:pPr lvl="1"/>
            <a:r>
              <a:rPr lang="en-GB" dirty="0"/>
              <a:t>some products (D, K &amp; Q) are making a loss when marketing is taken into account</a:t>
            </a:r>
          </a:p>
          <a:p>
            <a:pPr lvl="1"/>
            <a:r>
              <a:rPr lang="en-GB" dirty="0"/>
              <a:t>some products could have higher marketing spend (e.g. L &amp; U)</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29</a:t>
            </a:fld>
            <a:endParaRPr lang="es-ES"/>
          </a:p>
        </p:txBody>
      </p:sp>
      <p:pic>
        <p:nvPicPr>
          <p:cNvPr id="11" name="Picture 10"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454" y="3962398"/>
            <a:ext cx="2136744" cy="2286002"/>
          </a:xfrm>
          <a:prstGeom prst="rect">
            <a:avLst/>
          </a:prstGeom>
        </p:spPr>
      </p:pic>
      <p:pic>
        <p:nvPicPr>
          <p:cNvPr id="12" name="Picture 11" descr="Fig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1454" y="1524000"/>
            <a:ext cx="2136743" cy="2286000"/>
          </a:xfrm>
          <a:prstGeom prst="rect">
            <a:avLst/>
          </a:prstGeom>
        </p:spPr>
      </p:pic>
    </p:spTree>
    <p:extLst>
      <p:ext uri="{BB962C8B-B14F-4D97-AF65-F5344CB8AC3E}">
        <p14:creationId xmlns:p14="http://schemas.microsoft.com/office/powerpoint/2010/main" val="201274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Common features</a:t>
            </a:r>
          </a:p>
        </p:txBody>
      </p:sp>
      <p:sp>
        <p:nvSpPr>
          <p:cNvPr id="3" name="Content Placeholder 2"/>
          <p:cNvSpPr>
            <a:spLocks noGrp="1"/>
          </p:cNvSpPr>
          <p:nvPr>
            <p:ph idx="1"/>
          </p:nvPr>
        </p:nvSpPr>
        <p:spPr/>
        <p:txBody>
          <a:bodyPr>
            <a:normAutofit fontScale="55000" lnSpcReduction="20000"/>
          </a:bodyPr>
          <a:lstStyle/>
          <a:p>
            <a:r>
              <a:rPr lang="en-GB" dirty="0"/>
              <a:t>Most of today’s examples contain the same lines of code at the top</a:t>
            </a:r>
          </a:p>
          <a:p>
            <a:pPr lvl="1"/>
            <a:r>
              <a:rPr lang="en-GB" dirty="0"/>
              <a:t>import the libraries (same as last week)</a:t>
            </a:r>
          </a:p>
          <a:p>
            <a:pPr lvl="1"/>
            <a:r>
              <a:rPr lang="en-GB" dirty="0"/>
              <a:t>read in the daily sales &amp; product data and construct the summary data</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r>
              <a:rPr lang="en-GB" dirty="0"/>
              <a:t>We will explore this summary data</a:t>
            </a:r>
          </a:p>
          <a:p>
            <a:pPr lvl="1"/>
            <a:r>
              <a:rPr lang="en-GB" dirty="0"/>
              <a:t>contains 5 attributes / variables / columns (Price, Profit, Sales, Marketing, Cost) each with 25 data points / rows (one for each product) </a:t>
            </a:r>
          </a:p>
          <a:p>
            <a:pPr marL="0" indent="0">
              <a:buNone/>
            </a:pPr>
            <a:r>
              <a:rPr lang="en-GB" dirty="0"/>
              <a:t> </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3</a:t>
            </a:fld>
            <a:endParaRPr lang="es-ES"/>
          </a:p>
        </p:txBody>
      </p:sp>
      <p:sp>
        <p:nvSpPr>
          <p:cNvPr id="15" name="TextBox 14"/>
          <p:cNvSpPr txBox="1"/>
          <p:nvPr/>
        </p:nvSpPr>
        <p:spPr>
          <a:xfrm>
            <a:off x="514350" y="2286000"/>
            <a:ext cx="8115300" cy="2862322"/>
          </a:xfrm>
          <a:prstGeom prst="rect">
            <a:avLst/>
          </a:prstGeom>
          <a:noFill/>
          <a:ln w="25400" cmpd="sng">
            <a:solidFill>
              <a:srgbClr val="7030A0"/>
            </a:solidFill>
          </a:ln>
        </p:spPr>
        <p:txBody>
          <a:bodyPr wrap="square" rtlCol="0">
            <a:spAutoFit/>
          </a:bodyPr>
          <a:lstStyle/>
          <a:p>
            <a:r>
              <a:rPr lang="it-IT" sz="1200" dirty="0">
                <a:latin typeface="Consolas" panose="020B0609020204030204" pitchFamily="49" charset="0"/>
                <a:cs typeface="Courier New" panose="02070309020205020404" pitchFamily="49" charset="0"/>
              </a:rPr>
              <a:t>data = pd.read_csv('https://tinyurl.com/ChrisCoDV/Products/DailySales.csv', index_col=0)</a:t>
            </a:r>
          </a:p>
          <a:p>
            <a:r>
              <a:rPr lang="en-GB" sz="1200" dirty="0" err="1">
                <a:latin typeface="Consolas" panose="020B0609020204030204" pitchFamily="49" charset="0"/>
                <a:cs typeface="Courier New" panose="02070309020205020404" pitchFamily="49" charset="0"/>
              </a:rPr>
              <a:t>marketing_data</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pd.read_csv</a:t>
            </a:r>
            <a:r>
              <a:rPr lang="en-GB" sz="1200" dirty="0">
                <a:latin typeface="Consolas" panose="020B0609020204030204" pitchFamily="49" charset="0"/>
                <a:cs typeface="Courier New" panose="02070309020205020404" pitchFamily="49" charset="0"/>
              </a:rPr>
              <a:t>('https://tinyurl.com/</a:t>
            </a:r>
            <a:r>
              <a:rPr lang="en-GB" sz="1200" dirty="0" err="1">
                <a:latin typeface="Consolas" panose="020B0609020204030204" pitchFamily="49" charset="0"/>
                <a:cs typeface="Courier New" panose="02070309020205020404" pitchFamily="49" charset="0"/>
              </a:rPr>
              <a:t>ChrisCoDV</a:t>
            </a:r>
            <a:r>
              <a:rPr lang="en-GB" sz="1200" dirty="0">
                <a:latin typeface="Consolas" panose="020B0609020204030204" pitchFamily="49" charset="0"/>
                <a:cs typeface="Courier New" panose="02070309020205020404" pitchFamily="49" charset="0"/>
              </a:rPr>
              <a:t>/Products/MarketingPerProduct.csv',</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index_col</a:t>
            </a:r>
            <a:r>
              <a:rPr lang="en-GB" sz="1200" dirty="0">
                <a:latin typeface="Consolas" panose="020B0609020204030204" pitchFamily="49" charset="0"/>
                <a:cs typeface="Courier New" panose="02070309020205020404" pitchFamily="49" charset="0"/>
              </a:rPr>
              <a:t>=0)</a:t>
            </a:r>
          </a:p>
          <a:p>
            <a:r>
              <a:rPr lang="en-GB" sz="1200" dirty="0" err="1">
                <a:latin typeface="Consolas" panose="020B0609020204030204" pitchFamily="49" charset="0"/>
                <a:cs typeface="Courier New" panose="02070309020205020404" pitchFamily="49" charset="0"/>
              </a:rPr>
              <a:t>price_per_unit</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pd.read_csv</a:t>
            </a:r>
            <a:r>
              <a:rPr lang="en-GB" sz="1200" dirty="0">
                <a:latin typeface="Consolas" panose="020B0609020204030204" pitchFamily="49" charset="0"/>
                <a:cs typeface="Courier New" panose="02070309020205020404" pitchFamily="49" charset="0"/>
              </a:rPr>
              <a:t>('https://tinyurl.com/</a:t>
            </a:r>
            <a:r>
              <a:rPr lang="en-GB" sz="1200" dirty="0" err="1">
                <a:latin typeface="Consolas" panose="020B0609020204030204" pitchFamily="49" charset="0"/>
                <a:cs typeface="Courier New" panose="02070309020205020404" pitchFamily="49" charset="0"/>
              </a:rPr>
              <a:t>ChrisCoDV</a:t>
            </a:r>
            <a:r>
              <a:rPr lang="en-GB" sz="1200" dirty="0">
                <a:latin typeface="Consolas" panose="020B0609020204030204" pitchFamily="49" charset="0"/>
                <a:cs typeface="Courier New" panose="02070309020205020404" pitchFamily="49" charset="0"/>
              </a:rPr>
              <a:t>/Products/PricePerUnit.csv',</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index_col</a:t>
            </a:r>
            <a:r>
              <a:rPr lang="en-GB" sz="1200" dirty="0">
                <a:latin typeface="Consolas" panose="020B0609020204030204" pitchFamily="49" charset="0"/>
                <a:cs typeface="Courier New" panose="02070309020205020404" pitchFamily="49" charset="0"/>
              </a:rPr>
              <a:t>=0)</a:t>
            </a:r>
          </a:p>
          <a:p>
            <a:r>
              <a:rPr lang="en-GB" sz="1200" dirty="0" err="1">
                <a:latin typeface="Consolas" panose="020B0609020204030204" pitchFamily="49" charset="0"/>
                <a:cs typeface="Courier New" panose="02070309020205020404" pitchFamily="49" charset="0"/>
              </a:rPr>
              <a:t>profit_per_unit</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pd.read_csv</a:t>
            </a:r>
            <a:r>
              <a:rPr lang="en-GB" sz="1200" dirty="0">
                <a:latin typeface="Consolas" panose="020B0609020204030204" pitchFamily="49" charset="0"/>
                <a:cs typeface="Courier New" panose="02070309020205020404" pitchFamily="49" charset="0"/>
              </a:rPr>
              <a:t>('https://tinyurl.com/</a:t>
            </a:r>
            <a:r>
              <a:rPr lang="en-GB" sz="1200" dirty="0" err="1">
                <a:latin typeface="Consolas" panose="020B0609020204030204" pitchFamily="49" charset="0"/>
                <a:cs typeface="Courier New" panose="02070309020205020404" pitchFamily="49" charset="0"/>
              </a:rPr>
              <a:t>ChrisCoDV</a:t>
            </a:r>
            <a:r>
              <a:rPr lang="en-GB" sz="1200" dirty="0">
                <a:latin typeface="Consolas" panose="020B0609020204030204" pitchFamily="49" charset="0"/>
                <a:cs typeface="Courier New" panose="02070309020205020404" pitchFamily="49" charset="0"/>
              </a:rPr>
              <a:t>/Products/ProfitPerUnit.csv',</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index_col</a:t>
            </a:r>
            <a:r>
              <a:rPr lang="en-GB" sz="1200" dirty="0">
                <a:latin typeface="Consolas" panose="020B0609020204030204" pitchFamily="49" charset="0"/>
                <a:cs typeface="Courier New" panose="02070309020205020404" pitchFamily="49" charset="0"/>
              </a:rPr>
              <a:t>=0)</a:t>
            </a:r>
          </a:p>
          <a:p>
            <a:endParaRPr lang="en-GB" sz="1200" dirty="0">
              <a:latin typeface="Consolas" panose="020B0609020204030204" pitchFamily="49" charset="0"/>
              <a:cs typeface="Courier New" panose="02070309020205020404" pitchFamily="49" charset="0"/>
            </a:endParaRPr>
          </a:p>
          <a:p>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pd.DataFrame</a:t>
            </a:r>
            <a:r>
              <a:rPr lang="en-GB" sz="1200" dirty="0">
                <a:latin typeface="Consolas" panose="020B0609020204030204" pitchFamily="49" charset="0"/>
                <a:cs typeface="Courier New" panose="02070309020205020404" pitchFamily="49" charset="0"/>
              </a:rPr>
              <a:t>(index=</a:t>
            </a:r>
            <a:r>
              <a:rPr lang="en-GB" sz="1200" dirty="0" err="1">
                <a:latin typeface="Consolas" panose="020B0609020204030204" pitchFamily="49" charset="0"/>
                <a:cs typeface="Courier New" panose="02070309020205020404" pitchFamily="49" charset="0"/>
              </a:rPr>
              <a:t>data.columns</a:t>
            </a:r>
            <a:r>
              <a:rPr lang="en-GB" sz="1200" dirty="0">
                <a:latin typeface="Consolas" panose="020B0609020204030204" pitchFamily="49" charset="0"/>
                <a:cs typeface="Courier New" panose="02070309020205020404" pitchFamily="49" charset="0"/>
              </a:rPr>
              <a:t>)</a:t>
            </a:r>
          </a:p>
          <a:p>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['Price'] = </a:t>
            </a:r>
            <a:r>
              <a:rPr lang="en-GB" sz="1200" dirty="0" err="1">
                <a:latin typeface="Consolas" panose="020B0609020204030204" pitchFamily="49" charset="0"/>
                <a:cs typeface="Courier New" panose="02070309020205020404" pitchFamily="49" charset="0"/>
              </a:rPr>
              <a:t>price_per_unit.values</a:t>
            </a:r>
            <a:endParaRPr lang="en-GB" sz="1200" dirty="0">
              <a:latin typeface="Consolas" panose="020B0609020204030204" pitchFamily="49" charset="0"/>
              <a:cs typeface="Courier New" panose="02070309020205020404" pitchFamily="49" charset="0"/>
            </a:endParaRPr>
          </a:p>
          <a:p>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['Profit'] = </a:t>
            </a:r>
            <a:r>
              <a:rPr lang="en-GB" sz="1200" dirty="0" err="1">
                <a:latin typeface="Consolas" panose="020B0609020204030204" pitchFamily="49" charset="0"/>
                <a:cs typeface="Courier New" panose="02070309020205020404" pitchFamily="49" charset="0"/>
              </a:rPr>
              <a:t>profit_per_unit.values</a:t>
            </a:r>
            <a:endParaRPr lang="en-GB" sz="1200" dirty="0">
              <a:latin typeface="Consolas" panose="020B0609020204030204" pitchFamily="49" charset="0"/>
              <a:cs typeface="Courier New" panose="02070309020205020404" pitchFamily="49" charset="0"/>
            </a:endParaRPr>
          </a:p>
          <a:p>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['Sales'] = </a:t>
            </a:r>
            <a:r>
              <a:rPr lang="en-GB" sz="1200" dirty="0" err="1">
                <a:latin typeface="Consolas" panose="020B0609020204030204" pitchFamily="49" charset="0"/>
                <a:cs typeface="Courier New" panose="02070309020205020404" pitchFamily="49" charset="0"/>
              </a:rPr>
              <a:t>data.sum</a:t>
            </a:r>
            <a:r>
              <a:rPr lang="en-GB" sz="1200" dirty="0">
                <a:latin typeface="Consolas" panose="020B0609020204030204" pitchFamily="49" charset="0"/>
                <a:cs typeface="Courier New" panose="02070309020205020404" pitchFamily="49" charset="0"/>
              </a:rPr>
              <a:t>().values</a:t>
            </a:r>
          </a:p>
          <a:p>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['Marketing'] = </a:t>
            </a:r>
            <a:r>
              <a:rPr lang="en-GB" sz="1200" dirty="0" err="1">
                <a:latin typeface="Consolas" panose="020B0609020204030204" pitchFamily="49" charset="0"/>
                <a:cs typeface="Courier New" panose="02070309020205020404" pitchFamily="49" charset="0"/>
              </a:rPr>
              <a:t>marketing_data.values</a:t>
            </a:r>
            <a:endParaRPr lang="en-GB" sz="1200" dirty="0">
              <a:latin typeface="Consolas" panose="020B0609020204030204" pitchFamily="49" charset="0"/>
              <a:cs typeface="Courier New" panose="02070309020205020404" pitchFamily="49" charset="0"/>
            </a:endParaRPr>
          </a:p>
          <a:p>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['Cost'] =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['Price'] -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['Profit']</a:t>
            </a:r>
          </a:p>
          <a:p>
            <a:r>
              <a:rPr lang="en-GB" sz="1200" dirty="0">
                <a:latin typeface="Consolas" panose="020B0609020204030204" pitchFamily="49" charset="0"/>
                <a:cs typeface="Courier New" panose="02070309020205020404" pitchFamily="49" charset="0"/>
              </a:rPr>
              <a:t>print(</a:t>
            </a:r>
            <a:r>
              <a:rPr lang="en-GB" sz="1200" dirty="0" err="1">
                <a:latin typeface="Consolas" panose="020B0609020204030204" pitchFamily="49" charset="0"/>
                <a:cs typeface="Courier New" panose="02070309020205020404" pitchFamily="49" charset="0"/>
              </a:rPr>
              <a:t>summary_data.head</a:t>
            </a:r>
            <a:r>
              <a:rPr lang="en-GB" sz="12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285939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7" end="1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8" end="1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Lecture summary</a:t>
            </a:r>
          </a:p>
        </p:txBody>
      </p:sp>
      <p:sp>
        <p:nvSpPr>
          <p:cNvPr id="3" name="Content Placeholder 2"/>
          <p:cNvSpPr>
            <a:spLocks noGrp="1"/>
          </p:cNvSpPr>
          <p:nvPr>
            <p:ph idx="1"/>
          </p:nvPr>
        </p:nvSpPr>
        <p:spPr/>
        <p:txBody>
          <a:bodyPr>
            <a:normAutofit fontScale="92500" lnSpcReduction="10000"/>
          </a:bodyPr>
          <a:lstStyle/>
          <a:p>
            <a:r>
              <a:rPr lang="en-GB" dirty="0"/>
              <a:t>Looked at visualising datasets with higher dimensions</a:t>
            </a:r>
          </a:p>
          <a:p>
            <a:pPr lvl="1"/>
            <a:r>
              <a:rPr lang="en-GB" dirty="0"/>
              <a:t>comparative </a:t>
            </a:r>
            <a:r>
              <a:rPr lang="en-GB"/>
              <a:t>bar charts</a:t>
            </a:r>
            <a:endParaRPr lang="en-GB" dirty="0"/>
          </a:p>
          <a:p>
            <a:pPr lvl="1"/>
            <a:r>
              <a:rPr lang="en-GB" dirty="0"/>
              <a:t>radar plots</a:t>
            </a:r>
          </a:p>
          <a:p>
            <a:pPr lvl="1"/>
            <a:r>
              <a:rPr lang="en-GB" dirty="0" err="1"/>
              <a:t>correlograms</a:t>
            </a:r>
            <a:endParaRPr lang="en-GB" dirty="0"/>
          </a:p>
          <a:p>
            <a:pPr lvl="1"/>
            <a:r>
              <a:rPr lang="en-GB" dirty="0"/>
              <a:t>bubble plots</a:t>
            </a:r>
          </a:p>
          <a:p>
            <a:r>
              <a:rPr lang="en-GB" dirty="0"/>
              <a:t>More techniques for the toolbox</a:t>
            </a:r>
          </a:p>
          <a:p>
            <a:pPr lvl="1"/>
            <a:r>
              <a:rPr lang="en-GB" dirty="0"/>
              <a:t>but not always obvious which to use or which variables to compare</a:t>
            </a:r>
          </a:p>
          <a:p>
            <a:pPr lvl="1"/>
            <a:r>
              <a:rPr lang="en-GB" dirty="0"/>
              <a:t>need to apply some reasoning</a:t>
            </a:r>
          </a:p>
          <a:p>
            <a:pPr lvl="1"/>
            <a:r>
              <a:rPr lang="en-GB" dirty="0"/>
              <a:t>can be more of an art than a science</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30</a:t>
            </a:fld>
            <a:endParaRPr lang="es-ES"/>
          </a:p>
        </p:txBody>
      </p:sp>
    </p:spTree>
    <p:extLst>
      <p:ext uri="{BB962C8B-B14F-4D97-AF65-F5344CB8AC3E}">
        <p14:creationId xmlns:p14="http://schemas.microsoft.com/office/powerpoint/2010/main" val="248990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Dimension?</a:t>
            </a:r>
          </a:p>
        </p:txBody>
      </p:sp>
      <p:sp>
        <p:nvSpPr>
          <p:cNvPr id="3" name="Content Placeholder 2"/>
          <p:cNvSpPr>
            <a:spLocks noGrp="1"/>
          </p:cNvSpPr>
          <p:nvPr>
            <p:ph idx="1"/>
          </p:nvPr>
        </p:nvSpPr>
        <p:spPr/>
        <p:txBody>
          <a:bodyPr>
            <a:normAutofit lnSpcReduction="10000"/>
          </a:bodyPr>
          <a:lstStyle/>
          <a:p>
            <a:r>
              <a:rPr lang="en-GB" b="1" dirty="0"/>
              <a:t>Dimension</a:t>
            </a:r>
            <a:r>
              <a:rPr lang="en-GB" dirty="0"/>
              <a:t> essentially describes the number of variables</a:t>
            </a:r>
          </a:p>
          <a:p>
            <a:r>
              <a:rPr lang="en-GB" dirty="0"/>
              <a:t>The summary data has dimension 5</a:t>
            </a:r>
          </a:p>
          <a:p>
            <a:pPr lvl="1"/>
            <a:r>
              <a:rPr lang="en-GB" dirty="0"/>
              <a:t>5 attributes / variables / columns (Price, Profit, Sales, Marketing, Cost)</a:t>
            </a:r>
          </a:p>
          <a:p>
            <a:r>
              <a:rPr lang="en-GB" dirty="0"/>
              <a:t>The daily sales data has dimension 25</a:t>
            </a:r>
          </a:p>
          <a:p>
            <a:pPr lvl="1"/>
            <a:r>
              <a:rPr lang="en-GB" dirty="0"/>
              <a:t>25 products / variables / columns (A, B, … Y)</a:t>
            </a:r>
          </a:p>
          <a:p>
            <a:pPr lvl="1"/>
            <a:r>
              <a:rPr lang="en-GB" dirty="0"/>
              <a:t>however in many ways it is easier to make comparisons as all variables are measuring the same thing (sales per day)</a:t>
            </a:r>
          </a:p>
          <a:p>
            <a:pPr lvl="1"/>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4</a:t>
            </a:fld>
            <a:endParaRPr lang="es-ES"/>
          </a:p>
        </p:txBody>
      </p:sp>
    </p:spTree>
    <p:extLst>
      <p:ext uri="{BB962C8B-B14F-4D97-AF65-F5344CB8AC3E}">
        <p14:creationId xmlns:p14="http://schemas.microsoft.com/office/powerpoint/2010/main" val="2833983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01BarChart all attributes.py</a:t>
            </a:r>
          </a:p>
        </p:txBody>
      </p:sp>
      <p:sp>
        <p:nvSpPr>
          <p:cNvPr id="3" name="Content Placeholder 2"/>
          <p:cNvSpPr>
            <a:spLocks noGrp="1"/>
          </p:cNvSpPr>
          <p:nvPr>
            <p:ph idx="1"/>
          </p:nvPr>
        </p:nvSpPr>
        <p:spPr/>
        <p:txBody>
          <a:bodyPr>
            <a:normAutofit fontScale="55000" lnSpcReduction="20000"/>
          </a:bodyPr>
          <a:lstStyle/>
          <a:p>
            <a:r>
              <a:rPr lang="en-GB" dirty="0"/>
              <a:t>First let’s draw a bar chart of each attribute (Price, Profit, …)</a:t>
            </a:r>
          </a:p>
          <a:p>
            <a:pPr lvl="1"/>
            <a:endParaRPr lang="en-GB" dirty="0"/>
          </a:p>
          <a:p>
            <a:pPr lvl="1"/>
            <a:endParaRPr lang="en-GB" dirty="0"/>
          </a:p>
          <a:p>
            <a:pPr lvl="1"/>
            <a:endParaRPr lang="en-GB" dirty="0"/>
          </a:p>
          <a:p>
            <a:pPr lvl="1"/>
            <a:endParaRPr lang="en-GB" dirty="0"/>
          </a:p>
          <a:p>
            <a:pPr lvl="1"/>
            <a:endParaRPr lang="en-GB" dirty="0"/>
          </a:p>
          <a:p>
            <a:endParaRPr lang="en-GB" dirty="0"/>
          </a:p>
          <a:p>
            <a:endParaRPr lang="en-GB" dirty="0"/>
          </a:p>
          <a:p>
            <a:endParaRPr lang="en-GB" dirty="0"/>
          </a:p>
          <a:p>
            <a:endParaRPr lang="en-GB" dirty="0"/>
          </a:p>
          <a:p>
            <a:r>
              <a:rPr lang="en-GB" dirty="0"/>
              <a:t>The single line in bold actually creates the bar charts</a:t>
            </a:r>
          </a:p>
          <a:p>
            <a:r>
              <a:rPr lang="en-GB" dirty="0"/>
              <a:t>We use </a:t>
            </a:r>
            <a:r>
              <a:rPr lang="en-GB" dirty="0" err="1"/>
              <a:t>NumPy</a:t>
            </a:r>
            <a:r>
              <a:rPr lang="en-GB" dirty="0"/>
              <a:t> to calculate positions (</a:t>
            </a:r>
            <a:r>
              <a:rPr lang="en-GB" dirty="0" err="1"/>
              <a:t>x_pos</a:t>
            </a:r>
            <a:r>
              <a:rPr lang="en-GB" dirty="0"/>
              <a:t>) for the bars / tick marks on the x-axis because the summary data index has no numerical value</a:t>
            </a:r>
          </a:p>
          <a:p>
            <a:pPr lvl="1"/>
            <a:r>
              <a:rPr lang="en-GB" dirty="0"/>
              <a:t>it’s just product names (A, B, C, …)</a:t>
            </a:r>
          </a:p>
          <a:p>
            <a:pPr lvl="1"/>
            <a:r>
              <a:rPr lang="en-GB" dirty="0"/>
              <a:t>we also did this in lecture 02 but didn’t need to when the index was dates</a:t>
            </a:r>
          </a:p>
          <a:p>
            <a:r>
              <a:rPr lang="en-GB" dirty="0"/>
              <a:t>Although each plot tells us about a particular variable, it’s almost impossible to see how the variables impact on each other (if they do at all)</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5</a:t>
            </a:fld>
            <a:endParaRPr lang="es-ES"/>
          </a:p>
        </p:txBody>
      </p:sp>
      <p:sp>
        <p:nvSpPr>
          <p:cNvPr id="9" name="TextBox 8"/>
          <p:cNvSpPr txBox="1"/>
          <p:nvPr/>
        </p:nvSpPr>
        <p:spPr>
          <a:xfrm>
            <a:off x="680860" y="1828800"/>
            <a:ext cx="4500740" cy="1754326"/>
          </a:xfrm>
          <a:prstGeom prst="rect">
            <a:avLst/>
          </a:prstGeom>
          <a:noFill/>
          <a:ln w="25400" cmpd="sng">
            <a:solidFill>
              <a:srgbClr val="7030A0"/>
            </a:solidFill>
          </a:ln>
        </p:spPr>
        <p:txBody>
          <a:bodyPr wrap="square" rtlCol="0">
            <a:spAutoFit/>
          </a:bodyPr>
          <a:lstStyle/>
          <a:p>
            <a:r>
              <a:rPr lang="en-GB" sz="1200" dirty="0">
                <a:latin typeface="Consolas" panose="020B0609020204030204" pitchFamily="49" charset="0"/>
                <a:cs typeface="Courier New" panose="02070309020205020404" pitchFamily="49" charset="0"/>
              </a:rPr>
              <a:t>for attribute in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=(8, 8))</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x_pos</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np.arange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len</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summary_data.index</a:t>
            </a:r>
            <a:r>
              <a:rPr lang="en-GB" sz="1200" dirty="0">
                <a:latin typeface="Consolas" panose="020B0609020204030204" pitchFamily="49" charset="0"/>
                <a:cs typeface="Courier New" panose="02070309020205020404" pitchFamily="49" charset="0"/>
              </a:rPr>
              <a:t>))</a:t>
            </a:r>
          </a:p>
          <a:p>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plt.bar</a:t>
            </a:r>
            <a:r>
              <a:rPr lang="en-GB" sz="1200" b="1" dirty="0">
                <a:latin typeface="Consolas" panose="020B0609020204030204" pitchFamily="49" charset="0"/>
                <a:cs typeface="Courier New" panose="02070309020205020404" pitchFamily="49" charset="0"/>
              </a:rPr>
              <a:t>(</a:t>
            </a:r>
            <a:r>
              <a:rPr lang="en-GB" sz="1200" b="1" dirty="0" err="1">
                <a:latin typeface="Consolas" panose="020B0609020204030204" pitchFamily="49" charset="0"/>
                <a:cs typeface="Courier New" panose="02070309020205020404" pitchFamily="49" charset="0"/>
              </a:rPr>
              <a:t>x_pos</a:t>
            </a:r>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summary_data</a:t>
            </a:r>
            <a:r>
              <a:rPr lang="en-GB" sz="1200" b="1" dirty="0">
                <a:latin typeface="Consolas" panose="020B0609020204030204" pitchFamily="49" charset="0"/>
                <a:cs typeface="Courier New" panose="02070309020205020404" pitchFamily="49" charset="0"/>
              </a:rPr>
              <a:t>[attribute],</a:t>
            </a:r>
          </a:p>
          <a:p>
            <a:r>
              <a:rPr lang="en-GB" sz="1200" b="1" dirty="0">
                <a:latin typeface="Consolas" panose="020B0609020204030204" pitchFamily="49" charset="0"/>
                <a:cs typeface="Courier New" panose="02070309020205020404" pitchFamily="49" charset="0"/>
              </a:rPr>
              <a:t>        align='</a:t>
            </a:r>
            <a:r>
              <a:rPr lang="en-GB" sz="1200" b="1" dirty="0" err="1">
                <a:latin typeface="Consolas" panose="020B0609020204030204" pitchFamily="49" charset="0"/>
                <a:cs typeface="Courier New" panose="02070309020205020404" pitchFamily="49" charset="0"/>
              </a:rPr>
              <a:t>center</a:t>
            </a:r>
            <a:r>
              <a:rPr lang="en-GB" sz="1200" b="1"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plt.xticks</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x_pos</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summary_data.index</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plt.xlabel</a:t>
            </a:r>
            <a:r>
              <a:rPr lang="en-GB" sz="1200" dirty="0">
                <a:latin typeface="Consolas" panose="020B0609020204030204" pitchFamily="49" charset="0"/>
                <a:cs typeface="Courier New" panose="02070309020205020404" pitchFamily="49" charset="0"/>
              </a:rPr>
              <a:t>('Products',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plt.ylabel</a:t>
            </a:r>
            <a:r>
              <a:rPr lang="en-GB" sz="1200" dirty="0">
                <a:latin typeface="Consolas" panose="020B0609020204030204" pitchFamily="49" charset="0"/>
                <a:cs typeface="Courier New" panose="02070309020205020404" pitchFamily="49" charset="0"/>
              </a:rPr>
              <a:t>(attribute,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=18)</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1834299"/>
            <a:ext cx="3160110" cy="3380854"/>
          </a:xfrm>
          <a:prstGeom prst="rect">
            <a:avLst/>
          </a:prstGeom>
        </p:spPr>
      </p:pic>
      <p:pic>
        <p:nvPicPr>
          <p:cNvPr id="6" name="Picture 5" descr="Fig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2465" y="1851884"/>
            <a:ext cx="3143674" cy="3363269"/>
          </a:xfrm>
          <a:prstGeom prst="rect">
            <a:avLst/>
          </a:prstGeom>
        </p:spPr>
      </p:pic>
      <p:pic>
        <p:nvPicPr>
          <p:cNvPr id="7" name="Picture 6" descr="Fig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0056" y="1851378"/>
            <a:ext cx="3160584" cy="3381360"/>
          </a:xfrm>
          <a:prstGeom prst="rect">
            <a:avLst/>
          </a:prstGeom>
        </p:spPr>
      </p:pic>
      <p:pic>
        <p:nvPicPr>
          <p:cNvPr id="8" name="Picture 7" descr="Fig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2124" y="1842892"/>
            <a:ext cx="3168516" cy="3389846"/>
          </a:xfrm>
          <a:prstGeom prst="rect">
            <a:avLst/>
          </a:prstGeom>
        </p:spPr>
      </p:pic>
      <p:pic>
        <p:nvPicPr>
          <p:cNvPr id="10" name="Picture 9" descr="Fig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42124" y="1828799"/>
            <a:ext cx="3183181" cy="3405535"/>
          </a:xfrm>
          <a:prstGeom prst="rect">
            <a:avLst/>
          </a:prstGeom>
        </p:spPr>
      </p:pic>
    </p:spTree>
    <p:extLst>
      <p:ext uri="{BB962C8B-B14F-4D97-AF65-F5344CB8AC3E}">
        <p14:creationId xmlns:p14="http://schemas.microsoft.com/office/powerpoint/2010/main" val="262628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02BarChart all attributes subplots.py</a:t>
            </a:r>
          </a:p>
        </p:txBody>
      </p:sp>
      <p:sp>
        <p:nvSpPr>
          <p:cNvPr id="3" name="Content Placeholder 2"/>
          <p:cNvSpPr>
            <a:spLocks noGrp="1"/>
          </p:cNvSpPr>
          <p:nvPr>
            <p:ph idx="1"/>
          </p:nvPr>
        </p:nvSpPr>
        <p:spPr/>
        <p:txBody>
          <a:bodyPr>
            <a:normAutofit fontScale="62500" lnSpcReduction="20000"/>
          </a:bodyPr>
          <a:lstStyle/>
          <a:p>
            <a:r>
              <a:rPr lang="en-GB" dirty="0"/>
              <a:t>Even using faceting / subplots doesn’t help illuminate the data</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The variables all have different scales (e.g. £ per unit, units sold, total spend in £) and there are no obvious relationships</a:t>
            </a:r>
          </a:p>
          <a:p>
            <a:pPr lvl="1"/>
            <a:r>
              <a:rPr lang="en-GB" dirty="0"/>
              <a:t>the challenge is to compare these effectively via visualisation</a:t>
            </a:r>
          </a:p>
          <a:p>
            <a:pPr lvl="1"/>
            <a:endParaRPr lang="en-GB" dirty="0"/>
          </a:p>
          <a:p>
            <a:pPr lvl="1"/>
            <a:endParaRPr lang="en-GB" dirty="0"/>
          </a:p>
          <a:p>
            <a:pPr lvl="1"/>
            <a:endParaRPr lang="en-GB" dirty="0"/>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6</a:t>
            </a:fld>
            <a:endParaRPr lang="es-ES"/>
          </a:p>
        </p:txBody>
      </p:sp>
      <p:sp>
        <p:nvSpPr>
          <p:cNvPr id="9" name="TextBox 8"/>
          <p:cNvSpPr txBox="1"/>
          <p:nvPr/>
        </p:nvSpPr>
        <p:spPr>
          <a:xfrm>
            <a:off x="685800" y="1828800"/>
            <a:ext cx="4195940" cy="2492990"/>
          </a:xfrm>
          <a:prstGeom prst="rect">
            <a:avLst/>
          </a:prstGeom>
          <a:noFill/>
          <a:ln w="25400" cmpd="sng">
            <a:solidFill>
              <a:srgbClr val="7030A0"/>
            </a:solidFill>
          </a:ln>
        </p:spPr>
        <p:txBody>
          <a:bodyPr wrap="square" rtlCol="0">
            <a:spAutoFit/>
          </a:bodyPr>
          <a:lstStyle/>
          <a:p>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=(8, 8))</a:t>
            </a:r>
          </a:p>
          <a:p>
            <a:r>
              <a:rPr lang="en-GB" sz="1200" dirty="0">
                <a:latin typeface="Consolas" panose="020B0609020204030204" pitchFamily="49" charset="0"/>
                <a:cs typeface="Courier New" panose="02070309020205020404" pitchFamily="49" charset="0"/>
              </a:rPr>
              <a:t>counter = 1</a:t>
            </a:r>
          </a:p>
          <a:p>
            <a:r>
              <a:rPr lang="en-GB" sz="1200" dirty="0" err="1">
                <a:latin typeface="Consolas" panose="020B0609020204030204" pitchFamily="49" charset="0"/>
                <a:cs typeface="Courier New" panose="02070309020205020404" pitchFamily="49" charset="0"/>
              </a:rPr>
              <a:t>x_pos</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np.arange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len</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summary_data.index</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for attribute in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sub = </a:t>
            </a:r>
            <a:r>
              <a:rPr lang="en-GB" sz="1200" dirty="0" err="1">
                <a:latin typeface="Consolas" panose="020B0609020204030204" pitchFamily="49" charset="0"/>
                <a:cs typeface="Courier New" panose="02070309020205020404" pitchFamily="49" charset="0"/>
              </a:rPr>
              <a:t>plt.subplot</a:t>
            </a:r>
            <a:r>
              <a:rPr lang="en-GB" sz="1200" dirty="0">
                <a:latin typeface="Consolas" panose="020B0609020204030204" pitchFamily="49" charset="0"/>
                <a:cs typeface="Courier New" panose="02070309020205020404" pitchFamily="49" charset="0"/>
              </a:rPr>
              <a:t>(3, 3, counter)</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sub.bar</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x_pos</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summary_data</a:t>
            </a:r>
            <a:r>
              <a:rPr lang="en-GB" sz="1200" dirty="0">
                <a:latin typeface="Consolas" panose="020B0609020204030204" pitchFamily="49" charset="0"/>
                <a:cs typeface="Courier New" panose="02070309020205020404" pitchFamily="49" charset="0"/>
              </a:rPr>
              <a:t>[attribute],</a:t>
            </a:r>
          </a:p>
          <a:p>
            <a:r>
              <a:rPr lang="en-GB" sz="1200" dirty="0">
                <a:latin typeface="Consolas" panose="020B0609020204030204" pitchFamily="49" charset="0"/>
                <a:cs typeface="Courier New" panose="02070309020205020404" pitchFamily="49" charset="0"/>
              </a:rPr>
              <a:t>        align='</a:t>
            </a:r>
            <a:r>
              <a:rPr lang="en-GB" sz="1200" dirty="0" err="1">
                <a:latin typeface="Consolas" panose="020B0609020204030204" pitchFamily="49" charset="0"/>
                <a:cs typeface="Courier New" panose="02070309020205020404" pitchFamily="49" charset="0"/>
              </a:rPr>
              <a:t>center</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sub.set_xticks</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sub.set_xlabel</a:t>
            </a:r>
            <a:r>
              <a:rPr lang="en-GB" sz="1200" dirty="0">
                <a:latin typeface="Consolas" panose="020B0609020204030204" pitchFamily="49" charset="0"/>
                <a:cs typeface="Courier New" panose="02070309020205020404" pitchFamily="49" charset="0"/>
              </a:rPr>
              <a:t>('Products',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=12)</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sub.set_ylabel</a:t>
            </a:r>
            <a:r>
              <a:rPr lang="en-GB" sz="1200" dirty="0">
                <a:latin typeface="Consolas" panose="020B0609020204030204" pitchFamily="49" charset="0"/>
                <a:cs typeface="Courier New" panose="02070309020205020404" pitchFamily="49" charset="0"/>
              </a:rPr>
              <a:t>(attribute, </a:t>
            </a:r>
            <a:r>
              <a:rPr lang="en-GB" sz="1200" dirty="0" err="1">
                <a:latin typeface="Consolas" panose="020B0609020204030204" pitchFamily="49" charset="0"/>
                <a:cs typeface="Courier New" panose="02070309020205020404" pitchFamily="49" charset="0"/>
              </a:rPr>
              <a:t>fontsize</a:t>
            </a:r>
            <a:r>
              <a:rPr lang="en-GB" sz="1200" dirty="0">
                <a:latin typeface="Consolas" panose="020B0609020204030204" pitchFamily="49" charset="0"/>
                <a:cs typeface="Courier New" panose="02070309020205020404" pitchFamily="49" charset="0"/>
              </a:rPr>
              <a:t>=12)</a:t>
            </a:r>
          </a:p>
          <a:p>
            <a:r>
              <a:rPr lang="en-GB" sz="1200" dirty="0">
                <a:latin typeface="Consolas" panose="020B0609020204030204" pitchFamily="49" charset="0"/>
                <a:cs typeface="Courier New" panose="02070309020205020404" pitchFamily="49" charset="0"/>
              </a:rPr>
              <a:t>    counter += 1</a:t>
            </a:r>
          </a:p>
          <a:p>
            <a:r>
              <a:rPr lang="en-GB" sz="1200" dirty="0" err="1">
                <a:latin typeface="Consolas" panose="020B0609020204030204" pitchFamily="49" charset="0"/>
                <a:cs typeface="Courier New" panose="02070309020205020404" pitchFamily="49" charset="0"/>
              </a:rPr>
              <a:t>plt.tight_layout</a:t>
            </a:r>
            <a:r>
              <a:rPr lang="en-GB" sz="1200" dirty="0">
                <a:latin typeface="Consolas" panose="020B0609020204030204" pitchFamily="49" charset="0"/>
                <a:cs typeface="Courier New" panose="02070309020205020404" pitchFamily="49" charset="0"/>
              </a:rPr>
              <a:t>()</a:t>
            </a:r>
          </a:p>
          <a:p>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pic>
        <p:nvPicPr>
          <p:cNvPr id="11" name="Picture 10"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311" y="1828799"/>
            <a:ext cx="3133890" cy="3352801"/>
          </a:xfrm>
          <a:prstGeom prst="rect">
            <a:avLst/>
          </a:prstGeom>
        </p:spPr>
      </p:pic>
    </p:spTree>
    <p:extLst>
      <p:ext uri="{BB962C8B-B14F-4D97-AF65-F5344CB8AC3E}">
        <p14:creationId xmlns:p14="http://schemas.microsoft.com/office/powerpoint/2010/main" val="263583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Normalisation</a:t>
            </a:r>
          </a:p>
        </p:txBody>
      </p:sp>
      <p:sp>
        <p:nvSpPr>
          <p:cNvPr id="3" name="Content Placeholder 2"/>
          <p:cNvSpPr>
            <a:spLocks noGrp="1"/>
          </p:cNvSpPr>
          <p:nvPr>
            <p:ph idx="1"/>
          </p:nvPr>
        </p:nvSpPr>
        <p:spPr/>
        <p:txBody>
          <a:bodyPr>
            <a:normAutofit fontScale="85000" lnSpcReduction="20000"/>
          </a:bodyPr>
          <a:lstStyle/>
          <a:p>
            <a:r>
              <a:rPr lang="en-GB" dirty="0"/>
              <a:t>The first thing to do is to </a:t>
            </a:r>
            <a:r>
              <a:rPr lang="en-GB" b="1" dirty="0"/>
              <a:t>normalise</a:t>
            </a:r>
            <a:r>
              <a:rPr lang="en-GB" dirty="0"/>
              <a:t> the data so that everything has the same scale</a:t>
            </a:r>
          </a:p>
          <a:p>
            <a:pPr lvl="1"/>
            <a:r>
              <a:rPr lang="en-GB" dirty="0"/>
              <a:t>makes it much easier to compare</a:t>
            </a:r>
          </a:p>
          <a:p>
            <a:r>
              <a:rPr lang="en-GB" b="1" dirty="0"/>
              <a:t>Normalisation</a:t>
            </a:r>
            <a:r>
              <a:rPr lang="en-GB" dirty="0"/>
              <a:t> has a number of different meanings in different contexts but here it means “scale all the values to lie between 0 and 1”</a:t>
            </a:r>
          </a:p>
          <a:p>
            <a:r>
              <a:rPr lang="en-GB" dirty="0"/>
              <a:t>This is easy to achieve – just divide each variable by its maximum value</a:t>
            </a:r>
          </a:p>
          <a:p>
            <a:endParaRPr lang="en-GB" dirty="0"/>
          </a:p>
          <a:p>
            <a:endParaRPr lang="en-GB" dirty="0"/>
          </a:p>
          <a:p>
            <a:r>
              <a:rPr lang="en-GB" dirty="0"/>
              <a:t>We could do this in place (so that </a:t>
            </a:r>
            <a:r>
              <a:rPr lang="en-GB" dirty="0" err="1">
                <a:latin typeface="Consolas" panose="020B0609020204030204" pitchFamily="49" charset="0"/>
                <a:cs typeface="Courier New" panose="02070309020205020404" pitchFamily="49" charset="0"/>
              </a:rPr>
              <a:t>summary_data</a:t>
            </a:r>
            <a:r>
              <a:rPr lang="en-GB" dirty="0">
                <a:latin typeface="Consolas" panose="020B0609020204030204" pitchFamily="49" charset="0"/>
              </a:rPr>
              <a:t> </a:t>
            </a:r>
            <a:r>
              <a:rPr lang="en-GB" dirty="0"/>
              <a:t>was normalised) but here we create a new </a:t>
            </a:r>
            <a:r>
              <a:rPr lang="en-GB" dirty="0" err="1"/>
              <a:t>dataframe</a:t>
            </a:r>
            <a:r>
              <a:rPr lang="en-GB" dirty="0"/>
              <a:t>, </a:t>
            </a:r>
            <a:r>
              <a:rPr lang="en-GB" dirty="0" err="1">
                <a:latin typeface="Consolas" panose="020B0609020204030204" pitchFamily="49" charset="0"/>
                <a:cs typeface="Courier New" panose="02070309020205020404" pitchFamily="49" charset="0"/>
              </a:rPr>
              <a:t>normalised_data</a:t>
            </a:r>
            <a:endParaRPr lang="en-GB" dirty="0">
              <a:latin typeface="Consolas" panose="020B06090202040302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7</a:t>
            </a:fld>
            <a:endParaRPr lang="es-ES"/>
          </a:p>
        </p:txBody>
      </p:sp>
      <p:sp>
        <p:nvSpPr>
          <p:cNvPr id="5" name="TextBox 4"/>
          <p:cNvSpPr txBox="1"/>
          <p:nvPr/>
        </p:nvSpPr>
        <p:spPr>
          <a:xfrm>
            <a:off x="701511" y="4343400"/>
            <a:ext cx="7772400" cy="584775"/>
          </a:xfrm>
          <a:prstGeom prst="rect">
            <a:avLst/>
          </a:prstGeom>
          <a:noFill/>
          <a:ln w="25400" cmpd="sng">
            <a:solidFill>
              <a:srgbClr val="7030A0"/>
            </a:solidFill>
          </a:ln>
        </p:spPr>
        <p:txBody>
          <a:bodyPr wrap="square" rtlCol="0">
            <a:spAutoFit/>
          </a:bodyPr>
          <a:lstStyle/>
          <a:p>
            <a:r>
              <a:rPr lang="en-GB" sz="1600" dirty="0" err="1">
                <a:latin typeface="Consolas" panose="020B0609020204030204" pitchFamily="49" charset="0"/>
                <a:cs typeface="Courier New" panose="02070309020205020404" pitchFamily="49" charset="0"/>
              </a:rPr>
              <a:t>normalised_data</a:t>
            </a:r>
            <a:r>
              <a:rPr lang="en-GB" sz="1600" dirty="0">
                <a:latin typeface="Consolas" panose="020B0609020204030204" pitchFamily="49" charset="0"/>
                <a:cs typeface="Courier New" panose="02070309020205020404" pitchFamily="49" charset="0"/>
              </a:rPr>
              <a:t> = </a:t>
            </a:r>
            <a:r>
              <a:rPr lang="en-GB" sz="1600" dirty="0" err="1">
                <a:latin typeface="Consolas" panose="020B0609020204030204" pitchFamily="49" charset="0"/>
                <a:cs typeface="Courier New" panose="02070309020205020404" pitchFamily="49" charset="0"/>
              </a:rPr>
              <a:t>summary_data</a:t>
            </a:r>
            <a:r>
              <a:rPr lang="en-GB" sz="1600" dirty="0">
                <a:latin typeface="Consolas" panose="020B0609020204030204" pitchFamily="49" charset="0"/>
                <a:cs typeface="Courier New" panose="02070309020205020404" pitchFamily="49" charset="0"/>
              </a:rPr>
              <a:t> / </a:t>
            </a:r>
            <a:r>
              <a:rPr lang="en-GB" sz="1600" dirty="0" err="1">
                <a:latin typeface="Consolas" panose="020B0609020204030204" pitchFamily="49" charset="0"/>
                <a:cs typeface="Courier New" panose="02070309020205020404" pitchFamily="49" charset="0"/>
              </a:rPr>
              <a:t>summary_data.max</a:t>
            </a:r>
            <a:r>
              <a:rPr lang="en-GB" sz="1600" dirty="0">
                <a:latin typeface="Consolas" panose="020B0609020204030204" pitchFamily="49" charset="0"/>
                <a:cs typeface="Courier New" panose="02070309020205020404" pitchFamily="49" charset="0"/>
              </a:rPr>
              <a:t>()</a:t>
            </a:r>
          </a:p>
          <a:p>
            <a:r>
              <a:rPr lang="en-GB" sz="1600" dirty="0">
                <a:latin typeface="Consolas" panose="020B0609020204030204" pitchFamily="49" charset="0"/>
                <a:cs typeface="Courier New" panose="02070309020205020404" pitchFamily="49" charset="0"/>
              </a:rPr>
              <a:t>print(</a:t>
            </a:r>
            <a:r>
              <a:rPr lang="en-GB" sz="1600" dirty="0" err="1">
                <a:latin typeface="Consolas" panose="020B0609020204030204" pitchFamily="49" charset="0"/>
                <a:cs typeface="Courier New" panose="02070309020205020404" pitchFamily="49" charset="0"/>
              </a:rPr>
              <a:t>normalised_data.head</a:t>
            </a:r>
            <a:r>
              <a:rPr lang="en-GB" sz="16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13352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03ComparativeBarChart high volume.py</a:t>
            </a:r>
          </a:p>
        </p:txBody>
      </p:sp>
      <p:sp>
        <p:nvSpPr>
          <p:cNvPr id="3" name="Content Placeholder 2"/>
          <p:cNvSpPr>
            <a:spLocks noGrp="1"/>
          </p:cNvSpPr>
          <p:nvPr>
            <p:ph idx="1"/>
          </p:nvPr>
        </p:nvSpPr>
        <p:spPr/>
        <p:txBody>
          <a:bodyPr>
            <a:normAutofit fontScale="47500" lnSpcReduction="20000"/>
          </a:bodyPr>
          <a:lstStyle/>
          <a:p>
            <a:r>
              <a:rPr lang="en-GB" dirty="0"/>
              <a:t>One way to compare attributes is using a comparative bar chart which merges the 5 bar charts into one, giving each attribute a different colour</a:t>
            </a:r>
          </a:p>
          <a:p>
            <a:pPr lvl="1"/>
            <a:r>
              <a:rPr lang="en-GB" dirty="0"/>
              <a:t>however with 5 attributes and 25 product that is going to result in 125 bars, which is far too many!</a:t>
            </a:r>
          </a:p>
          <a:p>
            <a:pPr lvl="1"/>
            <a:r>
              <a:rPr lang="en-GB" dirty="0"/>
              <a:t>instead we segment and, for example, look at the high volume products, A, F &amp; L</a:t>
            </a:r>
          </a:p>
          <a:p>
            <a:pPr lvl="1"/>
            <a:endParaRPr lang="en-GB" dirty="0"/>
          </a:p>
          <a:p>
            <a:pPr lvl="1"/>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The code is a bit involved –  we won’t consider in detail, since we will not use it again</a:t>
            </a:r>
          </a:p>
          <a:p>
            <a:pPr lvl="1"/>
            <a:endParaRPr lang="en-GB" dirty="0"/>
          </a:p>
          <a:p>
            <a:pPr lvl="1"/>
            <a:endParaRPr lang="en-GB" dirty="0"/>
          </a:p>
          <a:p>
            <a:pPr lvl="1"/>
            <a:endParaRPr lang="en-GB" dirty="0"/>
          </a:p>
          <a:p>
            <a:pPr lvl="1"/>
            <a:endParaRPr lang="en-GB" dirty="0"/>
          </a:p>
          <a:p>
            <a:pPr lvl="1"/>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8</a:t>
            </a:fld>
            <a:endParaRPr lang="es-ES"/>
          </a:p>
        </p:txBody>
      </p:sp>
      <p:sp>
        <p:nvSpPr>
          <p:cNvPr id="9" name="TextBox 8"/>
          <p:cNvSpPr txBox="1"/>
          <p:nvPr/>
        </p:nvSpPr>
        <p:spPr>
          <a:xfrm>
            <a:off x="686587" y="2362200"/>
            <a:ext cx="7771614" cy="3416320"/>
          </a:xfrm>
          <a:prstGeom prst="rect">
            <a:avLst/>
          </a:prstGeom>
          <a:noFill/>
          <a:ln w="25400" cmpd="sng">
            <a:solidFill>
              <a:srgbClr val="7030A0"/>
            </a:solidFill>
          </a:ln>
        </p:spPr>
        <p:txBody>
          <a:bodyPr wrap="square" rtlCol="0">
            <a:spAutoFit/>
          </a:bodyPr>
          <a:lstStyle/>
          <a:p>
            <a:r>
              <a:rPr lang="en-GB" sz="1200" dirty="0">
                <a:latin typeface="Consolas" panose="020B0609020204030204" pitchFamily="49" charset="0"/>
                <a:cs typeface="Courier New" panose="02070309020205020404" pitchFamily="49" charset="0"/>
              </a:rPr>
              <a:t>selected = ['A', 'F', 'L']  # high volume</a:t>
            </a:r>
          </a:p>
          <a:p>
            <a:r>
              <a:rPr lang="en-GB" sz="1200" dirty="0">
                <a:latin typeface="Consolas" panose="020B0609020204030204" pitchFamily="49" charset="0"/>
                <a:cs typeface="Courier New" panose="02070309020205020404" pitchFamily="49" charset="0"/>
              </a:rPr>
              <a:t>colours = ['b', 'g', 'r', 'c', 'm', 'y', 'k']</a:t>
            </a:r>
          </a:p>
          <a:p>
            <a:r>
              <a:rPr lang="en-GB" sz="1200" dirty="0" err="1">
                <a:latin typeface="Consolas" panose="020B0609020204030204" pitchFamily="49" charset="0"/>
                <a:cs typeface="Courier New" panose="02070309020205020404" pitchFamily="49" charset="0"/>
              </a:rPr>
              <a:t>plt.figure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figsize</a:t>
            </a:r>
            <a:r>
              <a:rPr lang="en-GB" sz="1200" dirty="0">
                <a:latin typeface="Consolas" panose="020B0609020204030204" pitchFamily="49" charset="0"/>
                <a:cs typeface="Courier New" panose="02070309020205020404" pitchFamily="49" charset="0"/>
              </a:rPr>
              <a:t>=(8, 8))</a:t>
            </a:r>
          </a:p>
          <a:p>
            <a:r>
              <a:rPr lang="en-GB" sz="1200" dirty="0">
                <a:latin typeface="Consolas" panose="020B0609020204030204" pitchFamily="49" charset="0"/>
                <a:cs typeface="Courier New" panose="02070309020205020404" pitchFamily="49" charset="0"/>
              </a:rPr>
              <a:t>c = 0</a:t>
            </a:r>
          </a:p>
          <a:p>
            <a:r>
              <a:rPr lang="en-GB" sz="1200" dirty="0" err="1">
                <a:latin typeface="Consolas" panose="020B0609020204030204" pitchFamily="49" charset="0"/>
                <a:cs typeface="Courier New" panose="02070309020205020404" pitchFamily="49" charset="0"/>
              </a:rPr>
              <a:t>n_bars</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len</a:t>
            </a:r>
            <a:r>
              <a:rPr lang="en-GB" sz="1200" dirty="0">
                <a:latin typeface="Consolas" panose="020B0609020204030204" pitchFamily="49" charset="0"/>
                <a:cs typeface="Courier New" panose="02070309020205020404" pitchFamily="49" charset="0"/>
              </a:rPr>
              <a:t>(selected)</a:t>
            </a:r>
          </a:p>
          <a:p>
            <a:r>
              <a:rPr lang="en-GB" sz="1200" dirty="0" err="1">
                <a:latin typeface="Consolas" panose="020B0609020204030204" pitchFamily="49" charset="0"/>
                <a:cs typeface="Courier New" panose="02070309020205020404" pitchFamily="49" charset="0"/>
              </a:rPr>
              <a:t>x_pos_base</a:t>
            </a:r>
            <a:r>
              <a:rPr lang="en-GB" sz="1200" dirty="0">
                <a:latin typeface="Consolas" panose="020B0609020204030204" pitchFamily="49" charset="0"/>
                <a:cs typeface="Courier New" panose="02070309020205020404" pitchFamily="49" charset="0"/>
              </a:rPr>
              <a:t> = </a:t>
            </a:r>
            <a:r>
              <a:rPr lang="en-GB" sz="1200" dirty="0" err="1">
                <a:latin typeface="Consolas" panose="020B0609020204030204" pitchFamily="49" charset="0"/>
                <a:cs typeface="Courier New" panose="02070309020205020404" pitchFamily="49" charset="0"/>
              </a:rPr>
              <a:t>np.arange</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len</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summary_data.columns</a:t>
            </a:r>
            <a:r>
              <a:rPr lang="en-GB" sz="1200" dirty="0">
                <a:latin typeface="Consolas" panose="020B0609020204030204" pitchFamily="49" charset="0"/>
                <a:cs typeface="Courier New" panose="02070309020205020404" pitchFamily="49" charset="0"/>
              </a:rPr>
              <a:t>))</a:t>
            </a:r>
          </a:p>
          <a:p>
            <a:r>
              <a:rPr lang="en-GB" sz="1200" dirty="0" err="1">
                <a:latin typeface="Consolas" panose="020B0609020204030204" pitchFamily="49" charset="0"/>
                <a:cs typeface="Courier New" panose="02070309020205020404" pitchFamily="49" charset="0"/>
              </a:rPr>
              <a:t>bar_width</a:t>
            </a:r>
            <a:r>
              <a:rPr lang="en-GB" sz="1200" dirty="0">
                <a:latin typeface="Consolas" panose="020B0609020204030204" pitchFamily="49" charset="0"/>
                <a:cs typeface="Courier New" panose="02070309020205020404" pitchFamily="49" charset="0"/>
              </a:rPr>
              <a:t> = 0.8 / </a:t>
            </a:r>
            <a:r>
              <a:rPr lang="en-GB" sz="1200" dirty="0" err="1">
                <a:latin typeface="Consolas" panose="020B0609020204030204" pitchFamily="49" charset="0"/>
                <a:cs typeface="Courier New" panose="02070309020205020404" pitchFamily="49" charset="0"/>
              </a:rPr>
              <a:t>n_bars</a:t>
            </a:r>
            <a:endParaRPr lang="en-GB" sz="1200" dirty="0">
              <a:latin typeface="Consolas" panose="020B0609020204030204" pitchFamily="49" charset="0"/>
              <a:cs typeface="Courier New" panose="02070309020205020404" pitchFamily="49" charset="0"/>
            </a:endParaRPr>
          </a:p>
          <a:p>
            <a:r>
              <a:rPr lang="en-GB" sz="1200" dirty="0">
                <a:latin typeface="Consolas" panose="020B0609020204030204" pitchFamily="49" charset="0"/>
                <a:cs typeface="Courier New" panose="02070309020205020404" pitchFamily="49" charset="0"/>
              </a:rPr>
              <a:t>for name in selected:</a:t>
            </a:r>
          </a:p>
          <a:p>
            <a:r>
              <a:rPr lang="en-GB" sz="1200" dirty="0">
                <a:latin typeface="Consolas" panose="020B0609020204030204" pitchFamily="49" charset="0"/>
                <a:cs typeface="Courier New" panose="02070309020205020404" pitchFamily="49" charset="0"/>
              </a:rPr>
              <a:t>    values = </a:t>
            </a:r>
            <a:r>
              <a:rPr lang="en-GB" sz="1200" dirty="0" err="1">
                <a:latin typeface="Consolas" panose="020B0609020204030204" pitchFamily="49" charset="0"/>
                <a:cs typeface="Courier New" panose="02070309020205020404" pitchFamily="49" charset="0"/>
              </a:rPr>
              <a:t>normalised_data.loc</a:t>
            </a:r>
            <a:r>
              <a:rPr lang="en-GB" sz="1200" dirty="0">
                <a:latin typeface="Consolas" panose="020B0609020204030204" pitchFamily="49" charset="0"/>
                <a:cs typeface="Courier New" panose="02070309020205020404" pitchFamily="49" charset="0"/>
              </a:rPr>
              <a:t>[[name]].</a:t>
            </a:r>
            <a:r>
              <a:rPr lang="en-GB" sz="1200" dirty="0" err="1">
                <a:latin typeface="Consolas" panose="020B0609020204030204" pitchFamily="49" charset="0"/>
                <a:cs typeface="Courier New" panose="02070309020205020404" pitchFamily="49" charset="0"/>
              </a:rPr>
              <a:t>values.flatten</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tolist</a:t>
            </a:r>
            <a:r>
              <a:rPr lang="en-GB" sz="1200" dirty="0">
                <a:latin typeface="Consolas" panose="020B0609020204030204" pitchFamily="49" charset="0"/>
                <a:cs typeface="Courier New" panose="02070309020205020404" pitchFamily="49" charset="0"/>
              </a:rPr>
              <a:t>()</a:t>
            </a:r>
          </a:p>
          <a:p>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x_pos</a:t>
            </a:r>
            <a:r>
              <a:rPr lang="en-GB" sz="1200" dirty="0">
                <a:latin typeface="Consolas" panose="020B0609020204030204" pitchFamily="49" charset="0"/>
                <a:cs typeface="Courier New" panose="02070309020205020404" pitchFamily="49" charset="0"/>
              </a:rPr>
              <a:t> = [x + (</a:t>
            </a:r>
            <a:r>
              <a:rPr lang="en-GB" sz="1200" dirty="0" err="1">
                <a:latin typeface="Consolas" panose="020B0609020204030204" pitchFamily="49" charset="0"/>
                <a:cs typeface="Courier New" panose="02070309020205020404" pitchFamily="49" charset="0"/>
              </a:rPr>
              <a:t>bar_width</a:t>
            </a:r>
            <a:r>
              <a:rPr lang="en-GB" sz="1200" dirty="0">
                <a:latin typeface="Consolas" panose="020B0609020204030204" pitchFamily="49" charset="0"/>
                <a:cs typeface="Courier New" panose="02070309020205020404" pitchFamily="49" charset="0"/>
              </a:rPr>
              <a:t> * c) for x in </a:t>
            </a:r>
            <a:r>
              <a:rPr lang="en-GB" sz="1200" dirty="0" err="1">
                <a:latin typeface="Consolas" panose="020B0609020204030204" pitchFamily="49" charset="0"/>
                <a:cs typeface="Courier New" panose="02070309020205020404" pitchFamily="49" charset="0"/>
              </a:rPr>
              <a:t>x_pos_base</a:t>
            </a:r>
            <a:r>
              <a:rPr lang="en-GB" sz="1200" dirty="0">
                <a:latin typeface="Consolas" panose="020B0609020204030204" pitchFamily="49" charset="0"/>
                <a:cs typeface="Courier New" panose="02070309020205020404" pitchFamily="49" charset="0"/>
              </a:rPr>
              <a:t>]</a:t>
            </a:r>
          </a:p>
          <a:p>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plt.bar</a:t>
            </a:r>
            <a:r>
              <a:rPr lang="en-GB" sz="1200" b="1" dirty="0">
                <a:latin typeface="Consolas" panose="020B0609020204030204" pitchFamily="49" charset="0"/>
                <a:cs typeface="Courier New" panose="02070309020205020404" pitchFamily="49" charset="0"/>
              </a:rPr>
              <a:t>(</a:t>
            </a:r>
            <a:r>
              <a:rPr lang="en-GB" sz="1200" b="1" dirty="0" err="1">
                <a:latin typeface="Consolas" panose="020B0609020204030204" pitchFamily="49" charset="0"/>
                <a:cs typeface="Courier New" panose="02070309020205020404" pitchFamily="49" charset="0"/>
              </a:rPr>
              <a:t>x_pos</a:t>
            </a:r>
            <a:r>
              <a:rPr lang="en-GB" sz="1200" b="1" dirty="0">
                <a:latin typeface="Consolas" panose="020B0609020204030204" pitchFamily="49" charset="0"/>
                <a:cs typeface="Courier New" panose="02070309020205020404" pitchFamily="49" charset="0"/>
              </a:rPr>
              <a:t>, values, </a:t>
            </a:r>
            <a:r>
              <a:rPr lang="en-GB" sz="1200" b="1" dirty="0" err="1">
                <a:latin typeface="Consolas" panose="020B0609020204030204" pitchFamily="49" charset="0"/>
                <a:cs typeface="Courier New" panose="02070309020205020404" pitchFamily="49" charset="0"/>
              </a:rPr>
              <a:t>color</a:t>
            </a:r>
            <a:r>
              <a:rPr lang="en-GB" sz="1200" b="1" dirty="0">
                <a:latin typeface="Consolas" panose="020B0609020204030204" pitchFamily="49" charset="0"/>
                <a:cs typeface="Courier New" panose="02070309020205020404" pitchFamily="49" charset="0"/>
              </a:rPr>
              <a:t>=colours[c % </a:t>
            </a:r>
            <a:r>
              <a:rPr lang="en-GB" sz="1200" b="1" dirty="0" err="1">
                <a:latin typeface="Consolas" panose="020B0609020204030204" pitchFamily="49" charset="0"/>
                <a:cs typeface="Courier New" panose="02070309020205020404" pitchFamily="49" charset="0"/>
              </a:rPr>
              <a:t>len</a:t>
            </a:r>
            <a:r>
              <a:rPr lang="en-GB" sz="1200" b="1" dirty="0">
                <a:latin typeface="Consolas" panose="020B0609020204030204" pitchFamily="49" charset="0"/>
                <a:cs typeface="Courier New" panose="02070309020205020404" pitchFamily="49" charset="0"/>
              </a:rPr>
              <a:t>(colours)],</a:t>
            </a:r>
          </a:p>
          <a:p>
            <a:r>
              <a:rPr lang="en-GB" sz="1200" b="1" dirty="0">
                <a:latin typeface="Consolas" panose="020B0609020204030204" pitchFamily="49" charset="0"/>
                <a:cs typeface="Courier New" panose="02070309020205020404" pitchFamily="49" charset="0"/>
              </a:rPr>
              <a:t>        width=</a:t>
            </a:r>
            <a:r>
              <a:rPr lang="en-GB" sz="1200" b="1" dirty="0" err="1">
                <a:latin typeface="Consolas" panose="020B0609020204030204" pitchFamily="49" charset="0"/>
                <a:cs typeface="Courier New" panose="02070309020205020404" pitchFamily="49" charset="0"/>
              </a:rPr>
              <a:t>bar_width</a:t>
            </a:r>
            <a:r>
              <a:rPr lang="en-GB" sz="1200" b="1"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edgecolor</a:t>
            </a:r>
            <a:r>
              <a:rPr lang="en-GB" sz="1200" b="1" dirty="0">
                <a:latin typeface="Consolas" panose="020B0609020204030204" pitchFamily="49" charset="0"/>
                <a:cs typeface="Courier New" panose="02070309020205020404" pitchFamily="49" charset="0"/>
              </a:rPr>
              <a:t>='white', label='Product ' + name)</a:t>
            </a:r>
          </a:p>
          <a:p>
            <a:r>
              <a:rPr lang="en-GB" sz="1200" dirty="0">
                <a:latin typeface="Consolas" panose="020B0609020204030204" pitchFamily="49" charset="0"/>
                <a:cs typeface="Courier New" panose="02070309020205020404" pitchFamily="49" charset="0"/>
              </a:rPr>
              <a:t>    c += 1</a:t>
            </a:r>
          </a:p>
          <a:p>
            <a:r>
              <a:rPr lang="en-GB" sz="1200" dirty="0" err="1">
                <a:latin typeface="Consolas" panose="020B0609020204030204" pitchFamily="49" charset="0"/>
                <a:cs typeface="Courier New" panose="02070309020205020404" pitchFamily="49" charset="0"/>
              </a:rPr>
              <a:t>plt.yticks</a:t>
            </a:r>
            <a:r>
              <a:rPr lang="en-GB" sz="1200" dirty="0">
                <a:latin typeface="Consolas" panose="020B0609020204030204" pitchFamily="49" charset="0"/>
                <a:cs typeface="Courier New" panose="02070309020205020404" pitchFamily="49" charset="0"/>
              </a:rPr>
              <a:t>([0.2, 0.4, 0.6, 0.8, 1.0])</a:t>
            </a:r>
          </a:p>
          <a:p>
            <a:r>
              <a:rPr lang="en-GB" sz="1200" dirty="0" err="1">
                <a:latin typeface="Consolas" panose="020B0609020204030204" pitchFamily="49" charset="0"/>
                <a:cs typeface="Courier New" panose="02070309020205020404" pitchFamily="49" charset="0"/>
              </a:rPr>
              <a:t>x_pos</a:t>
            </a:r>
            <a:r>
              <a:rPr lang="en-GB" sz="1200" dirty="0">
                <a:latin typeface="Consolas" panose="020B0609020204030204" pitchFamily="49" charset="0"/>
                <a:cs typeface="Courier New" panose="02070309020205020404" pitchFamily="49" charset="0"/>
              </a:rPr>
              <a:t> = [x + (</a:t>
            </a:r>
            <a:r>
              <a:rPr lang="en-GB" sz="1200" dirty="0" err="1">
                <a:latin typeface="Consolas" panose="020B0609020204030204" pitchFamily="49" charset="0"/>
                <a:cs typeface="Courier New" panose="02070309020205020404" pitchFamily="49" charset="0"/>
              </a:rPr>
              <a:t>bar_width</a:t>
            </a:r>
            <a:r>
              <a:rPr lang="en-GB" sz="1200" dirty="0">
                <a:latin typeface="Consolas" panose="020B0609020204030204" pitchFamily="49" charset="0"/>
                <a:cs typeface="Courier New" panose="02070309020205020404" pitchFamily="49" charset="0"/>
              </a:rPr>
              <a:t> * (c - 1) / 2) for x in </a:t>
            </a:r>
            <a:r>
              <a:rPr lang="en-GB" sz="1200" dirty="0" err="1">
                <a:latin typeface="Consolas" panose="020B0609020204030204" pitchFamily="49" charset="0"/>
                <a:cs typeface="Courier New" panose="02070309020205020404" pitchFamily="49" charset="0"/>
              </a:rPr>
              <a:t>x_pos_base</a:t>
            </a:r>
            <a:r>
              <a:rPr lang="en-GB" sz="1200" dirty="0">
                <a:latin typeface="Consolas" panose="020B0609020204030204" pitchFamily="49" charset="0"/>
                <a:cs typeface="Courier New" panose="02070309020205020404" pitchFamily="49" charset="0"/>
              </a:rPr>
              <a:t>]</a:t>
            </a:r>
          </a:p>
          <a:p>
            <a:r>
              <a:rPr lang="en-GB" sz="1200" dirty="0" err="1">
                <a:latin typeface="Consolas" panose="020B0609020204030204" pitchFamily="49" charset="0"/>
                <a:cs typeface="Courier New" panose="02070309020205020404" pitchFamily="49" charset="0"/>
              </a:rPr>
              <a:t>plt.xticks</a:t>
            </a:r>
            <a:r>
              <a:rPr lang="en-GB" sz="1200" dirty="0">
                <a:latin typeface="Consolas" panose="020B0609020204030204" pitchFamily="49" charset="0"/>
                <a:cs typeface="Courier New" panose="02070309020205020404" pitchFamily="49" charset="0"/>
              </a:rPr>
              <a:t>(</a:t>
            </a:r>
            <a:r>
              <a:rPr lang="en-GB" sz="1200" dirty="0" err="1">
                <a:latin typeface="Consolas" panose="020B0609020204030204" pitchFamily="49" charset="0"/>
                <a:cs typeface="Courier New" panose="02070309020205020404" pitchFamily="49" charset="0"/>
              </a:rPr>
              <a:t>x_pos</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summary_data.columns</a:t>
            </a:r>
            <a:r>
              <a:rPr lang="en-GB" sz="1200" dirty="0">
                <a:latin typeface="Consolas" panose="020B0609020204030204" pitchFamily="49" charset="0"/>
                <a:cs typeface="Courier New" panose="02070309020205020404" pitchFamily="49" charset="0"/>
              </a:rPr>
              <a:t>)</a:t>
            </a:r>
          </a:p>
          <a:p>
            <a:r>
              <a:rPr lang="en-GB" sz="1200" dirty="0" err="1">
                <a:latin typeface="Consolas" panose="020B0609020204030204" pitchFamily="49" charset="0"/>
                <a:cs typeface="Courier New" panose="02070309020205020404" pitchFamily="49" charset="0"/>
              </a:rPr>
              <a:t>plt.legend</a:t>
            </a:r>
            <a:r>
              <a:rPr lang="en-GB" sz="1200" dirty="0">
                <a:latin typeface="Consolas" panose="020B0609020204030204" pitchFamily="49" charset="0"/>
                <a:cs typeface="Courier New" panose="02070309020205020404" pitchFamily="49" charset="0"/>
              </a:rPr>
              <a:t>()</a:t>
            </a:r>
          </a:p>
          <a:p>
            <a:r>
              <a:rPr lang="en-GB" sz="1200" dirty="0" err="1">
                <a:latin typeface="Consolas" panose="020B0609020204030204" pitchFamily="49" charset="0"/>
                <a:cs typeface="Courier New" panose="02070309020205020404" pitchFamily="49" charset="0"/>
              </a:rPr>
              <a:t>plt.show</a:t>
            </a:r>
            <a:r>
              <a:rPr lang="en-GB" sz="1200"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272667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03ComparativeBarChart high volume.py</a:t>
            </a:r>
          </a:p>
        </p:txBody>
      </p:sp>
      <p:sp>
        <p:nvSpPr>
          <p:cNvPr id="4" name="Slide Number Placeholder 3"/>
          <p:cNvSpPr>
            <a:spLocks noGrp="1"/>
          </p:cNvSpPr>
          <p:nvPr>
            <p:ph type="sldNum" sz="quarter" idx="10"/>
          </p:nvPr>
        </p:nvSpPr>
        <p:spPr/>
        <p:txBody>
          <a:bodyPr/>
          <a:lstStyle/>
          <a:p>
            <a:pPr lvl="1">
              <a:defRPr/>
            </a:pPr>
            <a:fld id="{F5F7847F-6F75-4BEC-8768-EA6FFAC93D0A}" type="slidenum">
              <a:rPr lang="es-ES" smtClean="0"/>
              <a:pPr lvl="1">
                <a:defRPr/>
              </a:pPr>
              <a:t>9</a:t>
            </a:fld>
            <a:endParaRPr lang="es-ES"/>
          </a:p>
        </p:txBody>
      </p:sp>
      <p:pic>
        <p:nvPicPr>
          <p:cNvPr id="5" name="Picture 4" descr="Fig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0358" y="1534550"/>
            <a:ext cx="4477298" cy="4790050"/>
          </a:xfrm>
          <a:prstGeom prst="rect">
            <a:avLst/>
          </a:prstGeom>
        </p:spPr>
      </p:pic>
      <p:sp>
        <p:nvSpPr>
          <p:cNvPr id="8" name="Rectangular Callout 7">
            <a:extLst>
              <a:ext uri="{FF2B5EF4-FFF2-40B4-BE49-F238E27FC236}">
                <a16:creationId xmlns:a16="http://schemas.microsoft.com/office/drawing/2014/main" id="{CF2E21A2-7C86-46BE-898D-17F88526EC1D}"/>
              </a:ext>
            </a:extLst>
          </p:cNvPr>
          <p:cNvSpPr/>
          <p:nvPr/>
        </p:nvSpPr>
        <p:spPr bwMode="auto">
          <a:xfrm>
            <a:off x="533400" y="1637626"/>
            <a:ext cx="3048000" cy="724574"/>
          </a:xfrm>
          <a:prstGeom prst="wedgeRectCallout">
            <a:avLst>
              <a:gd name="adj1" fmla="val 49279"/>
              <a:gd name="adj2" fmla="val -21649"/>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lang="en-GB" dirty="0">
                <a:solidFill>
                  <a:schemeClr val="tx1"/>
                </a:solidFill>
              </a:rPr>
              <a:t>helps understanding a little, e.g. …</a:t>
            </a:r>
            <a:endParaRPr kumimoji="0" lang="en-GB" sz="2400" b="0" i="0" u="none" strike="noStrike" cap="none" normalizeH="0" baseline="0" dirty="0">
              <a:ln>
                <a:noFill/>
              </a:ln>
              <a:solidFill>
                <a:schemeClr val="tx1"/>
              </a:solidFill>
              <a:effectLst/>
            </a:endParaRPr>
          </a:p>
        </p:txBody>
      </p:sp>
      <p:sp>
        <p:nvSpPr>
          <p:cNvPr id="10" name="Rectangular Callout 9">
            <a:extLst>
              <a:ext uri="{FF2B5EF4-FFF2-40B4-BE49-F238E27FC236}">
                <a16:creationId xmlns:a16="http://schemas.microsoft.com/office/drawing/2014/main" id="{CF2E21A2-7C86-46BE-898D-17F88526EC1D}"/>
              </a:ext>
            </a:extLst>
          </p:cNvPr>
          <p:cNvSpPr/>
          <p:nvPr/>
        </p:nvSpPr>
        <p:spPr bwMode="auto">
          <a:xfrm>
            <a:off x="1878957" y="5900336"/>
            <a:ext cx="3810000" cy="762001"/>
          </a:xfrm>
          <a:prstGeom prst="wedgeRectCallout">
            <a:avLst>
              <a:gd name="adj1" fmla="val 84587"/>
              <a:gd name="adj2" fmla="val -72370"/>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kumimoji="0" lang="en-GB" sz="2400" b="0" i="0" u="none" strike="noStrike" cap="none" normalizeH="0" baseline="0" dirty="0">
                <a:ln>
                  <a:noFill/>
                </a:ln>
                <a:solidFill>
                  <a:schemeClr val="tx1"/>
                </a:solidFill>
                <a:effectLst/>
              </a:rPr>
              <a:t>nothing spent on marketing</a:t>
            </a:r>
            <a:r>
              <a:rPr kumimoji="0" lang="en-GB" sz="2400" b="0" i="0" u="none" strike="noStrike" cap="none" normalizeH="0" dirty="0">
                <a:ln>
                  <a:noFill/>
                </a:ln>
                <a:solidFill>
                  <a:schemeClr val="tx1"/>
                </a:solidFill>
                <a:effectLst/>
              </a:rPr>
              <a:t> product L</a:t>
            </a:r>
            <a:endParaRPr kumimoji="0" lang="en-GB" sz="2400" b="0" i="0" u="none" strike="noStrike" cap="none" normalizeH="0" baseline="0" dirty="0">
              <a:ln>
                <a:noFill/>
              </a:ln>
              <a:solidFill>
                <a:schemeClr val="tx1"/>
              </a:solidFill>
              <a:effectLst/>
            </a:endParaRPr>
          </a:p>
        </p:txBody>
      </p:sp>
      <p:sp>
        <p:nvSpPr>
          <p:cNvPr id="12" name="Rectangular Callout 11">
            <a:extLst>
              <a:ext uri="{FF2B5EF4-FFF2-40B4-BE49-F238E27FC236}">
                <a16:creationId xmlns:a16="http://schemas.microsoft.com/office/drawing/2014/main" id="{CF2E21A2-7C86-46BE-898D-17F88526EC1D}"/>
              </a:ext>
            </a:extLst>
          </p:cNvPr>
          <p:cNvSpPr/>
          <p:nvPr/>
        </p:nvSpPr>
        <p:spPr bwMode="auto">
          <a:xfrm>
            <a:off x="533400" y="2508259"/>
            <a:ext cx="3810000" cy="762001"/>
          </a:xfrm>
          <a:prstGeom prst="wedgeRectCallout">
            <a:avLst>
              <a:gd name="adj1" fmla="val 94758"/>
              <a:gd name="adj2" fmla="val 12990"/>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kumimoji="0" lang="en-GB" sz="2400" b="0" i="0" u="none" strike="noStrike" cap="none" normalizeH="0" baseline="0" dirty="0">
                <a:ln>
                  <a:noFill/>
                </a:ln>
                <a:solidFill>
                  <a:schemeClr val="tx1"/>
                </a:solidFill>
                <a:effectLst/>
              </a:rPr>
              <a:t>maybe why</a:t>
            </a:r>
            <a:r>
              <a:rPr kumimoji="0" lang="en-GB" sz="2400" b="0" i="0" u="none" strike="noStrike" cap="none" normalizeH="0" dirty="0">
                <a:ln>
                  <a:noFill/>
                </a:ln>
                <a:solidFill>
                  <a:schemeClr val="tx1"/>
                </a:solidFill>
                <a:effectLst/>
              </a:rPr>
              <a:t> it doesn’t sell as well as A &amp; F</a:t>
            </a:r>
            <a:endParaRPr kumimoji="0" lang="en-GB" sz="2400" b="0" i="0" u="none" strike="noStrike" cap="none" normalizeH="0" baseline="0" dirty="0">
              <a:ln>
                <a:noFill/>
              </a:ln>
              <a:solidFill>
                <a:schemeClr val="tx1"/>
              </a:solidFill>
              <a:effectLst/>
            </a:endParaRPr>
          </a:p>
        </p:txBody>
      </p:sp>
      <p:sp>
        <p:nvSpPr>
          <p:cNvPr id="13" name="Rectangular Callout 12">
            <a:extLst>
              <a:ext uri="{FF2B5EF4-FFF2-40B4-BE49-F238E27FC236}">
                <a16:creationId xmlns:a16="http://schemas.microsoft.com/office/drawing/2014/main" id="{CF2E21A2-7C86-46BE-898D-17F88526EC1D}"/>
              </a:ext>
            </a:extLst>
          </p:cNvPr>
          <p:cNvSpPr/>
          <p:nvPr/>
        </p:nvSpPr>
        <p:spPr bwMode="auto">
          <a:xfrm>
            <a:off x="533400" y="3423726"/>
            <a:ext cx="3810000" cy="762001"/>
          </a:xfrm>
          <a:prstGeom prst="wedgeRectCallout">
            <a:avLst>
              <a:gd name="adj1" fmla="val 69273"/>
              <a:gd name="adj2" fmla="val 26599"/>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kumimoji="0" lang="en-GB" sz="2400" b="0" i="0" u="none" strike="noStrike" cap="none" normalizeH="0" baseline="0" dirty="0">
                <a:ln>
                  <a:noFill/>
                </a:ln>
                <a:solidFill>
                  <a:schemeClr val="tx1"/>
                </a:solidFill>
                <a:effectLst/>
              </a:rPr>
              <a:t>or maybe it’s because</a:t>
            </a:r>
            <a:r>
              <a:rPr kumimoji="0" lang="en-GB" sz="2400" b="0" i="0" u="none" strike="noStrike" cap="none" normalizeH="0" dirty="0">
                <a:ln>
                  <a:noFill/>
                </a:ln>
                <a:solidFill>
                  <a:schemeClr val="tx1"/>
                </a:solidFill>
                <a:effectLst/>
              </a:rPr>
              <a:t> L is much more expensive</a:t>
            </a:r>
            <a:endParaRPr kumimoji="0" lang="en-GB" sz="2400" b="0" i="0" u="none" strike="noStrike" cap="none" normalizeH="0" baseline="0" dirty="0">
              <a:ln>
                <a:noFill/>
              </a:ln>
              <a:solidFill>
                <a:schemeClr val="tx1"/>
              </a:solidFill>
              <a:effectLst/>
            </a:endParaRPr>
          </a:p>
        </p:txBody>
      </p:sp>
      <p:sp>
        <p:nvSpPr>
          <p:cNvPr id="14" name="Rectangular Callout 13">
            <a:extLst>
              <a:ext uri="{FF2B5EF4-FFF2-40B4-BE49-F238E27FC236}">
                <a16:creationId xmlns:a16="http://schemas.microsoft.com/office/drawing/2014/main" id="{CF2E21A2-7C86-46BE-898D-17F88526EC1D}"/>
              </a:ext>
            </a:extLst>
          </p:cNvPr>
          <p:cNvSpPr/>
          <p:nvPr/>
        </p:nvSpPr>
        <p:spPr bwMode="auto">
          <a:xfrm>
            <a:off x="533400" y="4341045"/>
            <a:ext cx="3810000" cy="762001"/>
          </a:xfrm>
          <a:prstGeom prst="wedgeRectCallout">
            <a:avLst>
              <a:gd name="adj1" fmla="val 49974"/>
              <a:gd name="adj2" fmla="val -27834"/>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1" compatLnSpc="1">
            <a:prstTxWarp prst="textNoShape">
              <a:avLst/>
            </a:prstTxWarp>
          </a:bodyPr>
          <a:lstStyle/>
          <a:p>
            <a:r>
              <a:rPr kumimoji="0" lang="en-GB" sz="2400" b="0" i="0" u="none" strike="noStrike" cap="none" normalizeH="0" baseline="0" dirty="0">
                <a:ln>
                  <a:noFill/>
                </a:ln>
                <a:solidFill>
                  <a:schemeClr val="tx1"/>
                </a:solidFill>
                <a:effectLst/>
              </a:rPr>
              <a:t>or maybe it’s nothing to</a:t>
            </a:r>
            <a:r>
              <a:rPr kumimoji="0" lang="en-GB" sz="2400" b="0" i="0" u="none" strike="noStrike" cap="none" normalizeH="0" dirty="0">
                <a:ln>
                  <a:noFill/>
                </a:ln>
                <a:solidFill>
                  <a:schemeClr val="tx1"/>
                </a:solidFill>
                <a:effectLst/>
              </a:rPr>
              <a:t> do with marketing / price …</a:t>
            </a:r>
            <a:endParaRPr kumimoji="0" lang="en-GB"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3702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animBg="1"/>
      <p:bldP spid="14" grpId="0" animBg="1"/>
    </p:bldLst>
  </p:timing>
</p:sld>
</file>

<file path=ppt/theme/theme1.xml><?xml version="1.0" encoding="utf-8"?>
<a:theme xmlns:a="http://schemas.openxmlformats.org/drawingml/2006/main" name="Term1Theme">
  <a:themeElements>
    <a:clrScheme name="cg3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cg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ctr" anchorCtr="1"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ctr" anchorCtr="1"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cg3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g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g3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g3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g3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g3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g3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F6EDEE1D-1130-4699-8827-AC4D28442123}" vid="{C49FF121-B8D8-4C8D-9765-86518DFE19C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COMP1753</Template>
  <TotalTime>102</TotalTime>
  <Words>4596</Words>
  <Application>Microsoft Office PowerPoint</Application>
  <PresentationFormat>On-screen Show (4:3)</PresentationFormat>
  <Paragraphs>645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Consolas</vt:lpstr>
      <vt:lpstr>Times New Roman</vt:lpstr>
      <vt:lpstr>Term1Theme</vt:lpstr>
      <vt:lpstr>Lecture 06: Dimension</vt:lpstr>
      <vt:lpstr>Motivation / Objectives</vt:lpstr>
      <vt:lpstr>Common features</vt:lpstr>
      <vt:lpstr>Dimension?</vt:lpstr>
      <vt:lpstr>01BarChart all attributes.py</vt:lpstr>
      <vt:lpstr>02BarChart all attributes subplots.py</vt:lpstr>
      <vt:lpstr>Normalisation</vt:lpstr>
      <vt:lpstr>03ComparativeBarChart high volume.py</vt:lpstr>
      <vt:lpstr>03ComparativeBarChart high volume.py</vt:lpstr>
      <vt:lpstr>Radar / Spider plots</vt:lpstr>
      <vt:lpstr>04RadarPlot all subplots.py</vt:lpstr>
      <vt:lpstr>05RadarPlot high volume subplots.py</vt:lpstr>
      <vt:lpstr>06RadarPlot high volume overlaid.py</vt:lpstr>
      <vt:lpstr>06RadarPlot high volume overlaid.py</vt:lpstr>
      <vt:lpstr>Correlogram / Pair Plot</vt:lpstr>
      <vt:lpstr>07Correlogram all attributes.py</vt:lpstr>
      <vt:lpstr>07Correlogram all attributes.py</vt:lpstr>
      <vt:lpstr>Bubble plots</vt:lpstr>
      <vt:lpstr>08BubblePlot price cost profit.py</vt:lpstr>
      <vt:lpstr>Observations</vt:lpstr>
      <vt:lpstr>09BubblePlot price cost sales.py</vt:lpstr>
      <vt:lpstr>Observations</vt:lpstr>
      <vt:lpstr>10BubblePlot marketing sales profit.py</vt:lpstr>
      <vt:lpstr>Observations</vt:lpstr>
      <vt:lpstr>Advertising</vt:lpstr>
      <vt:lpstr>11BubblePlot profit advertising sales.py</vt:lpstr>
      <vt:lpstr>Observations</vt:lpstr>
      <vt:lpstr>12BubblePlot profit advertising sales log scale.py</vt:lpstr>
      <vt:lpstr>Data conclusions</vt:lpstr>
      <vt:lpstr>Lecture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Walshaw</dc:creator>
  <cp:lastModifiedBy>john omage</cp:lastModifiedBy>
  <cp:revision>472</cp:revision>
  <cp:lastPrinted>2017-09-27T13:17:06Z</cp:lastPrinted>
  <dcterms:created xsi:type="dcterms:W3CDTF">2002-08-02T19:17:07Z</dcterms:created>
  <dcterms:modified xsi:type="dcterms:W3CDTF">2023-02-23T13:59:46Z</dcterms:modified>
</cp:coreProperties>
</file>