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25"/>
  </p:notesMasterIdLst>
  <p:handoutMasterIdLst>
    <p:handoutMasterId r:id="rId26"/>
  </p:handoutMasterIdLst>
  <p:sldIdLst>
    <p:sldId id="256" r:id="rId2"/>
    <p:sldId id="488" r:id="rId3"/>
    <p:sldId id="582" r:id="rId4"/>
    <p:sldId id="583" r:id="rId5"/>
    <p:sldId id="470" r:id="rId6"/>
    <p:sldId id="559" r:id="rId7"/>
    <p:sldId id="560" r:id="rId8"/>
    <p:sldId id="584" r:id="rId9"/>
    <p:sldId id="586" r:id="rId10"/>
    <p:sldId id="587" r:id="rId11"/>
    <p:sldId id="590" r:id="rId12"/>
    <p:sldId id="591" r:id="rId13"/>
    <p:sldId id="592" r:id="rId14"/>
    <p:sldId id="600" r:id="rId15"/>
    <p:sldId id="594" r:id="rId16"/>
    <p:sldId id="601" r:id="rId17"/>
    <p:sldId id="596" r:id="rId18"/>
    <p:sldId id="595" r:id="rId19"/>
    <p:sldId id="597" r:id="rId20"/>
    <p:sldId id="598" r:id="rId21"/>
    <p:sldId id="602" r:id="rId22"/>
    <p:sldId id="603" r:id="rId23"/>
    <p:sldId id="493" r:id="rId24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 Walshaw" initials="CW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DFFCD0"/>
    <a:srgbClr val="FF0066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03484F-B4F6-4E59-A68F-89D0FA2F2BD0}" type="datetime1">
              <a:rPr lang="en-US"/>
              <a:pPr>
                <a:defRPr/>
              </a:pPr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259AB21-8E60-4259-A7E8-618F430DB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4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C4E028-8218-4E8C-9276-E0EB2FDDF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53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6C6FAE4-D501-4807-B9D0-74AD71C8410E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Adapted from Angel: Interactive Computer Graphics, Addison-Wesley 2009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9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DE4D64D-38A7-47D5-A355-05C11CD462E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81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BEC9081-50A4-4510-B900-83D901DC21C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771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4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BA5564D-3C7D-4859-BD45-84E199454FE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971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F6C2558-893D-4DD4-AB7C-16DE0354FE7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03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DD07E73-72BD-4DA1-B1DA-B44AC0ED1BE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06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B99FC67-CEF4-4D9B-A859-4253902D3093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779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B1EE893-736A-4BE7-B2CB-68E58ED9E83F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339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087E21F-B648-4865-B19A-3BAB8CB9ACB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587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A0C8F0-435C-47C1-B328-FCDAFF45FA30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45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</p:txBody>
      </p:sp>
      <p:sp>
        <p:nvSpPr>
          <p:cNvPr id="31748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charset="0"/>
                <a:ea typeface="ＭＳ Ｐゴシック" charset="-128"/>
                <a:cs typeface="+mn-cs"/>
              </a:defRPr>
            </a:lvl2pPr>
          </a:lstStyle>
          <a:p>
            <a:pPr lvl="1">
              <a:defRPr/>
            </a:pPr>
            <a:fld id="{9356C5D1-825A-4D98-9CF9-E8C9DDCE9D7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1029" name="Line 1029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51" name="Rectangle 10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GB"/>
              <a:t>Adapted from Angel: Interactive Computer Graphics, Addison-Wesley 2009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8213"/>
            <a:ext cx="1851288" cy="46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4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700" b="1" baseline="0">
          <a:solidFill>
            <a:schemeClr val="accent2"/>
          </a:solidFill>
          <a:latin typeface="+mj-lt"/>
          <a:ea typeface="ＭＳ Ｐゴシック" charset="-128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hangingPunct="1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1pPr>
      <a:lvl2pPr marL="571500" indent="-190500" algn="l" rtl="0" eaLnBrk="1" fontAlgn="base" hangingPunct="1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952500" indent="-1905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holoviews.org/user_guide/Colormap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" TargetMode="External"/><Relationship Id="rId2" Type="http://schemas.openxmlformats.org/officeDocument/2006/relationships/hyperlink" Target="https://hvplot.holoviz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mp"/><Relationship Id="rId4" Type="http://schemas.openxmlformats.org/officeDocument/2006/relationships/hyperlink" Target="http://bokeh.pydata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752600"/>
            <a:ext cx="8458200" cy="11430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Lecture 07</a:t>
            </a:r>
            <a:r>
              <a:rPr lang="en-US" dirty="0">
                <a:ea typeface="ＭＳ Ｐゴシック" pitchFamily="34" charset="-128"/>
              </a:rPr>
              <a:t>: Interaction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276600"/>
            <a:ext cx="6629400" cy="17526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Chris Walshaw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Computing &amp; Mathematical Sciences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University of Greenwich</a:t>
            </a: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D8F76D19-DA16-425B-A3CD-2589F56276CF}" type="slidenum">
              <a:rPr lang="es-ES" sz="1000" smtClean="0">
                <a:latin typeface="Arial" charset="0"/>
              </a:rPr>
              <a:pPr lvl="1"/>
              <a:t>1</a:t>
            </a:fld>
            <a:endParaRPr lang="es-ES" sz="100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05LinePlot high volume subplots tools.py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By default, </a:t>
            </a:r>
            <a:r>
              <a:rPr lang="en-GB" dirty="0" err="1"/>
              <a:t>hvPlot</a:t>
            </a:r>
            <a:r>
              <a:rPr lang="en-GB" dirty="0"/>
              <a:t> includes pan, box zoom, wheel zoom, save (as .</a:t>
            </a:r>
            <a:r>
              <a:rPr lang="en-GB" dirty="0" err="1"/>
              <a:t>png</a:t>
            </a:r>
            <a:r>
              <a:rPr lang="en-GB" dirty="0"/>
              <a:t>) &amp; reset tools</a:t>
            </a:r>
          </a:p>
          <a:p>
            <a:pPr lvl="1"/>
            <a:r>
              <a:rPr lang="en-GB" dirty="0"/>
              <a:t>however, it’s possible to add to these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Changes are shown in bold again</a:t>
            </a:r>
          </a:p>
          <a:p>
            <a:pPr lvl="1"/>
            <a:r>
              <a:rPr lang="en-GB" dirty="0"/>
              <a:t>when you specify the list of tools, none are included by default, so most of the list are reinstating the defaults</a:t>
            </a:r>
          </a:p>
          <a:p>
            <a:pPr lvl="1"/>
            <a:r>
              <a:rPr lang="en-GB" dirty="0"/>
              <a:t>however, the new ones (undo, redo and hover) are really useful - </a:t>
            </a:r>
            <a:r>
              <a:rPr lang="en-GB" b="1" dirty="0"/>
              <a:t>demo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10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2472" y="2479431"/>
            <a:ext cx="7772400" cy="1938992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['A', 'F', 'L']</a:t>
            </a:r>
          </a:p>
          <a:p>
            <a:endParaRPr lang="en-GB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plot = data[selected].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hvplot.line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frame_height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=200,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frame_width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=600,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xlabel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='Date',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ylabel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='Units sold',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title='High Volume Products',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tools=['pan', '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box_zoom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', '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wheel_zoom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', 'undo', 'redo', 'hover', 'save', 'reset']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subplots=True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).cols(1)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hvplot.show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(plot)</a:t>
            </a:r>
          </a:p>
        </p:txBody>
      </p:sp>
      <p:pic>
        <p:nvPicPr>
          <p:cNvPr id="13" name="Picture 12" descr="A close up of a cats face&#10;&#10;Description automatically generated">
            <a:extLst>
              <a:ext uri="{FF2B5EF4-FFF2-40B4-BE49-F238E27FC236}">
                <a16:creationId xmlns:a16="http://schemas.microsoft.com/office/drawing/2014/main" id="{B76DE251-53F0-440E-B44F-39A5143C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724" y="2743200"/>
            <a:ext cx="3998347" cy="6858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7F1BBE-25E3-4194-9E85-870C5B9C50E3}"/>
              </a:ext>
            </a:extLst>
          </p:cNvPr>
          <p:cNvCxnSpPr>
            <a:cxnSpLocks/>
          </p:cNvCxnSpPr>
          <p:nvPr/>
        </p:nvCxnSpPr>
        <p:spPr bwMode="auto">
          <a:xfrm flipV="1">
            <a:off x="4114800" y="3124200"/>
            <a:ext cx="2895600" cy="2438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E243FF-5DFF-4520-A165-0923B5B2F1FE}"/>
              </a:ext>
            </a:extLst>
          </p:cNvPr>
          <p:cNvCxnSpPr>
            <a:cxnSpLocks/>
          </p:cNvCxnSpPr>
          <p:nvPr/>
        </p:nvCxnSpPr>
        <p:spPr bwMode="auto">
          <a:xfrm flipV="1">
            <a:off x="4643981" y="3124200"/>
            <a:ext cx="2689226" cy="2438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D14684-8AC4-429A-BE21-6FF114475E68}"/>
              </a:ext>
            </a:extLst>
          </p:cNvPr>
          <p:cNvCxnSpPr>
            <a:cxnSpLocks/>
          </p:cNvCxnSpPr>
          <p:nvPr/>
        </p:nvCxnSpPr>
        <p:spPr bwMode="auto">
          <a:xfrm flipV="1">
            <a:off x="5740642" y="3276600"/>
            <a:ext cx="2031758" cy="2286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1199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06Histogram high volume.py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Of course, </a:t>
            </a:r>
            <a:r>
              <a:rPr lang="en-GB" dirty="0" err="1"/>
              <a:t>hvPlot</a:t>
            </a:r>
            <a:r>
              <a:rPr lang="en-GB" dirty="0"/>
              <a:t> can do other types of chart / plot</a:t>
            </a:r>
          </a:p>
          <a:p>
            <a:pPr lvl="1"/>
            <a:r>
              <a:rPr lang="en-GB" dirty="0"/>
              <a:t>the next 2 examples are histograms for high volume products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main changes are shown in bold – essentially just changing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.line()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to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hist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and adjusting the labels</a:t>
            </a:r>
          </a:p>
          <a:p>
            <a:r>
              <a:rPr lang="en-GB" dirty="0"/>
              <a:t>The alpha parameter makes the bars semi-transparent</a:t>
            </a:r>
          </a:p>
          <a:p>
            <a:pPr lvl="1"/>
            <a:r>
              <a:rPr lang="en-GB" dirty="0"/>
              <a:t>can also use with other types of plot</a:t>
            </a:r>
          </a:p>
          <a:p>
            <a:r>
              <a:rPr lang="en-GB" dirty="0"/>
              <a:t>The muted parameters mean that when you click on an item in the legend, its histogram disappears rather than being dimmed – </a:t>
            </a:r>
            <a:r>
              <a:rPr lang="en-GB" b="1" dirty="0"/>
              <a:t>demo</a:t>
            </a:r>
          </a:p>
          <a:p>
            <a:pPr lvl="1"/>
            <a:r>
              <a:rPr lang="en-GB" dirty="0"/>
              <a:t>can also use with other types of plot</a:t>
            </a:r>
          </a:p>
          <a:p>
            <a:endParaRPr lang="en-GB" b="1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11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0" y="2057400"/>
            <a:ext cx="8077200" cy="1938992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['A', 'F', 'L']</a:t>
            </a:r>
          </a:p>
          <a:p>
            <a:endParaRPr lang="en-GB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plot = data[selected].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hvplot.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hist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frame_height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=500,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frame_width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=500,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xlabel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='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Units sold per day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',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ylabel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='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Frequency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title='High Volume Products',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alpha=0.5,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muted_alpha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=0,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muted_fill_alpha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=0,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muted_line_alpha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=0,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tools=['pan', '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box_zoom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', '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wheel_zoom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', 'undo', 'redo', 'hover', 'save', 'reset']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hvplot.show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(plot)</a:t>
            </a:r>
          </a:p>
        </p:txBody>
      </p:sp>
      <p:sp>
        <p:nvSpPr>
          <p:cNvPr id="8" name="Curved Right Arrow 7"/>
          <p:cNvSpPr/>
          <p:nvPr/>
        </p:nvSpPr>
        <p:spPr bwMode="auto">
          <a:xfrm flipV="1">
            <a:off x="3328" y="2362197"/>
            <a:ext cx="682472" cy="2431363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" name="Curved Right Arrow 6"/>
          <p:cNvSpPr/>
          <p:nvPr/>
        </p:nvSpPr>
        <p:spPr bwMode="auto">
          <a:xfrm flipV="1">
            <a:off x="3328" y="3124200"/>
            <a:ext cx="682472" cy="20574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0" name="Curved Right Arrow 9"/>
          <p:cNvSpPr/>
          <p:nvPr/>
        </p:nvSpPr>
        <p:spPr bwMode="auto">
          <a:xfrm flipV="1">
            <a:off x="0" y="3124200"/>
            <a:ext cx="682472" cy="2507557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35E6D2-1D84-4447-92C0-2DF72DC5F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323854"/>
            <a:ext cx="2196182" cy="195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2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8" grpId="0" animBg="1"/>
      <p:bldP spid="7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07Histogram high volume custom bins.py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Can also set up the bin sizes ourselves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changes are shown in bold</a:t>
            </a:r>
          </a:p>
          <a:p>
            <a:pPr lvl="1"/>
            <a:r>
              <a:rPr lang="en-GB" dirty="0"/>
              <a:t>although the bin calculations are exactly the same as lecture 05</a:t>
            </a:r>
          </a:p>
          <a:p>
            <a:r>
              <a:rPr lang="en-GB" dirty="0"/>
              <a:t>Now the bins are 10 units wide and aligned on tick marks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12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0" y="1905506"/>
            <a:ext cx="8153400" cy="3046988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x_min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= 250</a:t>
            </a:r>
          </a:p>
          <a:p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x_max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= 550</a:t>
            </a:r>
          </a:p>
          <a:p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bin_width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= 10</a:t>
            </a:r>
          </a:p>
          <a:p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n_bins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= int((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x_max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-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x_min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) /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bin_width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print(str(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n_bins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) + ' bins')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bins = [(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x_min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+ x * (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x_max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-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x_min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) /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n_bins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) for x in range(int(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n_bins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))]</a:t>
            </a:r>
          </a:p>
          <a:p>
            <a:endParaRPr lang="en-GB" sz="12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plot = data[selected].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hvplot.hist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frame_height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=500,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frame_width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=500,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xlabel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='Units sold per day',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ylabel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='Frequency',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title='High Volume Products',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alpha=0.5,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muted_alpha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=0,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muted_fill_alpha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=0,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muted_line_alpha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=0,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tools=['pan', '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box_zoom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', '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wheel_zoom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', 'undo', 'redo', 'hover', 'save', 'reset'],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bins=bins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hvplot.show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(plot)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09C397-D37B-44F0-9770-8C6D018F2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1233598"/>
            <a:ext cx="2057400" cy="181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4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rved Right Arrow 10">
            <a:extLst>
              <a:ext uri="{FF2B5EF4-FFF2-40B4-BE49-F238E27FC236}">
                <a16:creationId xmlns:a16="http://schemas.microsoft.com/office/drawing/2014/main" id="{2C38A9C9-EB69-4BA3-A56A-D2E2DEF328D1}"/>
              </a:ext>
            </a:extLst>
          </p:cNvPr>
          <p:cNvSpPr/>
          <p:nvPr/>
        </p:nvSpPr>
        <p:spPr bwMode="auto">
          <a:xfrm flipV="1">
            <a:off x="3328" y="2514599"/>
            <a:ext cx="682472" cy="1857867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08HeatMap correlation.py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The heatmap code is shown below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cmap</a:t>
            </a:r>
            <a:r>
              <a:rPr lang="en-GB" dirty="0"/>
              <a:t> parameter refers to a colour-map – in this case 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coolwarm</a:t>
            </a:r>
            <a:endParaRPr lang="en-GB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for alternatives see </a:t>
            </a:r>
            <a:r>
              <a:rPr lang="en-GB" dirty="0">
                <a:hlinkClick r:id="rId2"/>
              </a:rPr>
              <a:t>http://holoviews.org/user_guide/Colormaps.html</a:t>
            </a:r>
            <a:r>
              <a:rPr lang="en-GB" dirty="0"/>
              <a:t> </a:t>
            </a:r>
          </a:p>
          <a:p>
            <a:r>
              <a:rPr lang="en-GB" dirty="0"/>
              <a:t>By default, </a:t>
            </a:r>
            <a:r>
              <a:rPr lang="en-GB" dirty="0" err="1"/>
              <a:t>hvPlot</a:t>
            </a:r>
            <a:r>
              <a:rPr lang="en-GB" dirty="0"/>
              <a:t> draws the diagonal bottom-left to top-right</a:t>
            </a:r>
          </a:p>
          <a:p>
            <a:pPr lvl="1"/>
            <a:r>
              <a:rPr lang="en-GB" dirty="0"/>
              <a:t>the 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invert_yaxis</a:t>
            </a:r>
            <a:r>
              <a:rPr lang="en-GB" dirty="0"/>
              <a:t> option draws it top-left to bottom-right (like </a:t>
            </a:r>
            <a:r>
              <a:rPr lang="en-GB" dirty="0" err="1"/>
              <a:t>Seaborn</a:t>
            </a:r>
            <a:r>
              <a:rPr lang="en-GB" dirty="0"/>
              <a:t>)</a:t>
            </a:r>
          </a:p>
          <a:p>
            <a:r>
              <a:rPr lang="en-GB" dirty="0"/>
              <a:t>The </a:t>
            </a:r>
            <a:r>
              <a:rPr lang="en-GB" dirty="0" err="1"/>
              <a:t>hvPlot</a:t>
            </a:r>
            <a:r>
              <a:rPr lang="en-GB" dirty="0"/>
              <a:t> colour-map matches the values in the correlation</a:t>
            </a:r>
          </a:p>
          <a:p>
            <a:pPr lvl="1"/>
            <a:r>
              <a:rPr lang="en-GB" dirty="0"/>
              <a:t>so if the smallest value is -0.5, it will be shown as the darkest blue</a:t>
            </a:r>
          </a:p>
          <a:p>
            <a:pPr lvl="1"/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clim</a:t>
            </a:r>
            <a:r>
              <a:rPr lang="en-GB" dirty="0"/>
              <a:t> corrects this so that -1 is mapped to the darkest blue (like </a:t>
            </a:r>
            <a:r>
              <a:rPr lang="en-GB" dirty="0" err="1"/>
              <a:t>Seaborn</a:t>
            </a:r>
            <a:r>
              <a:rPr lang="en-GB" dirty="0"/>
              <a:t>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13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0" y="1905000"/>
            <a:ext cx="4343400" cy="1384995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plot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data.corr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().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hvplot.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heatmap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frame_height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=500,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frame_width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=500,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title=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'Product correlations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rot=90,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cmap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='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coolwarm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).opts(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invert_yaxis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=True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clim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=(-1, 1)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hvplot.show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(plot)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12785F-8D79-4BF7-81C0-28E5351EB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280" y="1539912"/>
            <a:ext cx="2888920" cy="2587990"/>
          </a:xfrm>
          <a:prstGeom prst="rect">
            <a:avLst/>
          </a:prstGeom>
        </p:spPr>
      </p:pic>
      <p:sp>
        <p:nvSpPr>
          <p:cNvPr id="8" name="Curved Right Arrow 7">
            <a:extLst>
              <a:ext uri="{FF2B5EF4-FFF2-40B4-BE49-F238E27FC236}">
                <a16:creationId xmlns:a16="http://schemas.microsoft.com/office/drawing/2014/main" id="{2C38A9C9-EB69-4BA3-A56A-D2E2DEF328D1}"/>
              </a:ext>
            </a:extLst>
          </p:cNvPr>
          <p:cNvSpPr/>
          <p:nvPr/>
        </p:nvSpPr>
        <p:spPr bwMode="auto">
          <a:xfrm flipV="1">
            <a:off x="6383" y="2743198"/>
            <a:ext cx="682472" cy="2438401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0" name="Curved Right Arrow 7">
            <a:extLst>
              <a:ext uri="{FF2B5EF4-FFF2-40B4-BE49-F238E27FC236}">
                <a16:creationId xmlns:a16="http://schemas.microsoft.com/office/drawing/2014/main" id="{838E1EAE-AA67-4A24-9505-729BBB42161C}"/>
              </a:ext>
            </a:extLst>
          </p:cNvPr>
          <p:cNvSpPr/>
          <p:nvPr/>
        </p:nvSpPr>
        <p:spPr bwMode="auto">
          <a:xfrm flipV="1">
            <a:off x="6383" y="2743200"/>
            <a:ext cx="682472" cy="32004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43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uiExpand="1" build="p"/>
      <p:bldP spid="9" grpId="0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A1C5E-6D54-4ED0-8C40-FE3DA910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Composing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D05EA-775B-41E1-B6C9-A51BB926C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Having identified correlations (again) in the heatmap we might want to create scatter plots of strongly correlated variables</a:t>
            </a:r>
          </a:p>
          <a:p>
            <a:pPr lvl="1"/>
            <a:r>
              <a:rPr lang="en-GB" dirty="0"/>
              <a:t>as before (lecture 04), these are H, M &amp; O</a:t>
            </a:r>
          </a:p>
          <a:p>
            <a:r>
              <a:rPr lang="en-GB" dirty="0"/>
              <a:t>Although we can easily create a scatter plot of any pair, there’s no one function that will do scatter plots of multiple arbitrary pairs like this</a:t>
            </a:r>
          </a:p>
          <a:p>
            <a:r>
              <a:rPr lang="en-GB" dirty="0"/>
              <a:t>Instead, </a:t>
            </a:r>
            <a:r>
              <a:rPr lang="en-GB" dirty="0" err="1"/>
              <a:t>hvPlot</a:t>
            </a:r>
            <a:r>
              <a:rPr lang="en-GB" dirty="0"/>
              <a:t> offers a really neat way to compose two plots together</a:t>
            </a:r>
          </a:p>
          <a:p>
            <a:pPr lvl="1"/>
            <a:r>
              <a:rPr lang="en-GB" dirty="0"/>
              <a:t>if you “</a:t>
            </a:r>
            <a:r>
              <a:rPr lang="en-GB" b="1" dirty="0"/>
              <a:t>add”</a:t>
            </a:r>
            <a:r>
              <a:rPr lang="en-GB" dirty="0"/>
              <a:t> the plots together, using </a:t>
            </a:r>
            <a:r>
              <a:rPr lang="en-GB" b="1" dirty="0"/>
              <a:t>+</a:t>
            </a:r>
            <a:r>
              <a:rPr lang="en-GB" dirty="0"/>
              <a:t>, they appear </a:t>
            </a:r>
            <a:r>
              <a:rPr lang="en-GB" b="1" dirty="0"/>
              <a:t>side-by-side</a:t>
            </a:r>
            <a:r>
              <a:rPr lang="en-GB" dirty="0"/>
              <a:t> and (where possible) their axes are connected</a:t>
            </a:r>
          </a:p>
          <a:p>
            <a:pPr lvl="1"/>
            <a:r>
              <a:rPr lang="en-GB" dirty="0"/>
              <a:t>if you </a:t>
            </a:r>
            <a:r>
              <a:rPr lang="en-GB" b="1" dirty="0"/>
              <a:t>“multiply” </a:t>
            </a:r>
            <a:r>
              <a:rPr lang="en-GB" dirty="0"/>
              <a:t>the plots, using </a:t>
            </a:r>
            <a:r>
              <a:rPr lang="en-GB" b="1" dirty="0"/>
              <a:t>*</a:t>
            </a:r>
            <a:r>
              <a:rPr lang="en-GB" dirty="0"/>
              <a:t>, they are overlaid </a:t>
            </a:r>
            <a:r>
              <a:rPr lang="en-GB" b="1" dirty="0"/>
              <a:t>on top of each other</a:t>
            </a:r>
          </a:p>
          <a:p>
            <a:r>
              <a:rPr lang="en-GB" dirty="0"/>
              <a:t>This can create really long lines of code, so use backslash (the \ symbol) to continue on to another 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56532-6A97-4DD4-AA81-0AED07B758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60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09ScatterPlots selected correlations.py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The code below creates scatter plots of H, M &amp; O against each other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Looks a little complicated initially but it’s just 3 separate plots “added” together with line continuations (backslashes) after each addition</a:t>
            </a:r>
          </a:p>
          <a:p>
            <a:pPr lvl="1"/>
            <a:r>
              <a:rPr lang="en-GB" dirty="0"/>
              <a:t>the 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xlim</a:t>
            </a:r>
            <a:r>
              <a:rPr lang="en-GB" dirty="0"/>
              <a:t> / 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ylim</a:t>
            </a:r>
            <a:r>
              <a:rPr lang="en-GB" dirty="0"/>
              <a:t> parameters just set the same x / y limits on each plot</a:t>
            </a:r>
          </a:p>
          <a:p>
            <a:pPr lvl="1"/>
            <a:r>
              <a:rPr lang="en-GB" dirty="0"/>
              <a:t>the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size</a:t>
            </a:r>
            <a:r>
              <a:rPr lang="en-GB" dirty="0"/>
              <a:t> parameter sets the size of the dots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15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0" y="1752600"/>
            <a:ext cx="4191000" cy="3416320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xlimits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= (20, 230)</a:t>
            </a:r>
          </a:p>
          <a:p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ylimits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= (20, 120)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plot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data.hvplot.scatter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frame_height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=300,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frame_width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=300,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x='H', y='M', title='H vs M',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xlim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xlimits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ylim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ylimits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, size=10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) + \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data.hvplot.scatter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frame_height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=300,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frame_width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=300,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x='H', y='O', title='H vs O',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xlim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xlimits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ylim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ylimits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, size=10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) + \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data.hvplot.scatter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frame_height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=300,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frame_width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=300,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x='M', y='O', title='M vs O',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xlim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xlimits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ylim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ylimits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, size=10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hvplot.show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(plot)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6CD92CC5-FDAE-4E6B-8965-90B156D1E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561" y="1981200"/>
            <a:ext cx="4433924" cy="165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4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10ScatterPlot selected correlations.py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If you change + to * the scatter plots are overlaid on top of each other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Each overlay gets a different colour</a:t>
            </a:r>
          </a:p>
          <a:p>
            <a:r>
              <a:rPr lang="en-GB" dirty="0"/>
              <a:t>However now it no longer makes sense to label axes</a:t>
            </a:r>
          </a:p>
          <a:p>
            <a:pPr lvl="1"/>
            <a:r>
              <a:rPr lang="en-GB" dirty="0"/>
              <a:t>the x-axis is sometimes H and sometimes M</a:t>
            </a:r>
          </a:p>
          <a:p>
            <a:pPr lvl="1"/>
            <a:r>
              <a:rPr lang="en-GB" dirty="0"/>
              <a:t>the y-axis is sometimes M and sometimes O</a:t>
            </a:r>
          </a:p>
          <a:p>
            <a:r>
              <a:rPr lang="en-GB" dirty="0"/>
              <a:t>So this plot is hard to interpret despite presenting similar info to example 09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16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0" y="1828800"/>
            <a:ext cx="4191000" cy="3046988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plot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data.hvplot.scatter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frame_height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=300,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frame_width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=300,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x='H', y='M',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xlabel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='',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ylabel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=‘’,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xlim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xlimits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ylim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ylimits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 size=10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data.hvplot.scatter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frame_height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=300,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frame_width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=300,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x='H', y='O',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xlabel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='',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ylabel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='',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xlim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xlimits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ylim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ylimits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 size=10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data.hvplot.scatter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frame_height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=300,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frame_width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=300,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x='M', y='O',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xlabel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='',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ylabel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='',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xlim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xlimits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ylim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ylimits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 size=10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hvplot.show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(plot)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14EA84-0BA1-4436-A533-E723DCF95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330" y="1830169"/>
            <a:ext cx="3515216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4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Bubble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For the multi-dimensional per product data we will construct bubble plots, same as lecture 06</a:t>
            </a:r>
          </a:p>
          <a:p>
            <a:r>
              <a:rPr lang="en-GB" dirty="0"/>
              <a:t>The data is read in and then the 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/>
              <a:t>dataframe</a:t>
            </a:r>
            <a:r>
              <a:rPr lang="en-GB" dirty="0"/>
              <a:t> is constructed, as before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17</a:t>
            </a:fld>
            <a:endParaRPr lang="es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69B20-86DB-4F10-BEFF-6F7949DDCDD8}"/>
              </a:ext>
            </a:extLst>
          </p:cNvPr>
          <p:cNvSpPr txBox="1"/>
          <p:nvPr/>
        </p:nvSpPr>
        <p:spPr>
          <a:xfrm>
            <a:off x="685800" y="2819400"/>
            <a:ext cx="7772400" cy="1754326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pd.DataFrame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(index=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data.columns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['Price']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price_per_unit.values</a:t>
            </a:r>
            <a:endParaRPr lang="en-GB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['Profit']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profit_per_unit.values</a:t>
            </a:r>
            <a:endParaRPr lang="en-GB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['Sales']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data.sum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().values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['Marketing']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marketing_data.values</a:t>
            </a:r>
            <a:endParaRPr lang="en-GB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['Advertising']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['Marketing'] /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['Sales']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['Cost']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['Price'] -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['Profit']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summary_data.head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summary_data.describe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03057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11BubblePlot profit advertising sales.py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To turn a scatter plot into a bubble plot, just set the bubble size in another column of the </a:t>
            </a:r>
            <a:r>
              <a:rPr lang="en-GB" dirty="0" err="1"/>
              <a:t>dataframe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Then pass the bubble size in as a parameter</a:t>
            </a:r>
          </a:p>
          <a:p>
            <a:r>
              <a:rPr lang="en-GB" dirty="0"/>
              <a:t>The following parameters are also very useful</a:t>
            </a:r>
          </a:p>
          <a:p>
            <a:pPr lvl="1"/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alpha</a:t>
            </a:r>
            <a:r>
              <a:rPr lang="en-GB" dirty="0"/>
              <a:t> makes the bubbles semi-transparent</a:t>
            </a:r>
          </a:p>
          <a:p>
            <a:pPr lvl="1"/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padding</a:t>
            </a:r>
            <a:r>
              <a:rPr lang="en-GB" dirty="0"/>
              <a:t> stops bubbles from overlapping the edge of the plot</a:t>
            </a:r>
          </a:p>
          <a:p>
            <a:pPr lvl="1"/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hover_cols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='all'</a:t>
            </a:r>
            <a:r>
              <a:rPr lang="en-GB" dirty="0"/>
              <a:t> means that the </a:t>
            </a:r>
            <a:r>
              <a:rPr lang="en-GB" dirty="0" err="1"/>
              <a:t>hovertool</a:t>
            </a:r>
            <a:r>
              <a:rPr lang="en-GB" dirty="0"/>
              <a:t> displays all variables (not just x, y &amp; bubble size) – can also customise this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18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0" y="2148515"/>
            <a:ext cx="8153400" cy="2123658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['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BubbleSize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'] =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['Sales'] * 0.01</a:t>
            </a:r>
          </a:p>
          <a:p>
            <a:endParaRPr lang="en-GB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plot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summary_data.hvplot.scatter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frame_height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=500,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frame_width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=500,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title='Profit vs Advertising (vs Sales)',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xlabel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='Profit (£/unit)',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ylabel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='Advertising (£/unit)',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alpha=0.5, padding=0.1,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hover_cols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='all',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tools=['pan', '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box_zoom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', '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wheel_zoom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', 'undo', 'redo', 'hover', 'save', 'reset'],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x='Profit', y='Advertising', size='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BubbleSize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hvplot.show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(plot)</a:t>
            </a:r>
          </a:p>
        </p:txBody>
      </p:sp>
      <p:sp>
        <p:nvSpPr>
          <p:cNvPr id="8" name="Curved Right Arrow 7"/>
          <p:cNvSpPr/>
          <p:nvPr/>
        </p:nvSpPr>
        <p:spPr bwMode="auto">
          <a:xfrm>
            <a:off x="6383" y="1600199"/>
            <a:ext cx="682472" cy="863837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0" name="Curved Right Arrow 7">
            <a:extLst>
              <a:ext uri="{FF2B5EF4-FFF2-40B4-BE49-F238E27FC236}">
                <a16:creationId xmlns:a16="http://schemas.microsoft.com/office/drawing/2014/main" id="{2C38A9C9-EB69-4BA3-A56A-D2E2DEF328D1}"/>
              </a:ext>
            </a:extLst>
          </p:cNvPr>
          <p:cNvSpPr/>
          <p:nvPr/>
        </p:nvSpPr>
        <p:spPr bwMode="auto">
          <a:xfrm flipV="1">
            <a:off x="6383" y="3581400"/>
            <a:ext cx="682472" cy="954542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1" name="Curved Right Arrow 7">
            <a:extLst>
              <a:ext uri="{FF2B5EF4-FFF2-40B4-BE49-F238E27FC236}">
                <a16:creationId xmlns:a16="http://schemas.microsoft.com/office/drawing/2014/main" id="{838E1EAE-AA67-4A24-9505-729BBB42161C}"/>
              </a:ext>
            </a:extLst>
          </p:cNvPr>
          <p:cNvSpPr/>
          <p:nvPr/>
        </p:nvSpPr>
        <p:spPr bwMode="auto">
          <a:xfrm flipV="1">
            <a:off x="6383" y="3200400"/>
            <a:ext cx="682472" cy="1696288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FA11F455-4D48-4812-861A-08EAC12A8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1777093"/>
            <a:ext cx="1600200" cy="1602540"/>
          </a:xfrm>
          <a:prstGeom prst="rect">
            <a:avLst/>
          </a:prstGeom>
        </p:spPr>
      </p:pic>
      <p:pic>
        <p:nvPicPr>
          <p:cNvPr id="14" name="Picture 1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B60FEC3-3BE9-4CC7-B31C-48BCF3BFC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1" y="3751055"/>
            <a:ext cx="1418208" cy="183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8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8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12BubblePlot profit advertising sales limits.py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To include limit lines, as before, can create and overlay horizontal lines using </a:t>
            </a:r>
            <a:r>
              <a:rPr lang="en-GB" dirty="0" err="1"/>
              <a:t>holoviews.HLine</a:t>
            </a:r>
            <a:r>
              <a:rPr lang="en-GB" dirty="0"/>
              <a:t>()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19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0" y="2133600"/>
            <a:ext cx="7772400" cy="4278094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hline200 = </a:t>
            </a:r>
            <a:r>
              <a:rPr lang="en-GB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hv.HLine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(2.00, label='£2.00 per unit')</a:t>
            </a:r>
          </a:p>
          <a:p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.opts(</a:t>
            </a:r>
            <a:r>
              <a:rPr lang="en-GB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line_dash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='dashed', </a:t>
            </a:r>
            <a:r>
              <a:rPr lang="en-GB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line_width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=0.5, </a:t>
            </a:r>
            <a:r>
              <a:rPr lang="en-GB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color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='black')</a:t>
            </a:r>
          </a:p>
          <a:p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hline100 = </a:t>
            </a:r>
            <a:r>
              <a:rPr lang="en-GB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hv.HLine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(1.00, label='£1.00 per unit')</a:t>
            </a:r>
          </a:p>
          <a:p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.opts(</a:t>
            </a:r>
            <a:r>
              <a:rPr lang="en-GB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line_dash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='dashed', </a:t>
            </a:r>
            <a:r>
              <a:rPr lang="en-GB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line_width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=0.5, </a:t>
            </a:r>
            <a:r>
              <a:rPr lang="en-GB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color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='red')</a:t>
            </a:r>
          </a:p>
          <a:p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hline050 = </a:t>
            </a:r>
            <a:r>
              <a:rPr lang="en-GB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hv.HLine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(0.50, label='£0.50 per unit')</a:t>
            </a:r>
          </a:p>
          <a:p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 .opts(</a:t>
            </a:r>
            <a:r>
              <a:rPr lang="en-GB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line_dash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='dashed', </a:t>
            </a:r>
            <a:r>
              <a:rPr lang="en-GB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line_width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=0.5, </a:t>
            </a:r>
            <a:r>
              <a:rPr lang="en-GB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color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='orange')</a:t>
            </a:r>
          </a:p>
          <a:p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hline025 = </a:t>
            </a:r>
            <a:r>
              <a:rPr lang="en-GB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hv.HLine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(0.25, label='£0.25 per unit')</a:t>
            </a:r>
          </a:p>
          <a:p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.opts(</a:t>
            </a:r>
            <a:r>
              <a:rPr lang="en-GB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line_dash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='dashed', </a:t>
            </a:r>
            <a:r>
              <a:rPr lang="en-GB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line_width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=0.5, </a:t>
            </a:r>
            <a:r>
              <a:rPr lang="en-GB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color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='green')</a:t>
            </a:r>
          </a:p>
          <a:p>
            <a:endParaRPr lang="en-GB" sz="1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plot =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summary_data.hvplot.scatter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... # unchanged</a:t>
            </a:r>
          </a:p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* \</a:t>
            </a:r>
          </a:p>
          <a:p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hline200 * \</a:t>
            </a:r>
          </a:p>
          <a:p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hline100 * \</a:t>
            </a:r>
          </a:p>
          <a:p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hline050 * \</a:t>
            </a:r>
          </a:p>
          <a:p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hline025</a:t>
            </a:r>
          </a:p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hvplot.show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(plot)</a:t>
            </a:r>
          </a:p>
        </p:txBody>
      </p:sp>
      <p:pic>
        <p:nvPicPr>
          <p:cNvPr id="8" name="Picture 7" descr="A screenshot of a map&#10;&#10;Description automatically generated">
            <a:extLst>
              <a:ext uri="{FF2B5EF4-FFF2-40B4-BE49-F238E27FC236}">
                <a16:creationId xmlns:a16="http://schemas.microsoft.com/office/drawing/2014/main" id="{6046D5CC-9E0B-4241-8306-44FB08D05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4208255"/>
            <a:ext cx="2133600" cy="218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7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/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5234843" cy="47244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The company who supplied the data want to know about products that</a:t>
            </a:r>
          </a:p>
          <a:p>
            <a:pPr lvl="1"/>
            <a:r>
              <a:rPr lang="en-GB" dirty="0"/>
              <a:t>don’t sell well or</a:t>
            </a:r>
          </a:p>
          <a:p>
            <a:pPr lvl="1"/>
            <a:r>
              <a:rPr lang="en-GB" dirty="0"/>
              <a:t>aren’t very profitable or</a:t>
            </a:r>
          </a:p>
          <a:p>
            <a:pPr lvl="1"/>
            <a:r>
              <a:rPr lang="en-GB" dirty="0"/>
              <a:t>cost too much to market or …</a:t>
            </a:r>
          </a:p>
          <a:p>
            <a:r>
              <a:rPr lang="en-GB" dirty="0"/>
              <a:t>Over the last 6 weeks we have looked at different aspects of visualisation using different types of chart</a:t>
            </a:r>
          </a:p>
          <a:p>
            <a:r>
              <a:rPr lang="en-GB" dirty="0"/>
              <a:t>This week we take a look at how we might provide interactive versions of some of these charts</a:t>
            </a:r>
          </a:p>
          <a:p>
            <a:pPr lvl="1"/>
            <a:r>
              <a:rPr lang="en-GB" dirty="0"/>
              <a:t>line plots</a:t>
            </a:r>
          </a:p>
          <a:p>
            <a:pPr lvl="1"/>
            <a:r>
              <a:rPr lang="en-GB" dirty="0"/>
              <a:t>histograms</a:t>
            </a:r>
          </a:p>
          <a:p>
            <a:pPr lvl="1"/>
            <a:r>
              <a:rPr lang="en-GB" dirty="0"/>
              <a:t>scatter plots</a:t>
            </a:r>
          </a:p>
          <a:p>
            <a:pPr lvl="1"/>
            <a:r>
              <a:rPr lang="en-GB" dirty="0"/>
              <a:t>bubble plots</a:t>
            </a:r>
          </a:p>
          <a:p>
            <a:pPr lvl="1"/>
            <a:r>
              <a:rPr lang="en-GB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</a:t>
            </a:fld>
            <a:endParaRPr lang="es-E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57C657-846B-4CEB-BE8A-681BB738D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290" y="1529179"/>
            <a:ext cx="2769910" cy="2443621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4A2721-B98E-45FF-8CCD-E7DE33732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846" y="4016521"/>
            <a:ext cx="2776354" cy="2443621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AAED89-3CB9-4858-99B9-846579947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6336" y="1531107"/>
            <a:ext cx="2819400" cy="2620743"/>
          </a:xfrm>
          <a:prstGeom prst="rect">
            <a:avLst/>
          </a:prstGeom>
        </p:spPr>
      </p:pic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C000F1CA-18E9-4145-973E-B2EB78F85D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8300" y="4181021"/>
            <a:ext cx="2819400" cy="228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1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13BubblePlot marketing sales profit.</a:t>
            </a:r>
            <a:r>
              <a:rPr lang="en-GB" dirty="0"/>
              <a:t>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Example 13 is an interactive version of example 10 from last week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20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97584" y="1828800"/>
            <a:ext cx="7760616" cy="2123658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['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BubbleSize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']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['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Profit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'] * 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50</a:t>
            </a:r>
          </a:p>
          <a:p>
            <a:endParaRPr lang="en-GB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plot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summary_data.hvplot.scatter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frame_height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=500,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frame_width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=500,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title='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Marketing vs Sales (vs Profit)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xlabel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='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Marketing (£)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',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ylabel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='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Sales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alpha=0.5, padding=0.1,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hover_cols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='all',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tools=['pan', '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box_zoom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', '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wheel_zoom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', 'undo', 'redo', 'hover', 'save', 'reset'],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x='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Marketing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', y='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Sales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', size='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BubbleSize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hvplot.show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(plot)</a:t>
            </a:r>
          </a:p>
        </p:txBody>
      </p:sp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9AA0110D-8ECC-43FF-AFCB-5C5C24031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928" y="3339927"/>
            <a:ext cx="3215911" cy="306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4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14BubblePlot marketing sales profit limits.py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Example 14 includes the limit lines too</a:t>
            </a:r>
          </a:p>
          <a:p>
            <a:pPr lvl="1"/>
            <a:r>
              <a:rPr lang="en-GB" dirty="0"/>
              <a:t>since the lines are not horizontal we use </a:t>
            </a:r>
            <a:r>
              <a:rPr lang="en-GB" dirty="0" err="1"/>
              <a:t>holoviews.Curve</a:t>
            </a:r>
            <a:r>
              <a:rPr lang="en-GB" dirty="0"/>
              <a:t>()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21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8019" y="2048929"/>
            <a:ext cx="7770181" cy="3293209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hline200 =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hv.Curve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([(0, 0), (40000,  20000)], label='£2.00 per unit’)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.opts(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line_dash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='dashed',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line_width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=0.5,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color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='black')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hline100 =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hv.Curve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([(0, 0), (40000,  40000)], label='£1.00 per unit’)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.opts(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line_dash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='dashed',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line_width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=0.5,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color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='red')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hline050 =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hv.Curve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([(0, 0), (40000,  80000)], label='£0.50 per unit’)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.opts(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line_dash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='dashed',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line_width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=0.5,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color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='orange')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hline025 =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hv.Curve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([(0, 0), (40000, 160000)], label='£0.25 per unit’)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.opts(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line_dash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='dashed',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line_width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=0.5,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color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='green')</a:t>
            </a:r>
          </a:p>
          <a:p>
            <a:endParaRPr lang="en-GB" sz="12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plot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summary_data.hvplot.scatter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... # unchanged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*\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hline200 *\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hline100 *\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hline050 *\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hline025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hvplot.show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(plot)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FB94C719-74B0-4B8B-9EE2-5736CC24F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24" y="3581400"/>
            <a:ext cx="3341594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6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13982-3295-429B-A687-B2773A141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Changes for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D3F18-287B-443D-94A9-6B5E814BB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Python notebooks need some changes</a:t>
            </a:r>
          </a:p>
          <a:p>
            <a:r>
              <a:rPr lang="en-GB" dirty="0"/>
              <a:t>In </a:t>
            </a:r>
            <a:r>
              <a:rPr lang="en-GB" dirty="0" err="1"/>
              <a:t>Colab</a:t>
            </a:r>
            <a:endParaRPr lang="en-GB" dirty="0"/>
          </a:p>
          <a:p>
            <a:pPr lvl="1"/>
            <a:r>
              <a:rPr lang="en-GB" dirty="0"/>
              <a:t>at the top </a:t>
            </a:r>
          </a:p>
          <a:p>
            <a:pPr marL="381000" lvl="1" indent="0">
              <a:buNone/>
            </a:pPr>
            <a:r>
              <a:rPr lang="en-GB" b="1" dirty="0">
                <a:latin typeface="Consolas" panose="020B0609020204030204" pitchFamily="49" charset="0"/>
                <a:cs typeface="Courier New" panose="02070309020205020404" pitchFamily="49" charset="0"/>
              </a:rPr>
              <a:t>!pip install </a:t>
            </a:r>
            <a:r>
              <a:rPr lang="en-GB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hvplot</a:t>
            </a:r>
            <a:endParaRPr lang="en-GB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381000" lvl="1" indent="0">
              <a:buNone/>
            </a:pPr>
            <a:r>
              <a:rPr lang="en-GB" b="1" dirty="0">
                <a:latin typeface="Consolas" panose="020B0609020204030204" pitchFamily="49" charset="0"/>
                <a:cs typeface="Courier New" panose="02070309020205020404" pitchFamily="49" charset="0"/>
              </a:rPr>
              <a:t>import </a:t>
            </a:r>
            <a:r>
              <a:rPr lang="en-GB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holoviews</a:t>
            </a:r>
            <a:r>
              <a:rPr lang="en-GB" b="1" dirty="0">
                <a:latin typeface="Consolas" panose="020B0609020204030204" pitchFamily="49" charset="0"/>
                <a:cs typeface="Courier New" panose="02070309020205020404" pitchFamily="49" charset="0"/>
              </a:rPr>
              <a:t> as </a:t>
            </a:r>
            <a:r>
              <a:rPr lang="en-GB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hv</a:t>
            </a:r>
            <a:endParaRPr lang="en-GB" b="1" dirty="0"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000000"/>
                </a:solidFill>
              </a:rPr>
              <a:t>in every code cell, replace “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hvplot.show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(plot)</a:t>
            </a:r>
            <a:r>
              <a:rPr lang="en-GB" dirty="0">
                <a:solidFill>
                  <a:srgbClr val="000000"/>
                </a:solidFill>
              </a:rPr>
              <a:t>” with</a:t>
            </a:r>
          </a:p>
          <a:p>
            <a:pPr marL="381000" lvl="1" indent="0">
              <a:buNone/>
            </a:pPr>
            <a:r>
              <a:rPr lang="en-GB" b="1" dirty="0" err="1">
                <a:latin typeface="Consolas" panose="020B0609020204030204" pitchFamily="49" charset="0"/>
              </a:rPr>
              <a:t>hv.extension</a:t>
            </a:r>
            <a:r>
              <a:rPr lang="en-GB" b="1" dirty="0">
                <a:latin typeface="Consolas" panose="020B0609020204030204" pitchFamily="49" charset="0"/>
              </a:rPr>
              <a:t>('bokeh')</a:t>
            </a:r>
            <a:endParaRPr lang="en-GB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381000" lvl="1" indent="0">
              <a:buNone/>
            </a:pPr>
            <a:r>
              <a:rPr lang="en-GB" b="1" dirty="0">
                <a:latin typeface="Consolas" panose="020B0609020204030204" pitchFamily="49" charset="0"/>
                <a:cs typeface="Courier New" panose="02070309020205020404" pitchFamily="49" charset="0"/>
              </a:rPr>
              <a:t>plot</a:t>
            </a:r>
            <a:endParaRPr lang="en-GB" b="1" dirty="0">
              <a:latin typeface="Consolas" panose="020B0609020204030204" pitchFamily="49" charset="0"/>
            </a:endParaRPr>
          </a:p>
          <a:p>
            <a:r>
              <a:rPr lang="en-GB" dirty="0"/>
              <a:t>In </a:t>
            </a:r>
            <a:r>
              <a:rPr lang="en-GB" dirty="0" err="1"/>
              <a:t>Jupyter</a:t>
            </a:r>
            <a:endParaRPr lang="en-GB" dirty="0"/>
          </a:p>
          <a:p>
            <a:pPr lvl="1"/>
            <a:r>
              <a:rPr lang="en-GB" dirty="0"/>
              <a:t>you can do exactly the same as above for </a:t>
            </a:r>
            <a:r>
              <a:rPr lang="en-GB" dirty="0" err="1"/>
              <a:t>Colab</a:t>
            </a:r>
            <a:r>
              <a:rPr lang="en-GB" dirty="0"/>
              <a:t> … </a:t>
            </a:r>
          </a:p>
          <a:p>
            <a:pPr lvl="1"/>
            <a:r>
              <a:rPr lang="en-GB" dirty="0"/>
              <a:t>… this will work but make the run-time very slow</a:t>
            </a:r>
          </a:p>
          <a:p>
            <a:r>
              <a:rPr lang="en-GB" dirty="0"/>
              <a:t>Alternatively, in </a:t>
            </a:r>
            <a:r>
              <a:rPr lang="en-GB" dirty="0" err="1"/>
              <a:t>Jupyter</a:t>
            </a:r>
            <a:endParaRPr lang="en-GB" dirty="0"/>
          </a:p>
          <a:p>
            <a:pPr lvl="1"/>
            <a:r>
              <a:rPr lang="en-GB" dirty="0"/>
              <a:t>make sure </a:t>
            </a:r>
            <a:r>
              <a:rPr lang="en-GB" dirty="0" err="1"/>
              <a:t>hvplot</a:t>
            </a:r>
            <a:r>
              <a:rPr lang="en-GB" dirty="0"/>
              <a:t> is installed (use “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pip install 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hvplot</a:t>
            </a:r>
            <a:r>
              <a:rPr lang="en-GB" dirty="0"/>
              <a:t>” in a command prompt)</a:t>
            </a:r>
          </a:p>
          <a:p>
            <a:pPr lvl="1"/>
            <a:r>
              <a:rPr lang="en-GB" dirty="0">
                <a:solidFill>
                  <a:srgbClr val="000000"/>
                </a:solidFill>
              </a:rPr>
              <a:t>in every code cell, replace “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hvplot.show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(plot)</a:t>
            </a:r>
            <a:r>
              <a:rPr lang="en-GB" dirty="0">
                <a:solidFill>
                  <a:srgbClr val="000000"/>
                </a:solidFill>
              </a:rPr>
              <a:t>” with</a:t>
            </a:r>
          </a:p>
          <a:p>
            <a:pPr marL="381000" lvl="1" indent="0">
              <a:buNone/>
            </a:pPr>
            <a:r>
              <a:rPr lang="en-GB" b="1" dirty="0">
                <a:latin typeface="Consolas" panose="020B0609020204030204" pitchFamily="49" charset="0"/>
                <a:cs typeface="Courier New" panose="02070309020205020404" pitchFamily="49" charset="0"/>
              </a:rPr>
              <a:t>plot</a:t>
            </a:r>
            <a:endParaRPr lang="en-GB" b="1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9AED6-A5AE-4681-B71C-2616D68BCA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869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No particular data conclusions this week</a:t>
            </a:r>
          </a:p>
          <a:p>
            <a:r>
              <a:rPr lang="en-GB" dirty="0"/>
              <a:t>Looked at creating interactive visualisations</a:t>
            </a:r>
          </a:p>
          <a:p>
            <a:pPr lvl="1"/>
            <a:r>
              <a:rPr lang="en-GB" dirty="0"/>
              <a:t>line plots</a:t>
            </a:r>
          </a:p>
          <a:p>
            <a:pPr lvl="1"/>
            <a:r>
              <a:rPr lang="en-GB" dirty="0"/>
              <a:t>histograms</a:t>
            </a:r>
          </a:p>
          <a:p>
            <a:pPr lvl="1"/>
            <a:r>
              <a:rPr lang="en-GB" dirty="0"/>
              <a:t>heatmaps</a:t>
            </a:r>
          </a:p>
          <a:p>
            <a:pPr lvl="1"/>
            <a:r>
              <a:rPr lang="en-GB" dirty="0"/>
              <a:t>scatter plots</a:t>
            </a:r>
          </a:p>
          <a:p>
            <a:pPr lvl="1"/>
            <a:r>
              <a:rPr lang="en-GB" dirty="0"/>
              <a:t>bubble plots</a:t>
            </a:r>
          </a:p>
          <a:p>
            <a:pPr lvl="1"/>
            <a:r>
              <a:rPr lang="en-GB" dirty="0"/>
              <a:t>… and others are possible</a:t>
            </a:r>
          </a:p>
          <a:p>
            <a:r>
              <a:rPr lang="en-GB" dirty="0"/>
              <a:t>Interactive visualisations </a:t>
            </a:r>
          </a:p>
          <a:p>
            <a:pPr lvl="1"/>
            <a:r>
              <a:rPr lang="en-GB" dirty="0"/>
              <a:t>sometimes take a little more effort (although this week they are fairly straightforward) </a:t>
            </a:r>
          </a:p>
          <a:p>
            <a:pPr lvl="1"/>
            <a:r>
              <a:rPr lang="en-GB" dirty="0"/>
              <a:t>but give the user many more options to explore the data for themselves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90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Interaction trade-off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There is a trade-off to using interactive visualisations</a:t>
            </a:r>
          </a:p>
          <a:p>
            <a:pPr lvl="1"/>
            <a:r>
              <a:rPr lang="en-GB" dirty="0"/>
              <a:t>sometimes the code can be a bit harder to construct (particularly dashboards – next week)</a:t>
            </a:r>
          </a:p>
          <a:p>
            <a:pPr lvl="1"/>
            <a:r>
              <a:rPr lang="en-GB" dirty="0"/>
              <a:t>but the user can do much more with an interactive chart</a:t>
            </a:r>
          </a:p>
          <a:p>
            <a:r>
              <a:rPr lang="en-GB" dirty="0"/>
              <a:t>If you are doing exploratory data analysis for yourself you might not bother</a:t>
            </a:r>
          </a:p>
          <a:p>
            <a:pPr lvl="1"/>
            <a:r>
              <a:rPr lang="en-GB" dirty="0"/>
              <a:t>you can just change the code to change the visualisation</a:t>
            </a:r>
          </a:p>
          <a:p>
            <a:pPr lvl="1"/>
            <a:r>
              <a:rPr lang="en-GB" dirty="0"/>
              <a:t>although interactive visualisation may save you time in the long run</a:t>
            </a:r>
          </a:p>
          <a:p>
            <a:r>
              <a:rPr lang="en-GB" dirty="0"/>
              <a:t>If you are doing explanatory data analysis for someone else it can be worth the effort</a:t>
            </a:r>
          </a:p>
          <a:p>
            <a:pPr lvl="1"/>
            <a:r>
              <a:rPr lang="en-GB" dirty="0"/>
              <a:t>allows the user to really explore the data themselves</a:t>
            </a:r>
          </a:p>
          <a:p>
            <a:pPr lvl="1"/>
            <a:r>
              <a:rPr lang="en-GB" dirty="0"/>
              <a:t>more next week!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456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hvPlot</a:t>
            </a:r>
            <a:r>
              <a:rPr lang="en-GB" dirty="0"/>
              <a:t> / </a:t>
            </a:r>
            <a:r>
              <a:rPr lang="en-GB" dirty="0" err="1"/>
              <a:t>HoloViews</a:t>
            </a:r>
            <a:r>
              <a:rPr lang="en-GB" dirty="0"/>
              <a:t> / Bokeh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This week we will </a:t>
            </a:r>
            <a:r>
              <a:rPr lang="en-GB" b="1" dirty="0"/>
              <a:t>not</a:t>
            </a:r>
            <a:r>
              <a:rPr lang="en-GB" dirty="0"/>
              <a:t> be using </a:t>
            </a:r>
            <a:r>
              <a:rPr lang="en-GB" dirty="0" err="1"/>
              <a:t>matplotlib</a:t>
            </a:r>
            <a:endParaRPr lang="en-GB" dirty="0"/>
          </a:p>
          <a:p>
            <a:pPr lvl="1"/>
            <a:r>
              <a:rPr lang="en-GB" dirty="0"/>
              <a:t>although strictly speaking standalone matplotlib examples are interactive, using the buttons                                (bottom left), the interaction is very limited – </a:t>
            </a:r>
            <a:r>
              <a:rPr lang="en-GB" b="1" dirty="0"/>
              <a:t>demo</a:t>
            </a:r>
            <a:r>
              <a:rPr lang="en-GB" dirty="0"/>
              <a:t> …</a:t>
            </a:r>
          </a:p>
          <a:p>
            <a:pPr lvl="1"/>
            <a:r>
              <a:rPr lang="en-GB" dirty="0"/>
              <a:t>… and these don’t work in </a:t>
            </a:r>
            <a:r>
              <a:rPr lang="en-GB" dirty="0" err="1"/>
              <a:t>Colab</a:t>
            </a:r>
            <a:r>
              <a:rPr lang="en-GB" dirty="0"/>
              <a:t> / </a:t>
            </a:r>
            <a:r>
              <a:rPr lang="en-GB" dirty="0" err="1"/>
              <a:t>Jupyter</a:t>
            </a:r>
            <a:endParaRPr lang="en-GB" dirty="0"/>
          </a:p>
          <a:p>
            <a:r>
              <a:rPr lang="en-GB" dirty="0"/>
              <a:t>Instead we shall be using a different visualisation library called </a:t>
            </a:r>
            <a:r>
              <a:rPr lang="en-GB" b="1" dirty="0" err="1"/>
              <a:t>hvPlot</a:t>
            </a:r>
            <a:r>
              <a:rPr lang="en-GB" dirty="0"/>
              <a:t> which is built on </a:t>
            </a:r>
            <a:r>
              <a:rPr lang="en-GB" b="1" dirty="0" err="1"/>
              <a:t>HoloViews</a:t>
            </a:r>
            <a:r>
              <a:rPr lang="en-GB" dirty="0"/>
              <a:t> and </a:t>
            </a:r>
            <a:r>
              <a:rPr lang="en-GB" b="1" dirty="0"/>
              <a:t>Bokeh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hlinkClick r:id="rId2"/>
              </a:rPr>
              <a:t>hvplot.holoviz.org</a:t>
            </a:r>
            <a:endParaRPr lang="en-GB" dirty="0"/>
          </a:p>
          <a:p>
            <a:pPr marL="0" indent="0">
              <a:buNone/>
            </a:pPr>
            <a:r>
              <a:rPr lang="en-GB" sz="2600" i="1" dirty="0"/>
              <a:t>“</a:t>
            </a:r>
            <a:r>
              <a:rPr lang="en-GB" sz="2600" b="1" i="1" dirty="0" err="1"/>
              <a:t>hvPlot</a:t>
            </a:r>
            <a:r>
              <a:rPr lang="en-GB" sz="2600" i="1" dirty="0"/>
              <a:t> provides an alternative for the static plotting API provided by </a:t>
            </a:r>
            <a:r>
              <a:rPr lang="en-GB" sz="2600" i="1" dirty="0">
                <a:hlinkClick r:id="rId3"/>
              </a:rPr>
              <a:t>Pandas</a:t>
            </a:r>
            <a:r>
              <a:rPr lang="en-GB" sz="2600" i="1" dirty="0"/>
              <a:t>, with an interactive </a:t>
            </a:r>
            <a:r>
              <a:rPr lang="en-GB" sz="2600" i="1" dirty="0">
                <a:hlinkClick r:id="rId4"/>
              </a:rPr>
              <a:t>Bokeh</a:t>
            </a:r>
            <a:r>
              <a:rPr lang="en-GB" sz="2600" i="1" dirty="0"/>
              <a:t>-based plotting API that supports panning, zooming, hovering, and clickable/selectable legends”</a:t>
            </a:r>
          </a:p>
          <a:p>
            <a:r>
              <a:rPr lang="en-GB" dirty="0"/>
              <a:t>When you run an </a:t>
            </a:r>
            <a:r>
              <a:rPr lang="en-GB" dirty="0" err="1"/>
              <a:t>hvPlot</a:t>
            </a:r>
            <a:r>
              <a:rPr lang="en-GB" dirty="0"/>
              <a:t> standalone Python example (a .</a:t>
            </a:r>
            <a:r>
              <a:rPr lang="en-GB" dirty="0" err="1"/>
              <a:t>py</a:t>
            </a:r>
            <a:r>
              <a:rPr lang="en-GB" dirty="0"/>
              <a:t> file), it creates an HTML page with built-in JavaScript code used to provide the interaction</a:t>
            </a:r>
          </a:p>
          <a:p>
            <a:pPr lvl="1"/>
            <a:r>
              <a:rPr lang="en-GB" dirty="0"/>
              <a:t>you don’t need to do any coding in HTML or JavaScript</a:t>
            </a:r>
          </a:p>
          <a:p>
            <a:pPr lvl="1"/>
            <a:r>
              <a:rPr lang="en-GB" dirty="0"/>
              <a:t>but you can copy the file onto a website for anyone to look at</a:t>
            </a:r>
          </a:p>
          <a:p>
            <a:r>
              <a:rPr lang="en-GB" dirty="0"/>
              <a:t>When you run an </a:t>
            </a:r>
            <a:r>
              <a:rPr lang="en-GB" dirty="0" err="1"/>
              <a:t>hvPlot</a:t>
            </a:r>
            <a:r>
              <a:rPr lang="en-GB" dirty="0"/>
              <a:t> example in </a:t>
            </a:r>
            <a:r>
              <a:rPr lang="en-GB" dirty="0" err="1"/>
              <a:t>Jupyter</a:t>
            </a:r>
            <a:r>
              <a:rPr lang="en-GB" dirty="0"/>
              <a:t> or </a:t>
            </a:r>
            <a:r>
              <a:rPr lang="en-GB" dirty="0" err="1"/>
              <a:t>Colab</a:t>
            </a:r>
            <a:r>
              <a:rPr lang="en-GB" dirty="0"/>
              <a:t> the HTML / JavaScript appears in the notebook’s output and you can interact with it there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</a:t>
            </a:fld>
            <a:endParaRPr lang="es-ES"/>
          </a:p>
        </p:txBody>
      </p:sp>
      <p:pic>
        <p:nvPicPr>
          <p:cNvPr id="5" name="Picture 4" descr="Fig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" t="95555" r="69020" b="1111"/>
          <a:stretch/>
        </p:blipFill>
        <p:spPr>
          <a:xfrm>
            <a:off x="2971800" y="2057400"/>
            <a:ext cx="1752600" cy="21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0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GB" dirty="0"/>
          </a:p>
          <a:p>
            <a:r>
              <a:rPr lang="en-GB" sz="3400" dirty="0"/>
              <a:t>All of today’s examples contain similar lines of code at the top</a:t>
            </a:r>
          </a:p>
          <a:p>
            <a:pPr lvl="1"/>
            <a:r>
              <a:rPr lang="en-GB" sz="2900" dirty="0"/>
              <a:t>import the libraries (sometimes we need </a:t>
            </a:r>
            <a:r>
              <a:rPr lang="en-GB" sz="2900" dirty="0" err="1"/>
              <a:t>holoviews</a:t>
            </a:r>
            <a:r>
              <a:rPr lang="en-GB" sz="2900" dirty="0"/>
              <a:t> elements too)</a:t>
            </a:r>
          </a:p>
          <a:p>
            <a:pPr lvl="1"/>
            <a:r>
              <a:rPr lang="en-GB" sz="2900" dirty="0"/>
              <a:t>read in the daily sales data and convert the index to datetime (same as our other examples)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There are some other minor differences when using </a:t>
            </a:r>
            <a:r>
              <a:rPr lang="en-GB" dirty="0" err="1"/>
              <a:t>Colab</a:t>
            </a:r>
            <a:r>
              <a:rPr lang="en-GB" dirty="0"/>
              <a:t> or </a:t>
            </a:r>
            <a:r>
              <a:rPr lang="en-GB" dirty="0" err="1"/>
              <a:t>Jupyter</a:t>
            </a:r>
            <a:r>
              <a:rPr lang="en-GB" dirty="0"/>
              <a:t> – see the end of the lecture notes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5</a:t>
            </a:fld>
            <a:endParaRPr lang="es-ES"/>
          </a:p>
        </p:txBody>
      </p:sp>
      <p:sp>
        <p:nvSpPr>
          <p:cNvPr id="15" name="TextBox 14"/>
          <p:cNvSpPr txBox="1"/>
          <p:nvPr/>
        </p:nvSpPr>
        <p:spPr>
          <a:xfrm>
            <a:off x="685800" y="2971800"/>
            <a:ext cx="7772400" cy="1600438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import pandas as pd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import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hvplot.pandas</a:t>
            </a:r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data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pd.read_csv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('https://tinyurl.com/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ChrisCoDV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/Products/DailySales.csv’,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index_col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data.index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pd.to_datetime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data.index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data.head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85939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01LinePlot all.py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We can now easily create an interactive line plot with a line for each time-series in the data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is very similar to the Pandas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plot.line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examples from lecture 01</a:t>
            </a:r>
          </a:p>
          <a:p>
            <a:pPr lvl="1"/>
            <a:r>
              <a:rPr lang="en-GB" dirty="0"/>
              <a:t>except we use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hvplot.line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instead and 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hvplot.show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to show the plot</a:t>
            </a:r>
          </a:p>
          <a:p>
            <a:r>
              <a:rPr lang="en-GB" dirty="0"/>
              <a:t>We are also passing some metadata (frame size, labels, title)</a:t>
            </a:r>
          </a:p>
          <a:p>
            <a:pPr lvl="1"/>
            <a:r>
              <a:rPr lang="en-GB" dirty="0"/>
              <a:t>also possible with Pandas but we didn’t bother before</a:t>
            </a:r>
          </a:p>
          <a:p>
            <a:r>
              <a:rPr lang="en-GB" dirty="0"/>
              <a:t>The interactive buttons (top right) aren’t so different from matplotlib</a:t>
            </a:r>
          </a:p>
          <a:p>
            <a:pPr lvl="1"/>
            <a:r>
              <a:rPr lang="en-GB" dirty="0"/>
              <a:t>pan, box zoom, wheel zoom, save (as .</a:t>
            </a:r>
            <a:r>
              <a:rPr lang="en-GB" dirty="0" err="1"/>
              <a:t>png</a:t>
            </a:r>
            <a:r>
              <a:rPr lang="en-GB" dirty="0"/>
              <a:t>), reset - </a:t>
            </a:r>
            <a:r>
              <a:rPr lang="en-GB" b="1" dirty="0"/>
              <a:t>demo</a:t>
            </a:r>
            <a:endParaRPr lang="en-GB" dirty="0"/>
          </a:p>
          <a:p>
            <a:r>
              <a:rPr lang="en-GB" dirty="0"/>
              <a:t>However the interactive legend is new and really useful</a:t>
            </a:r>
          </a:p>
          <a:p>
            <a:pPr lvl="1"/>
            <a:r>
              <a:rPr lang="en-GB" dirty="0"/>
              <a:t>just click on a product in the legend to dim / un-dim it - </a:t>
            </a:r>
            <a:r>
              <a:rPr lang="en-GB" b="1" dirty="0"/>
              <a:t>demo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6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1087" y="2195773"/>
            <a:ext cx="3890913" cy="1200329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plot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data.hvplot.line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frame_height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=500,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frame_width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=500,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xlabel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='Date',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ylabel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='Units sold',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title='All Products'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hvplot.show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(plot)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DB68BB-DB36-4730-94EE-D8D5404BD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165" y="1752601"/>
            <a:ext cx="2166035" cy="1905000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cxnSpLocks/>
          </p:cNvCxnSpPr>
          <p:nvPr/>
        </p:nvCxnSpPr>
        <p:spPr bwMode="auto">
          <a:xfrm flipV="1">
            <a:off x="4191000" y="2329302"/>
            <a:ext cx="4076700" cy="231889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2628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02LinePlot high volume.py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It is also easy to create line plots for selected products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only changes are shown in bold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7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0" y="2286000"/>
            <a:ext cx="3886200" cy="1569660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['A', 'F', 'L']</a:t>
            </a:r>
          </a:p>
          <a:p>
            <a:endParaRPr lang="en-GB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plot = data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[selected]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hvplot.line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frame_height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=500,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frame_width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=500,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xlabel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='Date',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ylabel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='Units sold',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title='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High Volume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Products'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hvplot.show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(plot)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91D362-F9A7-4679-A853-548BBCDC6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609" y="2009489"/>
            <a:ext cx="3805591" cy="335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3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03LinePlot high volume subplots.py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Alternatively use faceting (subplots) to show the lines individually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one change is shown in bold</a:t>
            </a:r>
          </a:p>
          <a:p>
            <a:pPr lvl="1"/>
            <a:r>
              <a:rPr lang="en-GB" dirty="0"/>
              <a:t>just an extra parameter setting</a:t>
            </a:r>
          </a:p>
          <a:p>
            <a:r>
              <a:rPr lang="en-GB" dirty="0"/>
              <a:t>Also, </a:t>
            </a:r>
            <a:r>
              <a:rPr lang="en-GB" dirty="0" err="1"/>
              <a:t>hvPlot</a:t>
            </a:r>
            <a:r>
              <a:rPr lang="en-GB" dirty="0"/>
              <a:t> connects the axes up when zooming - </a:t>
            </a:r>
            <a:r>
              <a:rPr lang="en-GB" b="1" dirty="0"/>
              <a:t>demo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8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0" y="2131874"/>
            <a:ext cx="3505200" cy="1754326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['A', 'F', 'L']</a:t>
            </a:r>
          </a:p>
          <a:p>
            <a:endParaRPr lang="en-GB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plot = data[selected].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hvplot.line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frame_height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=300,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frame_width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=300,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xlabel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='Date',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ylabel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='Units sold',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title='High Volume Products',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subplots=True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hvplot.show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(plot)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FF82D5-A44E-4010-A123-8381F7EC9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886874"/>
            <a:ext cx="4267200" cy="1606977"/>
          </a:xfrm>
          <a:prstGeom prst="rect">
            <a:avLst/>
          </a:prstGeom>
        </p:spPr>
      </p:pic>
      <p:pic>
        <p:nvPicPr>
          <p:cNvPr id="10" name="Picture 9" descr="A screenshot of a map&#10;&#10;Description automatically generated">
            <a:extLst>
              <a:ext uri="{FF2B5EF4-FFF2-40B4-BE49-F238E27FC236}">
                <a16:creationId xmlns:a16="http://schemas.microsoft.com/office/drawing/2014/main" id="{48A1DA36-FEED-4197-A363-78A33E0FE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462372"/>
            <a:ext cx="4267200" cy="164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4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04LinePlot high volume subplots vertical.py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Almost as easy to create a vertical column of plots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change is in bold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9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719091" y="1981200"/>
            <a:ext cx="3886200" cy="1754326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['A', 'F', 'L']</a:t>
            </a:r>
          </a:p>
          <a:p>
            <a:endParaRPr lang="en-GB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plot = data[selected].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hvplot.line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frame_height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=200,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frame_width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=600,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xlabel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='Date',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ylabel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='Units sold',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title='High Volume Products',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subplots=True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.cols(1)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hvplot.show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(plot)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B4BCF7-CBCB-452E-A4D9-8216EF7E3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1" y="1981199"/>
            <a:ext cx="3505200" cy="451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8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</p:bldLst>
  </p:timing>
</p:sld>
</file>

<file path=ppt/theme/theme1.xml><?xml version="1.0" encoding="utf-8"?>
<a:theme xmlns:a="http://schemas.openxmlformats.org/drawingml/2006/main" name="Term1Theme">
  <a:themeElements>
    <a:clrScheme name="cg3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g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g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g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F6EDEE1D-1130-4699-8827-AC4D28442123}" vid="{C49FF121-B8D8-4C8D-9765-86518DFE19C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COMP1753</Template>
  <TotalTime>10</TotalTime>
  <Words>3381</Words>
  <Application>Microsoft Office PowerPoint</Application>
  <PresentationFormat>On-screen Show (4:3)</PresentationFormat>
  <Paragraphs>577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Consolas</vt:lpstr>
      <vt:lpstr>Times New Roman</vt:lpstr>
      <vt:lpstr>Term1Theme</vt:lpstr>
      <vt:lpstr>Lecture 07: Interaction</vt:lpstr>
      <vt:lpstr>Motivation / Objectives</vt:lpstr>
      <vt:lpstr>Interaction trade-off</vt:lpstr>
      <vt:lpstr>hvPlot / HoloViews / Bokeh</vt:lpstr>
      <vt:lpstr>Common features</vt:lpstr>
      <vt:lpstr>01LinePlot all.py</vt:lpstr>
      <vt:lpstr>02LinePlot high volume.py</vt:lpstr>
      <vt:lpstr>03LinePlot high volume subplots.py</vt:lpstr>
      <vt:lpstr>04LinePlot high volume subplots vertical.py</vt:lpstr>
      <vt:lpstr>05LinePlot high volume subplots tools.py</vt:lpstr>
      <vt:lpstr>06Histogram high volume.py</vt:lpstr>
      <vt:lpstr>07Histogram high volume custom bins.py</vt:lpstr>
      <vt:lpstr>08HeatMap correlation.py</vt:lpstr>
      <vt:lpstr>Composing plots</vt:lpstr>
      <vt:lpstr>09ScatterPlots selected correlations.py</vt:lpstr>
      <vt:lpstr>10ScatterPlot selected correlations.py</vt:lpstr>
      <vt:lpstr>Bubble plots</vt:lpstr>
      <vt:lpstr>11BubblePlot profit advertising sales.py</vt:lpstr>
      <vt:lpstr>12BubblePlot profit advertising sales limits.py</vt:lpstr>
      <vt:lpstr>13BubblePlot marketing sales profit.py</vt:lpstr>
      <vt:lpstr>14BubblePlot marketing sales profit limits.py</vt:lpstr>
      <vt:lpstr>Changes for notebooks</vt:lpstr>
      <vt:lpstr>Lecture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Walshaw</dc:creator>
  <cp:lastModifiedBy>Christopher Walshaw</cp:lastModifiedBy>
  <cp:revision>538</cp:revision>
  <cp:lastPrinted>2017-09-27T13:17:06Z</cp:lastPrinted>
  <dcterms:created xsi:type="dcterms:W3CDTF">2002-08-02T19:17:07Z</dcterms:created>
  <dcterms:modified xsi:type="dcterms:W3CDTF">2021-02-25T06:53:32Z</dcterms:modified>
</cp:coreProperties>
</file>