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3"/>
  </p:notesMasterIdLst>
  <p:handoutMasterIdLst>
    <p:handoutMasterId r:id="rId34"/>
  </p:handoutMasterIdLst>
  <p:sldIdLst>
    <p:sldId id="256" r:id="rId2"/>
    <p:sldId id="488" r:id="rId3"/>
    <p:sldId id="600" r:id="rId4"/>
    <p:sldId id="601" r:id="rId5"/>
    <p:sldId id="602" r:id="rId6"/>
    <p:sldId id="603" r:id="rId7"/>
    <p:sldId id="604" r:id="rId8"/>
    <p:sldId id="605" r:id="rId9"/>
    <p:sldId id="606" r:id="rId10"/>
    <p:sldId id="620" r:id="rId11"/>
    <p:sldId id="608" r:id="rId12"/>
    <p:sldId id="609" r:id="rId13"/>
    <p:sldId id="621" r:id="rId14"/>
    <p:sldId id="611" r:id="rId15"/>
    <p:sldId id="622" r:id="rId16"/>
    <p:sldId id="612" r:id="rId17"/>
    <p:sldId id="613" r:id="rId18"/>
    <p:sldId id="623" r:id="rId19"/>
    <p:sldId id="615" r:id="rId20"/>
    <p:sldId id="624" r:id="rId21"/>
    <p:sldId id="614" r:id="rId22"/>
    <p:sldId id="625" r:id="rId23"/>
    <p:sldId id="616" r:id="rId24"/>
    <p:sldId id="617" r:id="rId25"/>
    <p:sldId id="626" r:id="rId26"/>
    <p:sldId id="618" r:id="rId27"/>
    <p:sldId id="627" r:id="rId28"/>
    <p:sldId id="607" r:id="rId29"/>
    <p:sldId id="619" r:id="rId30"/>
    <p:sldId id="628" r:id="rId31"/>
    <p:sldId id="493" r:id="rId32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Walshaw" initials="CW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FFCD0"/>
    <a:srgbClr val="FF006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>
      <p:cViewPr varScale="1">
        <p:scale>
          <a:sx n="108" d="100"/>
          <a:sy n="108" d="100"/>
        </p:scale>
        <p:origin x="172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3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Walshaw" userId="6d30fda2a4b6af84" providerId="LiveId" clId="{2BAC789D-13AE-4546-BA3D-81DFE1392598}"/>
    <pc:docChg chg="undo custSel addSld delSld modSld">
      <pc:chgData name="Chris Walshaw" userId="6d30fda2a4b6af84" providerId="LiveId" clId="{2BAC789D-13AE-4546-BA3D-81DFE1392598}" dt="2023-03-16T09:10:04.732" v="1404" actId="6549"/>
      <pc:docMkLst>
        <pc:docMk/>
      </pc:docMkLst>
      <pc:sldChg chg="modSp mod">
        <pc:chgData name="Chris Walshaw" userId="6d30fda2a4b6af84" providerId="LiveId" clId="{2BAC789D-13AE-4546-BA3D-81DFE1392598}" dt="2023-03-16T08:59:57.204" v="1195" actId="20577"/>
        <pc:sldMkLst>
          <pc:docMk/>
          <pc:sldMk cId="2489904713" sldId="493"/>
        </pc:sldMkLst>
        <pc:spChg chg="mod">
          <ac:chgData name="Chris Walshaw" userId="6d30fda2a4b6af84" providerId="LiveId" clId="{2BAC789D-13AE-4546-BA3D-81DFE1392598}" dt="2023-03-16T08:59:57.204" v="1195" actId="20577"/>
          <ac:spMkLst>
            <pc:docMk/>
            <pc:sldMk cId="2489904713" sldId="493"/>
            <ac:spMk id="3" creationId="{00000000-0000-0000-0000-000000000000}"/>
          </ac:spMkLst>
        </pc:spChg>
      </pc:sldChg>
      <pc:sldChg chg="modSp mod modAnim">
        <pc:chgData name="Chris Walshaw" userId="6d30fda2a4b6af84" providerId="LiveId" clId="{2BAC789D-13AE-4546-BA3D-81DFE1392598}" dt="2023-03-16T09:09:09.555" v="1369" actId="20577"/>
        <pc:sldMkLst>
          <pc:docMk/>
          <pc:sldMk cId="304532610" sldId="607"/>
        </pc:sldMkLst>
        <pc:spChg chg="mod">
          <ac:chgData name="Chris Walshaw" userId="6d30fda2a4b6af84" providerId="LiveId" clId="{2BAC789D-13AE-4546-BA3D-81DFE1392598}" dt="2023-03-16T09:09:09.555" v="1369" actId="20577"/>
          <ac:spMkLst>
            <pc:docMk/>
            <pc:sldMk cId="304532610" sldId="607"/>
            <ac:spMk id="3" creationId="{00000000-0000-0000-0000-000000000000}"/>
          </ac:spMkLst>
        </pc:spChg>
      </pc:sldChg>
      <pc:sldChg chg="modSp new mod">
        <pc:chgData name="Chris Walshaw" userId="6d30fda2a4b6af84" providerId="LiveId" clId="{2BAC789D-13AE-4546-BA3D-81DFE1392598}" dt="2023-03-16T09:10:04.732" v="1404" actId="6549"/>
        <pc:sldMkLst>
          <pc:docMk/>
          <pc:sldMk cId="3951377498" sldId="628"/>
        </pc:sldMkLst>
        <pc:spChg chg="mod">
          <ac:chgData name="Chris Walshaw" userId="6d30fda2a4b6af84" providerId="LiveId" clId="{2BAC789D-13AE-4546-BA3D-81DFE1392598}" dt="2023-03-16T08:45:34.207" v="33" actId="20577"/>
          <ac:spMkLst>
            <pc:docMk/>
            <pc:sldMk cId="3951377498" sldId="628"/>
            <ac:spMk id="2" creationId="{66A4602F-7103-7AF3-8ED6-B5DF78B99F14}"/>
          </ac:spMkLst>
        </pc:spChg>
        <pc:spChg chg="mod">
          <ac:chgData name="Chris Walshaw" userId="6d30fda2a4b6af84" providerId="LiveId" clId="{2BAC789D-13AE-4546-BA3D-81DFE1392598}" dt="2023-03-16T09:10:04.732" v="1404" actId="6549"/>
          <ac:spMkLst>
            <pc:docMk/>
            <pc:sldMk cId="3951377498" sldId="628"/>
            <ac:spMk id="3" creationId="{00D9F6D6-C646-6742-BEEF-7482BBEDF99F}"/>
          </ac:spMkLst>
        </pc:spChg>
      </pc:sldChg>
      <pc:sldChg chg="modSp add del mod modAnim">
        <pc:chgData name="Chris Walshaw" userId="6d30fda2a4b6af84" providerId="LiveId" clId="{2BAC789D-13AE-4546-BA3D-81DFE1392598}" dt="2023-03-16T08:59:30.905" v="1145" actId="47"/>
        <pc:sldMkLst>
          <pc:docMk/>
          <pc:sldMk cId="3819346334" sldId="629"/>
        </pc:sldMkLst>
        <pc:spChg chg="mod">
          <ac:chgData name="Chris Walshaw" userId="6d30fda2a4b6af84" providerId="LiveId" clId="{2BAC789D-13AE-4546-BA3D-81DFE1392598}" dt="2023-03-16T08:57:28.090" v="1043" actId="20577"/>
          <ac:spMkLst>
            <pc:docMk/>
            <pc:sldMk cId="3819346334" sldId="629"/>
            <ac:spMk id="2" creationId="{00000000-0000-0000-0000-000000000000}"/>
          </ac:spMkLst>
        </pc:spChg>
        <pc:spChg chg="mod">
          <ac:chgData name="Chris Walshaw" userId="6d30fda2a4b6af84" providerId="LiveId" clId="{2BAC789D-13AE-4546-BA3D-81DFE1392598}" dt="2023-03-16T08:59:15.809" v="1140" actId="21"/>
          <ac:spMkLst>
            <pc:docMk/>
            <pc:sldMk cId="3819346334" sldId="629"/>
            <ac:spMk id="3" creationId="{00000000-0000-0000-0000-000000000000}"/>
          </ac:spMkLst>
        </pc:spChg>
      </pc:sldChg>
      <pc:sldChg chg="add del">
        <pc:chgData name="Chris Walshaw" userId="6d30fda2a4b6af84" providerId="LiveId" clId="{2BAC789D-13AE-4546-BA3D-81DFE1392598}" dt="2023-03-16T08:59:30.905" v="1145" actId="47"/>
        <pc:sldMkLst>
          <pc:docMk/>
          <pc:sldMk cId="1651799361" sldId="63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03484F-B4F6-4E59-A68F-89D0FA2F2BD0}" type="datetime1">
              <a:rPr lang="en-US"/>
              <a:pPr>
                <a:defRPr/>
              </a:pPr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259AB21-8E60-4259-A7E8-618F430D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C4E028-8218-4E8C-9276-E0EB2FDDF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3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6C6FAE4-D501-4807-B9D0-74AD71C8410E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Adapted from Angel: Interactive Computer Graphics, Addison-Wesley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DE4D64D-38A7-47D5-A355-05C11CD462E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81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BEC9081-50A4-4510-B900-83D901DC21C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71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4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BA5564D-3C7D-4859-BD45-84E199454FE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71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F6C2558-893D-4DD4-AB7C-16DE0354FE7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3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DD07E73-72BD-4DA1-B1DA-B44AC0ED1BE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06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B99FC67-CEF4-4D9B-A859-4253902D3093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79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B1EE893-736A-4BE7-B2CB-68E58ED9E83F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39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087E21F-B648-4865-B19A-3BAB8CB9ACB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A0C8F0-435C-47C1-B328-FCDAFF45FA30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45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  <a:ea typeface="ＭＳ Ｐゴシック" charset="-128"/>
                <a:cs typeface="+mn-cs"/>
              </a:defRPr>
            </a:lvl2pPr>
          </a:lstStyle>
          <a:p>
            <a:pPr lvl="1">
              <a:defRPr/>
            </a:pPr>
            <a:fld id="{9356C5D1-825A-4D98-9CF9-E8C9DDCE9D7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/>
              <a:t>Adapted from Angel: Interactive Computer Graphics, Addison-Wesley 2009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8213"/>
            <a:ext cx="1851288" cy="4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 b="1" baseline="0">
          <a:solidFill>
            <a:schemeClr val="accent2"/>
          </a:solidFill>
          <a:latin typeface="+mj-lt"/>
          <a:ea typeface="ＭＳ Ｐゴシック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571500" indent="-190500" algn="l" rtl="0" eaLnBrk="1" fontAlgn="base" hangingPunct="1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952500" indent="-1905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52600"/>
            <a:ext cx="8458200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Lecture 08: Dashboards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276600"/>
            <a:ext cx="6629400" cy="1752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Chris Walshaw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Computing &amp; Mathematical Sciences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University of Greenwich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D8F76D19-DA16-425B-A3CD-2589F56276CF}" type="slidenum">
              <a:rPr lang="es-ES" sz="1000" smtClean="0">
                <a:latin typeface="Arial" charset="0"/>
              </a:rPr>
              <a:pPr lvl="1"/>
              <a:t>1</a:t>
            </a:fld>
            <a:endParaRPr lang="es-ES" sz="100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02TimeSeries volume selector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resulting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10</a:t>
            </a:fld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0"/>
            <a:ext cx="73914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03TimeSeries volume selector, average </a:t>
            </a:r>
            <a:r>
              <a:rPr lang="en-GB" sz="3200" dirty="0" err="1"/>
              <a:t>slider.ipynb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The time-series data is very noisy, especially for (very) low volumes</a:t>
            </a:r>
          </a:p>
          <a:p>
            <a:r>
              <a:rPr lang="en-GB" dirty="0"/>
              <a:t>We could instead show a rolling average where the user controls the window size (i.e. the number days to average over) with a slider</a:t>
            </a:r>
          </a:p>
          <a:p>
            <a:pPr lvl="1"/>
            <a:r>
              <a:rPr lang="en-GB" dirty="0"/>
              <a:t>when it’s set to 1, we just see the raw time series since you can’t average over just 1 value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11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2472" y="2808744"/>
            <a:ext cx="7772400" cy="2677656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get_line_plot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(volume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window_size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if volume == 'high':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selected = ['A', 'F', 'L']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volume == 'medium':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selected = ['G', 'H', 'J', 'S', 'W']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volume == 'low':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selected = ['D', 'E', 'M', 'O', 'P', 'T', 'X']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selected = ['B', 'C', 'I', 'K', 'N', 'Q', 'R', 'U', 'V', 'Y']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data[selected] # restrict to selected products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df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df.rolling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(window=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window_size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).mean() # calculate rolling average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df.hvplot.line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=600, grid=True)</a:t>
            </a:r>
          </a:p>
        </p:txBody>
      </p:sp>
    </p:spTree>
    <p:extLst>
      <p:ext uri="{BB962C8B-B14F-4D97-AF65-F5344CB8AC3E}">
        <p14:creationId xmlns:p14="http://schemas.microsoft.com/office/powerpoint/2010/main" val="67387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03TimeSeries volume selector, average slider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The controlling code isn’t much more involved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12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2472" y="1901041"/>
            <a:ext cx="7772400" cy="3970318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time_title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'## Time-Series'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volumes = ['high', 'medium', 'low', 'very low']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volume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pn.widgets.Select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(name='Volume', options=volumes, width=200)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day_avg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pn.widgets.IntSlider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(name='Day average', value=7, start=1,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end=21, width=200)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time_row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pn.Row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pn.Column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time_title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volume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day_avg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get_line_plot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volume.value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day_avg.value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update_time_row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(event):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time_row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[1].object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get_line_plot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volume.value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day_avg.value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volume.param.watch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update_time_row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'value')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day_avg.param.watch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update_time_row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'value')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time_row.servable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58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03TimeSeries volume selector, average slider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resulting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13</a:t>
            </a:fld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66706"/>
            <a:ext cx="6781800" cy="2060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642" y="4227436"/>
            <a:ext cx="6825558" cy="2057399"/>
          </a:xfrm>
          <a:prstGeom prst="rect">
            <a:avLst/>
          </a:prstGeom>
        </p:spPr>
      </p:pic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685800" y="3451792"/>
            <a:ext cx="2362200" cy="663008"/>
          </a:xfrm>
          <a:prstGeom prst="wedgeRectCallout">
            <a:avLst>
              <a:gd name="adj1" fmla="val 21791"/>
              <a:gd name="adj2" fmla="val -8781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low volume, day average 1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685800" y="5492220"/>
            <a:ext cx="2362200" cy="663008"/>
          </a:xfrm>
          <a:prstGeom prst="wedgeRectCallout">
            <a:avLst>
              <a:gd name="adj1" fmla="val 20993"/>
              <a:gd name="adj2" fmla="val -8213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low volume, day average 14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3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04TimeSeries volume selector, average slider, date </a:t>
            </a:r>
            <a:r>
              <a:rPr lang="en-GB" sz="2800" dirty="0" err="1"/>
              <a:t>slider.ipynb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We can also allow the user to select a date range</a:t>
            </a:r>
          </a:p>
          <a:p>
            <a:pPr lvl="1"/>
            <a:r>
              <a:rPr lang="en-GB" dirty="0"/>
              <a:t>same functionality as the box zoom, but more convenient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controlling code is similar to before except we also create a date range slider, add it to the page and “watch” 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14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2209800"/>
            <a:ext cx="7772400" cy="3108543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get_line_plot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(volume,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window_size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date_range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if volume == 'high':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selected = ['A', 'F', 'L']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volume == 'medium':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selected = ['G', 'H', 'J', 'S', 'W']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volume == 'low':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selected = ['D', 'E', 'M', 'O', 'P', 'T', 'X']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selected = ['B', 'C', 'I', 'K', 'N', 'Q', 'R', 'U', 'V', 'Y']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data[selected] # restrict to selected products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df.rolling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(window=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window_size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).mean() # calculate rolling average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df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df.loc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pd.to_datetime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date_range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[0]) :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pd.to_datetime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date_range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[1])] # restrict to date range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df.hvplot.line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=600, grid=True)</a:t>
            </a:r>
          </a:p>
        </p:txBody>
      </p:sp>
    </p:spTree>
    <p:extLst>
      <p:ext uri="{BB962C8B-B14F-4D97-AF65-F5344CB8AC3E}">
        <p14:creationId xmlns:p14="http://schemas.microsoft.com/office/powerpoint/2010/main" val="309872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04TimeSeries volume selector, average slider, date slider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resulting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15</a:t>
            </a:fld>
            <a:endParaRPr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15438"/>
            <a:ext cx="7772400" cy="24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7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05Correlation.ipynb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Of course we don’t just have to show line plots – the next couple of examples allow the user to check correlations interactively</a:t>
            </a:r>
          </a:p>
          <a:p>
            <a:r>
              <a:rPr lang="en-GB" dirty="0"/>
              <a:t>The user chooses two products, via two dropdowns, and the chart function now returns a scatter plot showing their correlation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16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2667000"/>
            <a:ext cx="7772400" cy="1384995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get_correlation_plots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data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df.hvplot.scatter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frame_height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=300,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=300,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x=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y=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title=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+ ' vs ' +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size=10, padding=0.1)</a:t>
            </a:r>
          </a:p>
        </p:txBody>
      </p:sp>
    </p:spTree>
    <p:extLst>
      <p:ext uri="{BB962C8B-B14F-4D97-AF65-F5344CB8AC3E}">
        <p14:creationId xmlns:p14="http://schemas.microsoft.com/office/powerpoint/2010/main" val="103792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05Correlation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Here’s the controlling code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17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1923395"/>
            <a:ext cx="7772400" cy="4185761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correlation_title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'## Correlations'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pn.widgets.Select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(name='x-axis', options=list(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width=200)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pn.widgets.Select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(name='y-axis', options=list(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width=200)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correlation_row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pn.Row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pn.Column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correlation_title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get_correlation_plots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product_x.value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product_y.value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update_correlation_row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(event):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correlation_row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[1].object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get_correlation_plots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product_x.value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product_y.value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product_x.param.watch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update_correlation_row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'value')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product_y.param.watch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update_correlation_row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'value')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correlation_row.servable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6962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05Correlation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resulting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18</a:t>
            </a:fld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91794"/>
            <a:ext cx="7010400" cy="413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0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06Correlation </a:t>
            </a:r>
            <a:r>
              <a:rPr lang="en-GB" dirty="0" err="1"/>
              <a:t>heatmap.ipynb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Of course we should let the user know which products are correlated</a:t>
            </a:r>
          </a:p>
          <a:p>
            <a:pPr lvl="1"/>
            <a:r>
              <a:rPr lang="en-GB" dirty="0"/>
              <a:t>so let’s add a </a:t>
            </a:r>
            <a:r>
              <a:rPr lang="en-GB" dirty="0" err="1"/>
              <a:t>heatmap</a:t>
            </a:r>
            <a:endParaRPr lang="en-GB" dirty="0"/>
          </a:p>
          <a:p>
            <a:r>
              <a:rPr lang="en-GB" dirty="0"/>
              <a:t>If we want the function to return two plots side by side, we can just “add” them together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 that the controlling code is completely unchanged from the previous example as the heatmap is not controlled by any widgets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19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2667000"/>
            <a:ext cx="7772400" cy="2246769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get_correlation_plots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data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df.hvplot.scatter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frame_height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=300,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=300,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x=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y=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title=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+ ' vs ' +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size=10, padding=0.1) 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+\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df.corr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().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hvplot.heatmap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frame_height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=300,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=300,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      title='Product correlations',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      rot=90,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cmap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='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coolwarm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     ).opts(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invert_yaxis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=True,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clim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=(-1, 1))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1044446" y="5691348"/>
            <a:ext cx="6746449" cy="1070413"/>
          </a:xfrm>
          <a:prstGeom prst="wedgeRectCallout">
            <a:avLst>
              <a:gd name="adj1" fmla="val 15553"/>
              <a:gd name="adj2" fmla="val -208077"/>
            </a:avLst>
          </a:prstGeom>
          <a:solidFill>
            <a:schemeClr val="bg1">
              <a:lumMod val="75000"/>
              <a:alpha val="5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the + adds the two plots together</a:t>
            </a:r>
          </a:p>
          <a:p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en-GB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\ lets python know that the thing being added is on the next line of code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046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/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24000"/>
            <a:ext cx="4773114" cy="47244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Last week we looked at interaction</a:t>
            </a:r>
          </a:p>
          <a:p>
            <a:pPr lvl="1"/>
            <a:r>
              <a:rPr lang="en-GB" dirty="0"/>
              <a:t>allows the user to examine details of the data on their own</a:t>
            </a:r>
          </a:p>
          <a:p>
            <a:r>
              <a:rPr lang="en-GB" dirty="0"/>
              <a:t>This week we will look at dashboards</a:t>
            </a:r>
          </a:p>
          <a:p>
            <a:pPr lvl="1"/>
            <a:r>
              <a:rPr lang="en-GB" dirty="0"/>
              <a:t>these take the idea of interaction a stage further</a:t>
            </a:r>
          </a:p>
          <a:p>
            <a:pPr lvl="1"/>
            <a:r>
              <a:rPr lang="en-GB" dirty="0"/>
              <a:t>we will use </a:t>
            </a:r>
            <a:r>
              <a:rPr lang="en-GB" dirty="0" err="1"/>
              <a:t>Colab</a:t>
            </a:r>
            <a:r>
              <a:rPr lang="en-GB" dirty="0"/>
              <a:t> (but see penultimate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</a:t>
            </a:fld>
            <a:endParaRPr lang="es-E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1618691"/>
            <a:ext cx="3200400" cy="313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06Correlation </a:t>
            </a:r>
            <a:r>
              <a:rPr lang="en-GB" dirty="0" err="1"/>
              <a:t>heatmap</a:t>
            </a:r>
            <a:r>
              <a:rPr lang="en-GB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resulting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20</a:t>
            </a:fld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73214"/>
            <a:ext cx="7772400" cy="321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4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07Correlation </a:t>
            </a:r>
            <a:r>
              <a:rPr lang="en-GB" dirty="0" err="1"/>
              <a:t>heatmap</a:t>
            </a:r>
            <a:r>
              <a:rPr lang="en-GB" dirty="0"/>
              <a:t>, date </a:t>
            </a:r>
            <a:r>
              <a:rPr lang="en-GB" dirty="0" err="1"/>
              <a:t>slider.ipynb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Another possibility is to restrict the date range for the correlation and </a:t>
            </a:r>
            <a:r>
              <a:rPr lang="en-GB" dirty="0" err="1"/>
              <a:t>heatmap</a:t>
            </a:r>
            <a:endParaRPr lang="en-GB" dirty="0"/>
          </a:p>
          <a:p>
            <a:pPr lvl="1"/>
            <a:r>
              <a:rPr lang="en-GB" dirty="0"/>
              <a:t>because the time series might be correlated with each other only during certain periods of the year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controlling code is similar to before except we also create a date range slider, add it to the page and “watch” 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21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2667000"/>
            <a:ext cx="7772400" cy="2462213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get_correlation_plots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product_y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date_range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df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data.loc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pd.to_datetime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date_range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[0]) : 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pd.to_datetime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date_range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[1])] # restrict to date range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df.hvplot.scatter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frame_height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=300,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=300,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x=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y=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title=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+ ' vs ' +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size=10, padding=0.1) 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+\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df.corr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().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hvplot.heatmap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frame_height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=300,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=300,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      title='Product correlations',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      rot=90,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cmap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='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coolwarm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     ).opts(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invert_yaxis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=True,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clim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=(-1, 1))</a:t>
            </a:r>
          </a:p>
        </p:txBody>
      </p:sp>
    </p:spTree>
    <p:extLst>
      <p:ext uri="{BB962C8B-B14F-4D97-AF65-F5344CB8AC3E}">
        <p14:creationId xmlns:p14="http://schemas.microsoft.com/office/powerpoint/2010/main" val="32800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07Correlation </a:t>
            </a:r>
            <a:r>
              <a:rPr lang="en-GB" dirty="0" err="1"/>
              <a:t>heatmap</a:t>
            </a:r>
            <a:r>
              <a:rPr lang="en-GB" dirty="0"/>
              <a:t>, date slider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resulting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22</a:t>
            </a:fld>
            <a:endParaRPr lang="es-E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78" y="2057400"/>
            <a:ext cx="7394152" cy="3177467"/>
          </a:xfrm>
          <a:prstGeom prst="rect">
            <a:avLst/>
          </a:prstGeom>
        </p:spPr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762000" y="5262362"/>
            <a:ext cx="7086600" cy="895698"/>
          </a:xfrm>
          <a:prstGeom prst="wedgeRectCallout">
            <a:avLst>
              <a:gd name="adj1" fmla="val 20384"/>
              <a:gd name="adj2" fmla="val -8523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notice the two white rows / columns – because products D &amp; G had zero sales during this period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514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08Variables.ipynb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next examples replicate the bubble plots we created for comparing 3 summary variables (price / profit / </a:t>
            </a:r>
            <a:r>
              <a:rPr lang="en-GB" dirty="0" err="1"/>
              <a:t>etc</a:t>
            </a:r>
            <a:r>
              <a:rPr lang="en-GB" dirty="0"/>
              <a:t>)</a:t>
            </a:r>
          </a:p>
          <a:p>
            <a:r>
              <a:rPr lang="en-GB" dirty="0"/>
              <a:t>However, using 3 dropdowns means the user can choose which variables</a:t>
            </a:r>
          </a:p>
          <a:p>
            <a:r>
              <a:rPr lang="en-GB" dirty="0"/>
              <a:t>We need to read in / compute the </a:t>
            </a:r>
            <a:r>
              <a:rPr lang="en-GB" dirty="0" err="1"/>
              <a:t>summary_data</a:t>
            </a:r>
            <a:r>
              <a:rPr lang="en-GB" dirty="0"/>
              <a:t> as before and then calculate appropriate bubble sizes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this version the bubble sizes are normalised (so they are all between 0 and 1) and then multiplied by 200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23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3352800"/>
            <a:ext cx="7772400" cy="1600438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get_summary_plots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variable_z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['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BubbleSize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'] =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variable_z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] 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/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variable_z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].max() * 200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summary_data.hvplot.scatter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frame_height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=300,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=300,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title=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+ ' vs ' +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+ ' (vs ' +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variable_z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+ ')',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alpha=0.5,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hover_cols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='all', padding=0.1,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x=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y=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size='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BubbleSize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') </a:t>
            </a:r>
          </a:p>
        </p:txBody>
      </p:sp>
      <p:sp>
        <p:nvSpPr>
          <p:cNvPr id="8" name="Curved Right Arrow 7"/>
          <p:cNvSpPr/>
          <p:nvPr/>
        </p:nvSpPr>
        <p:spPr bwMode="auto">
          <a:xfrm flipV="1">
            <a:off x="0" y="3581400"/>
            <a:ext cx="682472" cy="16002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35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08Variables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Here’s a snippet of the controlling code – the bit which creates 3 dropdowns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Notice that this time we set the initial value (shown in bold) for each dropdown as the first, second and third elements in the list of variables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24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75588" y="2209800"/>
            <a:ext cx="7782612" cy="1384995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pn.widgets.Select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(name='X-axis', options=variables,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value=variables[0]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width=200)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pn.widgets.Select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(name='Y-axis', options=variables,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value=variables[1]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width=200)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variable_z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pn.widgets.Select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(name='Bubble', options=variables,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value=variables[2]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width=200)</a:t>
            </a:r>
          </a:p>
        </p:txBody>
      </p:sp>
    </p:spTree>
    <p:extLst>
      <p:ext uri="{BB962C8B-B14F-4D97-AF65-F5344CB8AC3E}">
        <p14:creationId xmlns:p14="http://schemas.microsoft.com/office/powerpoint/2010/main" val="201386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08Variables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resulting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25</a:t>
            </a:fld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69" y="2133600"/>
            <a:ext cx="682566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50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09Variables bubble </a:t>
            </a:r>
            <a:r>
              <a:rPr lang="en-GB" dirty="0" err="1"/>
              <a:t>scaling.ipynb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The bubble scaling is a bit of a guess and the user might want something different</a:t>
            </a:r>
          </a:p>
          <a:p>
            <a:pPr lvl="1"/>
            <a:r>
              <a:rPr lang="en-GB" dirty="0"/>
              <a:t>easy – just add a slider so the user can control it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controlling code is similar to the previous example except we also create a bubble size slider, add it to the page and “watch” 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26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2292832"/>
            <a:ext cx="7772400" cy="1600438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get_summary_plots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variable_z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bubble_scaling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['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BubbleSize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']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variable_z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/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variable_z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].max() 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math.exp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bubble_scaling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summary_data.hvplot.scatter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frame_height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=300,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=300,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title=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+ ' vs ' +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+ ' (vs ' +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variable_z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+ ')',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alpha=0.5,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hover_cols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='all', padding=0.1,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x=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y=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size='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BubbleSize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') </a:t>
            </a:r>
          </a:p>
        </p:txBody>
      </p:sp>
    </p:spTree>
    <p:extLst>
      <p:ext uri="{BB962C8B-B14F-4D97-AF65-F5344CB8AC3E}">
        <p14:creationId xmlns:p14="http://schemas.microsoft.com/office/powerpoint/2010/main" val="64635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09Variables bubble scaling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resulting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27</a:t>
            </a:fld>
            <a:endParaRPr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06" y="2057400"/>
            <a:ext cx="6430387" cy="395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33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10Dashboard.ipynb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final example combines all three charts with their widgets into a single page</a:t>
            </a:r>
          </a:p>
          <a:p>
            <a:r>
              <a:rPr lang="en-GB" dirty="0"/>
              <a:t>Essentially just combine all the code from examples 04, 07 &amp; 09 into a single notebook</a:t>
            </a:r>
          </a:p>
          <a:p>
            <a:pPr lvl="1"/>
            <a:r>
              <a:rPr lang="en-GB" dirty="0"/>
              <a:t>just need one import and data read in section at the top (rather than 3 separate sections)</a:t>
            </a:r>
          </a:p>
          <a:p>
            <a:pPr lvl="1"/>
            <a:r>
              <a:rPr lang="en-GB" dirty="0"/>
              <a:t>but then the code for each function and controller is unchanged</a:t>
            </a:r>
          </a:p>
          <a:p>
            <a:r>
              <a:rPr lang="en-GB" dirty="0"/>
              <a:t>If you want to see this as a single webpage without the code showing, open a command prompt in the folder and type</a:t>
            </a:r>
          </a:p>
          <a:p>
            <a:pPr marL="381000" lvl="1" indent="0">
              <a:buNone/>
            </a:pP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panel serve --show 10Dashboard_standalone.ipynb</a:t>
            </a:r>
            <a:endParaRPr lang="en-GB" sz="2300" dirty="0"/>
          </a:p>
          <a:p>
            <a:pPr lvl="1"/>
            <a:r>
              <a:rPr lang="en-GB" dirty="0"/>
              <a:t>works on my laptop (where I can install packages but not on University machines)</a:t>
            </a:r>
          </a:p>
          <a:p>
            <a:pPr marL="381000" lvl="1" indent="0">
              <a:buNone/>
            </a:pPr>
            <a:endParaRPr lang="en-GB" sz="2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53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10Dashboard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29</a:t>
            </a:fld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011" y="1552923"/>
            <a:ext cx="4691189" cy="4590354"/>
          </a:xfrm>
          <a:prstGeom prst="rect">
            <a:avLst/>
          </a:prstGeom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685799" y="1752600"/>
            <a:ext cx="2209801" cy="838200"/>
          </a:xfrm>
          <a:prstGeom prst="wedgeRectCallout">
            <a:avLst>
              <a:gd name="adj1" fmla="val 82240"/>
              <a:gd name="adj2" fmla="val -3125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the finished dashboard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192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term dashboard is modelled on what you find in a car</a:t>
            </a:r>
          </a:p>
          <a:p>
            <a:pPr lvl="1"/>
            <a:r>
              <a:rPr lang="en-GB" dirty="0"/>
              <a:t>a set of dials, gauges, numerical readouts, warning lights, </a:t>
            </a:r>
            <a:r>
              <a:rPr lang="en-GB" dirty="0" err="1"/>
              <a:t>etc</a:t>
            </a:r>
            <a:r>
              <a:rPr lang="en-GB" dirty="0"/>
              <a:t> that give the driver a summary of what the car is doing and what state its systems are in</a:t>
            </a:r>
          </a:p>
          <a:p>
            <a:r>
              <a:rPr lang="en-GB" dirty="0"/>
              <a:t>A </a:t>
            </a:r>
            <a:r>
              <a:rPr lang="en-GB" b="1" dirty="0"/>
              <a:t>data dashboard </a:t>
            </a:r>
            <a:r>
              <a:rPr lang="en-GB" dirty="0"/>
              <a:t>provides the same kind of information for a group of datasets</a:t>
            </a:r>
          </a:p>
          <a:p>
            <a:pPr lvl="1"/>
            <a:r>
              <a:rPr lang="en-GB" dirty="0"/>
              <a:t>a set of charts, usually in a webpage, showing important features of the datasets</a:t>
            </a:r>
          </a:p>
          <a:p>
            <a:pPr lvl="1"/>
            <a:r>
              <a:rPr lang="en-GB" b="1" dirty="0"/>
              <a:t>widgets</a:t>
            </a:r>
            <a:r>
              <a:rPr lang="en-GB" dirty="0"/>
              <a:t> (sliders, dropdown lists, </a:t>
            </a:r>
            <a:r>
              <a:rPr lang="en-GB" dirty="0" err="1"/>
              <a:t>etc</a:t>
            </a:r>
            <a:r>
              <a:rPr lang="en-GB" dirty="0"/>
              <a:t>) for exploring the data</a:t>
            </a:r>
          </a:p>
          <a:p>
            <a:r>
              <a:rPr lang="en-GB" dirty="0"/>
              <a:t>Typically therefore a dashboard is characterised by</a:t>
            </a:r>
          </a:p>
          <a:p>
            <a:pPr lvl="1"/>
            <a:r>
              <a:rPr lang="en-GB" dirty="0"/>
              <a:t>multiple charts on the same webpage</a:t>
            </a:r>
          </a:p>
          <a:p>
            <a:pPr lvl="1"/>
            <a:r>
              <a:rPr lang="en-GB" dirty="0"/>
              <a:t>external widgets which react with those charts</a:t>
            </a:r>
          </a:p>
          <a:p>
            <a:r>
              <a:rPr lang="en-GB" dirty="0"/>
              <a:t>Often a dashboard is linked to real-time data to give up-to-the-minute visualisations of evolving data</a:t>
            </a:r>
          </a:p>
          <a:p>
            <a:pPr lvl="1"/>
            <a:r>
              <a:rPr lang="en-GB" dirty="0"/>
              <a:t>these are sometimes known as </a:t>
            </a:r>
            <a:r>
              <a:rPr lang="en-GB" b="1" dirty="0"/>
              <a:t>visual analytics</a:t>
            </a:r>
          </a:p>
          <a:p>
            <a:pPr lvl="1"/>
            <a:r>
              <a:rPr lang="en-GB" dirty="0"/>
              <a:t>we shall not pursue this aspect but in principle it is not difficult, if you have a source of data, evolving in real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11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602F-7103-7AF3-8ED6-B5DF78B9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Notebook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9F6D6-C646-6742-BEEF-7482BBED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 err="1"/>
              <a:t>Colab</a:t>
            </a:r>
            <a:r>
              <a:rPr lang="en-GB" dirty="0"/>
              <a:t> versions require a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!pip install …</a:t>
            </a:r>
            <a:r>
              <a:rPr lang="en-GB" dirty="0"/>
              <a:t> at the start of each notebook (slow to start up)</a:t>
            </a:r>
          </a:p>
          <a:p>
            <a:pPr lvl="1"/>
            <a:r>
              <a:rPr lang="en-GB" dirty="0"/>
              <a:t>also requires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pn.extension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(comms='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colab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en-GB" b="1" dirty="0"/>
              <a:t> </a:t>
            </a:r>
            <a:r>
              <a:rPr lang="en-GB" dirty="0"/>
              <a:t>in the first code cell</a:t>
            </a:r>
          </a:p>
          <a:p>
            <a:r>
              <a:rPr lang="en-GB" b="1" dirty="0" err="1"/>
              <a:t>Jupyter</a:t>
            </a:r>
            <a:r>
              <a:rPr lang="en-GB" dirty="0"/>
              <a:t> versions will only work if you have write access to your Python installation (e.g. on your laptop)</a:t>
            </a:r>
          </a:p>
          <a:p>
            <a:pPr lvl="1"/>
            <a:r>
              <a:rPr lang="en-GB" dirty="0"/>
              <a:t>also requires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pn.extension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b="1"/>
              <a:t> </a:t>
            </a:r>
            <a:r>
              <a:rPr lang="en-GB" dirty="0"/>
              <a:t>in the first code cell</a:t>
            </a:r>
          </a:p>
          <a:p>
            <a:pPr lvl="1"/>
            <a:r>
              <a:rPr lang="en-GB" dirty="0"/>
              <a:t>they will not work in the University labs</a:t>
            </a:r>
          </a:p>
          <a:p>
            <a:r>
              <a:rPr lang="en-GB" dirty="0"/>
              <a:t>There are compatibility problems between Anaconda/</a:t>
            </a:r>
            <a:r>
              <a:rPr lang="en-GB" dirty="0" err="1"/>
              <a:t>Jupyter</a:t>
            </a:r>
            <a:r>
              <a:rPr lang="en-GB" dirty="0"/>
              <a:t> and </a:t>
            </a:r>
            <a:r>
              <a:rPr lang="en-GB" dirty="0" err="1"/>
              <a:t>hvplot</a:t>
            </a:r>
            <a:r>
              <a:rPr lang="en-GB" dirty="0"/>
              <a:t> (interactive plots)</a:t>
            </a:r>
          </a:p>
          <a:p>
            <a:pPr lvl="1"/>
            <a:r>
              <a:rPr lang="en-GB" dirty="0"/>
              <a:t>Anaconda restricts the version of </a:t>
            </a:r>
            <a:r>
              <a:rPr lang="en-GB" dirty="0" err="1"/>
              <a:t>Jupyter</a:t>
            </a:r>
            <a:r>
              <a:rPr lang="en-GB" dirty="0"/>
              <a:t> and runs a version which is incompatible with </a:t>
            </a:r>
            <a:r>
              <a:rPr lang="en-GB" dirty="0" err="1"/>
              <a:t>hvplot</a:t>
            </a:r>
            <a:endParaRPr lang="en-GB" dirty="0"/>
          </a:p>
          <a:p>
            <a:pPr lvl="1"/>
            <a:r>
              <a:rPr lang="en-GB" dirty="0"/>
              <a:t>so interactive examples from lectures 7 and 8 will not work in Anaconda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778B5-D222-9C92-4B51-3B0D32A71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1377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 particular data conclusions this week</a:t>
            </a:r>
          </a:p>
          <a:p>
            <a:r>
              <a:rPr lang="en-GB" dirty="0"/>
              <a:t>Looked at dashboards / visual analytics</a:t>
            </a:r>
          </a:p>
          <a:p>
            <a:r>
              <a:rPr lang="en-GB" dirty="0"/>
              <a:t>A dashboard is a tool generally aimed at the data owner/producer rather than the data scientist</a:t>
            </a:r>
          </a:p>
          <a:p>
            <a:pPr lvl="1"/>
            <a:r>
              <a:rPr lang="en-GB" dirty="0"/>
              <a:t>however, if well designed, it does allow both user-types to explore the data very easily</a:t>
            </a:r>
          </a:p>
          <a:p>
            <a:r>
              <a:rPr lang="en-GB" b="1" dirty="0"/>
              <a:t>Caveat</a:t>
            </a:r>
            <a:r>
              <a:rPr lang="en-GB" dirty="0"/>
              <a:t>: the dashboard code may take a little work to configure correctly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90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Dashboard code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Last week all of our interactive examples consisted of 2 basic components</a:t>
            </a:r>
          </a:p>
          <a:p>
            <a:pPr lvl="1"/>
            <a:r>
              <a:rPr lang="en-GB" dirty="0"/>
              <a:t>import statements and code to read in the data</a:t>
            </a:r>
          </a:p>
          <a:p>
            <a:pPr lvl="1"/>
            <a:r>
              <a:rPr lang="en-GB" dirty="0"/>
              <a:t>code which adapts the data as required and creates a chart (e.g. line plot)</a:t>
            </a:r>
          </a:p>
          <a:p>
            <a:r>
              <a:rPr lang="en-GB" dirty="0"/>
              <a:t>All of the dashboard code in todays lecture consists of 3 basic components</a:t>
            </a:r>
          </a:p>
          <a:p>
            <a:pPr lvl="1"/>
            <a:r>
              <a:rPr lang="en-GB" dirty="0"/>
              <a:t>import statements and code to read in the data</a:t>
            </a:r>
          </a:p>
          <a:p>
            <a:pPr lvl="1"/>
            <a:r>
              <a:rPr lang="en-GB" dirty="0"/>
              <a:t>a function which adapts the data as required and creates a chart (e.g. line plot)</a:t>
            </a:r>
          </a:p>
          <a:p>
            <a:pPr lvl="1"/>
            <a:r>
              <a:rPr lang="en-GB" dirty="0"/>
              <a:t>the controlling code which builds the webpage</a:t>
            </a:r>
          </a:p>
          <a:p>
            <a:r>
              <a:rPr lang="en-GB" dirty="0"/>
              <a:t>So the big difference is that now we create the chart inside a function</a:t>
            </a:r>
          </a:p>
          <a:p>
            <a:pPr lvl="1"/>
            <a:r>
              <a:rPr lang="en-GB" dirty="0"/>
              <a:t>the reason is that the chart will change according to what the widgets (e.g. date-range slider) are set to by the user</a:t>
            </a:r>
          </a:p>
          <a:p>
            <a:pPr lvl="1"/>
            <a:r>
              <a:rPr lang="en-GB" dirty="0"/>
              <a:t>the controlling code passes widget values (e.g. a range of dates) into the function and the function constructs the chart accordingly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340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01TimeSeries </a:t>
            </a:r>
            <a:r>
              <a:rPr lang="en-GB" dirty="0" err="1"/>
              <a:t>all.ipynb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In today’s examples, the import and data reading code is similar to other lectures with a couple of differences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This week we are using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panel</a:t>
            </a:r>
            <a:r>
              <a:rPr lang="en-GB" dirty="0"/>
              <a:t> to create the dashboards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5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2209800"/>
            <a:ext cx="8229600" cy="2462213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matplotlib.pyplot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as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import pandas as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hvplot.pandas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import panel as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pn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pn.extension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(comms='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colab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pd.read_csv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('https://tinyurl.com/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ChrisCoDV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/Products/DailySales.csv’,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index_col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data.index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pd.to_datetime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data.index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data.head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Curved Right Arrow 5"/>
          <p:cNvSpPr/>
          <p:nvPr/>
        </p:nvSpPr>
        <p:spPr bwMode="auto">
          <a:xfrm flipV="1">
            <a:off x="0" y="2819398"/>
            <a:ext cx="682472" cy="2590801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Curved Right Arrow 5">
            <a:extLst>
              <a:ext uri="{FF2B5EF4-FFF2-40B4-BE49-F238E27FC236}">
                <a16:creationId xmlns:a16="http://schemas.microsoft.com/office/drawing/2014/main" id="{840D48C9-96AF-49AE-95A1-6DB3C69CC9F4}"/>
              </a:ext>
            </a:extLst>
          </p:cNvPr>
          <p:cNvSpPr/>
          <p:nvPr/>
        </p:nvSpPr>
        <p:spPr bwMode="auto">
          <a:xfrm flipV="1">
            <a:off x="0" y="3276599"/>
            <a:ext cx="682472" cy="2133599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4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01TimeSeries all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function to create the plot is similar to last week’s examples using </a:t>
            </a:r>
            <a:r>
              <a:rPr lang="en-GB" dirty="0" err="1"/>
              <a:t>hvplot</a:t>
            </a:r>
            <a:endParaRPr lang="en-GB" dirty="0"/>
          </a:p>
          <a:p>
            <a:pPr lvl="1"/>
            <a:r>
              <a:rPr lang="en-GB" dirty="0"/>
              <a:t>in this case, a line plot of all 25 products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grid isn’t really necessary – it just makes the visualisation look nicer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6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2743200"/>
            <a:ext cx="7772400" cy="52322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get_line_plot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data.hvplot.line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=600,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frame_height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=600, grid=True)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209800" y="3124200"/>
            <a:ext cx="52578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0859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01TimeSeries all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controlling code is the unfamiliar bit – but not complicated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381000" lvl="1" indent="0">
              <a:buNone/>
            </a:pPr>
            <a:endParaRPr lang="en-GB" dirty="0"/>
          </a:p>
          <a:p>
            <a:r>
              <a:rPr lang="en-GB" dirty="0"/>
              <a:t>The title of the page (in markdown)</a:t>
            </a:r>
          </a:p>
          <a:p>
            <a:r>
              <a:rPr lang="en-GB" dirty="0"/>
              <a:t>A row of page elements – in this case just the title (in its own column) and the line plot</a:t>
            </a:r>
          </a:p>
          <a:p>
            <a:r>
              <a:rPr lang="en-GB" dirty="0"/>
              <a:t>Must make the row servable so that it can run on a website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7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2133600"/>
            <a:ext cx="7772400" cy="2031325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title_time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'## Time-Series'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row_time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pn.Row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pn.Column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title_time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get_line_plot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row_time.servable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Curved Right Arrow 5"/>
          <p:cNvSpPr/>
          <p:nvPr/>
        </p:nvSpPr>
        <p:spPr bwMode="auto">
          <a:xfrm flipV="1">
            <a:off x="0" y="2133600"/>
            <a:ext cx="682472" cy="25146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Curved Right Arrow 6"/>
          <p:cNvSpPr/>
          <p:nvPr/>
        </p:nvSpPr>
        <p:spPr bwMode="auto">
          <a:xfrm flipV="1">
            <a:off x="-11184" y="2514600"/>
            <a:ext cx="682472" cy="25146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Curved Right Arrow 7"/>
          <p:cNvSpPr/>
          <p:nvPr/>
        </p:nvSpPr>
        <p:spPr bwMode="auto">
          <a:xfrm flipV="1">
            <a:off x="-3928" y="3810000"/>
            <a:ext cx="682472" cy="18288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801358"/>
            <a:ext cx="3520312" cy="2562693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cxnSpLocks/>
          </p:cNvCxnSpPr>
          <p:nvPr/>
        </p:nvCxnSpPr>
        <p:spPr bwMode="auto">
          <a:xfrm flipV="1">
            <a:off x="3450200" y="1934474"/>
            <a:ext cx="1499472" cy="9611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2895600" y="3124200"/>
            <a:ext cx="2590800" cy="487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2650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02TimeSeries volume </a:t>
            </a:r>
            <a:r>
              <a:rPr lang="en-GB" dirty="0" err="1"/>
              <a:t>selector.ipynb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We can add a dropdown list to allow the user to select which group of data to look at (high volume, medium, </a:t>
            </a:r>
            <a:r>
              <a:rPr lang="en-GB" dirty="0" err="1"/>
              <a:t>etc</a:t>
            </a:r>
            <a:r>
              <a:rPr lang="en-GB" dirty="0"/>
              <a:t>) </a:t>
            </a:r>
          </a:p>
          <a:p>
            <a:r>
              <a:rPr lang="en-GB" dirty="0"/>
              <a:t>Here’s the code to create the chart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Here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volume</a:t>
            </a:r>
            <a:r>
              <a:rPr lang="en-GB" dirty="0"/>
              <a:t> is chosen by the user setting the dropdown and passed into the function as a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8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2472" y="2566986"/>
            <a:ext cx="7772400" cy="2462213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get_line_plot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(volume):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if volume == 'high':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selected = ['A', 'F', 'L']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volume == 'medium':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selected = ['G', 'H', 'J', 'S', 'W']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volume == 'low':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selected = ['D', 'E', 'M', 'O', 'P', 'T', 'X']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selected = ['B', 'C', 'I', 'K', 'N', 'Q', 'R', 'U', 'V', 'Y']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data[selected] # restrict to selected products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df.hvplot.line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=600, grid=True)</a:t>
            </a:r>
          </a:p>
        </p:txBody>
      </p:sp>
      <p:sp>
        <p:nvSpPr>
          <p:cNvPr id="7" name="Curved Right Arrow 6"/>
          <p:cNvSpPr/>
          <p:nvPr/>
        </p:nvSpPr>
        <p:spPr bwMode="auto">
          <a:xfrm flipV="1">
            <a:off x="0" y="2566986"/>
            <a:ext cx="682472" cy="2843214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59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02TimeSeries volume selector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controlling code is only a little more complicated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create a dropdown widget using the values in volumes</a:t>
            </a:r>
          </a:p>
          <a:p>
            <a:pPr lvl="1"/>
            <a:r>
              <a:rPr lang="en-GB" dirty="0"/>
              <a:t>include the dropdown in the left hand column</a:t>
            </a:r>
          </a:p>
          <a:p>
            <a:pPr lvl="1"/>
            <a:r>
              <a:rPr lang="en-GB" dirty="0"/>
              <a:t>“watch” the dropdown and when it changes update the plot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9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1861692"/>
            <a:ext cx="7772400" cy="3323987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title_time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'## Time-Series'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volumes = ['high', 'medium', 'low', 'very low']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volume =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pn.widgets.Select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(name='Volume', options=volumes, width=200)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row_time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pn.Row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pn.Column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title_time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volume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get_line_plot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volume.value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update_time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(event):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row_time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[1].object =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get_line_plot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volume.value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volume.param.watch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update_time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'value')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row_time.servable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Curved Right Arrow 7"/>
          <p:cNvSpPr/>
          <p:nvPr/>
        </p:nvSpPr>
        <p:spPr bwMode="auto">
          <a:xfrm flipV="1">
            <a:off x="0" y="2438400"/>
            <a:ext cx="682472" cy="29718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Curved Right Arrow 8"/>
          <p:cNvSpPr/>
          <p:nvPr/>
        </p:nvSpPr>
        <p:spPr bwMode="auto">
          <a:xfrm flipV="1">
            <a:off x="-11184" y="3124200"/>
            <a:ext cx="682472" cy="25908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Curved Right Arrow 9"/>
          <p:cNvSpPr/>
          <p:nvPr/>
        </p:nvSpPr>
        <p:spPr bwMode="auto">
          <a:xfrm flipV="1">
            <a:off x="-3928" y="4343400"/>
            <a:ext cx="682472" cy="1643508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8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Term1Theme">
  <a:themeElements>
    <a:clrScheme name="cg3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g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g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6EDEE1D-1130-4699-8827-AC4D28442123}" vid="{C49FF121-B8D8-4C8D-9765-86518DFE19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COMP1753</Template>
  <TotalTime>0</TotalTime>
  <Words>3421</Words>
  <Application>Microsoft Office PowerPoint</Application>
  <PresentationFormat>On-screen Show (4:3)</PresentationFormat>
  <Paragraphs>490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Consolas</vt:lpstr>
      <vt:lpstr>Courier New</vt:lpstr>
      <vt:lpstr>Times New Roman</vt:lpstr>
      <vt:lpstr>Term1Theme</vt:lpstr>
      <vt:lpstr>Lecture 08: Dashboards</vt:lpstr>
      <vt:lpstr>Motivation / Objectives</vt:lpstr>
      <vt:lpstr>What is a dashboard</vt:lpstr>
      <vt:lpstr>Dashboard code components</vt:lpstr>
      <vt:lpstr>01TimeSeries all.ipynb</vt:lpstr>
      <vt:lpstr>01TimeSeries all (cont’d)</vt:lpstr>
      <vt:lpstr>01TimeSeries all (cont’d)</vt:lpstr>
      <vt:lpstr>02TimeSeries volume selector.ipynb</vt:lpstr>
      <vt:lpstr>02TimeSeries volume selector (cont’d)</vt:lpstr>
      <vt:lpstr>02TimeSeries volume selector (cont’d)</vt:lpstr>
      <vt:lpstr>03TimeSeries volume selector, average slider.ipynb</vt:lpstr>
      <vt:lpstr>03TimeSeries volume selector, average slider (cont’d)</vt:lpstr>
      <vt:lpstr>03TimeSeries volume selector, average slider (cont’d)</vt:lpstr>
      <vt:lpstr>04TimeSeries volume selector, average slider, date slider.ipynb</vt:lpstr>
      <vt:lpstr>04TimeSeries volume selector, average slider, date slider (cont’d)</vt:lpstr>
      <vt:lpstr>05Correlation.ipynb</vt:lpstr>
      <vt:lpstr>05Correlation (cont’d)</vt:lpstr>
      <vt:lpstr>05Correlation (cont’d)</vt:lpstr>
      <vt:lpstr>06Correlation heatmap.ipynb</vt:lpstr>
      <vt:lpstr>06Correlation heatmap (cont’d)</vt:lpstr>
      <vt:lpstr>07Correlation heatmap, date slider.ipynb</vt:lpstr>
      <vt:lpstr>07Correlation heatmap, date slider (cont’d)</vt:lpstr>
      <vt:lpstr>08Variables.ipynb</vt:lpstr>
      <vt:lpstr>08Variables (cont’d)</vt:lpstr>
      <vt:lpstr>08Variables (cont’d)</vt:lpstr>
      <vt:lpstr>09Variables bubble scaling.ipynb</vt:lpstr>
      <vt:lpstr>09Variables bubble scaling (cont’d)</vt:lpstr>
      <vt:lpstr>10Dashboard.ipynb</vt:lpstr>
      <vt:lpstr>10Dashboard (cont’d)</vt:lpstr>
      <vt:lpstr>Notebook issues</vt:lpstr>
      <vt:lpstr>Lecture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Walshaw</dc:creator>
  <cp:lastModifiedBy>Chris Walshaw</cp:lastModifiedBy>
  <cp:revision>529</cp:revision>
  <cp:lastPrinted>2017-09-27T13:17:06Z</cp:lastPrinted>
  <dcterms:created xsi:type="dcterms:W3CDTF">2002-08-02T19:17:07Z</dcterms:created>
  <dcterms:modified xsi:type="dcterms:W3CDTF">2023-03-16T10:49:37Z</dcterms:modified>
</cp:coreProperties>
</file>