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8"/>
  </p:notesMasterIdLst>
  <p:handoutMasterIdLst>
    <p:handoutMasterId r:id="rId29"/>
  </p:handoutMasterIdLst>
  <p:sldIdLst>
    <p:sldId id="256" r:id="rId2"/>
    <p:sldId id="488" r:id="rId3"/>
    <p:sldId id="600" r:id="rId4"/>
    <p:sldId id="649" r:id="rId5"/>
    <p:sldId id="650" r:id="rId6"/>
    <p:sldId id="629" r:id="rId7"/>
    <p:sldId id="653" r:id="rId8"/>
    <p:sldId id="652" r:id="rId9"/>
    <p:sldId id="669" r:id="rId10"/>
    <p:sldId id="654" r:id="rId11"/>
    <p:sldId id="655" r:id="rId12"/>
    <p:sldId id="651" r:id="rId13"/>
    <p:sldId id="656" r:id="rId14"/>
    <p:sldId id="657" r:id="rId15"/>
    <p:sldId id="659" r:id="rId16"/>
    <p:sldId id="660" r:id="rId17"/>
    <p:sldId id="661" r:id="rId18"/>
    <p:sldId id="662" r:id="rId19"/>
    <p:sldId id="663" r:id="rId20"/>
    <p:sldId id="664" r:id="rId21"/>
    <p:sldId id="668" r:id="rId22"/>
    <p:sldId id="670" r:id="rId23"/>
    <p:sldId id="658" r:id="rId24"/>
    <p:sldId id="666" r:id="rId25"/>
    <p:sldId id="667" r:id="rId26"/>
    <p:sldId id="493" r:id="rId2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CC"/>
    <a:srgbClr val="DFFCD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81" d="100"/>
          <a:sy n="81" d="100"/>
        </p:scale>
        <p:origin x="19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vdmaaten.github.io/tsn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10: Reduction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Interpreting t-SNE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absolute terms, the positions of the data-points mean nothing</a:t>
            </a:r>
          </a:p>
          <a:p>
            <a:r>
              <a:rPr lang="en-GB" dirty="0"/>
              <a:t>However, if a set of data-points are close together that means that they may represent a cluster of data</a:t>
            </a:r>
          </a:p>
          <a:p>
            <a:pPr lvl="1"/>
            <a:r>
              <a:rPr lang="en-GB" dirty="0"/>
              <a:t>especially if the same set of data-points is always clustered for a number of different perplexity values</a:t>
            </a:r>
          </a:p>
          <a:p>
            <a:r>
              <a:rPr lang="en-GB" dirty="0"/>
              <a:t>And as before, clusters represent data-points that are similar in some way</a:t>
            </a:r>
          </a:p>
          <a:p>
            <a:r>
              <a:rPr lang="en-GB" dirty="0"/>
              <a:t>But what do the 4 clusters represent???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7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t-SNE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As with k-means clustering, fundamentally we want to understand </a:t>
            </a:r>
            <a:r>
              <a:rPr lang="en-GB" b="1" dirty="0"/>
              <a:t>why</a:t>
            </a:r>
            <a:r>
              <a:rPr lang="en-GB" dirty="0"/>
              <a:t> data is clustered to make sense of the dataset</a:t>
            </a:r>
          </a:p>
          <a:p>
            <a:r>
              <a:rPr lang="en-GB" dirty="0"/>
              <a:t>One way of doing that manually is as follows:</a:t>
            </a:r>
          </a:p>
          <a:p>
            <a:pPr lvl="1"/>
            <a:r>
              <a:rPr lang="en-GB" dirty="0"/>
              <a:t>manually identify a group of data-points using a simple rule (e.g. high volume or low ratings) </a:t>
            </a:r>
          </a:p>
          <a:p>
            <a:pPr lvl="1"/>
            <a:r>
              <a:rPr lang="en-GB" dirty="0"/>
              <a:t>split the dataset into two subsets, our group … and all the others</a:t>
            </a:r>
          </a:p>
          <a:p>
            <a:pPr lvl="1"/>
            <a:r>
              <a:rPr lang="en-GB" dirty="0"/>
              <a:t>create a number of t-SNE </a:t>
            </a:r>
            <a:r>
              <a:rPr lang="en-GB" dirty="0" err="1"/>
              <a:t>embeddings</a:t>
            </a:r>
            <a:r>
              <a:rPr lang="en-GB" dirty="0"/>
              <a:t> at different perplexities and plot the grouped data in a different colour to the others</a:t>
            </a:r>
          </a:p>
          <a:p>
            <a:r>
              <a:rPr lang="en-GB" dirty="0"/>
              <a:t>If our group consistently matches a t-SNE cluster, then we “know” what rule is generating that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3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05TSNE low ratings.py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Example 5 groups low rated products (K, A, E, G, J, X)</a:t>
            </a:r>
          </a:p>
          <a:p>
            <a:pPr lvl="1"/>
            <a:r>
              <a:rPr lang="en-GB" dirty="0"/>
              <a:t>we won’t look at the code in detail (similar to example 4 but with 2 groups)</a:t>
            </a:r>
          </a:p>
          <a:p>
            <a:r>
              <a:rPr lang="en-GB" dirty="0"/>
              <a:t>Low rated products are in blue</a:t>
            </a:r>
          </a:p>
          <a:p>
            <a:pPr lvl="1"/>
            <a:r>
              <a:rPr lang="en-GB" dirty="0"/>
              <a:t>others are in orange</a:t>
            </a:r>
          </a:p>
          <a:p>
            <a:r>
              <a:rPr lang="en-GB" dirty="0"/>
              <a:t>Perplexities are 6, 8, 10, 12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85414"/>
            <a:ext cx="3962400" cy="4239186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3505200"/>
            <a:ext cx="3858456" cy="1210638"/>
          </a:xfrm>
          <a:prstGeom prst="wedgeRectCallout">
            <a:avLst>
              <a:gd name="adj1" fmla="val 69037"/>
              <a:gd name="adj2" fmla="val -3888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one of the t-SNE clusters represents low rated products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3507454"/>
            <a:ext cx="3858456" cy="1210638"/>
          </a:xfrm>
          <a:prstGeom prst="wedgeRectCallout">
            <a:avLst>
              <a:gd name="adj1" fmla="val 125718"/>
              <a:gd name="adj2" fmla="val -851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one of the t-SNE clusters represents low rated products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78215" y="3505200"/>
            <a:ext cx="3858456" cy="1210638"/>
          </a:xfrm>
          <a:prstGeom prst="wedgeRectCallout">
            <a:avLst>
              <a:gd name="adj1" fmla="val 95912"/>
              <a:gd name="adj2" fmla="val 9037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one of the t-SNE clusters represents low rated products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5285" y="3505200"/>
            <a:ext cx="3858456" cy="1210638"/>
          </a:xfrm>
          <a:prstGeom prst="wedgeRectCallout">
            <a:avLst>
              <a:gd name="adj1" fmla="val 134025"/>
              <a:gd name="adj2" fmla="val 311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one of the t-SNE clusters represents low rated products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5285" y="5075862"/>
            <a:ext cx="3858456" cy="1210638"/>
          </a:xfrm>
          <a:prstGeom prst="wedgeRectCallout">
            <a:avLst>
              <a:gd name="adj1" fmla="val 49980"/>
              <a:gd name="adj2" fmla="val -3031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but remember that absolute positions don’t mean anything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73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Example 6 groups high rated products (L, H, S, T, D)</a:t>
            </a:r>
          </a:p>
          <a:p>
            <a:r>
              <a:rPr lang="en-GB" dirty="0"/>
              <a:t>High rated products are in blue</a:t>
            </a:r>
          </a:p>
          <a:p>
            <a:pPr lvl="1"/>
            <a:r>
              <a:rPr lang="en-GB" dirty="0"/>
              <a:t>others are in orange</a:t>
            </a:r>
          </a:p>
          <a:p>
            <a:r>
              <a:rPr lang="en-GB" dirty="0"/>
              <a:t>Perplexities are 6, 8, 10, 12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2" name="Picture 1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65" y="1828800"/>
            <a:ext cx="4131035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06TSNE high ratings.py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3505200"/>
            <a:ext cx="3858456" cy="1210638"/>
          </a:xfrm>
          <a:prstGeom prst="wedgeRectCallout">
            <a:avLst>
              <a:gd name="adj1" fmla="val 123275"/>
              <a:gd name="adj2" fmla="val -3187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one of the t-SNE clusters represents low rated products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3507454"/>
            <a:ext cx="3858456" cy="1210638"/>
          </a:xfrm>
          <a:prstGeom prst="wedgeRectCallout">
            <a:avLst>
              <a:gd name="adj1" fmla="val 68548"/>
              <a:gd name="adj2" fmla="val -13855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one of the t-SNE clusters represents low rated products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78215" y="3505200"/>
            <a:ext cx="3858456" cy="1210638"/>
          </a:xfrm>
          <a:prstGeom prst="wedgeRectCallout">
            <a:avLst>
              <a:gd name="adj1" fmla="val 95668"/>
              <a:gd name="adj2" fmla="val 11529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one of the t-SNE clusters represents low rated products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5285" y="3505200"/>
            <a:ext cx="3858456" cy="1210638"/>
          </a:xfrm>
          <a:prstGeom prst="wedgeRectCallout">
            <a:avLst>
              <a:gd name="adj1" fmla="val 127184"/>
              <a:gd name="adj2" fmla="val 11451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another of the t-SNE clusters represents high rated products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71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Example 7 groups low-mid rated products (Q, B, R, C, M, U, O)</a:t>
            </a:r>
          </a:p>
          <a:p>
            <a:pPr lvl="1"/>
            <a:r>
              <a:rPr lang="en-GB" dirty="0"/>
              <a:t>see example 2</a:t>
            </a:r>
          </a:p>
          <a:p>
            <a:r>
              <a:rPr lang="en-GB" dirty="0"/>
              <a:t>Low-mid rated are in blue</a:t>
            </a:r>
          </a:p>
          <a:p>
            <a:pPr lvl="1"/>
            <a:r>
              <a:rPr lang="en-GB" dirty="0"/>
              <a:t>others are in orange</a:t>
            </a:r>
          </a:p>
          <a:p>
            <a:r>
              <a:rPr lang="en-GB" dirty="0"/>
              <a:t>Perplexities are 6, 8, 10, 12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07TSNE low mid ratings.py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56" y="1828800"/>
            <a:ext cx="4137644" cy="442667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3505200"/>
            <a:ext cx="3858456" cy="1210638"/>
          </a:xfrm>
          <a:prstGeom prst="wedgeRectCallout">
            <a:avLst>
              <a:gd name="adj1" fmla="val 63418"/>
              <a:gd name="adj2" fmla="val -3187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this doesn’t work to interpret the other two clusters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5037762"/>
            <a:ext cx="4139028" cy="1210638"/>
          </a:xfrm>
          <a:prstGeom prst="wedgeRectCallout">
            <a:avLst>
              <a:gd name="adj1" fmla="val 49981"/>
              <a:gd name="adj2" fmla="val -2798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instead let’s cluster the data with k-means and then look at the t-SNE embedding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44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08TSNE clustered ratings.py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Example 8 is a useful script for clustering and embedding</a:t>
            </a:r>
          </a:p>
          <a:p>
            <a:pPr lvl="1"/>
            <a:r>
              <a:rPr lang="en-GB" dirty="0"/>
              <a:t>e.g. can check that both agree with each other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easily use this script for other data</a:t>
            </a:r>
          </a:p>
          <a:p>
            <a:pPr lvl="1"/>
            <a:r>
              <a:rPr lang="en-GB" dirty="0"/>
              <a:t>just have to change these parameters</a:t>
            </a:r>
          </a:p>
          <a:p>
            <a:r>
              <a:rPr lang="en-GB" dirty="0"/>
              <a:t>Here the raw data is clustered and the clusters listed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4136" y="2209800"/>
            <a:ext cx="7775728" cy="289310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k =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raw_data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ratings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perplexities = [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6, 8, 10, 12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annotate =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clusters = []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=k,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='k-means++',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raw_data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['label']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k_means.fit_predict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raw_data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c in range(k):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cluster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raw_data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raw_data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['label'] == c]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print('cluster'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(c) + ' =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(list(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cluster.drop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(['label'], axis=1))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clustered_data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pd.concat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(clusters)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2514600"/>
            <a:ext cx="682472" cy="3048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Curved Right Arrow 12"/>
          <p:cNvSpPr/>
          <p:nvPr/>
        </p:nvSpPr>
        <p:spPr bwMode="auto">
          <a:xfrm flipV="1">
            <a:off x="0" y="3581399"/>
            <a:ext cx="682472" cy="2439503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08TSNE clustered ratings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Next a number of </a:t>
            </a:r>
            <a:r>
              <a:rPr lang="en-GB" dirty="0" err="1"/>
              <a:t>embeddings</a:t>
            </a:r>
            <a:r>
              <a:rPr lang="en-GB" dirty="0"/>
              <a:t> are calculated, each for a different perplexity value</a:t>
            </a:r>
          </a:p>
          <a:p>
            <a:r>
              <a:rPr lang="en-GB" dirty="0"/>
              <a:t>And the embedding for each cluster is put into its own </a:t>
            </a:r>
            <a:r>
              <a:rPr lang="en-GB" dirty="0" err="1"/>
              <a:t>dataframe</a:t>
            </a:r>
            <a:r>
              <a:rPr lang="en-GB" dirty="0"/>
              <a:t> which is then stored in a list of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embedded_clusters</a:t>
            </a:r>
            <a:endParaRPr lang="en-GB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6400" y="2664496"/>
            <a:ext cx="8000400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p in perplexities: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embedding = TSNE(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n_components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=0, perplexity=p)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fit_transform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clustered_data.values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embedded_clusters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cluster_start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for cluster in clusters: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cluster_end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cluster_start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cluster.shape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embedded_clusters.append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(embedding[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cluster_start:cluster_end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:])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cluster_start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cluster_end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>
            <a:off x="0" y="1600200"/>
            <a:ext cx="682472" cy="1524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Curved Right Arrow 12"/>
          <p:cNvSpPr/>
          <p:nvPr/>
        </p:nvSpPr>
        <p:spPr bwMode="auto">
          <a:xfrm>
            <a:off x="0" y="2133599"/>
            <a:ext cx="682472" cy="2362201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08TSNE clustered ratings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In the same loop, the embedded clusters are visualised in a scatter plot</a:t>
            </a:r>
          </a:p>
          <a:p>
            <a:pPr lvl="1"/>
            <a:r>
              <a:rPr lang="en-GB" dirty="0"/>
              <a:t>each cluster has a different colour</a:t>
            </a:r>
          </a:p>
          <a:p>
            <a:r>
              <a:rPr lang="en-GB" dirty="0"/>
              <a:t>You can decide to annotate the data-points by setting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annotate = True</a:t>
            </a:r>
            <a:r>
              <a:rPr lang="en-GB" dirty="0"/>
              <a:t> in the parameters at the top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4136" y="2438400"/>
            <a:ext cx="7775728" cy="397031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('Ratings -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tSNE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embeddings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', position=(0.5, 1.0))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p in perplexities: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... # the embedding is calculated here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(2, 2, counter)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('Perplexity =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(p),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for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embedded_cluster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in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embedded_clusters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embedded_cluster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[:, 0],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embedded_cluster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[:, 1])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if annotate: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for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name in enumerate(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clustered_data.index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sub.annotate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(name, (embedding[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0] + 5, embedding[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1]))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counter += 1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fig.subplots_adjust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fig.tight_layout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>
            <a:off x="0" y="1600200"/>
            <a:ext cx="682472" cy="3276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Curved Right Arrow 12"/>
          <p:cNvSpPr/>
          <p:nvPr/>
        </p:nvSpPr>
        <p:spPr bwMode="auto">
          <a:xfrm>
            <a:off x="0" y="2133599"/>
            <a:ext cx="682472" cy="3200401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08TSNE clustered ratings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Here are </a:t>
            </a:r>
            <a:r>
              <a:rPr lang="en-GB"/>
              <a:t>the results:</a:t>
            </a:r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40" y="1828800"/>
            <a:ext cx="4202260" cy="449580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1944644"/>
            <a:ext cx="3858456" cy="1210638"/>
          </a:xfrm>
          <a:prstGeom prst="wedgeRectCallout">
            <a:avLst>
              <a:gd name="adj1" fmla="val 68304"/>
              <a:gd name="adj2" fmla="val 2496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clearly the k-means clustering matches the t-SNE embedded clusters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5026269"/>
            <a:ext cx="3975368" cy="1485900"/>
          </a:xfrm>
          <a:prstGeom prst="wedgeRectCallout">
            <a:avLst>
              <a:gd name="adj1" fmla="val 49981"/>
              <a:gd name="adj2" fmla="val -201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other two clusters are</a:t>
            </a:r>
          </a:p>
          <a:p>
            <a:r>
              <a:rPr lang="en-GB" dirty="0">
                <a:solidFill>
                  <a:schemeClr val="tx1"/>
                </a:solidFill>
              </a:rPr>
              <a:t> C, I, P, Q, U, V, Y (orange)</a:t>
            </a:r>
          </a:p>
          <a:p>
            <a:r>
              <a:rPr lang="en-GB" dirty="0">
                <a:solidFill>
                  <a:schemeClr val="tx1"/>
                </a:solidFill>
              </a:rPr>
              <a:t> B, F, M, N, O, R, W (green)</a:t>
            </a:r>
          </a:p>
          <a:p>
            <a:r>
              <a:rPr lang="en-GB" dirty="0">
                <a:solidFill>
                  <a:schemeClr val="tx1"/>
                </a:solidFill>
              </a:rPr>
              <a:t>(contents are printed out)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3359609"/>
            <a:ext cx="3858456" cy="1485900"/>
          </a:xfrm>
          <a:prstGeom prst="wedgeRectCallout">
            <a:avLst>
              <a:gd name="adj1" fmla="val 49981"/>
              <a:gd name="adj2" fmla="val -201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low rated (blue) and high rated (red) products are always grouped together</a:t>
            </a:r>
          </a:p>
        </p:txBody>
      </p:sp>
    </p:spTree>
    <p:extLst>
      <p:ext uri="{BB962C8B-B14F-4D97-AF65-F5344CB8AC3E}">
        <p14:creationId xmlns:p14="http://schemas.microsoft.com/office/powerpoint/2010/main" val="338820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9 &amp;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If we can’t easily spot a “rule” for deriving these clusters, can return to overlaid radar plots – first let’s do low / high ratings</a:t>
            </a:r>
          </a:p>
          <a:p>
            <a:r>
              <a:rPr lang="en-GB" dirty="0"/>
              <a:t>The code is exactly the same as lecture 6, example 6, except</a:t>
            </a:r>
          </a:p>
          <a:p>
            <a:pPr lvl="1"/>
            <a:r>
              <a:rPr lang="en-GB" dirty="0"/>
              <a:t>for example 9, select low ratings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for example 10, select high ratings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92684" y="2590800"/>
            <a:ext cx="7775728" cy="52322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normalised_data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ratings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ratings.max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'E', 'G', 'J', 'K', 'X']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684" y="3581399"/>
            <a:ext cx="7775728" cy="52322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normalised_data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ratings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ratings.max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['L', 'H', 'S', 'T', 'D']</a:t>
            </a:r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24" y="2438400"/>
            <a:ext cx="3205113" cy="3429000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85800" y="4152900"/>
            <a:ext cx="4443828" cy="1210638"/>
          </a:xfrm>
          <a:prstGeom prst="wedgeRectCallout">
            <a:avLst>
              <a:gd name="adj1" fmla="val 77344"/>
              <a:gd name="adj2" fmla="val -462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the values are consistently low except ratings 3 &amp; 8 where they can be high or low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24" y="2438400"/>
            <a:ext cx="3205113" cy="3428999"/>
          </a:xfrm>
          <a:prstGeom prst="rect">
            <a:avLst/>
          </a:prstGeom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75588" y="5480193"/>
            <a:ext cx="4443828" cy="1210638"/>
          </a:xfrm>
          <a:prstGeom prst="wedgeRectCallout">
            <a:avLst>
              <a:gd name="adj1" fmla="val 82223"/>
              <a:gd name="adj2" fmla="val -9728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so the values are consistently high except ratings 3 &amp; 8 where they can be high or low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48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5234843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Last week we looked at clustering</a:t>
            </a:r>
          </a:p>
          <a:p>
            <a:pPr lvl="1"/>
            <a:r>
              <a:rPr lang="en-GB" dirty="0"/>
              <a:t>a crucial visualisation technique for understanding large-scale/data-intensive applications</a:t>
            </a:r>
          </a:p>
          <a:p>
            <a:r>
              <a:rPr lang="en-GB" dirty="0"/>
              <a:t>And in lecture 6 we looked at how to cope with multiple dimensions</a:t>
            </a:r>
          </a:p>
          <a:p>
            <a:pPr lvl="1"/>
            <a:r>
              <a:rPr lang="en-GB" dirty="0"/>
              <a:t>bubble plots for 3 dimensions, radar plots for more</a:t>
            </a:r>
          </a:p>
          <a:p>
            <a:r>
              <a:rPr lang="en-GB" dirty="0"/>
              <a:t>But for really data-intensive applications these may not be enough to interpret the clustering results</a:t>
            </a:r>
          </a:p>
          <a:p>
            <a:r>
              <a:rPr lang="en-GB" dirty="0"/>
              <a:t>This week we look at dimension reduction to help understand the structure of data using …</a:t>
            </a:r>
          </a:p>
          <a:p>
            <a:pPr lvl="1"/>
            <a:r>
              <a:rPr lang="en-GB" dirty="0"/>
              <a:t>scatter plots for structure</a:t>
            </a:r>
          </a:p>
          <a:p>
            <a:pPr lvl="1"/>
            <a:r>
              <a:rPr lang="en-GB" dirty="0"/>
              <a:t>radar plots for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30285"/>
            <a:ext cx="2209800" cy="2364160"/>
          </a:xfrm>
          <a:prstGeom prst="rect">
            <a:avLst/>
          </a:prstGeom>
        </p:spPr>
      </p:pic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884238"/>
            <a:ext cx="2209800" cy="23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11 &amp;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We can use the same code for the unidentified clusters</a:t>
            </a:r>
          </a:p>
          <a:p>
            <a:pPr lvl="1"/>
            <a:r>
              <a:rPr lang="en-GB" dirty="0"/>
              <a:t>for example 11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for example 12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720964" y="2057400"/>
            <a:ext cx="7775728" cy="30777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['C', 'I', 'P', 'Q', 'U', 'V', 'Y']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684" y="2782066"/>
            <a:ext cx="7775728" cy="30777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['B', 'F', 'M', 'N', 'O', 'R', 'W']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83" y="3170910"/>
            <a:ext cx="2098023" cy="2244576"/>
          </a:xfrm>
          <a:prstGeom prst="rect">
            <a:avLst/>
          </a:prstGeom>
        </p:spPr>
      </p:pic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7" y="3168476"/>
            <a:ext cx="2098023" cy="2244576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08806" y="5491686"/>
            <a:ext cx="4348579" cy="1210638"/>
          </a:xfrm>
          <a:prstGeom prst="wedgeRectCallout">
            <a:avLst>
              <a:gd name="adj1" fmla="val 7488"/>
              <a:gd name="adj2" fmla="val -488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high ratings for 4, 5, 6, 7</a:t>
            </a:r>
          </a:p>
          <a:p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for 1, 2, 9, 10</a:t>
            </a:r>
          </a:p>
          <a:p>
            <a:r>
              <a:rPr lang="en-GB" baseline="0" dirty="0">
                <a:solidFill>
                  <a:schemeClr val="tx1"/>
                </a:solidFill>
              </a:rPr>
              <a:t>either</a:t>
            </a:r>
            <a:r>
              <a:rPr lang="en-GB" dirty="0">
                <a:solidFill>
                  <a:schemeClr val="tx1"/>
                </a:solidFill>
              </a:rPr>
              <a:t> for 3, 8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953000" y="5493482"/>
            <a:ext cx="3768138" cy="1210638"/>
          </a:xfrm>
          <a:prstGeom prst="wedgeRectCallout">
            <a:avLst>
              <a:gd name="adj1" fmla="val 7101"/>
              <a:gd name="adj2" fmla="val -499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high ratings for 1, 2, 9, 10</a:t>
            </a:r>
          </a:p>
          <a:p>
            <a:r>
              <a:rPr lang="en-GB" dirty="0">
                <a:solidFill>
                  <a:schemeClr val="tx1"/>
                </a:solidFill>
              </a:rPr>
              <a:t>low for 4, 5, 6, 7</a:t>
            </a:r>
          </a:p>
          <a:p>
            <a:r>
              <a:rPr lang="en-GB" dirty="0">
                <a:solidFill>
                  <a:schemeClr val="tx1"/>
                </a:solidFill>
              </a:rPr>
              <a:t>either for 3, 8</a:t>
            </a:r>
          </a:p>
        </p:txBody>
      </p:sp>
    </p:spTree>
    <p:extLst>
      <p:ext uri="{BB962C8B-B14F-4D97-AF65-F5344CB8AC3E}">
        <p14:creationId xmlns:p14="http://schemas.microsoft.com/office/powerpoint/2010/main" val="32604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1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Ratings clusters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So, ignoring values for ratings 3 &amp; 8, the ratings data falls into 4 distinct clusters</a:t>
            </a:r>
          </a:p>
          <a:p>
            <a:pPr lvl="1"/>
            <a:r>
              <a:rPr lang="en-GB" dirty="0"/>
              <a:t>high ratings for 1, 2, 4, 5, 6, 7, 9, 10</a:t>
            </a:r>
          </a:p>
          <a:p>
            <a:pPr lvl="1"/>
            <a:r>
              <a:rPr lang="en-GB" dirty="0"/>
              <a:t>low ratings for 1, 2, 4, 5, 6, 7, 9, 10</a:t>
            </a:r>
          </a:p>
          <a:p>
            <a:pPr lvl="1"/>
            <a:r>
              <a:rPr lang="en-GB" dirty="0"/>
              <a:t>high ratings for 4, 5, 6, 7 / low ratings for 1, 2, 9, 10</a:t>
            </a:r>
          </a:p>
          <a:p>
            <a:pPr lvl="1"/>
            <a:r>
              <a:rPr lang="en-GB" dirty="0"/>
              <a:t>low ratings for 4, 5, 6, 7 / high ratings for 1, 2, 9, 10</a:t>
            </a:r>
          </a:p>
          <a:p>
            <a:r>
              <a:rPr lang="en-GB" dirty="0"/>
              <a:t>The fact that ratings 3 &amp; 8 don’t impact on this clustering makes it much harder to detect manually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20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13TSNE summary data.py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Let’s apply the same techniques to the summary data</a:t>
            </a:r>
          </a:p>
          <a:p>
            <a:pPr lvl="1"/>
            <a:r>
              <a:rPr lang="en-GB" dirty="0"/>
              <a:t>can easily adapt example 8 (only changes shown in bold)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Here we cluster the full 5 dimensional dataset (Price, Profit, Sales, Marketing, Cost) </a:t>
            </a:r>
          </a:p>
          <a:p>
            <a:pPr lvl="1"/>
            <a:r>
              <a:rPr lang="en-GB" dirty="0"/>
              <a:t>rather than just Marketing &amp; Sales as in lecture 9, example 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7772400" cy="95410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k = 4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raw_data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endParaRPr lang="en-GB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annotate =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perplexities = [6, 8, 10, 12]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2" y="2669098"/>
            <a:ext cx="3482192" cy="3725433"/>
          </a:xfrm>
          <a:prstGeom prst="rect">
            <a:avLst/>
          </a:prstGeom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987512" y="1282589"/>
            <a:ext cx="3810000" cy="1168623"/>
          </a:xfrm>
          <a:prstGeom prst="wedgeRectCallout">
            <a:avLst>
              <a:gd name="adj1" fmla="val -20372"/>
              <a:gd name="adj2" fmla="val 6434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both pick out high volume (orange) and medium volume (green) as clusters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762000" y="3696697"/>
            <a:ext cx="3810000" cy="1232199"/>
          </a:xfrm>
          <a:prstGeom prst="wedgeRectCallout">
            <a:avLst>
              <a:gd name="adj1" fmla="val 67446"/>
              <a:gd name="adj2" fmla="val 224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plus 2 other clusters (red / blue) which t-SNE puts adjacent to each other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771617" y="5008352"/>
            <a:ext cx="3810000" cy="1506443"/>
          </a:xfrm>
          <a:prstGeom prst="wedgeRectCallout">
            <a:avLst>
              <a:gd name="adj1" fmla="val 36504"/>
              <a:gd name="adj2" fmla="val -4928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k-means </a:t>
            </a:r>
            <a:r>
              <a:rPr lang="en-GB" dirty="0" err="1">
                <a:solidFill>
                  <a:schemeClr val="tx1"/>
                </a:solidFill>
              </a:rPr>
              <a:t>clusterings</a:t>
            </a:r>
            <a:r>
              <a:rPr lang="en-GB" dirty="0">
                <a:solidFill>
                  <a:schemeClr val="tx1"/>
                </a:solidFill>
              </a:rPr>
              <a:t> and t-SNE embeddings are not strikingly similar, but obviously related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16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14 &amp;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Again we can use overlaid radar plots to investigate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3774912" cy="4038600"/>
          </a:xfrm>
          <a:prstGeom prst="rect">
            <a:avLst/>
          </a:prstGeom>
        </p:spPr>
      </p:pic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45" y="2209800"/>
            <a:ext cx="3774911" cy="4038600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838200" y="1946031"/>
            <a:ext cx="1984756" cy="484484"/>
          </a:xfrm>
          <a:prstGeom prst="wedgeRectCallout">
            <a:avLst>
              <a:gd name="adj1" fmla="val -12668"/>
              <a:gd name="adj2" fmla="val 25032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high volume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804528" y="1946031"/>
            <a:ext cx="2438400" cy="445206"/>
          </a:xfrm>
          <a:prstGeom prst="wedgeRectCallout">
            <a:avLst>
              <a:gd name="adj1" fmla="val 9113"/>
              <a:gd name="adj2" fmla="val 38108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medium volume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047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16 &amp;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other two clusters are low volume but seem to be distinguished by their marketing spend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5307"/>
            <a:ext cx="3657600" cy="3913094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95300" y="2209800"/>
            <a:ext cx="3429000" cy="484484"/>
          </a:xfrm>
          <a:prstGeom prst="wedgeRectCallout">
            <a:avLst>
              <a:gd name="adj1" fmla="val -13767"/>
              <a:gd name="adj2" fmla="val 47602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higher marketing spend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35306"/>
            <a:ext cx="3657600" cy="3913094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5105400" y="2209800"/>
            <a:ext cx="3429000" cy="484484"/>
          </a:xfrm>
          <a:prstGeom prst="wedgeRectCallout">
            <a:avLst>
              <a:gd name="adj1" fmla="val -13218"/>
              <a:gd name="adj2" fmla="val 39041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lower marketing spend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4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By combining k-means clustering and t-SNE embedding we can identify &amp; visualise structures in the data</a:t>
            </a:r>
          </a:p>
          <a:p>
            <a:r>
              <a:rPr lang="en-GB" dirty="0"/>
              <a:t>In the ratings data there are 4 straightforward clusters</a:t>
            </a:r>
          </a:p>
          <a:p>
            <a:pPr lvl="1"/>
            <a:r>
              <a:rPr lang="en-GB" dirty="0"/>
              <a:t>but they would not be easy to spot manually as ratings 3 &amp; 8 seem to have no influence on clustering</a:t>
            </a:r>
          </a:p>
          <a:p>
            <a:r>
              <a:rPr lang="en-GB" dirty="0"/>
              <a:t>In the summary data, t-SNE generates a curved cluster which k-means splits into 2 parts (but neither matches the low / very low volume segmentation we found in lecture 2)</a:t>
            </a:r>
          </a:p>
          <a:p>
            <a:pPr lvl="1"/>
            <a:r>
              <a:rPr lang="en-GB" dirty="0"/>
              <a:t>also the middle of the curved cluster is close to the medium volume cluster</a:t>
            </a:r>
          </a:p>
          <a:p>
            <a:r>
              <a:rPr lang="en-GB" dirty="0"/>
              <a:t>So for the summary data the strongest influence on clustering seems to be volume of sales</a:t>
            </a:r>
          </a:p>
          <a:p>
            <a:pPr lvl="1"/>
            <a:r>
              <a:rPr lang="en-GB" dirty="0"/>
              <a:t>but for low / very low volume sales the marketing spend influences how the data-points are grouped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2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use t-SNE to help visualise </a:t>
            </a:r>
            <a:r>
              <a:rPr lang="en-GB" dirty="0" err="1"/>
              <a:t>clusterings</a:t>
            </a:r>
            <a:r>
              <a:rPr lang="en-GB" dirty="0"/>
              <a:t> in high dimensions (i.e. anything more than 3 variables) …</a:t>
            </a:r>
          </a:p>
          <a:p>
            <a:r>
              <a:rPr lang="en-GB" dirty="0"/>
              <a:t>… but there is no guaranteed method for explaining the “rule” behind each cluster</a:t>
            </a:r>
          </a:p>
          <a:p>
            <a:pPr lvl="1"/>
            <a:r>
              <a:rPr lang="en-GB" dirty="0"/>
              <a:t>radar plots can help but may not work for large and/or high-dimensional data</a:t>
            </a:r>
          </a:p>
          <a:p>
            <a:r>
              <a:rPr lang="en-GB" dirty="0"/>
              <a:t>Nonetheless, clustering and dimension reduction are extremely helpful techniques in </a:t>
            </a:r>
            <a:r>
              <a:rPr lang="en-GB"/>
              <a:t>data exploration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dimension reduction?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Many data-intensive applications have too many variables to get a sense of the “shape” / “structure” of the data</a:t>
            </a:r>
          </a:p>
          <a:p>
            <a:pPr lvl="1"/>
            <a:r>
              <a:rPr lang="en-GB" dirty="0"/>
              <a:t>e.g. bubble plots can deal with 3 dimensions, radar plots can help with ~6 but what if there are 300 or 600?</a:t>
            </a:r>
          </a:p>
          <a:p>
            <a:r>
              <a:rPr lang="en-GB" dirty="0"/>
              <a:t>Dimension reduction is a way of </a:t>
            </a:r>
            <a:r>
              <a:rPr lang="en-GB" b="1" dirty="0"/>
              <a:t>embedding</a:t>
            </a:r>
            <a:r>
              <a:rPr lang="en-GB" dirty="0"/>
              <a:t> the data into 2 dimensions so that we can look at the structure</a:t>
            </a:r>
          </a:p>
          <a:p>
            <a:r>
              <a:rPr lang="en-GB" dirty="0"/>
              <a:t>A popular method for dimension reduction is called Principal Component Analysis (PCA)</a:t>
            </a:r>
          </a:p>
          <a:p>
            <a:pPr lvl="1"/>
            <a:r>
              <a:rPr lang="en-GB" dirty="0"/>
              <a:t>invented in 1901(!!), but it’s linear, so can’t really cope with complex data</a:t>
            </a:r>
          </a:p>
          <a:p>
            <a:r>
              <a:rPr lang="en-GB" dirty="0"/>
              <a:t>Recently a technique called t-distributed Stochastic Neighbour Embedding (t-SNE) has become popular</a:t>
            </a:r>
          </a:p>
          <a:p>
            <a:pPr lvl="1"/>
            <a:r>
              <a:rPr lang="en-GB" dirty="0"/>
              <a:t>often used in combination with PCA for very high dimensions (e.g. use PCA to reduce to ~50 dimensions and t-SNE to reduce to 2 dimensions)</a:t>
            </a:r>
          </a:p>
          <a:p>
            <a:pPr lvl="1"/>
            <a:r>
              <a:rPr lang="en-GB" dirty="0"/>
              <a:t>both are included in the </a:t>
            </a:r>
            <a:r>
              <a:rPr lang="en-GB" dirty="0" err="1"/>
              <a:t>scikit</a:t>
            </a:r>
            <a:r>
              <a:rPr lang="en-GB" dirty="0"/>
              <a:t>-learn library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5029200"/>
            <a:ext cx="7772400" cy="52322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sklearn.decomposition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import PCA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sklearn.manifold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import TSNE</a:t>
            </a:r>
          </a:p>
        </p:txBody>
      </p:sp>
    </p:spTree>
    <p:extLst>
      <p:ext uri="{BB962C8B-B14F-4D97-AF65-F5344CB8AC3E}">
        <p14:creationId xmlns:p14="http://schemas.microsoft.com/office/powerpoint/2010/main" val="10931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01RadarPlot ratings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First let’s explore the ratings from last week</a:t>
            </a:r>
          </a:p>
          <a:p>
            <a:pPr lvl="1"/>
            <a:r>
              <a:rPr lang="en-GB" dirty="0"/>
              <a:t>10 ratings per product, so 10 dimensions with 25 data-points each</a:t>
            </a:r>
          </a:p>
          <a:p>
            <a:r>
              <a:rPr lang="en-GB" dirty="0"/>
              <a:t>k-means algorithm says there are 4 clusters</a:t>
            </a:r>
          </a:p>
          <a:p>
            <a:pPr lvl="1"/>
            <a:r>
              <a:rPr lang="en-GB" dirty="0"/>
              <a:t>but can’t visualise what they look like so hard to interpret what they represent</a:t>
            </a:r>
          </a:p>
          <a:p>
            <a:r>
              <a:rPr lang="en-GB" dirty="0"/>
              <a:t>Radar plots are a start</a:t>
            </a:r>
          </a:p>
          <a:p>
            <a:pPr lvl="1"/>
            <a:r>
              <a:rPr lang="en-GB" dirty="0"/>
              <a:t>the code is the same as example 10 from last week</a:t>
            </a:r>
          </a:p>
          <a:p>
            <a:r>
              <a:rPr lang="en-GB" dirty="0"/>
              <a:t>As an initial interpretation, notice that some products have consistently good ratings (D, S, T) and some consistently poor (A, E, G, K)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84" y="1524001"/>
            <a:ext cx="263531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02BarChart ratings sorted.py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First let’s calculate the average ratings, sort them, and create a bar chart</a:t>
            </a:r>
          </a:p>
          <a:p>
            <a:pPr lvl="1"/>
            <a:r>
              <a:rPr lang="en-GB" dirty="0"/>
              <a:t>code is almost identical to lecture 2, example 8</a:t>
            </a:r>
          </a:p>
          <a:p>
            <a:pPr marL="381000" lvl="1" indent="0">
              <a:buNone/>
            </a:pPr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r>
              <a:rPr lang="en-GB" dirty="0"/>
              <a:t>Low ratings: K, A, E, G, J, X</a:t>
            </a:r>
          </a:p>
          <a:p>
            <a:r>
              <a:rPr lang="en-GB" dirty="0"/>
              <a:t>High ratings: L, H, S, T,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7772400" cy="246221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ratings.transpose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data.mean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sort_values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().index, axis=1)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data.mean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align='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plt.xticks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('Average rating',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('Average product rating',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80" y="2999460"/>
            <a:ext cx="3127020" cy="33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6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03TSNE ratings default.py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Using t-SNE to create an embedding is easy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in bold actually does the embedding</a:t>
            </a:r>
          </a:p>
          <a:p>
            <a:pPr lvl="1"/>
            <a:r>
              <a:rPr lang="en-GB" dirty="0"/>
              <a:t>it returns a 2-dimensional list of x, y values for each data-point which we can show in a scatter plot</a:t>
            </a:r>
          </a:p>
          <a:p>
            <a:r>
              <a:rPr lang="en-GB" dirty="0"/>
              <a:t>The loop just labels all the data-points</a:t>
            </a:r>
          </a:p>
          <a:p>
            <a:pPr lvl="1"/>
            <a:r>
              <a:rPr lang="en-GB" dirty="0"/>
              <a:t>like before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2472" y="1985921"/>
            <a:ext cx="7775728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ratings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embedding = TSNE(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n_components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=2,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fit_transform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raw_data.values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(embedding[:, 0], embedding[:, 1])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name in enumerate(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raw_data.index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plt.annotate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(name, (embedding[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0] + 5, embedding[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1]))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3328" y="2514600"/>
            <a:ext cx="682472" cy="204100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3352800"/>
            <a:ext cx="682472" cy="2133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81314"/>
            <a:ext cx="1904173" cy="1605195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3505200" y="5638800"/>
            <a:ext cx="5524087" cy="778850"/>
          </a:xfrm>
          <a:prstGeom prst="wedgeRectCallout">
            <a:avLst>
              <a:gd name="adj1" fmla="val 19467"/>
              <a:gd name="adj2" fmla="val -4745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but the result is not very revealing and doesn’t even group high / low ratings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82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One of the key parameters for t-SNE is called </a:t>
            </a:r>
            <a:r>
              <a:rPr lang="en-GB" b="1" dirty="0"/>
              <a:t>perplexity</a:t>
            </a:r>
          </a:p>
          <a:p>
            <a:r>
              <a:rPr lang="en-GB" dirty="0"/>
              <a:t>According to Laurens van der </a:t>
            </a:r>
            <a:r>
              <a:rPr lang="en-GB" dirty="0" err="1"/>
              <a:t>Maaten</a:t>
            </a:r>
            <a:r>
              <a:rPr lang="en-GB" dirty="0"/>
              <a:t>, the inventor of t-SNE</a:t>
            </a:r>
          </a:p>
          <a:p>
            <a:pPr lvl="1"/>
            <a:r>
              <a:rPr lang="en-GB" dirty="0"/>
              <a:t>“The perplexity may be viewed as a knob that sets the number of effective nearest neighbours”</a:t>
            </a:r>
          </a:p>
          <a:p>
            <a:pPr lvl="1"/>
            <a:r>
              <a:rPr lang="en-GB" dirty="0"/>
              <a:t>“Loosely speaking, one could say that a larger / denser dataset requires a larger perplexity. Typical values for the perplexity range between 5 and 50”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2"/>
              </a:rPr>
              <a:t>https://lvdmaaten.github.io/tsne/</a:t>
            </a:r>
            <a:endParaRPr lang="en-GB" dirty="0"/>
          </a:p>
          <a:p>
            <a:r>
              <a:rPr lang="en-GB" dirty="0"/>
              <a:t>So in practice it’s a good idea to experiment with different perplexities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42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04TSNE ratings varying perplexity.py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Example 4 uses 9 different perplexities (the </a:t>
            </a:r>
            <a:r>
              <a:rPr lang="en-GB" dirty="0" err="1"/>
              <a:t>scikit</a:t>
            </a:r>
            <a:r>
              <a:rPr lang="en-GB" dirty="0"/>
              <a:t>-learn default is 50) and creates a subplot for each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experiment with these values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9128" y="2209800"/>
            <a:ext cx="7775728" cy="3108543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counter = 1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fig.suptitle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('Ratings -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tSNE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embeddings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', position=(0.5, 1.0))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perplexities = [4, 6, 8, 10, 12, 15, 20, 25, 30]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p in perplexities: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embedding = TSNE(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n_components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=0, perplexity=p)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fit_transform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raw_data.values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sub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(3, 3, counter)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('Perplexity = '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(p),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(embedding[:, 0], embedding[:, 1])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counter += 1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fig.subplots_adjust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hspace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fig.tight_layout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2807581"/>
            <a:ext cx="682472" cy="2844573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04TSNE ratings varying perplexity.py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20" y="1537355"/>
            <a:ext cx="3846136" cy="4114800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4850825"/>
            <a:ext cx="3858456" cy="1184688"/>
          </a:xfrm>
          <a:prstGeom prst="wedgeRectCallout">
            <a:avLst>
              <a:gd name="adj1" fmla="val 65617"/>
              <a:gd name="adj2" fmla="val -4547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for perplexity = 20, 25, 30 the data-points don’t show much structure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2917922"/>
            <a:ext cx="3858456" cy="1184688"/>
          </a:xfrm>
          <a:prstGeom prst="wedgeRectCallout">
            <a:avLst>
              <a:gd name="adj1" fmla="val 74413"/>
              <a:gd name="adj2" fmla="val -4229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but for perplexity = 6, 8, 10, 12, 15 there are 4 well-spaced clusters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80572" y="1671755"/>
            <a:ext cx="3858456" cy="872059"/>
          </a:xfrm>
          <a:prstGeom prst="wedgeRectCallout">
            <a:avLst>
              <a:gd name="adj1" fmla="val 70503"/>
              <a:gd name="adj2" fmla="val 4209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for perplexity = 4 there are 4 tight clusters (too tight)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9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0</TotalTime>
  <Words>2858</Words>
  <Application>Microsoft Office PowerPoint</Application>
  <PresentationFormat>On-screen Show (4:3)</PresentationFormat>
  <Paragraphs>434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Consolas</vt:lpstr>
      <vt:lpstr>Courier New</vt:lpstr>
      <vt:lpstr>Times New Roman</vt:lpstr>
      <vt:lpstr>Term1Theme</vt:lpstr>
      <vt:lpstr>Lecture 10: Reduction</vt:lpstr>
      <vt:lpstr>Motivation / Objectives</vt:lpstr>
      <vt:lpstr>What is dimension reduction?</vt:lpstr>
      <vt:lpstr>01RadarPlot ratings subplots.py</vt:lpstr>
      <vt:lpstr>02BarChart ratings sorted.py</vt:lpstr>
      <vt:lpstr>03TSNE ratings default.py</vt:lpstr>
      <vt:lpstr>Perplexity</vt:lpstr>
      <vt:lpstr>04TSNE ratings varying perplexity.py</vt:lpstr>
      <vt:lpstr>04TSNE ratings varying perplexity.py</vt:lpstr>
      <vt:lpstr>Interpreting t-SNE results</vt:lpstr>
      <vt:lpstr>Understanding t-SNE results</vt:lpstr>
      <vt:lpstr>05TSNE low ratings.py</vt:lpstr>
      <vt:lpstr>06TSNE high ratings.py</vt:lpstr>
      <vt:lpstr>07TSNE low mid ratings.py</vt:lpstr>
      <vt:lpstr>08TSNE clustered ratings.py</vt:lpstr>
      <vt:lpstr>08TSNE clustered ratings (cont’d)</vt:lpstr>
      <vt:lpstr>08TSNE clustered ratings (cont’d)</vt:lpstr>
      <vt:lpstr>08TSNE clustered ratings (cont’d)</vt:lpstr>
      <vt:lpstr>Examples 9 &amp; 10</vt:lpstr>
      <vt:lpstr>Examples 11 &amp; 12</vt:lpstr>
      <vt:lpstr>Ratings clusters interpretation</vt:lpstr>
      <vt:lpstr>13TSNE summary data.py</vt:lpstr>
      <vt:lpstr>Examples 14 &amp; 15</vt:lpstr>
      <vt:lpstr>Examples 16 &amp; 17</vt:lpstr>
      <vt:lpstr>Data conclusions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</cp:lastModifiedBy>
  <cp:revision>596</cp:revision>
  <cp:lastPrinted>2017-09-27T13:17:06Z</cp:lastPrinted>
  <dcterms:created xsi:type="dcterms:W3CDTF">2002-08-02T19:17:07Z</dcterms:created>
  <dcterms:modified xsi:type="dcterms:W3CDTF">2021-03-18T12:20:05Z</dcterms:modified>
</cp:coreProperties>
</file>