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267" r:id="rId4"/>
    <p:sldId id="299" r:id="rId5"/>
    <p:sldId id="257" r:id="rId6"/>
    <p:sldId id="285" r:id="rId7"/>
    <p:sldId id="326" r:id="rId8"/>
    <p:sldId id="272" r:id="rId9"/>
    <p:sldId id="268" r:id="rId10"/>
    <p:sldId id="287" r:id="rId11"/>
    <p:sldId id="284" r:id="rId12"/>
    <p:sldId id="338" r:id="rId13"/>
    <p:sldId id="327" r:id="rId14"/>
    <p:sldId id="395" r:id="rId15"/>
    <p:sldId id="396" r:id="rId16"/>
    <p:sldId id="397" r:id="rId17"/>
    <p:sldId id="275" r:id="rId18"/>
    <p:sldId id="329" r:id="rId19"/>
    <p:sldId id="372" r:id="rId20"/>
    <p:sldId id="378" r:id="rId21"/>
    <p:sldId id="290" r:id="rId22"/>
    <p:sldId id="334" r:id="rId23"/>
    <p:sldId id="328" r:id="rId24"/>
    <p:sldId id="337" r:id="rId25"/>
    <p:sldId id="339" r:id="rId26"/>
    <p:sldId id="391" r:id="rId27"/>
    <p:sldId id="323" r:id="rId28"/>
    <p:sldId id="325" r:id="rId29"/>
    <p:sldId id="322" r:id="rId30"/>
    <p:sldId id="392" r:id="rId31"/>
    <p:sldId id="340" r:id="rId32"/>
    <p:sldId id="289" r:id="rId33"/>
    <p:sldId id="361" r:id="rId34"/>
    <p:sldId id="300" r:id="rId35"/>
    <p:sldId id="366" r:id="rId36"/>
    <p:sldId id="364" r:id="rId37"/>
    <p:sldId id="363" r:id="rId38"/>
    <p:sldId id="367" r:id="rId39"/>
    <p:sldId id="368" r:id="rId40"/>
    <p:sldId id="370" r:id="rId41"/>
    <p:sldId id="371" r:id="rId42"/>
    <p:sldId id="373" r:id="rId43"/>
    <p:sldId id="374" r:id="rId44"/>
    <p:sldId id="375" r:id="rId45"/>
    <p:sldId id="379" r:id="rId46"/>
    <p:sldId id="380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58" r:id="rId57"/>
    <p:sldId id="359" r:id="rId58"/>
    <p:sldId id="356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268"/>
            <p14:sldId id="287"/>
            <p14:sldId id="284"/>
            <p14:sldId id="338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microsoft.com/office/2015/10/relationships/revisionInfo" Target="revisionInfo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01/02/2022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5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emf"/><Relationship Id="rId5" Type="http://schemas.openxmlformats.org/officeDocument/2006/relationships/oleObject" Target="file:///E:\Google%20Drive\P&#243;s%20Gradua&#231;&#227;o\TCC\Projeto\analise_exploratoria.xlsx!correlacao!L23C2:L33C12" TargetMode="Externa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6.png"/><Relationship Id="rId4" Type="http://schemas.openxmlformats.org/officeDocument/2006/relationships/slide" Target="slide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slide" Target="slide40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slide" Target="slide40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5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7.jpg"/><Relationship Id="rId7" Type="http://schemas.openxmlformats.org/officeDocument/2006/relationships/oleObject" Target="file:///E:\Google%20Drive\P&#243;s%20Gradua&#231;&#227;o\TCC\Projeto\analise_exploratoria_Bivariada.xlsx!Resumo!L4C3:L11C4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45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1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file:///E:\Google%20Drive\P&#243;s%20Gradua&#231;&#227;o\TCC\Projeto\resultados_modelos.xlsx!Regressao_Logistica!L4C4:L10C7" TargetMode="External"/><Relationship Id="rId5" Type="http://schemas.openxmlformats.org/officeDocument/2006/relationships/image" Target="../media/image31.emf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5" Type="http://schemas.openxmlformats.org/officeDocument/2006/relationships/oleObject" Target="file:///E:\Google%20Drive\P&#243;s%20Gradua&#231;&#227;o\TCC\Projeto\resultados_modelos.xlsx!Regressao_Logistica!L15C11:L28C12" TargetMode="Externa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5" Type="http://schemas.openxmlformats.org/officeDocument/2006/relationships/slide" Target="slide27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5" Type="http://schemas.openxmlformats.org/officeDocument/2006/relationships/slide" Target="slide26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7" Type="http://schemas.openxmlformats.org/officeDocument/2006/relationships/slide" Target="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jpeg"/><Relationship Id="rId5" Type="http://schemas.openxmlformats.org/officeDocument/2006/relationships/image" Target="../media/image1.png"/><Relationship Id="rId4" Type="http://schemas.openxmlformats.org/officeDocument/2006/relationships/image" Target="../media/image3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emf"/><Relationship Id="rId5" Type="http://schemas.openxmlformats.org/officeDocument/2006/relationships/oleObject" Target="file:///E:\Google%20Drive\P&#243;s%20Gradua&#231;&#227;o\TCC\Projeto\analise_exploratoria.xlsx!UF!%5banalise_exploratoria.xlsx%5dUF%20Gr&#225;fico%201" TargetMode="External"/><Relationship Id="rId4" Type="http://schemas.openxmlformats.org/officeDocument/2006/relationships/slide" Target="slide1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1.png"/><Relationship Id="rId7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emf"/><Relationship Id="rId11" Type="http://schemas.openxmlformats.org/officeDocument/2006/relationships/image" Target="../media/image6.jpeg"/><Relationship Id="rId5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10" Type="http://schemas.openxmlformats.org/officeDocument/2006/relationships/image" Target="../media/image41.emf"/><Relationship Id="rId4" Type="http://schemas.openxmlformats.org/officeDocument/2006/relationships/slide" Target="slide16.xml"/><Relationship Id="rId9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1.png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file:///E:\Google%20Drive\P&#243;s%20Gradua&#231;&#227;o\TCC\Projeto\analise_exploratoria.xlsx!Idade!L3C14:L9C15" TargetMode="Externa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1.png"/><Relationship Id="rId7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emf"/><Relationship Id="rId5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Relationship Id="rId4" Type="http://schemas.openxmlformats.org/officeDocument/2006/relationships/slide" Target="slide16.xml"/><Relationship Id="rId9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1.png"/><Relationship Id="rId7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5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Relationship Id="rId4" Type="http://schemas.openxmlformats.org/officeDocument/2006/relationships/slide" Target="slide16.xml"/><Relationship Id="rId9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Idade!L12C14:L18C15" TargetMode="External"/><Relationship Id="rId3" Type="http://schemas.openxmlformats.org/officeDocument/2006/relationships/notesSlide" Target="../notesSlides/notesSlide2.xml"/><Relationship Id="rId7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png"/><Relationship Id="rId5" Type="http://schemas.openxmlformats.org/officeDocument/2006/relationships/image" Target="../media/image51.png"/><Relationship Id="rId10" Type="http://schemas.openxmlformats.org/officeDocument/2006/relationships/image" Target="../media/image6.jpeg"/><Relationship Id="rId4" Type="http://schemas.openxmlformats.org/officeDocument/2006/relationships/image" Target="../media/image50.png"/><Relationship Id="rId9" Type="http://schemas.openxmlformats.org/officeDocument/2006/relationships/image" Target="../media/image4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oleObject" Target="file:///E:\Google%20Drive\P&#243;s%20Gradua&#231;&#227;o\TCC\Projeto\analise_exploratoria.xlsx!Idade!L20C14:L26C15" TargetMode="Externa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emf"/><Relationship Id="rId9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oleObject" Target="file:///E:\Google%20Drive\P&#243;s%20Gradua&#231;&#227;o\TCC\Projeto\analise_exploratoria.xlsx!Idade!L36C14:L42C15" TargetMode="Externa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emf"/><Relationship Id="rId9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oleObject" Target="file:///E:\Google%20Drive\P&#243;s%20Gradua&#231;&#227;o\TCC\Projeto\analise_exploratoria.xlsx!Idade!L44C14:L50C15" TargetMode="Externa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emf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6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png"/><Relationship Id="rId5" Type="http://schemas.openxmlformats.org/officeDocument/2006/relationships/image" Target="../media/image61.emf"/><Relationship Id="rId4" Type="http://schemas.openxmlformats.org/officeDocument/2006/relationships/oleObject" Target="file:///E:\Google%20Drive\P&#243;s%20Gradua&#231;&#227;o\TCC\Projeto\analise_exploratoria.xlsx!Idade!L52C14:L58C15" TargetMode="External"/><Relationship Id="rId9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65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emf"/><Relationship Id="rId5" Type="http://schemas.openxmlformats.org/officeDocument/2006/relationships/oleObject" Target="file:///E:\Google%20Drive\P&#243;s%20Gradua&#231;&#227;o\TCC\Projeto\analise_exploratoria.xlsx!Idade!L60C14:L66C15" TargetMode="External"/><Relationship Id="rId4" Type="http://schemas.openxmlformats.org/officeDocument/2006/relationships/image" Target="../media/image66.png"/><Relationship Id="rId9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68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emf"/><Relationship Id="rId5" Type="http://schemas.openxmlformats.org/officeDocument/2006/relationships/oleObject" Target="file:///E:\Google%20Drive\P&#243;s%20Gradua&#231;&#227;o\TCC\Projeto\analise_exploratoria.xlsx!Idade!L68C14:L74C15" TargetMode="External"/><Relationship Id="rId4" Type="http://schemas.openxmlformats.org/officeDocument/2006/relationships/image" Target="../media/image69.png"/><Relationship Id="rId9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oleObject" Target="file:///E:\Google%20Drive\P&#243;s%20Gradua&#231;&#227;o\TCC\Projeto\analise_exploratoria.xlsx!Idade!L76C14:L82C15" TargetMode="Externa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emf"/><Relationship Id="rId9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3.emf"/><Relationship Id="rId5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Relationship Id="rId4" Type="http://schemas.openxmlformats.org/officeDocument/2006/relationships/slide" Target="slide1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svg"/><Relationship Id="rId11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5" Type="http://schemas.openxmlformats.org/officeDocument/2006/relationships/image" Target="../media/image76.png"/><Relationship Id="rId10" Type="http://schemas.openxmlformats.org/officeDocument/2006/relationships/image" Target="../media/image74.emf"/><Relationship Id="rId4" Type="http://schemas.openxmlformats.org/officeDocument/2006/relationships/slide" Target="slide20.xml"/><Relationship Id="rId9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7" Type="http://schemas.openxmlformats.org/officeDocument/2006/relationships/image" Target="../media/image76.png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png"/><Relationship Id="rId11" Type="http://schemas.openxmlformats.org/officeDocument/2006/relationships/slide" Target="slide20.xml"/><Relationship Id="rId5" Type="http://schemas.openxmlformats.org/officeDocument/2006/relationships/image" Target="../media/image81.png"/><Relationship Id="rId10" Type="http://schemas.openxmlformats.org/officeDocument/2006/relationships/image" Target="../media/image79.svg"/><Relationship Id="rId4" Type="http://schemas.openxmlformats.org/officeDocument/2006/relationships/image" Target="../media/image80.emf"/><Relationship Id="rId9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7" Type="http://schemas.openxmlformats.org/officeDocument/2006/relationships/image" Target="../media/image1.png"/><Relationship Id="rId12" Type="http://schemas.openxmlformats.org/officeDocument/2006/relationships/slide" Target="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3.emf"/><Relationship Id="rId11" Type="http://schemas.openxmlformats.org/officeDocument/2006/relationships/image" Target="../media/image79.svg"/><Relationship Id="rId5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10" Type="http://schemas.openxmlformats.org/officeDocument/2006/relationships/image" Target="../media/image78.png"/><Relationship Id="rId4" Type="http://schemas.openxmlformats.org/officeDocument/2006/relationships/image" Target="../media/image82.emf"/><Relationship Id="rId9" Type="http://schemas.openxmlformats.org/officeDocument/2006/relationships/image" Target="../media/image77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7" Type="http://schemas.openxmlformats.org/officeDocument/2006/relationships/image" Target="../media/image1.png"/><Relationship Id="rId12" Type="http://schemas.openxmlformats.org/officeDocument/2006/relationships/slide" Target="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5.emf"/><Relationship Id="rId11" Type="http://schemas.openxmlformats.org/officeDocument/2006/relationships/image" Target="../media/image79.svg"/><Relationship Id="rId5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10" Type="http://schemas.openxmlformats.org/officeDocument/2006/relationships/image" Target="../media/image78.png"/><Relationship Id="rId4" Type="http://schemas.openxmlformats.org/officeDocument/2006/relationships/image" Target="../media/image84.emf"/><Relationship Id="rId9" Type="http://schemas.openxmlformats.org/officeDocument/2006/relationships/image" Target="../media/image7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7" Type="http://schemas.openxmlformats.org/officeDocument/2006/relationships/image" Target="../media/image76.png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.png"/><Relationship Id="rId11" Type="http://schemas.openxmlformats.org/officeDocument/2006/relationships/slide" Target="slide20.xml"/><Relationship Id="rId5" Type="http://schemas.openxmlformats.org/officeDocument/2006/relationships/image" Target="../media/image87.png"/><Relationship Id="rId10" Type="http://schemas.openxmlformats.org/officeDocument/2006/relationships/image" Target="../media/image79.svg"/><Relationship Id="rId4" Type="http://schemas.openxmlformats.org/officeDocument/2006/relationships/image" Target="../media/image86.emf"/><Relationship Id="rId9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89.png"/><Relationship Id="rId7" Type="http://schemas.openxmlformats.org/officeDocument/2006/relationships/image" Target="../media/image7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91.png"/><Relationship Id="rId7" Type="http://schemas.openxmlformats.org/officeDocument/2006/relationships/image" Target="../media/image7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93.png"/><Relationship Id="rId7" Type="http://schemas.openxmlformats.org/officeDocument/2006/relationships/image" Target="../media/image7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7" Type="http://schemas.openxmlformats.org/officeDocument/2006/relationships/image" Target="../media/image76.png"/><Relationship Id="rId12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png"/><Relationship Id="rId11" Type="http://schemas.openxmlformats.org/officeDocument/2006/relationships/slide" Target="slide20.xml"/><Relationship Id="rId5" Type="http://schemas.openxmlformats.org/officeDocument/2006/relationships/image" Target="../media/image95.png"/><Relationship Id="rId10" Type="http://schemas.openxmlformats.org/officeDocument/2006/relationships/image" Target="../media/image79.svg"/><Relationship Id="rId4" Type="http://schemas.openxmlformats.org/officeDocument/2006/relationships/image" Target="../media/image94.emf"/><Relationship Id="rId9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Variaveis_removidas!L3C19:L11C22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file:///E:\Google%20Drive\P&#243;s%20Gradua&#231;&#227;o\TCC\Projeto\analise_exploratoria.xlsx!Variaveis_removidas!L9C14:L12C17" TargetMode="External"/><Relationship Id="rId5" Type="http://schemas.openxmlformats.org/officeDocument/2006/relationships/image" Target="../media/image96.emf"/><Relationship Id="rId10" Type="http://schemas.openxmlformats.org/officeDocument/2006/relationships/slide" Target="slide14.xml"/><Relationship Id="rId4" Type="http://schemas.openxmlformats.org/officeDocument/2006/relationships/oleObject" Target="file:///E:\Google%20Drive\P&#243;s%20Gradua&#231;&#227;o\TCC\Projeto\analise_exploratoria.xlsx!Variaveis_removidas!L3C14:L6C17" TargetMode="External"/><Relationship Id="rId9" Type="http://schemas.openxmlformats.org/officeDocument/2006/relationships/image" Target="../media/image98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6.jpeg"/><Relationship Id="rId7" Type="http://schemas.openxmlformats.org/officeDocument/2006/relationships/image" Target="../media/image1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file:///E:\Google%20Drive\P&#243;s%20Gradua&#231;&#227;o\TCC\Projeto\analise_exploratoria.xlsx!Variaveis_removidas!L3C29:L16C32" TargetMode="External"/><Relationship Id="rId5" Type="http://schemas.openxmlformats.org/officeDocument/2006/relationships/image" Target="../media/image99.emf"/><Relationship Id="rId4" Type="http://schemas.openxmlformats.org/officeDocument/2006/relationships/oleObject" Target="file:///E:\Google%20Drive\P&#243;s%20Gradua&#231;&#227;o\TCC\Projeto\analise_exploratoria.xlsx!Variaveis_removidas!L3C24:L7C27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6.jpeg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file:///E:\Google%20Drive\P&#243;s%20Gradua&#231;&#227;o\TCC\Projeto\analise_exploratoria.xlsx!Variaveis_removidas!L32C40:L35C41" TargetMode="External"/><Relationship Id="rId5" Type="http://schemas.openxmlformats.org/officeDocument/2006/relationships/image" Target="../media/image101.emf"/><Relationship Id="rId4" Type="http://schemas.openxmlformats.org/officeDocument/2006/relationships/oleObject" Target="file:///E:\Google%20Drive\P&#243;s%20Gradua&#231;&#227;o\TCC\Projeto\analise_exploratoria.xlsx!Variaveis_removidas!L4C34:L9C3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POF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Num_uc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Cod_informante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2614335" y="2407839"/>
            <a:ext cx="216743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Tipo_situacao_reg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Tem_plano_saúde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5089616" y="2407839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Qtd_chequeesp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Uso_chequeesp_90d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DB793F-37E2-431B-8622-D9026862B989}"/>
              </a:ext>
            </a:extLst>
          </p:cNvPr>
          <p:cNvGrpSpPr/>
          <p:nvPr/>
        </p:nvGrpSpPr>
        <p:grpSpPr>
          <a:xfrm>
            <a:off x="7360708" y="2407839"/>
            <a:ext cx="4603997" cy="3101815"/>
            <a:chOff x="6068233" y="2407839"/>
            <a:chExt cx="4452778" cy="3101815"/>
          </a:xfrm>
        </p:grpSpPr>
        <p:sp>
          <p:nvSpPr>
            <p:cNvPr id="31" name="Google Shape;115;p18">
              <a:extLst>
                <a:ext uri="{FF2B5EF4-FFF2-40B4-BE49-F238E27FC236}">
                  <a16:creationId xmlns:a16="http://schemas.microsoft.com/office/drawing/2014/main" id="{96BAAA92-A694-429A-B961-6A5F2BA9B725}"/>
                </a:ext>
              </a:extLst>
            </p:cNvPr>
            <p:cNvSpPr txBox="1"/>
            <p:nvPr/>
          </p:nvSpPr>
          <p:spPr>
            <a:xfrm>
              <a:off x="6068233" y="2407839"/>
              <a:ext cx="2243283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Sabe_ler_escrever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Vezes_escola_1semana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Toma_café_manha_escola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Cafe_manha_escola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15;p18">
              <a:extLst>
                <a:ext uri="{FF2B5EF4-FFF2-40B4-BE49-F238E27FC236}">
                  <a16:creationId xmlns:a16="http://schemas.microsoft.com/office/drawing/2014/main" id="{F4B1DA3C-D033-41C1-908A-793218E4405E}"/>
                </a:ext>
              </a:extLst>
            </p:cNvPr>
            <p:cNvSpPr txBox="1"/>
            <p:nvPr/>
          </p:nvSpPr>
          <p:spPr>
            <a:xfrm>
              <a:off x="8194032" y="2407839"/>
              <a:ext cx="2326979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Ano_serie_curso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Possui_curso_superior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Ja_</a:t>
              </a: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freq</a:t>
              </a: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._escola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Curso_mais_elevado_ant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Conc_1periodo_curso_ant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Utl_período_conc_curso_ant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Anos_estudo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Instrucao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Vai_na_escola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14807" y="2504613"/>
            <a:ext cx="169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00617" y="1687839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235722" y="1687839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302706" y="1687839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5670827" y="1687839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Worksheet" r:id="rId5" imgW="6629477" imgH="4678589" progId="Excel.Sheet.12">
                  <p:link updateAutomatic="1"/>
                </p:oleObj>
              </mc:Choice>
              <mc:Fallback>
                <p:oleObj name="Worksheet" r:id="rId5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Worksheet" r:id="rId5" imgW="9227910" imgH="2346971" progId="Excel.Sheet.12">
                  <p:link updateAutomatic="1"/>
                </p:oleObj>
              </mc:Choice>
              <mc:Fallback>
                <p:oleObj name="Worksheet" r:id="rId5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8" name="Worksheet" r:id="rId5" imgW="6118950" imgH="3238409" progId="Excel.Sheet.12">
                  <p:link updateAutomatic="1"/>
                </p:oleObj>
              </mc:Choice>
              <mc:Fallback>
                <p:oleObj name="Worksheet" r:id="rId5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Worksheet" r:id="rId7" imgW="5059782" imgH="1988922" progId="Excel.Sheet.12">
                  <p:link updateAutomatic="1"/>
                </p:oleObj>
              </mc:Choice>
              <mc:Fallback>
                <p:oleObj name="Worksheet" r:id="rId7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4" name="Worksheet" r:id="rId6" imgW="11117567" imgH="2308894" progId="Excel.Sheet.12">
                  <p:link updateAutomatic="1"/>
                </p:oleObj>
              </mc:Choice>
              <mc:Fallback>
                <p:oleObj name="Worksheet" r:id="rId6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Worksheet" r:id="rId5" imgW="3985247" imgH="3527980" progId="Excel.Sheet.12">
                  <p:link updateAutomatic="1"/>
                </p:oleObj>
              </mc:Choice>
              <mc:Fallback>
                <p:oleObj name="Worksheet" r:id="rId5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Worksheet" r:id="rId6" imgW="5029354" imgH="3596765" progId="Excel.Sheet.12">
                  <p:link updateAutomatic="1"/>
                </p:oleObj>
              </mc:Choice>
              <mc:Fallback>
                <p:oleObj name="Worksheet" r:id="rId6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Worksheet" r:id="rId6" imgW="5029354" imgH="3596765" progId="Excel.Sheet.12">
                  <p:link updateAutomatic="1"/>
                </p:oleObj>
              </mc:Choice>
              <mc:Fallback>
                <p:oleObj name="Worksheet" r:id="rId6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Worksheet" r:id="rId3" imgW="5029354" imgH="3596765" progId="Excel.Sheet.12">
                  <p:link updateAutomatic="1"/>
                </p:oleObj>
              </mc:Choice>
              <mc:Fallback>
                <p:oleObj name="Worksheet" r:id="rId3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Worksheet" r:id="rId5" imgW="9723069" imgH="3962491" progId="Excel.Sheet.12">
                  <p:link updateAutomatic="1"/>
                </p:oleObj>
              </mc:Choice>
              <mc:Fallback>
                <p:oleObj name="Worksheet" r:id="rId5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4" name="Worksheet" r:id="rId5" imgW="4320578" imgH="2522311" progId="Excel.Sheet.12">
                  <p:link updateAutomatic="1"/>
                </p:oleObj>
              </mc:Choice>
              <mc:Fallback>
                <p:oleObj name="Worksheet" r:id="rId5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Worksheet" r:id="rId7" imgW="5402490" imgH="2522311" progId="Excel.Sheet.12">
                  <p:link updateAutomatic="1"/>
                </p:oleObj>
              </mc:Choice>
              <mc:Fallback>
                <p:oleObj name="Worksheet" r:id="rId7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Worksheet" r:id="rId9" imgW="6118950" imgH="2522311" progId="Excel.Sheet.12">
                  <p:link updateAutomatic="1"/>
                </p:oleObj>
              </mc:Choice>
              <mc:Fallback>
                <p:oleObj name="Worksheet" r:id="rId9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Worksheet" r:id="rId6" imgW="1935454" imgH="1767829" progId="Excel.Sheet.12">
                  <p:link updateAutomatic="1"/>
                </p:oleObj>
              </mc:Choice>
              <mc:Fallback>
                <p:oleObj name="Worksheet" r:id="rId6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Worksheet" r:id="rId5" imgW="5402490" imgH="2522311" progId="Excel.Sheet.12">
                  <p:link updateAutomatic="1"/>
                </p:oleObj>
              </mc:Choice>
              <mc:Fallback>
                <p:oleObj name="Worksheet" r:id="rId5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Worksheet" r:id="rId7" imgW="5402490" imgH="2522311" progId="Excel.Sheet.12">
                  <p:link updateAutomatic="1"/>
                </p:oleObj>
              </mc:Choice>
              <mc:Fallback>
                <p:oleObj name="Worksheet" r:id="rId7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1" name="Worksheet" r:id="rId5" imgW="7635163" imgH="2583112" progId="Excel.Sheet.12">
                  <p:link updateAutomatic="1"/>
                </p:oleObj>
              </mc:Choice>
              <mc:Fallback>
                <p:oleObj name="Worksheet" r:id="rId5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2" name="Worksheet" r:id="rId7" imgW="5402490" imgH="2522311" progId="Excel.Sheet.12">
                  <p:link updateAutomatic="1"/>
                </p:oleObj>
              </mc:Choice>
              <mc:Fallback>
                <p:oleObj name="Worksheet" r:id="rId7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Worksheet" r:id="rId8" imgW="1935454" imgH="1767829" progId="Excel.Sheet.12">
                  <p:link updateAutomatic="1"/>
                </p:oleObj>
              </mc:Choice>
              <mc:Fallback>
                <p:oleObj name="Worksheet" r:id="rId8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Worksheet" r:id="rId5" imgW="6118950" imgH="3238409" progId="Excel.Sheet.12">
                  <p:link updateAutomatic="1"/>
                </p:oleObj>
              </mc:Choice>
              <mc:Fallback>
                <p:oleObj name="Worksheet" r:id="rId5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1" name="Worksheet" r:id="rId9" imgW="5036730" imgH="3596765" progId="Excel.Sheet.12">
                  <p:link updateAutomatic="1"/>
                </p:oleObj>
              </mc:Choice>
              <mc:Fallback>
                <p:oleObj name="Worksheet" r:id="rId9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Worksheet" r:id="rId11" imgW="4541571" imgH="3238409" progId="Excel.Sheet.12">
                  <p:link updateAutomatic="1"/>
                </p:oleObj>
              </mc:Choice>
              <mc:Fallback>
                <p:oleObj name="Worksheet" r:id="rId11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0" name="Worksheet" r:id="rId3" imgW="4541571" imgH="3238409" progId="Excel.Sheet.12">
                  <p:link updateAutomatic="1"/>
                </p:oleObj>
              </mc:Choice>
              <mc:Fallback>
                <p:oleObj name="Worksheet" r:id="rId3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Worksheet" r:id="rId3" imgW="4541571" imgH="3238409" progId="Excel.Sheet.12">
                  <p:link updateAutomatic="1"/>
                </p:oleObj>
              </mc:Choice>
              <mc:Fallback>
                <p:oleObj name="Worksheet" r:id="rId3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0" name="Worksheet" r:id="rId5" imgW="4541571" imgH="3238409" progId="Excel.Sheet.12">
                  <p:link updateAutomatic="1"/>
                </p:oleObj>
              </mc:Choice>
              <mc:Fallback>
                <p:oleObj name="Worksheet" r:id="rId5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Worksheet" r:id="rId3" imgW="4541571" imgH="3238409" progId="Excel.Sheet.12">
                  <p:link updateAutomatic="1"/>
                </p:oleObj>
              </mc:Choice>
              <mc:Fallback>
                <p:oleObj name="Worksheet" r:id="rId3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Worksheet" r:id="rId5" imgW="4541571" imgH="3238409" progId="Excel.Sheet.12">
                  <p:link updateAutomatic="1"/>
                </p:oleObj>
              </mc:Choice>
              <mc:Fallback>
                <p:oleObj name="Worksheet" r:id="rId5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2" name="Worksheet" r:id="rId3" imgW="4541571" imgH="3238409" progId="Excel.Sheet.12">
                  <p:link updateAutomatic="1"/>
                </p:oleObj>
              </mc:Choice>
              <mc:Fallback>
                <p:oleObj name="Worksheet" r:id="rId3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8" name="Worksheet" r:id="rId3" imgW="4541571" imgH="3238409" progId="Excel.Sheet.12">
                  <p:link updateAutomatic="1"/>
                </p:oleObj>
              </mc:Choice>
              <mc:Fallback>
                <p:oleObj name="Worksheet" r:id="rId3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2" name="Worksheet" r:id="rId4" imgW="3520517" imgH="1013346" progId="Excel.Sheet.12">
                  <p:link updateAutomatic="1"/>
                </p:oleObj>
              </mc:Choice>
              <mc:Fallback>
                <p:oleObj name="Worksheet" r:id="rId4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3" name="Worksheet" r:id="rId6" imgW="3520517" imgH="1013346" progId="Excel.Sheet.12">
                  <p:link updateAutomatic="1"/>
                </p:oleObj>
              </mc:Choice>
              <mc:Fallback>
                <p:oleObj name="Worksheet" r:id="rId6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4" name="Worksheet" r:id="rId8" imgW="7543877" imgH="2270817" progId="Excel.Sheet.12">
                  <p:link updateAutomatic="1"/>
                </p:oleObj>
              </mc:Choice>
              <mc:Fallback>
                <p:oleObj name="Worksheet" r:id="rId8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Worksheet" r:id="rId4" imgW="5593054" imgH="1264840" progId="Excel.Sheet.12">
                  <p:link updateAutomatic="1"/>
                </p:oleObj>
              </mc:Choice>
              <mc:Fallback>
                <p:oleObj name="Worksheet" r:id="rId4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2" name="Worksheet" r:id="rId6" imgW="4228985" imgH="3527980" progId="Excel.Sheet.12">
                  <p:link updateAutomatic="1"/>
                </p:oleObj>
              </mc:Choice>
              <mc:Fallback>
                <p:oleObj name="Worksheet" r:id="rId6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Worksheet" r:id="rId4" imgW="4587368" imgH="1516335" progId="Excel.Sheet.12">
                  <p:link updateAutomatic="1"/>
                </p:oleObj>
              </mc:Choice>
              <mc:Fallback>
                <p:oleObj name="Worksheet" r:id="rId4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Worksheet" r:id="rId6" imgW="4343323" imgH="2156585" progId="Excel.Sheet.12">
                  <p:link updateAutomatic="1"/>
                </p:oleObj>
              </mc:Choice>
              <mc:Fallback>
                <p:oleObj name="Worksheet" r:id="rId6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702969" y="1755011"/>
            <a:ext cx="720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região;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646800" y="1566471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Residente do domicílio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Maiores de 17 anos (IDADE &gt;= 17)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Menores que 17 anos não deveriam estar em um curso de graduação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ensino médio completo ou superior incompleto (INSTRUCAO in (5,6))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Pessoas que não tem o ensino médio completo não podem entrar no ensino superior, para a análise também não posso considerar pessoas que já tem uma graduação completa.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12 anos ou mais de estudo –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12 anos é a quantidade de anos de estudo de quem se formou no ensino médio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Será criada uma variável chamada FREQ_GRADUACAO que será 1 para aqueles que vão na escola e que o tipo do curso é “Superior – Graduação”, os demais serão 0.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Código: VAI_NA_ESCOLA == 1 &amp; TIPO_CURSO == 8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then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FREQ_GRADUACAO == 1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/>
              <a:cs typeface="Open Sans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Else FREQ_GRADUACAO == 0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721524" y="3110245"/>
            <a:ext cx="1769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178.431 entrevistados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5;p18">
            <a:extLst>
              <a:ext uri="{FF2B5EF4-FFF2-40B4-BE49-F238E27FC236}">
                <a16:creationId xmlns:a16="http://schemas.microsoft.com/office/drawing/2014/main" id="{955E8968-C5EC-4C53-8B13-323C68187923}"/>
              </a:ext>
            </a:extLst>
          </p:cNvPr>
          <p:cNvSpPr txBox="1"/>
          <p:nvPr/>
        </p:nvSpPr>
        <p:spPr>
          <a:xfrm>
            <a:off x="4068071" y="3216097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34.050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9%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5730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178.431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27631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maiores de 17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134.054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53" y="1988395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8" y="3606565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5491208" y="3697151"/>
            <a:ext cx="13308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E40FF9-315D-41F3-A825-84A10CA75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222181"/>
            <a:ext cx="702774" cy="56654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5A3BABB-9133-4EDB-B005-22DBEBC2A342}"/>
              </a:ext>
            </a:extLst>
          </p:cNvPr>
          <p:cNvSpPr/>
          <p:nvPr/>
        </p:nvSpPr>
        <p:spPr>
          <a:xfrm>
            <a:off x="7552955" y="4277033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1073426" y="2081242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da POF com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178.431 entrevistados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57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476871" y="266741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134.054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5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F25D9E6-5035-4B96-856B-2BB3651CB207}"/>
              </a:ext>
            </a:extLst>
          </p:cNvPr>
          <p:cNvSpPr/>
          <p:nvPr/>
        </p:nvSpPr>
        <p:spPr>
          <a:xfrm>
            <a:off x="4068071" y="2265106"/>
            <a:ext cx="6548569" cy="1258991"/>
          </a:xfrm>
          <a:prstGeom prst="rightArrow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DB7F0030-0AB3-447F-901E-B1C92DAB3E26}"/>
              </a:ext>
            </a:extLst>
          </p:cNvPr>
          <p:cNvSpPr/>
          <p:nvPr/>
        </p:nvSpPr>
        <p:spPr>
          <a:xfrm>
            <a:off x="5701501" y="2844235"/>
            <a:ext cx="4959529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64022876-7184-4082-9FEA-DA0277DB26B5}"/>
              </a:ext>
            </a:extLst>
          </p:cNvPr>
          <p:cNvSpPr txBox="1"/>
          <p:nvPr/>
        </p:nvSpPr>
        <p:spPr>
          <a:xfrm>
            <a:off x="5657111" y="379697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27.543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11%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F0C5BD9-34D9-4127-ACFA-F5B324EECF8D}"/>
              </a:ext>
            </a:extLst>
          </p:cNvPr>
          <p:cNvSpPr/>
          <p:nvPr/>
        </p:nvSpPr>
        <p:spPr>
          <a:xfrm>
            <a:off x="6228548" y="3229500"/>
            <a:ext cx="39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pessoas com mais de 11 anos de estudo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27.543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720C4999-F4C7-4473-AA28-9969BFACB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0" y="3159305"/>
            <a:ext cx="667192" cy="66719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927AE1A-413F-426A-9D7F-CA7BA5217EF7}"/>
              </a:ext>
            </a:extLst>
          </p:cNvPr>
          <p:cNvSpPr/>
          <p:nvPr/>
        </p:nvSpPr>
        <p:spPr>
          <a:xfrm>
            <a:off x="7246151" y="3418181"/>
            <a:ext cx="345926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3C029D36-9734-4730-9416-C3DE1CB2FFC3}"/>
              </a:ext>
            </a:extLst>
          </p:cNvPr>
          <p:cNvSpPr txBox="1"/>
          <p:nvPr/>
        </p:nvSpPr>
        <p:spPr>
          <a:xfrm>
            <a:off x="7257129" y="4328486"/>
            <a:ext cx="1591200" cy="159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base foi balanceada para treino e validação dos modelos, resultando em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4.712 entrevistados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BFA13B0-DEA7-4429-B696-0D25C4E541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29" y="3753142"/>
            <a:ext cx="702774" cy="566547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107C9676-30B2-497E-A727-FC7A73A03D33}"/>
              </a:ext>
            </a:extLst>
          </p:cNvPr>
          <p:cNvSpPr/>
          <p:nvPr/>
        </p:nvSpPr>
        <p:spPr>
          <a:xfrm>
            <a:off x="7865144" y="3807994"/>
            <a:ext cx="17027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4.712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5818</TotalTime>
  <Words>4710</Words>
  <Application>Microsoft Office PowerPoint</Application>
  <PresentationFormat>Widescreen</PresentationFormat>
  <Paragraphs>753</Paragraphs>
  <Slides>56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56</vt:i4>
      </vt:variant>
    </vt:vector>
  </HeadingPairs>
  <TitlesOfParts>
    <vt:vector size="109" baseType="lpstr">
      <vt:lpstr>Arial</vt:lpstr>
      <vt:lpstr>Calibri</vt:lpstr>
      <vt:lpstr>Calibri Light</vt:lpstr>
      <vt:lpstr>Open sans</vt:lpstr>
      <vt:lpstr>Open sans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805</cp:revision>
  <dcterms:created xsi:type="dcterms:W3CDTF">2020-04-08T18:00:12Z</dcterms:created>
  <dcterms:modified xsi:type="dcterms:W3CDTF">2022-02-01T23:13:11Z</dcterms:modified>
</cp:coreProperties>
</file>