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66"/>
  </p:notesMasterIdLst>
  <p:sldIdLst>
    <p:sldId id="267" r:id="rId4"/>
    <p:sldId id="299" r:id="rId5"/>
    <p:sldId id="257" r:id="rId6"/>
    <p:sldId id="285" r:id="rId7"/>
    <p:sldId id="326" r:id="rId8"/>
    <p:sldId id="272" r:id="rId9"/>
    <p:sldId id="399" r:id="rId10"/>
    <p:sldId id="398" r:id="rId11"/>
    <p:sldId id="268" r:id="rId12"/>
    <p:sldId id="400" r:id="rId13"/>
    <p:sldId id="401" r:id="rId14"/>
    <p:sldId id="287" r:id="rId15"/>
    <p:sldId id="403" r:id="rId16"/>
    <p:sldId id="402" r:id="rId17"/>
    <p:sldId id="284" r:id="rId18"/>
    <p:sldId id="338" r:id="rId19"/>
    <p:sldId id="327" r:id="rId20"/>
    <p:sldId id="395" r:id="rId21"/>
    <p:sldId id="396" r:id="rId22"/>
    <p:sldId id="397" r:id="rId23"/>
    <p:sldId id="275" r:id="rId24"/>
    <p:sldId id="329" r:id="rId25"/>
    <p:sldId id="372" r:id="rId26"/>
    <p:sldId id="378" r:id="rId27"/>
    <p:sldId id="290" r:id="rId28"/>
    <p:sldId id="334" r:id="rId29"/>
    <p:sldId id="328" r:id="rId30"/>
    <p:sldId id="337" r:id="rId31"/>
    <p:sldId id="339" r:id="rId32"/>
    <p:sldId id="391" r:id="rId33"/>
    <p:sldId id="323" r:id="rId34"/>
    <p:sldId id="325" r:id="rId35"/>
    <p:sldId id="322" r:id="rId36"/>
    <p:sldId id="392" r:id="rId37"/>
    <p:sldId id="340" r:id="rId38"/>
    <p:sldId id="289" r:id="rId39"/>
    <p:sldId id="361" r:id="rId40"/>
    <p:sldId id="300" r:id="rId41"/>
    <p:sldId id="366" r:id="rId42"/>
    <p:sldId id="364" r:id="rId43"/>
    <p:sldId id="363" r:id="rId44"/>
    <p:sldId id="367" r:id="rId45"/>
    <p:sldId id="368" r:id="rId46"/>
    <p:sldId id="370" r:id="rId47"/>
    <p:sldId id="371" r:id="rId48"/>
    <p:sldId id="373" r:id="rId49"/>
    <p:sldId id="374" r:id="rId50"/>
    <p:sldId id="375" r:id="rId51"/>
    <p:sldId id="379" r:id="rId52"/>
    <p:sldId id="380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58" r:id="rId63"/>
    <p:sldId id="359" r:id="rId64"/>
    <p:sldId id="356" r:id="rId6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285"/>
            <p14:sldId id="326"/>
            <p14:sldId id="272"/>
            <p14:sldId id="399"/>
            <p14:sldId id="398"/>
            <p14:sldId id="268"/>
            <p14:sldId id="400"/>
            <p14:sldId id="401"/>
            <p14:sldId id="287"/>
            <p14:sldId id="403"/>
            <p14:sldId id="402"/>
            <p14:sldId id="284"/>
            <p14:sldId id="338"/>
            <p14:sldId id="327"/>
            <p14:sldId id="395"/>
            <p14:sldId id="396"/>
            <p14:sldId id="397"/>
            <p14:sldId id="275"/>
            <p14:sldId id="329"/>
            <p14:sldId id="372"/>
            <p14:sldId id="378"/>
            <p14:sldId id="290"/>
            <p14:sldId id="334"/>
            <p14:sldId id="328"/>
            <p14:sldId id="337"/>
            <p14:sldId id="339"/>
            <p14:sldId id="391"/>
            <p14:sldId id="323"/>
            <p14:sldId id="325"/>
            <p14:sldId id="322"/>
            <p14:sldId id="392"/>
            <p14:sldId id="340"/>
            <p14:sldId id="289"/>
          </p14:sldIdLst>
        </p14:section>
        <p14:section name="Exploratória Univariada" id="{45454901-2916-41F0-B788-C33206745683}">
          <p14:sldIdLst>
            <p14:sldId id="361"/>
            <p14:sldId id="300"/>
            <p14:sldId id="366"/>
            <p14:sldId id="364"/>
            <p14:sldId id="363"/>
            <p14:sldId id="367"/>
            <p14:sldId id="368"/>
            <p14:sldId id="370"/>
            <p14:sldId id="371"/>
            <p14:sldId id="373"/>
            <p14:sldId id="374"/>
            <p14:sldId id="375"/>
            <p14:sldId id="379"/>
            <p14:sldId id="380"/>
          </p14:sldIdLst>
        </p14:section>
        <p14:section name="Exploratória Bivariada" id="{AD9AE1E5-C46B-4D09-9D41-120E64233284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  <p14:section name="Variáveis Removidas" id="{1D3E3792-116E-48CB-95DD-E5808211D1D0}">
          <p14:sldIdLst>
            <p14:sldId id="358"/>
            <p14:sldId id="35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2434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orient="horz" pos="2795" userDrawn="1">
          <p15:clr>
            <a:srgbClr val="A4A3A4"/>
          </p15:clr>
        </p15:guide>
        <p15:guide id="6" orient="horz" pos="3430" userDrawn="1">
          <p15:clr>
            <a:srgbClr val="A4A3A4"/>
          </p15:clr>
        </p15:guide>
        <p15:guide id="7" pos="4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9BD9FF"/>
    <a:srgbClr val="CCECFF"/>
    <a:srgbClr val="6ADBD9"/>
    <a:srgbClr val="02BAB1"/>
    <a:srgbClr val="DDDDDD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74847-69D6-437F-B296-8D544F65F699}" v="7" dt="2021-10-14T23:32:33.246"/>
    <p1510:client id="{90C36410-AB4C-4847-881F-55A25EB115AA}" v="39" dt="2021-10-14T01:37:59.573"/>
    <p1510:client id="{C807A784-CB8F-4A74-AE3C-34A67D42C769}" v="32" dt="2021-10-14T23:19:47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3134" autoAdjust="0"/>
  </p:normalViewPr>
  <p:slideViewPr>
    <p:cSldViewPr snapToGrid="0">
      <p:cViewPr varScale="1">
        <p:scale>
          <a:sx n="113" d="100"/>
          <a:sy n="113" d="100"/>
        </p:scale>
        <p:origin x="528" y="114"/>
      </p:cViewPr>
      <p:guideLst>
        <p:guide orient="horz" pos="2183"/>
        <p:guide pos="234"/>
        <p:guide pos="2434"/>
        <p:guide orient="horz" pos="1525"/>
        <p:guide orient="horz" pos="2795"/>
        <p:guide orient="horz" pos="3430"/>
        <p:guide pos="4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Sanches" userId="202e418ef9589a2f" providerId="Windows Live" clId="Web-{90C36410-AB4C-4847-881F-55A25EB115AA}"/>
    <pc:docChg chg="modSld">
      <pc:chgData name="Gustavo Sanches" userId="202e418ef9589a2f" providerId="Windows Live" clId="Web-{90C36410-AB4C-4847-881F-55A25EB115AA}" dt="2021-10-14T01:37:59.573" v="21" actId="20577"/>
      <pc:docMkLst>
        <pc:docMk/>
      </pc:docMkLst>
      <pc:sldChg chg="modSp">
        <pc:chgData name="Gustavo Sanches" userId="202e418ef9589a2f" providerId="Windows Live" clId="Web-{90C36410-AB4C-4847-881F-55A25EB115AA}" dt="2021-10-14T01:19:30.370" v="3" actId="20577"/>
        <pc:sldMkLst>
          <pc:docMk/>
          <pc:sldMk cId="2296442677" sldId="268"/>
        </pc:sldMkLst>
        <pc:spChg chg="mod">
          <ac:chgData name="Gustavo Sanches" userId="202e418ef9589a2f" providerId="Windows Live" clId="Web-{90C36410-AB4C-4847-881F-55A25EB115AA}" dt="2021-10-14T01:19:30.370" v="3" actId="20577"/>
          <ac:spMkLst>
            <pc:docMk/>
            <pc:sldMk cId="2296442677" sldId="268"/>
            <ac:spMk id="12" creationId="{17BD6BCE-F462-485D-9D0B-776FE951363B}"/>
          </ac:spMkLst>
        </pc:spChg>
      </pc:sldChg>
      <pc:sldChg chg="addSp delSp">
        <pc:chgData name="Gustavo Sanches" userId="202e418ef9589a2f" providerId="Windows Live" clId="Web-{90C36410-AB4C-4847-881F-55A25EB115AA}" dt="2021-10-14T01:18:57.682" v="1"/>
        <pc:sldMkLst>
          <pc:docMk/>
          <pc:sldMk cId="864902390" sldId="285"/>
        </pc:sldMkLst>
        <pc:spChg chg="add del">
          <ac:chgData name="Gustavo Sanches" userId="202e418ef9589a2f" providerId="Windows Live" clId="Web-{90C36410-AB4C-4847-881F-55A25EB115AA}" dt="2021-10-14T01:18:57.682" v="1"/>
          <ac:spMkLst>
            <pc:docMk/>
            <pc:sldMk cId="864902390" sldId="285"/>
            <ac:spMk id="19" creationId="{C7653D6A-8ACA-417F-AFF4-E33C10C3F7D1}"/>
          </ac:spMkLst>
        </pc:spChg>
      </pc:sldChg>
      <pc:sldChg chg="modSp">
        <pc:chgData name="Gustavo Sanches" userId="202e418ef9589a2f" providerId="Windows Live" clId="Web-{90C36410-AB4C-4847-881F-55A25EB115AA}" dt="2021-10-14T01:20:33.574" v="7" actId="20577"/>
        <pc:sldMkLst>
          <pc:docMk/>
          <pc:sldMk cId="3743652329" sldId="287"/>
        </pc:sldMkLst>
        <pc:spChg chg="mod">
          <ac:chgData name="Gustavo Sanches" userId="202e418ef9589a2f" providerId="Windows Live" clId="Web-{90C36410-AB4C-4847-881F-55A25EB115AA}" dt="2021-10-14T01:20:33.574" v="7" actId="20577"/>
          <ac:spMkLst>
            <pc:docMk/>
            <pc:sldMk cId="3743652329" sldId="287"/>
            <ac:spMk id="27" creationId="{6B77B00B-46BE-4304-8854-F63C7AC6E6E4}"/>
          </ac:spMkLst>
        </pc:spChg>
      </pc:sldChg>
      <pc:sldChg chg="modSp">
        <pc:chgData name="Gustavo Sanches" userId="202e418ef9589a2f" providerId="Windows Live" clId="Web-{90C36410-AB4C-4847-881F-55A25EB115AA}" dt="2021-10-14T01:37:59.573" v="21" actId="20577"/>
        <pc:sldMkLst>
          <pc:docMk/>
          <pc:sldMk cId="2715339146" sldId="323"/>
        </pc:sldMkLst>
        <pc:spChg chg="mod">
          <ac:chgData name="Gustavo Sanches" userId="202e418ef9589a2f" providerId="Windows Live" clId="Web-{90C36410-AB4C-4847-881F-55A25EB115AA}" dt="2021-10-14T01:37:59.573" v="21" actId="20577"/>
          <ac:spMkLst>
            <pc:docMk/>
            <pc:sldMk cId="2715339146" sldId="323"/>
            <ac:spMk id="10" creationId="{119A2CB7-B11C-4B81-8A8A-CC1F0A49AC96}"/>
          </ac:spMkLst>
        </pc:spChg>
      </pc:sldChg>
      <pc:sldChg chg="modSp">
        <pc:chgData name="Gustavo Sanches" userId="202e418ef9589a2f" providerId="Windows Live" clId="Web-{90C36410-AB4C-4847-881F-55A25EB115AA}" dt="2021-10-14T01:26:43.032" v="19" actId="20577"/>
        <pc:sldMkLst>
          <pc:docMk/>
          <pc:sldMk cId="1972556799" sldId="325"/>
        </pc:sldMkLst>
        <pc:spChg chg="mod">
          <ac:chgData name="Gustavo Sanches" userId="202e418ef9589a2f" providerId="Windows Live" clId="Web-{90C36410-AB4C-4847-881F-55A25EB115AA}" dt="2021-10-14T01:26:43.032" v="19" actId="20577"/>
          <ac:spMkLst>
            <pc:docMk/>
            <pc:sldMk cId="1972556799" sldId="325"/>
            <ac:spMk id="12" creationId="{E7B4FBFC-8624-418F-B800-6F6867DCDA25}"/>
          </ac:spMkLst>
        </pc:spChg>
      </pc:sldChg>
    </pc:docChg>
  </pc:docChgLst>
  <pc:docChgLst>
    <pc:chgData name="Gustavo Sanches" userId="202e418ef9589a2f" providerId="Windows Live" clId="Web-{C807A784-CB8F-4A74-AE3C-34A67D42C769}"/>
    <pc:docChg chg="modSld">
      <pc:chgData name="Gustavo Sanches" userId="202e418ef9589a2f" providerId="Windows Live" clId="Web-{C807A784-CB8F-4A74-AE3C-34A67D42C769}" dt="2021-10-14T23:19:47.015" v="17" actId="20577"/>
      <pc:docMkLst>
        <pc:docMk/>
      </pc:docMkLst>
      <pc:sldChg chg="modSp">
        <pc:chgData name="Gustavo Sanches" userId="202e418ef9589a2f" providerId="Windows Live" clId="Web-{C807A784-CB8F-4A74-AE3C-34A67D42C769}" dt="2021-10-14T23:19:47.015" v="17" actId="20577"/>
        <pc:sldMkLst>
          <pc:docMk/>
          <pc:sldMk cId="2715339146" sldId="323"/>
        </pc:sldMkLst>
        <pc:spChg chg="mod">
          <ac:chgData name="Gustavo Sanches" userId="202e418ef9589a2f" providerId="Windows Live" clId="Web-{C807A784-CB8F-4A74-AE3C-34A67D42C769}" dt="2021-10-14T23:19:47.015" v="17" actId="20577"/>
          <ac:spMkLst>
            <pc:docMk/>
            <pc:sldMk cId="2715339146" sldId="323"/>
            <ac:spMk id="3" creationId="{F6EC44CE-DCEF-4E56-A036-E963AC3A4E7B}"/>
          </ac:spMkLst>
        </pc:spChg>
      </pc:sldChg>
    </pc:docChg>
  </pc:docChgLst>
  <pc:docChgLst>
    <pc:chgData name="Gustavo Sanches" userId="202e418ef9589a2f" providerId="Windows Live" clId="Web-{33D74847-69D6-437F-B296-8D544F65F699}"/>
    <pc:docChg chg="modSld">
      <pc:chgData name="Gustavo Sanches" userId="202e418ef9589a2f" providerId="Windows Live" clId="Web-{33D74847-69D6-437F-B296-8D544F65F699}" dt="2021-10-14T23:32:31.856" v="5" actId="20577"/>
      <pc:docMkLst>
        <pc:docMk/>
      </pc:docMkLst>
      <pc:sldChg chg="modSp">
        <pc:chgData name="Gustavo Sanches" userId="202e418ef9589a2f" providerId="Windows Live" clId="Web-{33D74847-69D6-437F-B296-8D544F65F699}" dt="2021-10-14T23:32:31.856" v="5" actId="20577"/>
        <pc:sldMkLst>
          <pc:docMk/>
          <pc:sldMk cId="0" sldId="267"/>
        </pc:sldMkLst>
        <pc:spChg chg="mod">
          <ac:chgData name="Gustavo Sanches" userId="202e418ef9589a2f" providerId="Windows Live" clId="Web-{33D74847-69D6-437F-B296-8D544F65F699}" dt="2021-10-14T23:32:31.856" v="5" actId="20577"/>
          <ac:spMkLst>
            <pc:docMk/>
            <pc:sldMk cId="0" sldId="267"/>
            <ac:spMk id="6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chemeClr val="bg1">
            <a:lumMod val="65000"/>
            <a:alpha val="89804"/>
          </a:scheme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7620" rIns="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>
        <a:xfrm>
          <a:off x="7894754" y="1765152"/>
          <a:ext cx="2175585" cy="870234"/>
        </a:xfrm>
        <a:prstGeom prst="chevron">
          <a:avLst/>
        </a:prstGeom>
      </dgm:spPr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chemeClr val="bg1">
            <a:lumMod val="65000"/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06/05/2023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casos de pessoas que possuem ou a renda monetária zerada ou a renda não monetária zerada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CCD0D-6437-4073-8960-8BC5F3D1E700}" type="slidenum">
              <a:rPr lang="pt-BR" smtClean="0"/>
              <a:pPr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04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@2021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4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@2021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51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07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1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17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4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oleObject" Target="file:///E:\Google%20Drive\P&#243;s%20Gradua&#231;&#227;o\TCC\Projeto\analise_exploratoria.xlsx!Missing!%5banalise_exploratoria.xlsx%5dMissing%20Gr&#225;fico%20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file:///E:\Google%20Drive\P&#243;s%20Gradua&#231;&#227;o\TCC\Projeto\analise_exploratoria.xlsx!correlacao!L23C2:L33C1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2.png"/><Relationship Id="rId4" Type="http://schemas.openxmlformats.org/officeDocument/2006/relationships/slide" Target="slide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slide" Target="slide46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slide" Target="slide46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5.emf"/><Relationship Id="rId4" Type="http://schemas.openxmlformats.org/officeDocument/2006/relationships/oleObject" Target="file:///E:\Google%20Drive\P&#243;s%20Gradua&#231;&#227;o\TCC\Projeto\analise_exploratoria.xlsx!Freq_graducacao!%5banalise_exploratoria.xlsx%5dFreq_graducacao%20Gr&#225;fico%20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em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_Bivariada.xlsx!Resumo!L4C3:L11C4" TargetMode="External"/><Relationship Id="rId5" Type="http://schemas.openxmlformats.org/officeDocument/2006/relationships/slide" Target="slide51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slide" Target="slide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oleObject" Target="file:///E:\Google%20Drive\P&#243;s%20Gradua&#231;&#227;o\TCC\Projeto\resultados_modelos.xlsx!Regressao_Logistica!L4C4:L10C7" TargetMode="Externa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oleObject" Target="file:///E:\Google%20Drive\P&#243;s%20Gradua&#231;&#227;o\TCC\Projeto\resultados_modelos.xlsx!Regressao_Logistica!L15C11:L28C12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oleObject" Target="file:///E:\Google%20Drive\P&#243;s%20Gradua&#231;&#227;o\TCC\Projeto\resultados_modelos.xlsx!Planilha1!%5bresultados_modelos.xlsx%5dPlanilha1%20Gr&#225;fico%201" TargetMode="External"/><Relationship Id="rId4" Type="http://schemas.openxmlformats.org/officeDocument/2006/relationships/slide" Target="slide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oleObject" Target="file:///E:\Google%20Drive\P&#243;s%20Gradua&#231;&#227;o\TCC\Projeto\resultados_modelos.xlsx!Planilha1!%5bresultados_modelos.xlsx%5dPlanilha1%20Gr&#225;fico%202" TargetMode="External"/><Relationship Id="rId4" Type="http://schemas.openxmlformats.org/officeDocument/2006/relationships/slide" Target="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file:///E:\Google%20Drive\P&#243;s%20Gradua&#231;&#227;o\TCC\Projeto\resultados_modelos.xlsx!Planilha1!%5bresultados_modelos.xlsx%5dPlanilha1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8.emf"/><Relationship Id="rId4" Type="http://schemas.openxmlformats.org/officeDocument/2006/relationships/oleObject" Target="file:///E:\Google%20Drive\P&#243;s%20Gradua&#231;&#227;o\TCC\Projeto\analise_exploratoria.xlsx!UF!%5banalise_exploratoria.xlsx%5dUF%20Gr&#225;fico%201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file:///E:\Google%20Drive\P&#243;s%20Gradua&#231;&#227;o\TCC\Projeto\analise_exploratoria.xlsx!Cor_Raca!%5banalise_exploratoria.xlsx%5dCor_Raca%20Gr&#225;fico%201" TargetMode="External"/><Relationship Id="rId3" Type="http://schemas.openxmlformats.org/officeDocument/2006/relationships/slide" Target="slide22.xml"/><Relationship Id="rId7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Sexo!%5banalise_exploratoria.xlsx%5dSexo%20Gr&#225;fico%201" TargetMode="External"/><Relationship Id="rId5" Type="http://schemas.openxmlformats.org/officeDocument/2006/relationships/image" Target="../media/image39.emf"/><Relationship Id="rId10" Type="http://schemas.openxmlformats.org/officeDocument/2006/relationships/image" Target="../media/image6.jpeg"/><Relationship Id="rId4" Type="http://schemas.openxmlformats.org/officeDocument/2006/relationships/oleObject" Target="file:///E:\Google%20Drive\P&#243;s%20Gradua&#231;&#227;o\TCC\Projeto\analise_exploratoria.xlsx!Estrato_POF!%5banalise_exploratoria.xlsx%5dEstrato_POF%20Gr&#225;fico%201" TargetMode="External"/><Relationship Id="rId9" Type="http://schemas.openxmlformats.org/officeDocument/2006/relationships/image" Target="../media/image41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42.png"/><Relationship Id="rId7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oleObject" Target="file:///E:\Google%20Drive\P&#243;s%20Gradua&#231;&#227;o\TCC\Projeto\analise_exploratoria.xlsx!Idade!L3C14:L9C15" TargetMode="Externa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22.xml"/><Relationship Id="rId7" Type="http://schemas.openxmlformats.org/officeDocument/2006/relationships/image" Target="../media/image4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Trabalhou_Ult_12m!%5banalise_exploratoria.xlsx%5dTrabalhou_Ult_12m%20Gr&#225;fico%201" TargetMode="External"/><Relationship Id="rId5" Type="http://schemas.openxmlformats.org/officeDocument/2006/relationships/image" Target="../media/image45.emf"/><Relationship Id="rId4" Type="http://schemas.openxmlformats.org/officeDocument/2006/relationships/oleObject" Target="file:///E:\Google%20Drive\P&#243;s%20Gradua&#231;&#227;o\TCC\Projeto\analise_exploratoria.xlsx!Plano_Saude!%5banalise_exploratoria.xlsx%5dPlano_Saude%20Gr&#225;fico%201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22.xml"/><Relationship Id="rId7" Type="http://schemas.openxmlformats.org/officeDocument/2006/relationships/image" Target="../media/image4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Gastos_Sem_Renda!%5banalise_exploratoria.xlsx%5dGastos_Sem_Renda%20Gr&#225;fico%201" TargetMode="External"/><Relationship Id="rId5" Type="http://schemas.openxmlformats.org/officeDocument/2006/relationships/image" Target="../media/image47.emf"/><Relationship Id="rId4" Type="http://schemas.openxmlformats.org/officeDocument/2006/relationships/oleObject" Target="file:///E:\Google%20Drive\P&#243;s%20Gradua&#231;&#227;o\TCC\Projeto\analise_exploratoria.xlsx!Composicao!%5banalise_exploratoria.xlsx%5dComposicao%20Gr&#225;fico%201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9.png"/><Relationship Id="rId7" Type="http://schemas.openxmlformats.org/officeDocument/2006/relationships/oleObject" Target="file:///E:\Google%20Drive\P&#243;s%20Gradua&#231;&#227;o\TCC\Projeto\analise_exploratoria.xlsx!Idade!L12C14:L18C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image" Target="../media/image1.png"/><Relationship Id="rId4" Type="http://schemas.openxmlformats.org/officeDocument/2006/relationships/image" Target="../media/image50.png"/><Relationship Id="rId9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2.emf"/><Relationship Id="rId7" Type="http://schemas.openxmlformats.org/officeDocument/2006/relationships/slide" Target="slide22.xml"/><Relationship Id="rId2" Type="http://schemas.openxmlformats.org/officeDocument/2006/relationships/oleObject" Target="file:///E:\Google%20Drive\P&#243;s%20Gradua&#231;&#227;o\TCC\Projeto\analise_exploratoria.xlsx!Idade!L20C14:L26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5.emf"/><Relationship Id="rId7" Type="http://schemas.openxmlformats.org/officeDocument/2006/relationships/slide" Target="slide22.xml"/><Relationship Id="rId2" Type="http://schemas.openxmlformats.org/officeDocument/2006/relationships/oleObject" Target="file:///E:\Google%20Drive\P&#243;s%20Gradua&#231;&#227;o\TCC\Projeto\analise_exploratoria.xlsx!Idade!L36C14:L42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8.emf"/><Relationship Id="rId7" Type="http://schemas.openxmlformats.org/officeDocument/2006/relationships/slide" Target="slide22.xml"/><Relationship Id="rId2" Type="http://schemas.openxmlformats.org/officeDocument/2006/relationships/oleObject" Target="file:///E:\Google%20Drive\P&#243;s%20Gradua&#231;&#227;o\TCC\Projeto\analise_exploratoria.xlsx!Idade!L44C14:L50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file:///E:\Google%20Drive\P&#243;s%20Gradua&#231;&#227;o\TCC\Projeto\analise_exploratoria.xlsx!Idade!L52C14:L58C15" TargetMode="External"/><Relationship Id="rId7" Type="http://schemas.openxmlformats.org/officeDocument/2006/relationships/slide" Target="slide22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3.png"/><Relationship Id="rId4" Type="http://schemas.openxmlformats.org/officeDocument/2006/relationships/image" Target="../media/image62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5.png"/><Relationship Id="rId7" Type="http://schemas.openxmlformats.org/officeDocument/2006/relationships/slide" Target="slide22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6.emf"/><Relationship Id="rId4" Type="http://schemas.openxmlformats.org/officeDocument/2006/relationships/oleObject" Target="file:///E:\Google%20Drive\P&#243;s%20Gradua&#231;&#227;o\TCC\Projeto\analise_exploratoria.xlsx!Idade!L60C14:L66C15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8.png"/><Relationship Id="rId7" Type="http://schemas.openxmlformats.org/officeDocument/2006/relationships/slide" Target="slide22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9.emf"/><Relationship Id="rId4" Type="http://schemas.openxmlformats.org/officeDocument/2006/relationships/oleObject" Target="file:///E:\Google%20Drive\P&#243;s%20Gradua&#231;&#227;o\TCC\Projeto\analise_exploratoria.xlsx!Idade!L68C14:L74C15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0.emf"/><Relationship Id="rId7" Type="http://schemas.openxmlformats.org/officeDocument/2006/relationships/slide" Target="slide22.xml"/><Relationship Id="rId2" Type="http://schemas.openxmlformats.org/officeDocument/2006/relationships/oleObject" Target="file:///E:\Google%20Drive\P&#243;s%20Gradua&#231;&#227;o\TCC\Projeto\analise_exploratoria.xlsx!Idade!L76C14:L82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73.emf"/><Relationship Id="rId4" Type="http://schemas.openxmlformats.org/officeDocument/2006/relationships/oleObject" Target="file:///E:\Google%20Drive\P&#243;s%20Gradua&#231;&#227;o\TCC\Projeto\analise_exploratoria.xlsx!Instrucao!%5banalise_exploratoria.xlsx%5dInstrucao%20Gr&#225;fico%201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file:///E:\Google%20Drive\P&#243;s%20Gradua&#231;&#227;o\TCC\Projeto\analise_exploratoria_Bivariada.xlsx!UF!%5banalise_exploratoria_Bivariada.xlsx%5dUF%20Gr&#225;fico%203" TargetMode="External"/><Relationship Id="rId3" Type="http://schemas.openxmlformats.org/officeDocument/2006/relationships/slide" Target="slide26.xml"/><Relationship Id="rId7" Type="http://schemas.openxmlformats.org/officeDocument/2006/relationships/image" Target="../media/image77.svg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79.emf"/><Relationship Id="rId5" Type="http://schemas.openxmlformats.org/officeDocument/2006/relationships/image" Target="../media/image75.svg"/><Relationship Id="rId10" Type="http://schemas.openxmlformats.org/officeDocument/2006/relationships/oleObject" Target="file:///E:\Google%20Drive\P&#243;s%20Gradua&#231;&#227;o\TCC\Projeto\analise_exploratoria_Bivariada.xlsx!Estrato_POF!%5banalise_exploratoria_Bivariada.xlsx%5dEstrato_POF%20Gr&#225;fico%201" TargetMode="External"/><Relationship Id="rId4" Type="http://schemas.openxmlformats.org/officeDocument/2006/relationships/image" Target="../media/image74.png"/><Relationship Id="rId9" Type="http://schemas.openxmlformats.org/officeDocument/2006/relationships/image" Target="../media/image78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0.emf"/><Relationship Id="rId7" Type="http://schemas.openxmlformats.org/officeDocument/2006/relationships/image" Target="../media/image75.svg"/><Relationship Id="rId2" Type="http://schemas.openxmlformats.org/officeDocument/2006/relationships/oleObject" Target="file:///E:\Google%20Drive\P&#243;s%20Gradua&#231;&#227;o\TCC\Projeto\analise_exploratoria_Bivariada.xlsx!Sexo!%5banalise_exploratoria_Bivariada.xlsx%5dSexo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6.xml"/><Relationship Id="rId4" Type="http://schemas.openxmlformats.org/officeDocument/2006/relationships/image" Target="../media/image81.png"/><Relationship Id="rId9" Type="http://schemas.openxmlformats.org/officeDocument/2006/relationships/image" Target="../media/image77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82.emf"/><Relationship Id="rId7" Type="http://schemas.openxmlformats.org/officeDocument/2006/relationships/image" Target="../media/image74.png"/><Relationship Id="rId12" Type="http://schemas.openxmlformats.org/officeDocument/2006/relationships/image" Target="../media/image6.jpeg"/><Relationship Id="rId2" Type="http://schemas.openxmlformats.org/officeDocument/2006/relationships/oleObject" Target="file:///E:\Google%20Drive\P&#243;s%20Gradua&#231;&#227;o\TCC\Projeto\analise_exploratoria_Bivariada.xlsx!Plano_Saude!%5banalise_exploratoria_Bivariada.xlsx%5dPlano_Saude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26.xml"/><Relationship Id="rId5" Type="http://schemas.openxmlformats.org/officeDocument/2006/relationships/image" Target="../media/image83.emf"/><Relationship Id="rId10" Type="http://schemas.openxmlformats.org/officeDocument/2006/relationships/image" Target="../media/image77.svg"/><Relationship Id="rId4" Type="http://schemas.openxmlformats.org/officeDocument/2006/relationships/oleObject" Target="file:///E:\Google%20Drive\P&#243;s%20Gradua&#231;&#227;o\TCC\Projeto\analise_exploratoria_Bivariada.xlsx!Cor_Raca!%5banalise_exploratoria_Bivariada.xlsx%5dCor_Raca%20Gr&#225;fico%203" TargetMode="External"/><Relationship Id="rId9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84.emf"/><Relationship Id="rId7" Type="http://schemas.openxmlformats.org/officeDocument/2006/relationships/image" Target="../media/image74.png"/><Relationship Id="rId12" Type="http://schemas.openxmlformats.org/officeDocument/2006/relationships/image" Target="../media/image6.jpeg"/><Relationship Id="rId2" Type="http://schemas.openxmlformats.org/officeDocument/2006/relationships/oleObject" Target="file:///E:\Google%20Drive\P&#243;s%20Gradua&#231;&#227;o\TCC\Projeto\analise_exploratoria_Bivariada.xlsx!Gastos_Sem_Renda!%5banalise_exploratoria_Bivariada.xlsx%5dGastos_Sem_Renda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26.xml"/><Relationship Id="rId5" Type="http://schemas.openxmlformats.org/officeDocument/2006/relationships/image" Target="../media/image85.emf"/><Relationship Id="rId10" Type="http://schemas.openxmlformats.org/officeDocument/2006/relationships/image" Target="../media/image77.svg"/><Relationship Id="rId4" Type="http://schemas.openxmlformats.org/officeDocument/2006/relationships/oleObject" Target="file:///E:\Google%20Drive\P&#243;s%20Gradua&#231;&#227;o\TCC\Projeto\analise_exploratoria_Bivariada.xlsx!Trabalhou_Ult_12m!%5banalise_exploratoria_Bivariada.xlsx%5dTrabalhou_Ult_12m%20Gr&#225;fico%203" TargetMode="External"/><Relationship Id="rId9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6.emf"/><Relationship Id="rId7" Type="http://schemas.openxmlformats.org/officeDocument/2006/relationships/image" Target="../media/image75.svg"/><Relationship Id="rId2" Type="http://schemas.openxmlformats.org/officeDocument/2006/relationships/oleObject" Target="file:///E:\Google%20Drive\P&#243;s%20Gradua&#231;&#227;o\TCC\Projeto\analise_exploratoria_Bivariada.xlsx!Composicao!%5banalise_exploratoria_Bivariada.xlsx%5dComposicao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6.xml"/><Relationship Id="rId4" Type="http://schemas.openxmlformats.org/officeDocument/2006/relationships/image" Target="../media/image87.png"/><Relationship Id="rId9" Type="http://schemas.openxmlformats.org/officeDocument/2006/relationships/image" Target="../media/image77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89.png"/><Relationship Id="rId7" Type="http://schemas.openxmlformats.org/officeDocument/2006/relationships/image" Target="../media/image7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91.png"/><Relationship Id="rId7" Type="http://schemas.openxmlformats.org/officeDocument/2006/relationships/image" Target="../media/image7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93.png"/><Relationship Id="rId7" Type="http://schemas.openxmlformats.org/officeDocument/2006/relationships/image" Target="../media/image7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94.emf"/><Relationship Id="rId7" Type="http://schemas.openxmlformats.org/officeDocument/2006/relationships/image" Target="../media/image75.svg"/><Relationship Id="rId2" Type="http://schemas.openxmlformats.org/officeDocument/2006/relationships/oleObject" Target="file:///E:\Google%20Drive\P&#243;s%20Gradua&#231;&#227;o\TCC\Projeto\analise_exploratoria_Bivariada.xlsx!Instrucao!%5banalise_exploratoria_Bivariada.xlsx%5dInstrucao%20Gr&#225;fico%2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6.xml"/><Relationship Id="rId4" Type="http://schemas.openxmlformats.org/officeDocument/2006/relationships/image" Target="../media/image95.png"/><Relationship Id="rId9" Type="http://schemas.openxmlformats.org/officeDocument/2006/relationships/image" Target="../media/image7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dealista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file:///E:\Google%20Drive\P&#243;s%20Gradua&#231;&#227;o\TCC\Projeto\analise_exploratoria.xlsx!Variaveis_removidas!L3C14:L6C17" TargetMode="External"/><Relationship Id="rId7" Type="http://schemas.openxmlformats.org/officeDocument/2006/relationships/oleObject" Target="file:///E:\Google%20Drive\P&#243;s%20Gradua&#231;&#227;o\TCC\Projeto\analise_exploratoria.xlsx!Variaveis_removidas!L3C19:L11C2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emf"/><Relationship Id="rId5" Type="http://schemas.openxmlformats.org/officeDocument/2006/relationships/oleObject" Target="file:///E:\Google%20Drive\P&#243;s%20Gradua&#231;&#227;o\TCC\Projeto\analise_exploratoria.xlsx!Variaveis_removidas!L9C14:L12C17" TargetMode="External"/><Relationship Id="rId4" Type="http://schemas.openxmlformats.org/officeDocument/2006/relationships/image" Target="../media/image96.emf"/><Relationship Id="rId9" Type="http://schemas.openxmlformats.org/officeDocument/2006/relationships/slide" Target="slide2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Drive\P&#243;s%20Gradua&#231;&#227;o\TCC\Projeto\analise_exploratoria.xlsx!Variaveis_removidas!L3C24:L7C27" TargetMode="External"/><Relationship Id="rId7" Type="http://schemas.openxmlformats.org/officeDocument/2006/relationships/slide" Target="slide20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emf"/><Relationship Id="rId5" Type="http://schemas.openxmlformats.org/officeDocument/2006/relationships/oleObject" Target="file:///E:\Google%20Drive\P&#243;s%20Gradua&#231;&#227;o\TCC\Projeto\analise_exploratoria.xlsx!Variaveis_removidas!L3C29:L16C32" TargetMode="External"/><Relationship Id="rId4" Type="http://schemas.openxmlformats.org/officeDocument/2006/relationships/image" Target="../media/image99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Drive\P&#243;s%20Gradua&#231;&#227;o\TCC\Projeto\analise_exploratoria.xlsx!Variaveis_removidas!L4C34:L9C37" TargetMode="External"/><Relationship Id="rId7" Type="http://schemas.openxmlformats.org/officeDocument/2006/relationships/slide" Target="slide20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emf"/><Relationship Id="rId5" Type="http://schemas.openxmlformats.org/officeDocument/2006/relationships/oleObject" Target="file:///E:\Google%20Drive\P&#243;s%20Gradua&#231;&#227;o\TCC\Projeto\analise_exploratoria.xlsx!Variaveis_removidas!L32C40:L35C41" TargetMode="External"/><Relationship Id="rId4" Type="http://schemas.openxmlformats.org/officeDocument/2006/relationships/image" Target="../media/image10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Morar em Portugal">
            <a:extLst>
              <a:ext uri="{FF2B5EF4-FFF2-40B4-BE49-F238E27FC236}">
                <a16:creationId xmlns:a16="http://schemas.microsoft.com/office/drawing/2014/main" id="{FF6233C3-251E-454A-BF9F-B39C61249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6" r="23812" b="746"/>
          <a:stretch/>
        </p:blipFill>
        <p:spPr bwMode="auto">
          <a:xfrm>
            <a:off x="4354535" y="42517"/>
            <a:ext cx="7837465" cy="68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494631" y="5630388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01/2022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401194" y="3691283"/>
            <a:ext cx="5456681" cy="108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 preditivo de Alugueis na Região Metropolitana de Lisboa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494631" y="5145192"/>
            <a:ext cx="2523075" cy="485196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Base Estatística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Municipios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Fonte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Portadata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Filtrando apenas os municípios removendo outros registros de agrupamento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944058" y="3110245"/>
            <a:ext cx="1324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308 </a:t>
            </a:r>
            <a:r>
              <a:rPr lang="pt-BR" sz="1200" b="1" dirty="0" err="1">
                <a:solidFill>
                  <a:schemeClr val="bg1"/>
                </a:solidFill>
                <a:latin typeface="Open Sans" panose="020B0604020202020204"/>
              </a:rPr>
              <a:t>Municipios</a:t>
            </a:r>
            <a:endParaRPr lang="pt-BR" sz="1200" b="1" dirty="0">
              <a:solidFill>
                <a:schemeClr val="bg1"/>
              </a:solidFill>
              <a:latin typeface="Open Sans" panose="020B0604020202020204"/>
            </a:endParaRPr>
          </a:p>
        </p:txBody>
      </p:sp>
      <p:sp>
        <p:nvSpPr>
          <p:cNvPr id="11" name="Espaço Reservado para Data 5">
            <a:extLst>
              <a:ext uri="{FF2B5EF4-FFF2-40B4-BE49-F238E27FC236}">
                <a16:creationId xmlns:a16="http://schemas.microsoft.com/office/drawing/2014/main" id="{56372614-8F7D-4D45-A6B1-D7BA094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46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as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Base</a:t>
            </a: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2431327" y="3054000"/>
            <a:ext cx="3575203" cy="26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0 -14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15-64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&gt;65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0 -14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15-64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&gt;65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N.º médio de indivíduos por Km²\t\n\t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cidadãos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estrangeiros,em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relacao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total da população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Hospitais particulares e públicos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Farmacias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construçoes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novas 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22 variáveis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622191-D49C-4D55-957E-234D6440914C}"/>
              </a:ext>
            </a:extLst>
          </p:cNvPr>
          <p:cNvGrpSpPr/>
          <p:nvPr/>
        </p:nvGrpSpPr>
        <p:grpSpPr>
          <a:xfrm>
            <a:off x="5574671" y="1652568"/>
            <a:ext cx="720000" cy="720000"/>
            <a:chOff x="691070" y="1696305"/>
            <a:chExt cx="720000" cy="72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0C14F39-7E76-4307-931D-9895D37A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070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C7358C-41AE-4845-B688-7020A1B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9382">
              <a:off x="763070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13E9B8-4B3F-59E9-9BED-A47676A992F4}"/>
              </a:ext>
            </a:extLst>
          </p:cNvPr>
          <p:cNvSpPr txBox="1"/>
          <p:nvPr/>
        </p:nvSpPr>
        <p:spPr>
          <a:xfrm>
            <a:off x="6006530" y="3068366"/>
            <a:ext cx="320097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pre-escolar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-4 -6 anos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1 - 6-10 anos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2 - 10 -12 anos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3 - 13 -15 anos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shows,exibicoes,teatro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Cinemas  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Ganho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medio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mensal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Desempregados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Poder de compra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Crimes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bancos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511B8E-C70A-CA8B-5D8A-4599D2E4DD91}"/>
              </a:ext>
            </a:extLst>
          </p:cNvPr>
          <p:cNvSpPr txBox="1"/>
          <p:nvPr/>
        </p:nvSpPr>
        <p:spPr>
          <a:xfrm>
            <a:off x="3894464" y="2456527"/>
            <a:ext cx="4359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6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Variaveis Estatisticas dos municipios</a:t>
            </a:r>
          </a:p>
        </p:txBody>
      </p:sp>
    </p:spTree>
    <p:extLst>
      <p:ext uri="{BB962C8B-B14F-4D97-AF65-F5344CB8AC3E}">
        <p14:creationId xmlns:p14="http://schemas.microsoft.com/office/powerpoint/2010/main" val="121605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Base Fato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Fonte: O Idealista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de dados contém os principais imóveis para alugar nos distritos de Portugal, coletados a partir do site Idealista através de web </a:t>
            </a:r>
            <a:r>
              <a:rPr lang="pt-BR" sz="1400" b="0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inicialmente continha 10729 registros, mas após uma análise criteriosa e filtragem de registros inconsistentes e outliers, a base final ficou com 9867 registros.</a:t>
            </a:r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de dados inclui informações relevantes para análises de mercado imobiliário, tais como a localização dos imóveis, o tipo de imóvel (apartamento, casa, etc.), o número de quartos, o preço de aluguel, entre outras variáveis.</a:t>
            </a:r>
            <a:endParaRPr 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  <a:cs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00095" y="3110245"/>
            <a:ext cx="1212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9.867 imóveis</a:t>
            </a:r>
          </a:p>
        </p:txBody>
      </p:sp>
      <p:sp>
        <p:nvSpPr>
          <p:cNvPr id="11" name="Espaço Reservado para Data 5">
            <a:extLst>
              <a:ext uri="{FF2B5EF4-FFF2-40B4-BE49-F238E27FC236}">
                <a16:creationId xmlns:a16="http://schemas.microsoft.com/office/drawing/2014/main" id="{56372614-8F7D-4D45-A6B1-D7BA094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65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Base Fato Detalhe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Fonte: O Idealista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Detalhe foi criada a partir dos metadados da base fato, que contém informações sobre os principais imóveis para alugar nos distritos de Portugal, coletados através de web </a:t>
            </a:r>
            <a:r>
              <a:rPr lang="pt-BR" sz="1400" b="0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 do site Idealista. Essa base Detalhe contém 7870 registros e foi extraída usando as URLs armazenadas na tabela fato.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de dados inclui informações detalhadas sobre as características dos imóveis</a:t>
            </a:r>
            <a:r>
              <a:rPr lang="pt-BR" sz="1400" dirty="0">
                <a:solidFill>
                  <a:srgbClr val="374151"/>
                </a:solidFill>
                <a:latin typeface="Söhne"/>
              </a:rPr>
              <a:t>, ao total são 40 variáveis.</a:t>
            </a:r>
            <a:endParaRPr 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  <a:cs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534425" y="3110245"/>
            <a:ext cx="2143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7.870 Informação Imóveis</a:t>
            </a:r>
          </a:p>
        </p:txBody>
      </p:sp>
      <p:sp>
        <p:nvSpPr>
          <p:cNvPr id="11" name="Espaço Reservado para Data 5">
            <a:extLst>
              <a:ext uri="{FF2B5EF4-FFF2-40B4-BE49-F238E27FC236}">
                <a16:creationId xmlns:a16="http://schemas.microsoft.com/office/drawing/2014/main" id="{56372614-8F7D-4D45-A6B1-D7BA094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76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as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Base</a:t>
            </a: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399361" y="2661429"/>
            <a:ext cx="2112465" cy="3777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IdImovel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UrlPesquisa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Url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Preco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metros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andar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elevador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Detalhes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Status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distrito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QtdQuartos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Preco_Metro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57 variáveis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622191-D49C-4D55-957E-234D6440914C}"/>
              </a:ext>
            </a:extLst>
          </p:cNvPr>
          <p:cNvGrpSpPr/>
          <p:nvPr/>
        </p:nvGrpSpPr>
        <p:grpSpPr>
          <a:xfrm>
            <a:off x="9609556" y="357015"/>
            <a:ext cx="720000" cy="720000"/>
            <a:chOff x="691070" y="1696305"/>
            <a:chExt cx="720000" cy="72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0C14F39-7E76-4307-931D-9895D37A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070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C7358C-41AE-4845-B688-7020A1B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9382">
              <a:off x="763070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10160936" y="781849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9302706" y="1687839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569845" y="1732422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13E9B8-4B3F-59E9-9BED-A47676A992F4}"/>
              </a:ext>
            </a:extLst>
          </p:cNvPr>
          <p:cNvSpPr txBox="1"/>
          <p:nvPr/>
        </p:nvSpPr>
        <p:spPr>
          <a:xfrm>
            <a:off x="2439568" y="2661429"/>
            <a:ext cx="29676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IdImovel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Caracteristicas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Comentario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Detalhes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Endereco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Latitude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Longitude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ad_builtType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ad_characteristics_bathNumber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ad_characteristics_constructedArea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ad_characteristics_hasGarden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ad_characteristics_hasLift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ad_characteristics_hasParking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ad_characteristics_hasSwimmingPool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511B8E-C70A-CA8B-5D8A-4599D2E4DD91}"/>
              </a:ext>
            </a:extLst>
          </p:cNvPr>
          <p:cNvSpPr txBox="1"/>
          <p:nvPr/>
        </p:nvSpPr>
        <p:spPr>
          <a:xfrm>
            <a:off x="399361" y="2367750"/>
            <a:ext cx="28010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6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Variaveis Imóveis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09200D-60A6-47F4-656E-D4E48581FA94}"/>
              </a:ext>
            </a:extLst>
          </p:cNvPr>
          <p:cNvSpPr txBox="1"/>
          <p:nvPr/>
        </p:nvSpPr>
        <p:spPr>
          <a:xfrm>
            <a:off x="5400627" y="2661429"/>
            <a:ext cx="26846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ad_characteristics_hasTerrace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ad_characteristics_roomNumber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ad_condition_isGoodCondition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ad_condition_isNeedsRenovating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ad_condition_isNewDevelopment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ad_energyCertification_suffix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ad_energyCertification_type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ad_hasRecommended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ad_id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ad_isAuction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ad_isRecommended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ad_media_has3Dtour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ad_media_hasFloorPlan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ad_media_photoNumber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ad_media_videoNumber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ad_numberRecommended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E6B485-54A0-BA87-5708-1F4C0C087A03}"/>
              </a:ext>
            </a:extLst>
          </p:cNvPr>
          <p:cNvSpPr txBox="1"/>
          <p:nvPr/>
        </p:nvSpPr>
        <p:spPr>
          <a:xfrm>
            <a:off x="8544795" y="2661429"/>
            <a:ext cx="32595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ad_operation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ad_origin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ad_originTypeRecommended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ad_owner_commercialId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ad_owner_commercialName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ad_owner_contactPreference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ad_owner_type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ad_price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ad_recommendationId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 err="1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ad_typology</a:t>
            </a:r>
            <a:endParaRPr lang="pt-BR" sz="12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3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5;p18">
            <a:extLst>
              <a:ext uri="{FF2B5EF4-FFF2-40B4-BE49-F238E27FC236}">
                <a16:creationId xmlns:a16="http://schemas.microsoft.com/office/drawing/2014/main" id="{955E8968-C5EC-4C53-8B13-323C68187923}"/>
              </a:ext>
            </a:extLst>
          </p:cNvPr>
          <p:cNvSpPr txBox="1"/>
          <p:nvPr/>
        </p:nvSpPr>
        <p:spPr>
          <a:xfrm>
            <a:off x="4068071" y="3216097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34.050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9%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3194" y="4673186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1073426" y="1126436"/>
            <a:ext cx="9410847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2476871" y="1706318"/>
            <a:ext cx="8083602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4" y="1446333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1596015" y="1501885"/>
            <a:ext cx="15730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178.431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3051751" y="2058590"/>
            <a:ext cx="27631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maiores de 17 anos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134.054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53" y="1988395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88" y="3606565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5491208" y="3697151"/>
            <a:ext cx="13308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891 clientes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DE40FF9-315D-41F3-A825-84A10CA75E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04" y="4222181"/>
            <a:ext cx="702774" cy="566547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B5A3BABB-9133-4EDB-B005-22DBEBC2A342}"/>
              </a:ext>
            </a:extLst>
          </p:cNvPr>
          <p:cNvSpPr/>
          <p:nvPr/>
        </p:nvSpPr>
        <p:spPr>
          <a:xfrm>
            <a:off x="7552955" y="4277033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modelagem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658 clientes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1073426" y="2081242"/>
            <a:ext cx="1592508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da POF com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178.431 entrevistados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e a base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57 variáveis</a:t>
            </a:r>
            <a:endParaRPr sz="1200" dirty="0">
              <a:solidFill>
                <a:srgbClr val="6ADBD9"/>
              </a:solidFill>
              <a:latin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2476871" y="2667413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134.054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5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25" name="Espaço Reservado para Data 5">
            <a:extLst>
              <a:ext uri="{FF2B5EF4-FFF2-40B4-BE49-F238E27FC236}">
                <a16:creationId xmlns:a16="http://schemas.microsoft.com/office/drawing/2014/main" id="{2352842C-4178-4B4A-AC34-A3D7F7EE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6" name="Title Placeholder 1">
            <a:extLst>
              <a:ext uri="{FF2B5EF4-FFF2-40B4-BE49-F238E27FC236}">
                <a16:creationId xmlns:a16="http://schemas.microsoft.com/office/drawing/2014/main" id="{942D69B1-6655-49E6-A0FF-B4E04FC89323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4F25D9E6-5035-4B96-856B-2BB3651CB207}"/>
              </a:ext>
            </a:extLst>
          </p:cNvPr>
          <p:cNvSpPr/>
          <p:nvPr/>
        </p:nvSpPr>
        <p:spPr>
          <a:xfrm>
            <a:off x="4068071" y="2265106"/>
            <a:ext cx="6548569" cy="1258991"/>
          </a:xfrm>
          <a:prstGeom prst="rightArrow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37FB805-3E56-407E-8391-6EEDE371C31A}"/>
              </a:ext>
            </a:extLst>
          </p:cNvPr>
          <p:cNvSpPr/>
          <p:nvPr/>
        </p:nvSpPr>
        <p:spPr>
          <a:xfrm>
            <a:off x="4639535" y="2654234"/>
            <a:ext cx="19010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instrução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34.050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7AB82278-3F03-4AFC-99C5-A2859D977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37" y="2584039"/>
            <a:ext cx="667192" cy="667192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DB7F0030-0AB3-447F-901E-B1C92DAB3E26}"/>
              </a:ext>
            </a:extLst>
          </p:cNvPr>
          <p:cNvSpPr/>
          <p:nvPr/>
        </p:nvSpPr>
        <p:spPr>
          <a:xfrm>
            <a:off x="5701501" y="2844235"/>
            <a:ext cx="4959529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Google Shape;115;p18">
            <a:extLst>
              <a:ext uri="{FF2B5EF4-FFF2-40B4-BE49-F238E27FC236}">
                <a16:creationId xmlns:a16="http://schemas.microsoft.com/office/drawing/2014/main" id="{64022876-7184-4082-9FEA-DA0277DB26B5}"/>
              </a:ext>
            </a:extLst>
          </p:cNvPr>
          <p:cNvSpPr txBox="1"/>
          <p:nvPr/>
        </p:nvSpPr>
        <p:spPr>
          <a:xfrm>
            <a:off x="5657111" y="3796973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27.543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11%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F0C5BD9-34D9-4127-ACFA-F5B324EECF8D}"/>
              </a:ext>
            </a:extLst>
          </p:cNvPr>
          <p:cNvSpPr/>
          <p:nvPr/>
        </p:nvSpPr>
        <p:spPr>
          <a:xfrm>
            <a:off x="6228548" y="3229500"/>
            <a:ext cx="395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pessoas com mais de 11 anos de estudo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27.543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720C4999-F4C7-4473-AA28-9969BFACB4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50" y="3159305"/>
            <a:ext cx="667192" cy="667192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927AE1A-413F-426A-9D7F-CA7BA5217EF7}"/>
              </a:ext>
            </a:extLst>
          </p:cNvPr>
          <p:cNvSpPr/>
          <p:nvPr/>
        </p:nvSpPr>
        <p:spPr>
          <a:xfrm>
            <a:off x="7246151" y="3418181"/>
            <a:ext cx="3459268" cy="12589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115;p18">
            <a:extLst>
              <a:ext uri="{FF2B5EF4-FFF2-40B4-BE49-F238E27FC236}">
                <a16:creationId xmlns:a16="http://schemas.microsoft.com/office/drawing/2014/main" id="{3C029D36-9734-4730-9416-C3DE1CB2FFC3}"/>
              </a:ext>
            </a:extLst>
          </p:cNvPr>
          <p:cNvSpPr txBox="1"/>
          <p:nvPr/>
        </p:nvSpPr>
        <p:spPr>
          <a:xfrm>
            <a:off x="7257129" y="4328486"/>
            <a:ext cx="1591200" cy="159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 base foi balanceada para treino e validação dos modelos, resultando em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4.712 entrevistados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BFA13B0-DEA7-4429-B696-0D25C4E541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29" y="3753142"/>
            <a:ext cx="702774" cy="566547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107C9676-30B2-497E-A727-FC7A73A03D33}"/>
              </a:ext>
            </a:extLst>
          </p:cNvPr>
          <p:cNvSpPr/>
          <p:nvPr/>
        </p:nvSpPr>
        <p:spPr>
          <a:xfrm>
            <a:off x="7865144" y="3807994"/>
            <a:ext cx="17027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Modelagem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4.712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52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as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Base</a:t>
            </a: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396510" y="2407839"/>
            <a:ext cx="1528215" cy="3713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Localizacao Imovel</a:t>
            </a:r>
          </a:p>
          <a:p>
            <a:pPr algn="ctr"/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Endereço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Latitude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Longitude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57 variáveis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1830019" y="2432515"/>
            <a:ext cx="4307107" cy="297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Tamanho do Imovél e características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 do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imovel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Preço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Área construída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Jardim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Elevador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Estacionamento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Piscina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Terraço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Numero de Quartos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Numero de Banheiros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Tipo de Construção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6376972" y="2432515"/>
            <a:ext cx="2503931" cy="244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Metadados do Anúncio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Anúncio possui tour 3d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Anúncio possui planta baixa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Numero de fotos do anuncio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Numero de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videos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do anuncio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 do anuncio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Imovel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é recomendado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Numero de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recomendacoes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recebidas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Origen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do anuncio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 de origem de anuncio recomendada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15;p18">
            <a:extLst>
              <a:ext uri="{FF2B5EF4-FFF2-40B4-BE49-F238E27FC236}">
                <a16:creationId xmlns:a16="http://schemas.microsoft.com/office/drawing/2014/main" id="{F4B1DA3C-D033-41C1-908A-793218E4405E}"/>
              </a:ext>
            </a:extLst>
          </p:cNvPr>
          <p:cNvSpPr txBox="1"/>
          <p:nvPr/>
        </p:nvSpPr>
        <p:spPr>
          <a:xfrm>
            <a:off x="8963054" y="4746988"/>
            <a:ext cx="2406004" cy="28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Comentarios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adicionados</a:t>
            </a:r>
          </a:p>
        </p:txBody>
      </p:sp>
      <p:sp>
        <p:nvSpPr>
          <p:cNvPr id="43" name="Google Shape;115;p18">
            <a:extLst>
              <a:ext uri="{FF2B5EF4-FFF2-40B4-BE49-F238E27FC236}">
                <a16:creationId xmlns:a16="http://schemas.microsoft.com/office/drawing/2014/main" id="{2BBCD457-C836-4E4B-BD8B-B18062462F42}"/>
              </a:ext>
            </a:extLst>
          </p:cNvPr>
          <p:cNvSpPr txBox="1"/>
          <p:nvPr/>
        </p:nvSpPr>
        <p:spPr>
          <a:xfrm>
            <a:off x="8834237" y="2454141"/>
            <a:ext cx="2406004" cy="55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Sobe Proprietario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622191-D49C-4D55-957E-234D6440914C}"/>
              </a:ext>
            </a:extLst>
          </p:cNvPr>
          <p:cNvGrpSpPr/>
          <p:nvPr/>
        </p:nvGrpSpPr>
        <p:grpSpPr>
          <a:xfrm>
            <a:off x="822942" y="1676874"/>
            <a:ext cx="720000" cy="720000"/>
            <a:chOff x="691070" y="1696305"/>
            <a:chExt cx="720000" cy="72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0C14F39-7E76-4307-931D-9895D37A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070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C7358C-41AE-4845-B688-7020A1B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9382">
              <a:off x="763070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3673096" y="1657665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9633222" y="1561670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7300173" y="1561670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CB87F0CA-EF8C-E8B1-F6B6-481F8A22DE38}"/>
              </a:ext>
            </a:extLst>
          </p:cNvPr>
          <p:cNvSpPr txBox="1"/>
          <p:nvPr/>
        </p:nvSpPr>
        <p:spPr>
          <a:xfrm>
            <a:off x="8896626" y="2799291"/>
            <a:ext cx="251427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Nome do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proprietario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ou corretor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Preferencia de contato com o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proprietario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 de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proprietario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 do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proprietario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7955CB6E-1CDA-A26F-AE43-CA8EC1253F21}"/>
              </a:ext>
            </a:extLst>
          </p:cNvPr>
          <p:cNvSpPr txBox="1"/>
          <p:nvPr/>
        </p:nvSpPr>
        <p:spPr>
          <a:xfrm>
            <a:off x="9018956" y="4441338"/>
            <a:ext cx="2133251" cy="28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Outras Variáveis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5A3A192-F423-32AF-C2F5-DD91D20FF193}"/>
              </a:ext>
            </a:extLst>
          </p:cNvPr>
          <p:cNvSpPr txBox="1"/>
          <p:nvPr/>
        </p:nvSpPr>
        <p:spPr>
          <a:xfrm>
            <a:off x="3712419" y="2829969"/>
            <a:ext cx="250393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Características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Imovél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em boas condições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Precisa de reforma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Construção recente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Nivel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de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eficiencia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Energética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Tipo de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Certificacao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Energética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É Recomendado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Indicador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imovel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esta em leilão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 de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Operacao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6349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3042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6064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18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foram removidas por ter alta quantidade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missing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</a:t>
            </a: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Missing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0937628-8A7F-425E-97FE-2E2A7C4E7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8126"/>
              </p:ext>
            </p:extLst>
          </p:nvPr>
        </p:nvGraphicFramePr>
        <p:xfrm>
          <a:off x="2452688" y="1667400"/>
          <a:ext cx="6629400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629477" imgH="4678589" progId="Excel.Sheet.12">
                  <p:link updateAutomatic="1"/>
                </p:oleObj>
              </mc:Choice>
              <mc:Fallback>
                <p:oleObj name="Worksheet" r:id="rId4" imgW="6629477" imgH="467858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2688" y="1667400"/>
                        <a:ext cx="6629400" cy="467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74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Pc_Renda_Monet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foi removida por ter alta correlação com a variável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Correlação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Linear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A7BF849A-E601-4B33-AFD9-85C3132E8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925759"/>
              </p:ext>
            </p:extLst>
          </p:nvPr>
        </p:nvGraphicFramePr>
        <p:xfrm>
          <a:off x="384175" y="2202694"/>
          <a:ext cx="10721975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227910" imgH="2346971" progId="Excel.Sheet.12">
                  <p:link updateAutomatic="1"/>
                </p:oleObj>
              </mc:Choice>
              <mc:Fallback>
                <p:oleObj name="Worksheet" r:id="rId4" imgW="9227910" imgH="2346971" progId="Excel.Sheet.12">
                  <p:link updateAutomatic="1"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76B1E96-3369-4501-AE36-BC93277613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175" y="2202694"/>
                        <a:ext cx="10721975" cy="272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AB3BFE97-8414-4F04-80DB-E0F22332E6AA}"/>
              </a:ext>
            </a:extLst>
          </p:cNvPr>
          <p:cNvSpPr/>
          <p:nvPr/>
        </p:nvSpPr>
        <p:spPr>
          <a:xfrm>
            <a:off x="384826" y="5277331"/>
            <a:ext cx="101085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Pc_Renda_Monet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possuem alta correlação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Podemos utilizar apenas uma das informações, uma vez que a correlação entre elas é de 0.95 (altíssima correlação).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Usaremos a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para efeitos de análise.</a:t>
            </a:r>
          </a:p>
        </p:txBody>
      </p:sp>
    </p:spTree>
    <p:extLst>
      <p:ext uri="{BB962C8B-B14F-4D97-AF65-F5344CB8AC3E}">
        <p14:creationId xmlns:p14="http://schemas.microsoft.com/office/powerpoint/2010/main" val="17487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John Da Silva Costa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Prof.ª Dr.ª Alessandra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 Dr. 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12896" y="378286"/>
            <a:ext cx="797745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MBA Analytics e Inteligência Artificial – ADMAI7</a:t>
            </a:r>
          </a:p>
          <a:p>
            <a:r>
              <a:rPr lang="pt-BR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pt-BR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pic>
        <p:nvPicPr>
          <p:cNvPr id="8200" name="Picture 8" descr="person holding pencil near laptop computer">
            <a:extLst>
              <a:ext uri="{FF2B5EF4-FFF2-40B4-BE49-F238E27FC236}">
                <a16:creationId xmlns:a16="http://schemas.microsoft.com/office/drawing/2014/main" id="{897426C3-0483-4147-A56A-C1A385BF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613"/>
            <a:ext cx="3445565" cy="2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20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foram removidas por outros motivos</a:t>
            </a: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Outras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motivos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remoção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90F2E1AA-F363-46CC-ACD6-6C7845C841D0}"/>
              </a:ext>
            </a:extLst>
          </p:cNvPr>
          <p:cNvSpPr txBox="1"/>
          <p:nvPr/>
        </p:nvSpPr>
        <p:spPr>
          <a:xfrm>
            <a:off x="381740" y="1858814"/>
            <a:ext cx="10766070" cy="40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da-DK" sz="14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Motivos: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utilizadas na construção da variável resposta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não entendi o significado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já temos a variável IDADE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é de identificação dos entrevistados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Tipo_Situacao_Reg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 removida porque é um resumo da variável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Estrato_Pof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Grau_Parentesco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não faz diferença qual o grau de parentesco do entrevistado com a pessoa de referência da unidade de consumo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Morador_Presente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não fará diferença saber se o morador estava presente na hora da entrevista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Sabe_Ler_Escrever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todos na base sabem ler e escrever</a:t>
            </a:r>
          </a:p>
        </p:txBody>
      </p:sp>
      <p:sp>
        <p:nvSpPr>
          <p:cNvPr id="14" name="Botão de Ação: Obter Informações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9B311B6-F46C-4104-A2AB-85AE78F04CDF}"/>
              </a:ext>
            </a:extLst>
          </p:cNvPr>
          <p:cNvSpPr/>
          <p:nvPr/>
        </p:nvSpPr>
        <p:spPr>
          <a:xfrm>
            <a:off x="7990680" y="1244603"/>
            <a:ext cx="252000" cy="252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292F1B-FF57-4F50-ACF5-703EFEA882CF}"/>
              </a:ext>
            </a:extLst>
          </p:cNvPr>
          <p:cNvSpPr/>
          <p:nvPr/>
        </p:nvSpPr>
        <p:spPr>
          <a:xfrm>
            <a:off x="8198297" y="1232104"/>
            <a:ext cx="17540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Detalhes da remoção</a:t>
            </a:r>
          </a:p>
        </p:txBody>
      </p:sp>
    </p:spTree>
    <p:extLst>
      <p:ext uri="{BB962C8B-B14F-4D97-AF65-F5344CB8AC3E}">
        <p14:creationId xmlns:p14="http://schemas.microsoft.com/office/powerpoint/2010/main" val="202804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788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9341544" y="2798458"/>
            <a:ext cx="203075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Freq_Graduacao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Sim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</a:t>
            </a:r>
            <a:endParaRPr dirty="0">
              <a:solidFill>
                <a:schemeClr val="dk1"/>
              </a:solidFill>
              <a:latin typeface="Open Sans" panose="020B060402020202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Após as remoções, a base de dados final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18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22257D-86E1-4F5F-8C60-11DD798BF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619" y="2078458"/>
            <a:ext cx="720000" cy="720000"/>
          </a:xfrm>
          <a:prstGeom prst="ellipse">
            <a:avLst/>
          </a:prstGeom>
        </p:spPr>
      </p:pic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847621" y="2798458"/>
            <a:ext cx="212088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Tem_plano_saude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3740209" y="2798458"/>
            <a:ext cx="1882423" cy="13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115;p18">
            <a:extLst>
              <a:ext uri="{FF2B5EF4-FFF2-40B4-BE49-F238E27FC236}">
                <a16:creationId xmlns:a16="http://schemas.microsoft.com/office/drawing/2014/main" id="{96BAAA92-A694-429A-B961-6A5F2BA9B725}"/>
              </a:ext>
            </a:extLst>
          </p:cNvPr>
          <p:cNvSpPr txBox="1"/>
          <p:nvPr/>
        </p:nvSpPr>
        <p:spPr>
          <a:xfrm>
            <a:off x="6666973" y="2798458"/>
            <a:ext cx="169579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Anos_estudo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1464905" y="2078458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7155381" y="2078458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4310143" y="2078458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</p:spTree>
    <p:extLst>
      <p:ext uri="{BB962C8B-B14F-4D97-AF65-F5344CB8AC3E}">
        <p14:creationId xmlns:p14="http://schemas.microsoft.com/office/powerpoint/2010/main" val="182648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4"/>
            <a:ext cx="9269236" cy="23824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70008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são representados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mulheres (53%)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um base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pessoas de meia idade,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dos clientes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abaixo de 37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deles está concentrada na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região Sudeste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que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SP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(9%)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o estado mas representativo seguido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MG (7%)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RJ (7%)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pessoas que moram 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regiões urbanas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 cidades do interior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Grande parte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não possui plano de saúde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trabalharam nos últimos 12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 parte das residências dos entrevistados é composta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mais de um adulto (81%)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pessoas que tem despesas mesmo sem rendimento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é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classe média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(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Renda_total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, que é a renda familiar, entre R$2.674 e R$9.897) – </a:t>
            </a:r>
            <a:r>
              <a:rPr lang="pt-BR" sz="1050" dirty="0">
                <a:solidFill>
                  <a:srgbClr val="434343"/>
                </a:solidFill>
                <a:latin typeface="Open Sans" panose="020B0604020202020204"/>
              </a:rPr>
              <a:t>Fonte: http://g1.globo.com/economia/seu-dinheiro/noticia/2013/08/veja-diferencas-entre-conceitos-que-definem-classes-sociais-no-brasil.html</a:t>
            </a: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43" name="Botão de Ação: Obter Informações 4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C96C00F6-9E1A-453F-BCEF-962D79CE88CC}"/>
              </a:ext>
            </a:extLst>
          </p:cNvPr>
          <p:cNvSpPr txBox="1"/>
          <p:nvPr/>
        </p:nvSpPr>
        <p:spPr>
          <a:xfrm>
            <a:off x="207272" y="2088245"/>
            <a:ext cx="214732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Tem_plano_saude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B12781E-EE73-4541-B904-CB6293BC7A50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2800803" y="1696305"/>
            <a:chExt cx="720000" cy="72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39308BE-C8CD-4C48-816F-9749D596C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4CE8F6-E5CC-46EB-89DB-45EEEE69F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pic>
        <p:nvPicPr>
          <p:cNvPr id="2050" name="Picture 2" descr="Qual a diferença entre aluno e estudante? | VG Ensino">
            <a:extLst>
              <a:ext uri="{FF2B5EF4-FFF2-40B4-BE49-F238E27FC236}">
                <a16:creationId xmlns:a16="http://schemas.microsoft.com/office/drawing/2014/main" id="{A9B4DCA7-D1E6-4EF6-8EEB-6F18B0B98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6" r="3808"/>
          <a:stretch/>
        </p:blipFill>
        <p:spPr bwMode="auto">
          <a:xfrm>
            <a:off x="10141261" y="1548675"/>
            <a:ext cx="2050739" cy="23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8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3C95F43-7E93-47AD-8F5F-17178F9FE286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4582582" y="1696305"/>
            <a:chExt cx="720000" cy="72000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3CC4236-94C9-451F-830C-C3334800B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5105044-E66F-4E83-957F-BF5D4584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38617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66756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Bancárias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Todas as informações bancárias possuem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distribuições assimétricas acentuadas à direita,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 a presença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outliers superiores. </a:t>
            </a:r>
          </a:p>
          <a:p>
            <a:r>
              <a:rPr lang="pt-BR" sz="1100" dirty="0">
                <a:solidFill>
                  <a:srgbClr val="434343"/>
                </a:solidFill>
                <a:latin typeface="Open Sans" panose="020B0604020202020204"/>
              </a:rPr>
              <a:t>75% dos entrevistados possuem 1 cartão de crédito, 50% possuem 1 conta corrente e 75% possuem uma conta poupança</a:t>
            </a: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C96C00F6-9E1A-453F-BCEF-962D79CE88CC}"/>
              </a:ext>
            </a:extLst>
          </p:cNvPr>
          <p:cNvSpPr txBox="1"/>
          <p:nvPr/>
        </p:nvSpPr>
        <p:spPr>
          <a:xfrm>
            <a:off x="207272" y="2088245"/>
            <a:ext cx="214732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Origem dos bancos - Surgimento das cédulas e dos empréstimos">
            <a:extLst>
              <a:ext uri="{FF2B5EF4-FFF2-40B4-BE49-F238E27FC236}">
                <a16:creationId xmlns:a16="http://schemas.microsoft.com/office/drawing/2014/main" id="{D9D82C94-7E6E-420A-AAE8-BF8306FE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43" y="1542357"/>
            <a:ext cx="2487857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02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52D1671-F734-4DF4-83BD-89D79DB0B53D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7879707" y="1795744"/>
            <a:chExt cx="720000" cy="72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B25AFC4-80E4-4CE7-B2CF-785C165A5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D8CD5D1-8155-471C-9EB7-FA4389EC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38617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6675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Escolares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Cerca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dos entrevistados possuem 12 anos de estudo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que é condizente com a informação de instrução onde a maioria da base possui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ensino médio completo (87%) </a:t>
            </a:r>
            <a:endParaRPr lang="pt-BR" sz="1100" b="1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73AC26E7-64B7-4F5F-8A18-F63079481888}"/>
              </a:ext>
            </a:extLst>
          </p:cNvPr>
          <p:cNvSpPr txBox="1"/>
          <p:nvPr/>
        </p:nvSpPr>
        <p:spPr>
          <a:xfrm>
            <a:off x="207272" y="2088245"/>
            <a:ext cx="169579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Anos_estudo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0" name="Picture 6" descr="Semana da Educação debate como a inclusão pode transformar a sociedade  brasileira – Jornal da USP">
            <a:extLst>
              <a:ext uri="{FF2B5EF4-FFF2-40B4-BE49-F238E27FC236}">
                <a16:creationId xmlns:a16="http://schemas.microsoft.com/office/drawing/2014/main" id="{F217A932-906B-499E-A7E7-0EA11AB3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09" y="1551720"/>
            <a:ext cx="2640000" cy="13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0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4A11BA8B-ED0A-496B-9416-AB56320E22CB}"/>
              </a:ext>
            </a:extLst>
          </p:cNvPr>
          <p:cNvSpPr txBox="1"/>
          <p:nvPr/>
        </p:nvSpPr>
        <p:spPr>
          <a:xfrm>
            <a:off x="299117" y="3618973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Freq_Graduacao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Sim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</a:t>
            </a:r>
            <a:endParaRPr lang="pt-BR" sz="1200" dirty="0">
              <a:solidFill>
                <a:schemeClr val="dk1"/>
              </a:solidFill>
              <a:latin typeface="Open Sans" panose="020B0604020202020204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E49737E-560D-4F82-8A7B-599CAB0FC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6" y="2233431"/>
            <a:ext cx="1065600" cy="1065600"/>
          </a:xfrm>
          <a:prstGeom prst="ellipse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099F761-597C-4CB9-8554-D45C023DFE2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90FFE8E-C58F-4ECD-9C25-F4E332BD0138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BFBDE8-409D-4B21-AF90-F14333021A29}"/>
              </a:ext>
            </a:extLst>
          </p:cNvPr>
          <p:cNvSpPr txBox="1"/>
          <p:nvPr/>
        </p:nvSpPr>
        <p:spPr>
          <a:xfrm>
            <a:off x="360000" y="1194072"/>
            <a:ext cx="72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Dos 27.543 entrevistados da base, 11% frequentam um curso de ensino superior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29A1FC-708D-4EB9-A140-D2C2BB9CD42B}"/>
              </a:ext>
            </a:extLst>
          </p:cNvPr>
          <p:cNvCxnSpPr>
            <a:cxnSpLocks/>
          </p:cNvCxnSpPr>
          <p:nvPr/>
        </p:nvCxnSpPr>
        <p:spPr>
          <a:xfrm>
            <a:off x="2452254" y="2036632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E7179B2-11CD-40CF-B5BB-C38DF8441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403002"/>
              </p:ext>
            </p:extLst>
          </p:nvPr>
        </p:nvGraphicFramePr>
        <p:xfrm>
          <a:off x="2169148" y="2036632"/>
          <a:ext cx="6119813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18950" imgH="3238409" progId="Excel.Sheet.12">
                  <p:link updateAutomatic="1"/>
                </p:oleObj>
              </mc:Choice>
              <mc:Fallback>
                <p:oleObj name="Worksheet" r:id="rId4" imgW="6118950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9148" y="2036632"/>
                        <a:ext cx="6119813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34A6BBA8-21F4-432E-8D7D-17B0C891EFC7}"/>
              </a:ext>
            </a:extLst>
          </p:cNvPr>
          <p:cNvSpPr/>
          <p:nvPr/>
        </p:nvSpPr>
        <p:spPr>
          <a:xfrm>
            <a:off x="7389774" y="3241176"/>
            <a:ext cx="3525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percentual real na base de dados é de 4% mas após os filtros de elegibilidade o percentual foi para 11%.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BF2F7F1-BCE3-4BBF-8E4E-BE933255471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77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96F500-72AF-4F9B-BB22-FCBCD1B41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r="2098"/>
          <a:stretch/>
        </p:blipFill>
        <p:spPr>
          <a:xfrm>
            <a:off x="10267" y="1577095"/>
            <a:ext cx="5336027" cy="324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9B7DB0E-0ED4-4B8A-B017-263C1208B851}"/>
              </a:ext>
            </a:extLst>
          </p:cNvPr>
          <p:cNvSpPr/>
          <p:nvPr/>
        </p:nvSpPr>
        <p:spPr>
          <a:xfrm>
            <a:off x="2936209" y="1577095"/>
            <a:ext cx="6941127" cy="3240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x Target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FAF0F12-8EE2-48B7-94AA-2B2207624768}"/>
              </a:ext>
            </a:extLst>
          </p:cNvPr>
          <p:cNvSpPr/>
          <p:nvPr/>
        </p:nvSpPr>
        <p:spPr>
          <a:xfrm>
            <a:off x="3172282" y="1795185"/>
            <a:ext cx="69411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que explicam o target: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2" name="Botão de Ação: Obter Informações 2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6BC50D7-EF83-44C3-B848-332E7F530556}"/>
              </a:ext>
            </a:extLst>
          </p:cNvPr>
          <p:cNvSpPr/>
          <p:nvPr/>
        </p:nvSpPr>
        <p:spPr>
          <a:xfrm>
            <a:off x="3783588" y="4388802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ADFC4BD-D8C9-4C24-B372-A41F14AE936D}"/>
              </a:ext>
            </a:extLst>
          </p:cNvPr>
          <p:cNvSpPr/>
          <p:nvPr/>
        </p:nvSpPr>
        <p:spPr>
          <a:xfrm>
            <a:off x="4107588" y="4421010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" panose="020B0604020202020204"/>
              </a:rPr>
              <a:t>Detalhes das análises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913D8C9-0AFC-4BF4-8D41-A49EFDE46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70880"/>
              </p:ext>
            </p:extLst>
          </p:nvPr>
        </p:nvGraphicFramePr>
        <p:xfrm>
          <a:off x="3503381" y="2229082"/>
          <a:ext cx="5059363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059782" imgH="1988922" progId="Excel.Sheet.12">
                  <p:link updateAutomatic="1"/>
                </p:oleObj>
              </mc:Choice>
              <mc:Fallback>
                <p:oleObj name="Worksheet" r:id="rId6" imgW="5059782" imgH="198892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3381" y="2229082"/>
                        <a:ext cx="5059363" cy="198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787948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4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4100945" y="1948289"/>
            <a:ext cx="8091055" cy="2736498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endParaRPr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193016"/>
              <a:ext cx="1028361" cy="2228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0725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048961-CD76-49B1-8FA0-47C86D7D8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" t="20485" r="70666" b="70204"/>
          <a:stretch/>
        </p:blipFill>
        <p:spPr>
          <a:xfrm>
            <a:off x="10606907" y="6397119"/>
            <a:ext cx="1197466" cy="28358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AF75BDE-2DA8-42CE-8B19-0AC78647E4C2}"/>
              </a:ext>
            </a:extLst>
          </p:cNvPr>
          <p:cNvSpPr/>
          <p:nvPr/>
        </p:nvSpPr>
        <p:spPr>
          <a:xfrm>
            <a:off x="4254634" y="2262611"/>
            <a:ext cx="64206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Tratamento das base de dados para modelagem</a:t>
            </a:r>
          </a:p>
          <a:p>
            <a:pPr marL="228600" indent="-228600">
              <a:buFont typeface="+mj-lt"/>
              <a:buAutoNum type="arabicPeriod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80% aleatório para treino e 20% para teste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Treino: 22.034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Teste: 5.509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da resposta na base de treino: amostra aleatória do grupo 0 e total de 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2356 pessoas que frequentam ensino superior (target =1)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2356 pessoas que não frequentam (target =0)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Picture 6" descr="Black and Gray Mining Rig">
            <a:extLst>
              <a:ext uri="{FF2B5EF4-FFF2-40B4-BE49-F238E27FC236}">
                <a16:creationId xmlns:a16="http://schemas.microsoft.com/office/drawing/2014/main" id="{C6C69585-8FF6-4739-8755-E6BAE9C5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1948289"/>
            <a:ext cx="4100945" cy="273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959083A9-F22A-4E5C-A958-DFA82D6457E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Estatística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Tradicional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DE TREINO E TESTE</a:t>
            </a:r>
          </a:p>
        </p:txBody>
      </p:sp>
    </p:spTree>
    <p:extLst>
      <p:ext uri="{BB962C8B-B14F-4D97-AF65-F5344CB8AC3E}">
        <p14:creationId xmlns:p14="http://schemas.microsoft.com/office/powerpoint/2010/main" val="3386811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2E3084BB-CDAD-4497-A3B6-5B3302CE7D64}"/>
              </a:ext>
            </a:extLst>
          </p:cNvPr>
          <p:cNvSpPr/>
          <p:nvPr/>
        </p:nvSpPr>
        <p:spPr>
          <a:xfrm>
            <a:off x="0" y="1462576"/>
            <a:ext cx="10082143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5BA779B-71F7-4F9E-9601-5EE09AEA125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ED14F48B-1AAF-420F-85D4-B929861D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1" y="1500676"/>
            <a:ext cx="5613400" cy="68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	O modelo seleciona as variáveis mais relevantes e estima um peso para cada uma de suas categorias, atribuindo para cada cliente a probabilidade de se tornar inadimplente.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3CDBC2-65FC-43B9-8ED3-AE3D90615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28" t="-12170" b="1"/>
          <a:stretch/>
        </p:blipFill>
        <p:spPr>
          <a:xfrm>
            <a:off x="7404100" y="1486821"/>
            <a:ext cx="2627242" cy="68576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AAB662-7ED0-48ED-999D-4F13FFCB0A4C}"/>
              </a:ext>
            </a:extLst>
          </p:cNvPr>
          <p:cNvSpPr/>
          <p:nvPr/>
        </p:nvSpPr>
        <p:spPr>
          <a:xfrm>
            <a:off x="6974174" y="1695099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DA67E3F2-993E-4007-A882-5F5509C31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251693"/>
              </p:ext>
            </p:extLst>
          </p:nvPr>
        </p:nvGraphicFramePr>
        <p:xfrm>
          <a:off x="306111" y="2854676"/>
          <a:ext cx="11117263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1117567" imgH="2308894" progId="Excel.Sheet.12">
                  <p:link updateAutomatic="1"/>
                </p:oleObj>
              </mc:Choice>
              <mc:Fallback>
                <p:oleObj name="Worksheet" r:id="rId5" imgW="11117567" imgH="230889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111" y="2854676"/>
                        <a:ext cx="11117263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otão de Ação: Obter Informações 1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3825D794-8311-47A0-BBFC-A74673758B1A}"/>
              </a:ext>
            </a:extLst>
          </p:cNvPr>
          <p:cNvSpPr/>
          <p:nvPr/>
        </p:nvSpPr>
        <p:spPr>
          <a:xfrm>
            <a:off x="6267795" y="5894050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37B0955-487E-4DE8-8C5A-ECE193E32B1C}"/>
              </a:ext>
            </a:extLst>
          </p:cNvPr>
          <p:cNvSpPr/>
          <p:nvPr/>
        </p:nvSpPr>
        <p:spPr>
          <a:xfrm>
            <a:off x="6591794" y="5917551"/>
            <a:ext cx="4458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Detalhes das demais variáveis que não entraram no modelo</a:t>
            </a:r>
          </a:p>
        </p:txBody>
      </p:sp>
    </p:spTree>
    <p:extLst>
      <p:ext uri="{BB962C8B-B14F-4D97-AF65-F5344CB8AC3E}">
        <p14:creationId xmlns:p14="http://schemas.microsoft.com/office/powerpoint/2010/main" val="170438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26162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 (Preliminares)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</p:cNvCxnSpPr>
          <p:nvPr/>
        </p:nvCxnSpPr>
        <p:spPr>
          <a:xfrm flipH="1">
            <a:off x="4637989" y="1094509"/>
            <a:ext cx="1" cy="20880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65133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65133" y="183376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65133" y="226602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8FD2CCA-FA6C-4142-9B0D-E4E25F50DDB7}"/>
              </a:ext>
            </a:extLst>
          </p:cNvPr>
          <p:cNvSpPr/>
          <p:nvPr/>
        </p:nvSpPr>
        <p:spPr>
          <a:xfrm>
            <a:off x="4565133" y="2694746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id="{22B111D7-6513-4977-A767-A5AF2542645F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8" name="Pentágono 27">
            <a:extLst>
              <a:ext uri="{FF2B5EF4-FFF2-40B4-BE49-F238E27FC236}">
                <a16:creationId xmlns:a16="http://schemas.microsoft.com/office/drawing/2014/main" id="{2AD141AF-5A45-4FCB-ACAC-33EB4EBC55A4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65133" y="141535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591287D2-17D8-4386-8D13-98D3DA7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1E6797A9-A2FA-4D8D-89DC-972D11C7C71C}"/>
              </a:ext>
            </a:extLst>
          </p:cNvPr>
          <p:cNvSpPr/>
          <p:nvPr/>
        </p:nvSpPr>
        <p:spPr>
          <a:xfrm>
            <a:off x="4565133" y="3104599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527040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4702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na ordem abaixo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4" name="Botão de ação: Retornar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6D62259-2C1B-4AB0-A72D-8A669685379C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C7F8021-F8C4-49C2-9EB5-49C515711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91031"/>
              </p:ext>
            </p:extLst>
          </p:nvPr>
        </p:nvGraphicFramePr>
        <p:xfrm>
          <a:off x="1027715" y="1842153"/>
          <a:ext cx="398462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85247" imgH="3527980" progId="Excel.Sheet.12">
                  <p:link updateAutomatic="1"/>
                </p:oleObj>
              </mc:Choice>
              <mc:Fallback>
                <p:oleObj name="Worksheet" r:id="rId4" imgW="3985247" imgH="35279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715" y="1842153"/>
                        <a:ext cx="398462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225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5DB43C-390F-446A-A6CF-C0427400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3" y="2571949"/>
            <a:ext cx="9000000" cy="33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B4D3651-9CFD-4206-BA8E-32EF9787A86F}"/>
              </a:ext>
            </a:extLst>
          </p:cNvPr>
          <p:cNvSpPr/>
          <p:nvPr/>
        </p:nvSpPr>
        <p:spPr>
          <a:xfrm>
            <a:off x="0" y="1002669"/>
            <a:ext cx="6842440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19A2CB7-B11C-4B81-8A8A-CC1F0A49AC96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5.iii.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decisão</a:t>
            </a: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5F47299-7615-4100-B6B3-DD08E74F009D}"/>
              </a:ext>
            </a:extLst>
          </p:cNvPr>
          <p:cNvSpPr/>
          <p:nvPr/>
        </p:nvSpPr>
        <p:spPr>
          <a:xfrm>
            <a:off x="185143" y="1136758"/>
            <a:ext cx="6758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Classifica as observações pela combinação de características, por meio de uma árvore de classificação, que explique o evento de inadimplência.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6EC44CE-DCEF-4E56-A036-E963AC3A4E7B}"/>
              </a:ext>
            </a:extLst>
          </p:cNvPr>
          <p:cNvSpPr/>
          <p:nvPr/>
        </p:nvSpPr>
        <p:spPr>
          <a:xfrm>
            <a:off x="7525211" y="1030594"/>
            <a:ext cx="4004180" cy="32932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Intepretação: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variável mais importante é a variável ANOS_ESTUDO, seguidas pela IDADE e INSTRUCAO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/>
              </a:rPr>
              <a:t>Perfil com maior probabilidade: </a:t>
            </a:r>
            <a:r>
              <a:rPr lang="pt-BR" sz="1400" dirty="0">
                <a:solidFill>
                  <a:schemeClr val="accent5">
                    <a:lumMod val="75000"/>
                  </a:schemeClr>
                </a:solidFill>
                <a:latin typeface="Open Sans" panose="020B0604020202020204"/>
              </a:rPr>
              <a:t>Mais de 12,5 anos de estudo, menores que 35,5 anos mas que tem anos de estudo menor ou igual a 15,5.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Open Sans" panose="020B0604020202020204"/>
              </a:rPr>
              <a:t>Perfil com menor probabilidade: 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  <a:latin typeface="Open Sans" panose="020B0604020202020204"/>
              </a:rPr>
              <a:t>Anos de estudo menor ou igual a 12,5 anos e que tem idade maior que 40,5 anos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Open Sans" panose="020B0604020202020204"/>
              </a:rPr>
              <a:t>.</a:t>
            </a:r>
            <a:endParaRPr lang="pt-BR" sz="1400" dirty="0">
              <a:solidFill>
                <a:schemeClr val="accent6">
                  <a:lumMod val="75000"/>
                </a:schemeClr>
              </a:solidFill>
              <a:latin typeface="Open Sans" panose="020B0604020202020204"/>
              <a:ea typeface="Open Sans"/>
              <a:cs typeface="Open Sans"/>
            </a:endParaRP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339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D01F0A18-9385-466E-BA40-5D539B381D52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COMPARAÇÃO ENTRE TÉCNICAS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456669-CA43-4D09-90E9-85A8865CE744}"/>
              </a:ext>
            </a:extLst>
          </p:cNvPr>
          <p:cNvSpPr/>
          <p:nvPr/>
        </p:nvSpPr>
        <p:spPr>
          <a:xfrm>
            <a:off x="0" y="1442960"/>
            <a:ext cx="12192001" cy="3661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E7B4FBFC-8624-418F-B800-6F6867DC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360" y="1979977"/>
            <a:ext cx="6513031" cy="126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</a:rPr>
              <a:t>Ambas as técnicas apresentaram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</a:rPr>
              <a:t>ótimo acerto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</a:rPr>
              <a:t> preditivo. </a:t>
            </a:r>
          </a:p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Árvore de Decisão (AD)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teve maior acerto geral que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Regressão Logística (RL),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83% x 77%, mas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RL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 acertou mais as pessoas que realmente frequentam uma graduação (Sensibilidade 82% x 79%).</a:t>
            </a:r>
            <a:endParaRPr lang="pt-BR" altLang="pt-BR" sz="1400" b="0" dirty="0">
              <a:solidFill>
                <a:srgbClr val="434343"/>
              </a:solidFill>
              <a:latin typeface="Open sans" panose="020B0604020202020204"/>
              <a:ea typeface="Open sans"/>
              <a:cs typeface="Arial"/>
            </a:endParaRPr>
          </a:p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RL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também teve ROC um pouco maior que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AD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.</a:t>
            </a:r>
            <a:endParaRPr lang="pt-BR" alt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</a:endParaRPr>
          </a:p>
        </p:txBody>
      </p:sp>
      <p:sp>
        <p:nvSpPr>
          <p:cNvPr id="16" name="Botão de Ação: Obter Informações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4676F84-E16C-46CD-9ED4-0030ECECF3A9}"/>
              </a:ext>
            </a:extLst>
          </p:cNvPr>
          <p:cNvSpPr/>
          <p:nvPr/>
        </p:nvSpPr>
        <p:spPr>
          <a:xfrm>
            <a:off x="5103184" y="3993321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F1FE6FA-6181-4535-96A9-E82A412E3D80}"/>
              </a:ext>
            </a:extLst>
          </p:cNvPr>
          <p:cNvSpPr/>
          <p:nvPr/>
        </p:nvSpPr>
        <p:spPr>
          <a:xfrm>
            <a:off x="5446975" y="4029891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" panose="020B0604020202020204"/>
              </a:rPr>
              <a:t>Detalhes do desempenho: Treino x Teste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CF8B9C7-3217-4D21-BD22-8D9FFCA22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410933"/>
              </p:ext>
            </p:extLst>
          </p:nvPr>
        </p:nvGraphicFramePr>
        <p:xfrm>
          <a:off x="83744" y="1547363"/>
          <a:ext cx="4818000" cy="3452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29354" imgH="3596765" progId="Excel.Sheet.12">
                  <p:link updateAutomatic="1"/>
                </p:oleObj>
              </mc:Choice>
              <mc:Fallback>
                <p:oleObj name="Worksheet" r:id="rId5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744" y="1547363"/>
                        <a:ext cx="4818000" cy="3452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55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4D1B07-7812-4664-80F0-CB062AFE1ED1}"/>
              </a:ext>
            </a:extLst>
          </p:cNvPr>
          <p:cNvSpPr/>
          <p:nvPr/>
        </p:nvSpPr>
        <p:spPr>
          <a:xfrm>
            <a:off x="0" y="1462576"/>
            <a:ext cx="10082143" cy="103157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523D8FFE-2EED-4F24-BE83-083D6A242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36750"/>
            <a:ext cx="9520600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78% no percentual geral de classificação correta. O percentual de acerto do evento de frequentar ensino superior ficou em torno de 81%. O percentual de acerto do evento de não frequentar o ensino superior ficou em torno de 76%. A ROC também ficou estável perto de 84%.</a:t>
            </a:r>
          </a:p>
        </p:txBody>
      </p:sp>
      <p:sp>
        <p:nvSpPr>
          <p:cNvPr id="17" name="Botão de ação: Retornar 1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4D2A3BA-4351-4163-9EEE-7106E38E8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135659"/>
              </p:ext>
            </p:extLst>
          </p:nvPr>
        </p:nvGraphicFramePr>
        <p:xfrm>
          <a:off x="2524132" y="2656289"/>
          <a:ext cx="503387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29354" imgH="3596765" progId="Excel.Sheet.12">
                  <p:link updateAutomatic="1"/>
                </p:oleObj>
              </mc:Choice>
              <mc:Fallback>
                <p:oleObj name="Worksheet" r:id="rId5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132" y="2656289"/>
                        <a:ext cx="5033877" cy="36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695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99283BA-054C-4C2A-B4B2-C00D9941E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673738"/>
              </p:ext>
            </p:extLst>
          </p:nvPr>
        </p:nvGraphicFramePr>
        <p:xfrm>
          <a:off x="2524125" y="2655888"/>
          <a:ext cx="5033963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029354" imgH="3596765" progId="Excel.Sheet.12">
                  <p:link updateAutomatic="1"/>
                </p:oleObj>
              </mc:Choice>
              <mc:Fallback>
                <p:oleObj name="Worksheet" r:id="rId2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4125" y="2655888"/>
                        <a:ext cx="5033963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4EDE4CE4-AB09-41C0-A60E-5F6E7C2994E9}"/>
              </a:ext>
            </a:extLst>
          </p:cNvPr>
          <p:cNvSpPr/>
          <p:nvPr/>
        </p:nvSpPr>
        <p:spPr>
          <a:xfrm>
            <a:off x="0" y="1462576"/>
            <a:ext cx="10082143" cy="103157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Decisão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7" name="Botão de ação: Retornar 1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410D426E-D154-44F9-856A-D622D954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36750"/>
            <a:ext cx="9520600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82% no percentual geral de classificação correta. O percentual de acerto do evento de frequentar ensino superior ficou em torno de 79%. O percentual de acerto do evento de não frequentar o ensino superior ficou em torno de 84%. A ROC teve uma leve queda da base de treino para a base teste, de 89% para 81% demonstrando uma leve instabilidade no modelo.</a:t>
            </a:r>
          </a:p>
        </p:txBody>
      </p:sp>
    </p:spTree>
    <p:extLst>
      <p:ext uri="{BB962C8B-B14F-4D97-AF65-F5344CB8AC3E}">
        <p14:creationId xmlns:p14="http://schemas.microsoft.com/office/powerpoint/2010/main" val="2135424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325113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0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s devastated as in-person graduations are canceled - ABC News">
            <a:extLst>
              <a:ext uri="{FF2B5EF4-FFF2-40B4-BE49-F238E27FC236}">
                <a16:creationId xmlns:a16="http://schemas.microsoft.com/office/drawing/2014/main" id="{8598606F-B23B-473D-813C-60D9F7AAB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6" r="16902"/>
          <a:stretch/>
        </p:blipFill>
        <p:spPr bwMode="auto">
          <a:xfrm>
            <a:off x="-9868" y="-8878"/>
            <a:ext cx="4067203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D902E99D-1B43-474C-AC5E-3E8665E2FA1E}"/>
              </a:ext>
            </a:extLst>
          </p:cNvPr>
          <p:cNvSpPr/>
          <p:nvPr/>
        </p:nvSpPr>
        <p:spPr>
          <a:xfrm>
            <a:off x="4839286" y="1201127"/>
            <a:ext cx="7352714" cy="4428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4626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4483471" y="274949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6.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Preliminares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6A3A2D8-6A84-408C-9312-C49BC22CB3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432739" y="6314406"/>
            <a:ext cx="1705361" cy="32794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56AB113-9BE5-49A4-8452-60AEE132ACF3}"/>
              </a:ext>
            </a:extLst>
          </p:cNvPr>
          <p:cNvSpPr/>
          <p:nvPr/>
        </p:nvSpPr>
        <p:spPr>
          <a:xfrm>
            <a:off x="4861962" y="1248623"/>
            <a:ext cx="727613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(RL)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apresentou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melhor desempenho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em comparação com a Árvore de Decisão,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maior sensibilidade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82%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(excelente desempenho).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As métricas de avaliação da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ficaram mais estáveis comparando o treino e o teste.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Das 57 variáveis disponíveis, apenas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18 foram testadas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 modelo 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sendo elas: Idade, Sexo,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Tem_Plano_Saude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Trabalhou_Ult_12M,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Gastos_Sem_Renda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Qtd_Cartaocred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Qtd_Contacorr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Qtd_Contapoup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Anos_Estudo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Renda_Total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Pc_Renda_Disp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Pc_Renda_Nao_Monet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Pc_Deducao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Instrucao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UF,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Estrato_Pof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Cor_Raca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Composição.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 variáveis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compõe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 explicam a inadimplência: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Tem_Plano_Saude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Anos_Estudo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Pc_Renda_Nao_Monet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Pc_Deducao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41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736A4C-EEC1-4F3B-829B-FFD34CDE99DC}"/>
              </a:ext>
            </a:extLst>
          </p:cNvPr>
          <p:cNvSpPr/>
          <p:nvPr/>
        </p:nvSpPr>
        <p:spPr>
          <a:xfrm>
            <a:off x="1646" y="5359398"/>
            <a:ext cx="10195299" cy="57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26D684-7514-4CB2-A141-4D9654AE9F24}"/>
              </a:ext>
            </a:extLst>
          </p:cNvPr>
          <p:cNvSpPr/>
          <p:nvPr/>
        </p:nvSpPr>
        <p:spPr>
          <a:xfrm>
            <a:off x="32996" y="5418333"/>
            <a:ext cx="1016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SP é os estado que possui o maior número de entrevistados, seguido por MG e RJ, todos estados do Sudeste.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é bem distribuída, a maioria das 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UFs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tem frequência próxima de 3%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2A00F4B-FCD2-4727-9DA7-98AB72C00625}"/>
              </a:ext>
            </a:extLst>
          </p:cNvPr>
          <p:cNvSpPr/>
          <p:nvPr/>
        </p:nvSpPr>
        <p:spPr>
          <a:xfrm>
            <a:off x="9598489" y="548539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BD6E0EE-6618-4569-9D6F-564DE3107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7145"/>
              </p:ext>
            </p:extLst>
          </p:nvPr>
        </p:nvGraphicFramePr>
        <p:xfrm>
          <a:off x="287174" y="1147934"/>
          <a:ext cx="9723069" cy="396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723069" imgH="3962491" progId="Excel.Sheet.12">
                  <p:link updateAutomatic="1"/>
                </p:oleObj>
              </mc:Choice>
              <mc:Fallback>
                <p:oleObj name="Worksheet" r:id="rId4" imgW="9723069" imgH="396249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174" y="1147934"/>
                        <a:ext cx="9723069" cy="3962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1C6ABC8F-E75F-42F3-AFB3-8CB20737F96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94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6D7AAC-FB70-4685-830B-211863D2423D}"/>
              </a:ext>
            </a:extLst>
          </p:cNvPr>
          <p:cNvSpPr/>
          <p:nvPr/>
        </p:nvSpPr>
        <p:spPr>
          <a:xfrm>
            <a:off x="6218984" y="3874528"/>
            <a:ext cx="5496613" cy="109345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4CDB0E-DE03-4703-9450-CA4CAF25D7A7}"/>
              </a:ext>
            </a:extLst>
          </p:cNvPr>
          <p:cNvSpPr/>
          <p:nvPr/>
        </p:nvSpPr>
        <p:spPr>
          <a:xfrm>
            <a:off x="6231713" y="3933463"/>
            <a:ext cx="5054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moram em regiões urbanas mais concentrados em cidades do interior (43%)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Mulheres são a maioria da base de dados (53%)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Entrevistados são na maioria de cor Parda ou Branca (88% juntos)</a:t>
            </a:r>
          </a:p>
        </p:txBody>
      </p:sp>
      <p:sp>
        <p:nvSpPr>
          <p:cNvPr id="15" name="Botão de ação: Retornar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CF7BB66-95FB-4F50-ABCA-65B87C510392}"/>
              </a:ext>
            </a:extLst>
          </p:cNvPr>
          <p:cNvSpPr/>
          <p:nvPr/>
        </p:nvSpPr>
        <p:spPr>
          <a:xfrm>
            <a:off x="11191527" y="4259254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5E1841F-5BC8-4FF1-9712-10883D9DC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127567"/>
              </p:ext>
            </p:extLst>
          </p:nvPr>
        </p:nvGraphicFramePr>
        <p:xfrm>
          <a:off x="1011219" y="1002629"/>
          <a:ext cx="432117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320578" imgH="2522311" progId="Excel.Sheet.12">
                  <p:link updateAutomatic="1"/>
                </p:oleObj>
              </mc:Choice>
              <mc:Fallback>
                <p:oleObj name="Worksheet" r:id="rId4" imgW="4320578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219" y="1002629"/>
                        <a:ext cx="4321175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B037DD7-770C-45E3-81B2-2D599EB30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48423"/>
              </p:ext>
            </p:extLst>
          </p:nvPr>
        </p:nvGraphicFramePr>
        <p:xfrm>
          <a:off x="5887011" y="1002629"/>
          <a:ext cx="53990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87011" y="1002629"/>
                        <a:ext cx="53990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F0EF321-9237-4609-800C-5DC876636D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962747"/>
              </p:ext>
            </p:extLst>
          </p:nvPr>
        </p:nvGraphicFramePr>
        <p:xfrm>
          <a:off x="111900" y="3835399"/>
          <a:ext cx="611981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18950" imgH="2522311" progId="Excel.Sheet.12">
                  <p:link updateAutomatic="1"/>
                </p:oleObj>
              </mc:Choice>
              <mc:Fallback>
                <p:oleObj name="Worksheet" r:id="rId8" imgW="6118950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900" y="3835399"/>
                        <a:ext cx="6119813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B3222EC1-AE90-441C-9170-06F9A5B4667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06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4"/>
            <a:ext cx="10195299" cy="8342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39B97D-94E1-470D-A176-43CE0E7F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694091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51878A-082F-4F08-BAE9-21C67551F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7" y="1387451"/>
            <a:ext cx="3579545" cy="25200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EE8BFCC-F8E8-4165-8AF1-1ECA54FA0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68707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935454" imgH="1767829" progId="Excel.Sheet.12">
                  <p:link updateAutomatic="1"/>
                </p:oleObj>
              </mc:Choice>
              <mc:Fallback>
                <p:oleObj name="Worksheet" r:id="rId5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de dados é de clientes de meia idade, sendo metade dos clientes com menos de 37 anos e 75% dos clientes abaixo de 48.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Verificamos uma distribuição assimétrica à direita indicando poucos clientes com idades maiores.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idade mínima é de 17 anos que está condizente com o filtro feito na base de trabalhar apenas com maiores de 17 anos.</a:t>
            </a:r>
          </a:p>
        </p:txBody>
      </p:sp>
      <p:sp>
        <p:nvSpPr>
          <p:cNvPr id="24" name="Botão de ação: Retornar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7966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97F27DB-D996-4A20-95F9-B6646DB576E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2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820903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Contextualização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64902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736A4C-EEC1-4F3B-829B-FFD34CDE99DC}"/>
              </a:ext>
            </a:extLst>
          </p:cNvPr>
          <p:cNvSpPr/>
          <p:nvPr/>
        </p:nvSpPr>
        <p:spPr>
          <a:xfrm>
            <a:off x="1646" y="4897759"/>
            <a:ext cx="10195299" cy="57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26D684-7514-4CB2-A141-4D9654AE9F24}"/>
              </a:ext>
            </a:extLst>
          </p:cNvPr>
          <p:cNvSpPr/>
          <p:nvPr/>
        </p:nvSpPr>
        <p:spPr>
          <a:xfrm>
            <a:off x="32996" y="4956694"/>
            <a:ext cx="1016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Entrevistados sem plano de saúde são maioria na base (68%)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Maioria trabalhou nos últimos 12 meses (84%)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2A00F4B-FCD2-4727-9DA7-98AB72C00625}"/>
              </a:ext>
            </a:extLst>
          </p:cNvPr>
          <p:cNvSpPr/>
          <p:nvPr/>
        </p:nvSpPr>
        <p:spPr>
          <a:xfrm>
            <a:off x="9598489" y="502375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4A1C927D-BBA3-4F28-93DC-C5190EA01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6915"/>
              </p:ext>
            </p:extLst>
          </p:nvPr>
        </p:nvGraphicFramePr>
        <p:xfrm>
          <a:off x="538376" y="1283604"/>
          <a:ext cx="6120000" cy="28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02490" imgH="2522311" progId="Excel.Sheet.12">
                  <p:link updateAutomatic="1"/>
                </p:oleObj>
              </mc:Choice>
              <mc:Fallback>
                <p:oleObj name="Worksheet" r:id="rId4" imgW="5402490" imgH="2522311" progId="Excel.Sheet.12">
                  <p:link updateAutomatic="1"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0F08B9FE-9AF2-4B69-87E7-BEE8CC984E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376" y="1283604"/>
                        <a:ext cx="6120000" cy="285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DC6B65E4-6812-46F6-885C-88FEC4734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28476"/>
              </p:ext>
            </p:extLst>
          </p:nvPr>
        </p:nvGraphicFramePr>
        <p:xfrm>
          <a:off x="5534977" y="1283604"/>
          <a:ext cx="6120000" cy="28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54B41E03-61CE-4A43-AB99-F6604578C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34977" y="1283604"/>
                        <a:ext cx="6120000" cy="285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Imagem 17">
            <a:extLst>
              <a:ext uri="{FF2B5EF4-FFF2-40B4-BE49-F238E27FC236}">
                <a16:creationId xmlns:a16="http://schemas.microsoft.com/office/drawing/2014/main" id="{9B41315D-3251-485C-9C57-84D9F906AAE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7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6D7AAC-FB70-4685-830B-211863D2423D}"/>
              </a:ext>
            </a:extLst>
          </p:cNvPr>
          <p:cNvSpPr/>
          <p:nvPr/>
        </p:nvSpPr>
        <p:spPr>
          <a:xfrm>
            <a:off x="6218984" y="4007694"/>
            <a:ext cx="5496613" cy="954924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4CDB0E-DE03-4703-9450-CA4CAF25D7A7}"/>
              </a:ext>
            </a:extLst>
          </p:cNvPr>
          <p:cNvSpPr/>
          <p:nvPr/>
        </p:nvSpPr>
        <p:spPr>
          <a:xfrm>
            <a:off x="6231713" y="4066629"/>
            <a:ext cx="5054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residência dos entrevistados geralmente é composta por mais de um adulto (81%)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Maioria tem o hábito de ter gastos/despesas sem um rendimento próprio (93%)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5" name="Botão de ação: Retornar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CF7BB66-95FB-4F50-ABCA-65B87C510392}"/>
              </a:ext>
            </a:extLst>
          </p:cNvPr>
          <p:cNvSpPr/>
          <p:nvPr/>
        </p:nvSpPr>
        <p:spPr>
          <a:xfrm>
            <a:off x="11191527" y="432315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0D273FA-0772-45D4-B144-AA4BEC913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067218"/>
              </p:ext>
            </p:extLst>
          </p:nvPr>
        </p:nvGraphicFramePr>
        <p:xfrm>
          <a:off x="145133" y="1089331"/>
          <a:ext cx="7635875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635163" imgH="2583112" progId="Excel.Sheet.12">
                  <p:link updateAutomatic="1"/>
                </p:oleObj>
              </mc:Choice>
              <mc:Fallback>
                <p:oleObj name="Worksheet" r:id="rId4" imgW="7635163" imgH="258311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133" y="1089331"/>
                        <a:ext cx="7635875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113D185E-4D6F-4857-9762-5393EB6A2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94405"/>
              </p:ext>
            </p:extLst>
          </p:nvPr>
        </p:nvGraphicFramePr>
        <p:xfrm>
          <a:off x="590468" y="3672194"/>
          <a:ext cx="53990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FB9E0D00-E7F1-429E-84B4-E1659743E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468" y="3672194"/>
                        <a:ext cx="53990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71377997-5824-49FC-BA77-5FB279979C7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0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854CE2-FDA8-43CE-92EB-0421EDBA1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7" y="1387451"/>
            <a:ext cx="3746717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ED855F-7C8D-463C-988E-24A02A705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856364" cy="252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4"/>
            <a:ext cx="10195299" cy="8342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total da residência possui distribuição assimétrica acentuada á direita, com a presença de vários outliers superiores, sendo que 75% dos entrevistados possuem renda total menor do que R$6.779,7. A média fica entre a mediana e o 3º quartil o que demonstra que a quantidade de outliers é muito pequena.</a:t>
            </a:r>
          </a:p>
        </p:txBody>
      </p:sp>
      <p:sp>
        <p:nvSpPr>
          <p:cNvPr id="24" name="Botão de ação: Retornar 2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7966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DEE1012-F0F1-43AC-8DCC-9C965D46F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299356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935454" imgH="1767829" progId="Excel.Sheet.12">
                  <p:link updateAutomatic="1"/>
                </p:oleObj>
              </mc:Choice>
              <mc:Fallback>
                <p:oleObj name="Worksheet" r:id="rId7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676E3ED2-1BA0-43BE-A38A-91DF144483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8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FC3F88-818E-4756-BBDE-D8E1CEF70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49285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0E33ED25-CE56-4660-BA55-C3F1A635D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703636" cy="252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ABC97D7-8B5D-4C0C-BDEA-F414AE2D3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2"/>
            <a:ext cx="10195299" cy="1152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disponível per capita possui distribuição assimétrica acentuada á direita, com a presença de vários outliers superiores, sendo que 75% dos entrevistados possuem renda total menor do que R$2061. A média fica entre a mediana e o 3º quartil o que demonstra que a quantidade de outliers é muito pequena. Existem entrevistados com rendas negativas, isso acontece quando a renda não é suficiente para arcar com impostos diretos, contribuições sociais, e outras deduções compulsórias ou quase compulsórias.</a:t>
            </a:r>
          </a:p>
        </p:txBody>
      </p:sp>
      <p:sp>
        <p:nvSpPr>
          <p:cNvPr id="24" name="Botão de ação: Retornar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9554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62F9463-CE8D-446C-95F3-959073F3B66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3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C08DF626-671F-4349-9625-ACFBF9428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15506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C5F2D4B4-2EF5-459B-860D-BF35D8EE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DCC113-DB86-49A8-8EEA-85772FA87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703636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93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não monetária per capita possui distribuição assimétrica acentuada á direita, com a presença de vários outliers superiores, sendo que 75% dos entrevistados possuem renda total menor do que R$475,2. A média fica entre a mediana e o 3º quartil o que demonstra que a quantidade de outliers é muito pequena. Existem entrevistados que ninguém na sua residência possui renda não monetária.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8474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C28860A-BAC2-4CB6-99C3-50CD595A98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37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C1DA69D-A987-4207-AB1C-15563858D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37007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F62D248F-9CD3-4D06-B47B-A7BD47E41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F12001-2452-42EA-A2A4-6818EA1F2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818182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835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dedução per capita possui distribuição assimétrica acentuada á direita, com a presença de vários outliers superiores, sendo que 75% dos entrevistados possuem renda total menor do que R$171. A média fica entre a mediana e o 3º quartil o que demonstra que a quantidade de outliers é muito pequena. Existem entrevistados que ninguém na sua residência possui dedução.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7970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A447902-116F-4840-BFC4-FC6A7CCA2E0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3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3398E4-D033-481D-BC0D-F9141CB2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F6AE026-EDCC-4434-B94F-C665F7AB6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534368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935454" imgH="1767829" progId="Excel.Sheet.12">
                  <p:link updateAutomatic="1"/>
                </p:oleObj>
              </mc:Choice>
              <mc:Fallback>
                <p:oleObj name="Worksheet" r:id="rId3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8D328639-45E3-4E71-9327-0662F9A1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72" y="1387451"/>
            <a:ext cx="3499472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cartão de crédito possui distribuição assimétrica acentuada á direita, com a presença de outliers superiores, sendo que 50% dos entrevistados não possuem cartão de crédito e até 75% possui apenas 1 cartão.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0D5056F-E0B2-4EE3-BA65-F3327AAFB4E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8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F8C65F-11C1-40E2-A294-CA6B0CEDD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12B8D7-6883-4C6D-B84C-0755EF4E7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442415" cy="25200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E7291D0-707C-4917-8BCD-A0FCE0A13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160391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35454" imgH="1767829" progId="Excel.Sheet.12">
                  <p:link updateAutomatic="1"/>
                </p:oleObj>
              </mc:Choice>
              <mc:Fallback>
                <p:oleObj name="Worksheet" r:id="rId4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conta corrente possui distribuição assimétrica acentuada á direita, com a presença de outliers superiores, sendo que 50% dos entrevistados possuem 1 conta corrente.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035F412-0896-4811-860B-DBB726996FA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3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1443FC-0F17-42B9-947B-799C6592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EE3AB0-D08D-40D6-99C8-41506F250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442415" cy="2520000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07FFC8D-00AA-4DEA-B957-EE9B41547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80961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35454" imgH="1767829" progId="Excel.Sheet.12">
                  <p:link updateAutomatic="1"/>
                </p:oleObj>
              </mc:Choice>
              <mc:Fallback>
                <p:oleObj name="Worksheet" r:id="rId4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conta poupança possui distribuição assimétrica acentuada á direita, com a presença de outliers superiores, sendo que 75% dos entrevistados possuem 1 conta poupança.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2E17BA1-50B4-47DE-A24E-282BEE3E59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37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3E05BCA-F99E-48DA-AD35-0A9DF4F73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6849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A5DE5F9B-4321-4488-8E54-8B8FCD64A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295B60F-D054-4985-95B2-068CC8817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594566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anos de estudo possui distribuição assimétrica acentuada á direita, com a presença de outliers superiores, sendo que 50% dos entrevistados tem 12 anos de estudo e 75% possuem 13 anos de estudo.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04C3FBA-0F32-42E8-8726-5431AA3FEED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669361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15;p18">
            <a:extLst>
              <a:ext uri="{FF2B5EF4-FFF2-40B4-BE49-F238E27FC236}">
                <a16:creationId xmlns:a16="http://schemas.microsoft.com/office/drawing/2014/main" id="{757FE53A-670D-4C81-BCEC-344627BC60DC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Contextualização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1003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742630"/>
            <a:ext cx="10195299" cy="432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815744"/>
            <a:ext cx="93922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tem até o ensino médio completo (87%).</a:t>
            </a:r>
          </a:p>
        </p:txBody>
      </p:sp>
      <p:sp>
        <p:nvSpPr>
          <p:cNvPr id="21" name="Botão de ação: Retornar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796630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7B68450-293B-4552-8B0B-1D81DC9BE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32"/>
              </p:ext>
            </p:extLst>
          </p:nvPr>
        </p:nvGraphicFramePr>
        <p:xfrm>
          <a:off x="3035022" y="1117276"/>
          <a:ext cx="612195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18950" imgH="3238409" progId="Excel.Sheet.12">
                  <p:link updateAutomatic="1"/>
                </p:oleObj>
              </mc:Choice>
              <mc:Fallback>
                <p:oleObj name="Worksheet" r:id="rId4" imgW="6118950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5022" y="1117276"/>
                        <a:ext cx="612195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034D2813-9563-4D65-BE83-211DF34401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10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2E5783-D069-414C-B784-4553F1D9D946}"/>
              </a:ext>
            </a:extLst>
          </p:cNvPr>
          <p:cNvSpPr/>
          <p:nvPr/>
        </p:nvSpPr>
        <p:spPr>
          <a:xfrm>
            <a:off x="7129149" y="4126245"/>
            <a:ext cx="580572" cy="348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sp>
        <p:nvSpPr>
          <p:cNvPr id="31" name="Botão de ação: Retornar 3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59EE52E-B6B2-4674-9C10-F9FCF477CED4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0EA2C12A-2528-4002-891F-93CEC5757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0337"/>
              </p:ext>
            </p:extLst>
          </p:nvPr>
        </p:nvGraphicFramePr>
        <p:xfrm>
          <a:off x="541117" y="1338228"/>
          <a:ext cx="4540228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5036730" imgH="3596765" progId="Excel.Sheet.12">
                  <p:link updateAutomatic="1"/>
                </p:oleObj>
              </mc:Choice>
              <mc:Fallback>
                <p:oleObj name="Worksheet" r:id="rId8" imgW="5036730" imgH="3596765" progId="Excel.Sheet.12">
                  <p:link updateAutomatic="1"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0EA2C12A-2528-4002-891F-93CEC57577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28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7130E32-3C17-419A-BD18-B2B21B84299C}"/>
              </a:ext>
            </a:extLst>
          </p:cNvPr>
          <p:cNvGrpSpPr/>
          <p:nvPr/>
        </p:nvGrpSpPr>
        <p:grpSpPr>
          <a:xfrm>
            <a:off x="541117" y="4970234"/>
            <a:ext cx="4540228" cy="646331"/>
            <a:chOff x="249780" y="5074456"/>
            <a:chExt cx="5025999" cy="646331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46D6411-95E9-470E-B40C-0D3762C80515}"/>
                </a:ext>
              </a:extLst>
            </p:cNvPr>
            <p:cNvSpPr/>
            <p:nvPr/>
          </p:nvSpPr>
          <p:spPr>
            <a:xfrm>
              <a:off x="645292" y="5074456"/>
              <a:ext cx="4630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4020202020204"/>
                </a:rPr>
                <a:t>As </a:t>
              </a:r>
              <a:r>
                <a:rPr lang="pt-BR" sz="1200" dirty="0" err="1">
                  <a:latin typeface="Open Sans" panose="020B0604020202020204"/>
                </a:rPr>
                <a:t>Ufs</a:t>
              </a:r>
              <a:r>
                <a:rPr lang="pt-BR" sz="1200" dirty="0">
                  <a:latin typeface="Open Sans" panose="020B0604020202020204"/>
                </a:rPr>
                <a:t> foram agrupadas de acordo com o percentual do target, demonstrando que o % de target tem relação com o fator regional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939BCD8-8178-4A99-9CE7-D572F489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9780" y="5183559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E94F45-35D1-4DAC-8003-369FA84A4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928720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4541571" imgH="3238409" progId="Excel.Sheet.12">
                  <p:link updateAutomatic="1"/>
                </p:oleObj>
              </mc:Choice>
              <mc:Fallback>
                <p:oleObj name="Worksheet" r:id="rId10" imgW="4541571" imgH="3238409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5E94F45-35D1-4DAC-8003-369FA84A4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89DD63C8-A879-43F1-AF21-C2EB7D8EE6D6}"/>
              </a:ext>
            </a:extLst>
          </p:cNvPr>
          <p:cNvGrpSpPr/>
          <p:nvPr/>
        </p:nvGrpSpPr>
        <p:grpSpPr>
          <a:xfrm>
            <a:off x="5388649" y="4877901"/>
            <a:ext cx="4593507" cy="830997"/>
            <a:chOff x="5326497" y="5037700"/>
            <a:chExt cx="4593507" cy="83099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37061" y="5037700"/>
              <a:ext cx="4182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O </a:t>
              </a:r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Estrato_POF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muito pouco, pois todas suas categorias possuem percentual do target próximo à média da base de 11%, com exceção da categoria “Rural” que tem menor percentual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EC5BC71-961C-491C-8114-DB5A81125404}"/>
                </a:ext>
              </a:extLst>
            </p:cNvPr>
            <p:cNvSpPr/>
            <p:nvPr/>
          </p:nvSpPr>
          <p:spPr>
            <a:xfrm>
              <a:off x="5326497" y="5417198"/>
              <a:ext cx="36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8A5B291B-4999-4DE5-8E58-5E8AF9CEAD3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091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D3008A0-2605-4399-91CD-F891B4434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88129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Imagem 22">
            <a:extLst>
              <a:ext uri="{FF2B5EF4-FFF2-40B4-BE49-F238E27FC236}">
                <a16:creationId xmlns:a16="http://schemas.microsoft.com/office/drawing/2014/main" id="{D1AAC56C-BCC6-4DBB-A9D2-C6A634962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8"/>
            <a:ext cx="4536000" cy="3266861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7130E32-3C17-419A-BD18-B2B21B84299C}"/>
              </a:ext>
            </a:extLst>
          </p:cNvPr>
          <p:cNvGrpSpPr/>
          <p:nvPr/>
        </p:nvGrpSpPr>
        <p:grpSpPr>
          <a:xfrm>
            <a:off x="541117" y="4924068"/>
            <a:ext cx="4540228" cy="646331"/>
            <a:chOff x="249780" y="5074456"/>
            <a:chExt cx="5025999" cy="646331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46D6411-95E9-470E-B40C-0D3762C80515}"/>
                </a:ext>
              </a:extLst>
            </p:cNvPr>
            <p:cNvSpPr/>
            <p:nvPr/>
          </p:nvSpPr>
          <p:spPr>
            <a:xfrm>
              <a:off x="645292" y="5074456"/>
              <a:ext cx="4630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4020202020204"/>
                </a:rPr>
                <a:t>A idade parece explicar bem o target, podemos ver que pessoas mais jovens são as que frequentam uma graduação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939BCD8-8178-4A99-9CE7-D572F489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9780" y="5183559"/>
              <a:ext cx="360000" cy="360000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3898D3-0032-4D4A-8F53-25399F17C9F4}"/>
              </a:ext>
            </a:extLst>
          </p:cNvPr>
          <p:cNvGrpSpPr/>
          <p:nvPr/>
        </p:nvGrpSpPr>
        <p:grpSpPr>
          <a:xfrm>
            <a:off x="5439213" y="4924068"/>
            <a:ext cx="4542943" cy="646331"/>
            <a:chOff x="5439213" y="4877901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O Sexo parece não discriminar o target dado que as duas categorias possuem percentual do target próximo à média da base de 11%, </a:t>
              </a:r>
            </a:p>
          </p:txBody>
        </p:sp>
        <p:pic>
          <p:nvPicPr>
            <p:cNvPr id="26" name="Gráfico 25" descr="Fechar">
              <a:extLst>
                <a:ext uri="{FF2B5EF4-FFF2-40B4-BE49-F238E27FC236}">
                  <a16:creationId xmlns:a16="http://schemas.microsoft.com/office/drawing/2014/main" id="{02A61189-21D5-4E49-8EBE-88830CA3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9213" y="5021066"/>
              <a:ext cx="360000" cy="360000"/>
            </a:xfrm>
            <a:prstGeom prst="rect">
              <a:avLst/>
            </a:prstGeom>
          </p:spPr>
        </p:pic>
      </p:grpSp>
      <p:sp>
        <p:nvSpPr>
          <p:cNvPr id="27" name="Botão de ação: Retornar 26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17321A4-4246-4931-9D16-645653ABDA26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073288D-6014-4148-8D65-15EF0C5453F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23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15EF6A0-BC9D-4AA7-91CA-2B9AA3BB1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75399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CED0351-EB7B-4464-A06C-13249885F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31270"/>
              </p:ext>
            </p:extLst>
          </p:nvPr>
        </p:nvGraphicFramePr>
        <p:xfrm>
          <a:off x="541117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541571" imgH="3238409" progId="Excel.Sheet.12">
                  <p:link updateAutomatic="1"/>
                </p:oleObj>
              </mc:Choice>
              <mc:Fallback>
                <p:oleObj name="Worksheet" r:id="rId4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3898D3-0032-4D4A-8F53-25399F17C9F4}"/>
              </a:ext>
            </a:extLst>
          </p:cNvPr>
          <p:cNvGrpSpPr/>
          <p:nvPr/>
        </p:nvGrpSpPr>
        <p:grpSpPr>
          <a:xfrm>
            <a:off x="5439213" y="4970234"/>
            <a:ext cx="4542943" cy="646331"/>
            <a:chOff x="5439213" y="4877901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Tem_Plano_Saude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não discriminar o target dado que as duas categorias possuem percentual do target próximo à média da base de 11%</a:t>
              </a:r>
            </a:p>
          </p:txBody>
        </p:sp>
        <p:pic>
          <p:nvPicPr>
            <p:cNvPr id="26" name="Gráfico 25" descr="Fechar">
              <a:extLst>
                <a:ext uri="{FF2B5EF4-FFF2-40B4-BE49-F238E27FC236}">
                  <a16:creationId xmlns:a16="http://schemas.microsoft.com/office/drawing/2014/main" id="{02A61189-21D5-4E49-8EBE-88830CA3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9213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B6CC6E8-577E-4F52-9705-E0486419EAB7}"/>
              </a:ext>
            </a:extLst>
          </p:cNvPr>
          <p:cNvGrpSpPr/>
          <p:nvPr/>
        </p:nvGrpSpPr>
        <p:grpSpPr>
          <a:xfrm>
            <a:off x="541117" y="4877901"/>
            <a:ext cx="4593507" cy="830997"/>
            <a:chOff x="5326497" y="5037700"/>
            <a:chExt cx="4593507" cy="830997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F089A5-4442-407C-A534-A441B1985726}"/>
                </a:ext>
              </a:extLst>
            </p:cNvPr>
            <p:cNvSpPr/>
            <p:nvPr/>
          </p:nvSpPr>
          <p:spPr>
            <a:xfrm>
              <a:off x="5737061" y="5037700"/>
              <a:ext cx="4182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A </a:t>
              </a:r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Cor_raca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muito pouco, pois todas suas categorias possuem percentual do target próximo à média da base de 11%, com exceção da categoria “Amarela” que tem percentual um pouco maior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4CB0952-A7A0-4292-BE57-F5B4F53A9976}"/>
                </a:ext>
              </a:extLst>
            </p:cNvPr>
            <p:cNvSpPr/>
            <p:nvPr/>
          </p:nvSpPr>
          <p:spPr>
            <a:xfrm>
              <a:off x="5326497" y="5417198"/>
              <a:ext cx="36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Botão de ação: Retornar 3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BD36241E-EF6B-4C87-B361-CA6F86BC11CF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D94F335-E4BB-461A-917E-878801C0C6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0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A38551F-4A85-4C77-848D-4861ACE65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965282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C904AE9-3E71-48AD-8D01-DFF078E95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13234"/>
              </p:ext>
            </p:extLst>
          </p:nvPr>
        </p:nvGraphicFramePr>
        <p:xfrm>
          <a:off x="541117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541571" imgH="3238409" progId="Excel.Sheet.12">
                  <p:link updateAutomatic="1"/>
                </p:oleObj>
              </mc:Choice>
              <mc:Fallback>
                <p:oleObj name="Worksheet" r:id="rId4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FD3B1AB-750E-4B0B-9EA2-73B9B5E07782}"/>
              </a:ext>
            </a:extLst>
          </p:cNvPr>
          <p:cNvGrpSpPr/>
          <p:nvPr/>
        </p:nvGrpSpPr>
        <p:grpSpPr>
          <a:xfrm>
            <a:off x="591681" y="4900985"/>
            <a:ext cx="4542943" cy="646331"/>
            <a:chOff x="591681" y="4877901"/>
            <a:chExt cx="4542943" cy="646331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F089A5-4442-407C-A534-A441B1985726}"/>
                </a:ext>
              </a:extLst>
            </p:cNvPr>
            <p:cNvSpPr/>
            <p:nvPr/>
          </p:nvSpPr>
          <p:spPr>
            <a:xfrm>
              <a:off x="951681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Trabalhou_Ult_12M parece discriminar bem o target, podemos ver que pessoas que não trabalharam nos últimos 12 meses tem maior percentual do Target</a:t>
              </a:r>
            </a:p>
          </p:txBody>
        </p:sp>
        <p:pic>
          <p:nvPicPr>
            <p:cNvPr id="23" name="Gráfico 22" descr="Marca de seleção">
              <a:extLst>
                <a:ext uri="{FF2B5EF4-FFF2-40B4-BE49-F238E27FC236}">
                  <a16:creationId xmlns:a16="http://schemas.microsoft.com/office/drawing/2014/main" id="{40381FAE-CDC8-4E90-9574-27A04C700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681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0CC7543-767E-452E-9E64-A64B00A6973B}"/>
              </a:ext>
            </a:extLst>
          </p:cNvPr>
          <p:cNvGrpSpPr/>
          <p:nvPr/>
        </p:nvGrpSpPr>
        <p:grpSpPr>
          <a:xfrm>
            <a:off x="5439213" y="4900985"/>
            <a:ext cx="4542943" cy="646331"/>
            <a:chOff x="5439213" y="4924068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924068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Gastos_Sem_Renda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bem o target, podemos ver que pessoas que não tem gastos sem renda tem maior percentual do Target</a:t>
              </a:r>
            </a:p>
          </p:txBody>
        </p:sp>
        <p:pic>
          <p:nvPicPr>
            <p:cNvPr id="28" name="Gráfico 27" descr="Marca de seleção">
              <a:extLst>
                <a:ext uri="{FF2B5EF4-FFF2-40B4-BE49-F238E27FC236}">
                  <a16:creationId xmlns:a16="http://schemas.microsoft.com/office/drawing/2014/main" id="{054E3BCD-03A5-4449-B200-F4AAF85DA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39213" y="5067233"/>
              <a:ext cx="360000" cy="360000"/>
            </a:xfrm>
            <a:prstGeom prst="rect">
              <a:avLst/>
            </a:prstGeom>
          </p:spPr>
        </p:pic>
      </p:grpSp>
      <p:sp>
        <p:nvSpPr>
          <p:cNvPr id="32" name="Botão de ação: Retornar 3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4DE99B2-D44A-40B5-A307-79EFB26AF4A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89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B7508FA9-9870-4F36-8623-73CDF165E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98842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EBA11C8C-9186-4D3B-AF6A-68DC83406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6000" cy="3113601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F089A5-4442-407C-A534-A441B1985726}"/>
              </a:ext>
            </a:extLst>
          </p:cNvPr>
          <p:cNvSpPr/>
          <p:nvPr/>
        </p:nvSpPr>
        <p:spPr>
          <a:xfrm>
            <a:off x="951681" y="4904538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Renda_Total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CCC941-7CB8-40F2-A420-9968171CC7FA}"/>
              </a:ext>
            </a:extLst>
          </p:cNvPr>
          <p:cNvSpPr/>
          <p:nvPr/>
        </p:nvSpPr>
        <p:spPr>
          <a:xfrm>
            <a:off x="5799213" y="4812205"/>
            <a:ext cx="4182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Composição familiar parece discriminar bem o target, podemos ver os percentuais de cada categoria variam muito desde “Mais de um adulto sem criança” com 14% e “Um ou mais idosos com ou sem crianças” com 1%</a:t>
            </a:r>
          </a:p>
        </p:txBody>
      </p:sp>
      <p:pic>
        <p:nvPicPr>
          <p:cNvPr id="28" name="Gráfico 27" descr="Marca de seleção">
            <a:extLst>
              <a:ext uri="{FF2B5EF4-FFF2-40B4-BE49-F238E27FC236}">
                <a16:creationId xmlns:a16="http://schemas.microsoft.com/office/drawing/2014/main" id="{054E3BCD-03A5-4449-B200-F4AAF85DA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9213" y="5047703"/>
            <a:ext cx="360000" cy="360000"/>
          </a:xfrm>
          <a:prstGeom prst="rect">
            <a:avLst/>
          </a:prstGeom>
        </p:spPr>
      </p:pic>
      <p:sp>
        <p:nvSpPr>
          <p:cNvPr id="32" name="Botão de ação: Retornar 3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6" name="Gráfico 25" descr="Fechar">
            <a:extLst>
              <a:ext uri="{FF2B5EF4-FFF2-40B4-BE49-F238E27FC236}">
                <a16:creationId xmlns:a16="http://schemas.microsoft.com/office/drawing/2014/main" id="{066E9C80-66BB-4A56-9ED8-B23761804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681" y="5047703"/>
            <a:ext cx="360000" cy="36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CDDEBD9-9F38-44D0-9BE1-D6E6070AC75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78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758FD1-91D8-4AB2-9F51-CC41DCE3F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9600" cy="31708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6EE493-E670-4557-9DA7-FBA060C79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31" y="1338228"/>
            <a:ext cx="4539600" cy="3170877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F089A5-4442-407C-A534-A441B1985726}"/>
              </a:ext>
            </a:extLst>
          </p:cNvPr>
          <p:cNvSpPr/>
          <p:nvPr/>
        </p:nvSpPr>
        <p:spPr>
          <a:xfrm>
            <a:off x="951681" y="4858372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parece discriminar pouco o target, vemos que quem frequenta graduação possui mediana um pouco maior.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CCC941-7CB8-40F2-A420-9968171CC7FA}"/>
              </a:ext>
            </a:extLst>
          </p:cNvPr>
          <p:cNvSpPr/>
          <p:nvPr/>
        </p:nvSpPr>
        <p:spPr>
          <a:xfrm>
            <a:off x="5799213" y="4858372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PC_Renda_Nao_Monet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parece discriminar pouco o target, vemos que quem frequenta graduação possui mediana um pouco maior.</a:t>
            </a:r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B4EDABE-3F96-4313-B188-2BAC2E2B8B83}"/>
              </a:ext>
            </a:extLst>
          </p:cNvPr>
          <p:cNvSpPr/>
          <p:nvPr/>
        </p:nvSpPr>
        <p:spPr>
          <a:xfrm>
            <a:off x="591681" y="5145537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CC0367E-9689-4309-BB80-D5106FB96FE2}"/>
              </a:ext>
            </a:extLst>
          </p:cNvPr>
          <p:cNvSpPr/>
          <p:nvPr/>
        </p:nvSpPr>
        <p:spPr>
          <a:xfrm>
            <a:off x="5439213" y="5145537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D487C71E-5DFB-475E-BAA8-018376095A1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2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3887C2A-6EFF-40E8-915F-6AE3CC1F1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9600" cy="31708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3B4DE7E-7678-41D7-9E51-FBA0EDCA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0" y="1338228"/>
            <a:ext cx="4353319" cy="31932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24B3585-106D-4F7F-A836-BF6631E6DCBA}"/>
              </a:ext>
            </a:extLst>
          </p:cNvPr>
          <p:cNvSpPr/>
          <p:nvPr/>
        </p:nvSpPr>
        <p:spPr>
          <a:xfrm>
            <a:off x="95168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PC_Deducao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1" name="Gráfico 30" descr="Fechar">
            <a:extLst>
              <a:ext uri="{FF2B5EF4-FFF2-40B4-BE49-F238E27FC236}">
                <a16:creationId xmlns:a16="http://schemas.microsoft.com/office/drawing/2014/main" id="{16265005-AED2-4AB1-96A2-5E6ADDA8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681" y="5032155"/>
            <a:ext cx="360000" cy="360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611E653-3C7C-48A3-A455-2BF3A53B055E}"/>
              </a:ext>
            </a:extLst>
          </p:cNvPr>
          <p:cNvSpPr/>
          <p:nvPr/>
        </p:nvSpPr>
        <p:spPr>
          <a:xfrm>
            <a:off x="571313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Qtd_Cartaocred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4" name="Gráfico 33" descr="Fechar">
            <a:extLst>
              <a:ext uri="{FF2B5EF4-FFF2-40B4-BE49-F238E27FC236}">
                <a16:creationId xmlns:a16="http://schemas.microsoft.com/office/drawing/2014/main" id="{25CBD3E5-B31F-43D4-8506-CE5439B90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131" y="5032155"/>
            <a:ext cx="360000" cy="3600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8CFE175-A37C-41D7-8E92-28CF462BA5E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55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BFE46BB-662F-44CF-8CF2-6A88D305C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0" y="1338228"/>
            <a:ext cx="4284401" cy="3193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2D9521-5272-45FA-B085-780F1018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284401" cy="31932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24B3585-106D-4F7F-A836-BF6631E6DCBA}"/>
              </a:ext>
            </a:extLst>
          </p:cNvPr>
          <p:cNvSpPr/>
          <p:nvPr/>
        </p:nvSpPr>
        <p:spPr>
          <a:xfrm>
            <a:off x="95168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Qtd_Contapoup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1" name="Gráfico 30" descr="Fechar">
            <a:extLst>
              <a:ext uri="{FF2B5EF4-FFF2-40B4-BE49-F238E27FC236}">
                <a16:creationId xmlns:a16="http://schemas.microsoft.com/office/drawing/2014/main" id="{16265005-AED2-4AB1-96A2-5E6ADDA8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681" y="5032155"/>
            <a:ext cx="360000" cy="360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611E653-3C7C-48A3-A455-2BF3A53B055E}"/>
              </a:ext>
            </a:extLst>
          </p:cNvPr>
          <p:cNvSpPr/>
          <p:nvPr/>
        </p:nvSpPr>
        <p:spPr>
          <a:xfrm>
            <a:off x="571313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Qtd_Contacorr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4" name="Gráfico 33" descr="Fechar">
            <a:extLst>
              <a:ext uri="{FF2B5EF4-FFF2-40B4-BE49-F238E27FC236}">
                <a16:creationId xmlns:a16="http://schemas.microsoft.com/office/drawing/2014/main" id="{25CBD3E5-B31F-43D4-8506-CE5439B90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131" y="5032155"/>
            <a:ext cx="360000" cy="360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A6D47F38-5BB8-46C7-9BD2-5A7C6DE65E3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7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DEB9633-CB5D-4138-B9CF-F473F0693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48406"/>
              </p:ext>
            </p:extLst>
          </p:nvPr>
        </p:nvGraphicFramePr>
        <p:xfrm>
          <a:off x="519494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494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7E23242E-105B-4C7D-98AE-54A803AA4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6" y="1338229"/>
            <a:ext cx="4533668" cy="324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5F419E8-A3DF-4AF1-976D-17F498236323}"/>
              </a:ext>
            </a:extLst>
          </p:cNvPr>
          <p:cNvGrpSpPr/>
          <p:nvPr/>
        </p:nvGrpSpPr>
        <p:grpSpPr>
          <a:xfrm>
            <a:off x="591681" y="4900985"/>
            <a:ext cx="4542943" cy="646331"/>
            <a:chOff x="591681" y="4877901"/>
            <a:chExt cx="4542943" cy="646331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4675AC7A-3D43-48FA-A67F-52DA3FE4B84C}"/>
                </a:ext>
              </a:extLst>
            </p:cNvPr>
            <p:cNvSpPr/>
            <p:nvPr/>
          </p:nvSpPr>
          <p:spPr>
            <a:xfrm>
              <a:off x="951681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Anos_Estudo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bem o target, quem frequenta um curso superior possui mais anos de estudo</a:t>
              </a:r>
            </a:p>
          </p:txBody>
        </p:sp>
        <p:pic>
          <p:nvPicPr>
            <p:cNvPr id="25" name="Gráfico 24" descr="Marca de seleção">
              <a:extLst>
                <a:ext uri="{FF2B5EF4-FFF2-40B4-BE49-F238E27FC236}">
                  <a16:creationId xmlns:a16="http://schemas.microsoft.com/office/drawing/2014/main" id="{EAF592A2-3812-4B31-B965-F8FFFD76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1681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FEABCB0-FF14-4657-9C27-ABC66905EE5E}"/>
              </a:ext>
            </a:extLst>
          </p:cNvPr>
          <p:cNvGrpSpPr/>
          <p:nvPr/>
        </p:nvGrpSpPr>
        <p:grpSpPr>
          <a:xfrm>
            <a:off x="5439213" y="4900985"/>
            <a:ext cx="4542943" cy="646331"/>
            <a:chOff x="5439213" y="4924068"/>
            <a:chExt cx="4542943" cy="64633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A697B5F-778D-407C-9183-830D086252E5}"/>
                </a:ext>
              </a:extLst>
            </p:cNvPr>
            <p:cNvSpPr/>
            <p:nvPr/>
          </p:nvSpPr>
          <p:spPr>
            <a:xfrm>
              <a:off x="5799213" y="4924068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Instrução parece discriminar bem o target, quem tem “Ensino Superior Incompleto” frequentam mais uma graduação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57E4FCD-9585-4700-B5C6-05768F3C6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9213" y="5067233"/>
              <a:ext cx="360000" cy="360000"/>
            </a:xfrm>
            <a:prstGeom prst="rect">
              <a:avLst/>
            </a:prstGeom>
          </p:spPr>
        </p:pic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2A52EFA9-8749-4749-BCE0-214BB500ED5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7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66738" y="838984"/>
            <a:ext cx="720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objetivo do trabalho é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predizer o valor do aluguel de acordo com a região, quantidade de quartos e metros quadrados.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predição será realizada utilizando uma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extraída do site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 action="ppaction://hlinkfile"/>
              </a:rPr>
              <a:t>Idealista.com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modelos estatísticos e algoritmos de Inteligência Artificial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que selecionarão 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características mais relevantes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que explicam o evento em questão.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Desta formar será possível identificar o melhor as regiões com valores ideais de locação, bem como saber se o valor está na media praticada na região.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Como próximo passo, este trabalho pode incluir uma analise do perfil do arrendador afim de realizar recomendações da local ideal, baseado no clima, comércios locais, hospitais, faixa etária e outras variáveis.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10721138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1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658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E927C514-6289-410D-9A8F-A3C5D8127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588267"/>
              </p:ext>
            </p:extLst>
          </p:nvPr>
        </p:nvGraphicFramePr>
        <p:xfrm>
          <a:off x="2324100" y="2045065"/>
          <a:ext cx="352051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520517" imgH="1013346" progId="Excel.Sheet.12">
                  <p:link updateAutomatic="1"/>
                </p:oleObj>
              </mc:Choice>
              <mc:Fallback>
                <p:oleObj name="Worksheet" r:id="rId3" imgW="3520517" imgH="1013346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E927C514-6289-410D-9A8F-A3C5D812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100" y="2045065"/>
                        <a:ext cx="352051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C9F4043-8898-42E9-B4F7-EC42F12A8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25915"/>
              </p:ext>
            </p:extLst>
          </p:nvPr>
        </p:nvGraphicFramePr>
        <p:xfrm>
          <a:off x="6347383" y="2044544"/>
          <a:ext cx="3520517" cy="101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520517" imgH="1013346" progId="Excel.Sheet.12">
                  <p:link updateAutomatic="1"/>
                </p:oleObj>
              </mc:Choice>
              <mc:Fallback>
                <p:oleObj name="Worksheet" r:id="rId5" imgW="3520517" imgH="1013346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3C9F4043-8898-42E9-B4F7-EC42F12A8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7383" y="2044544"/>
                        <a:ext cx="3520517" cy="1013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845B08C-03BB-4F41-9F1A-203429B8B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46501"/>
              </p:ext>
            </p:extLst>
          </p:nvPr>
        </p:nvGraphicFramePr>
        <p:xfrm>
          <a:off x="2324100" y="3548684"/>
          <a:ext cx="75438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7543877" imgH="2270817" progId="Excel.Sheet.12">
                  <p:link updateAutomatic="1"/>
                </p:oleObj>
              </mc:Choice>
              <mc:Fallback>
                <p:oleObj name="Worksheet" r:id="rId7" imgW="7543877" imgH="22708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4100" y="3548684"/>
                        <a:ext cx="7543800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otão de ação: Retornar 1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4280E4E5-ECB4-415A-B805-8665426359C4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088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10721138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2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658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B6CA74D4-2BEB-4598-AD61-02D6151F7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519543"/>
              </p:ext>
            </p:extLst>
          </p:nvPr>
        </p:nvGraphicFramePr>
        <p:xfrm>
          <a:off x="490688" y="3264375"/>
          <a:ext cx="5592762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93054" imgH="1264840" progId="Excel.Sheet.12">
                  <p:link updateAutomatic="1"/>
                </p:oleObj>
              </mc:Choice>
              <mc:Fallback>
                <p:oleObj name="Worksheet" r:id="rId3" imgW="5593054" imgH="1264840" progId="Excel.Sheet.12">
                  <p:link updateAutomatic="1"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B6CA74D4-2BEB-4598-AD61-02D6151F7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688" y="3264375"/>
                        <a:ext cx="5592762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E0AD47BE-7A2F-4530-9E4B-9BEAD8D1E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69510"/>
              </p:ext>
            </p:extLst>
          </p:nvPr>
        </p:nvGraphicFramePr>
        <p:xfrm>
          <a:off x="6593321" y="2133281"/>
          <a:ext cx="42291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228985" imgH="3527980" progId="Excel.Sheet.12">
                  <p:link updateAutomatic="1"/>
                </p:oleObj>
              </mc:Choice>
              <mc:Fallback>
                <p:oleObj name="Worksheet" r:id="rId5" imgW="4228985" imgH="3527980" progId="Excel.Sheet.12">
                  <p:link updateAutomatic="1"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E0AD47BE-7A2F-4530-9E4B-9BEAD8D1EF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3321" y="2133281"/>
                        <a:ext cx="4229100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otão de ação: Retornar 1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3E16770-A525-4DEA-A896-677920417F60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705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3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121582-FB95-4066-9339-E0E16144692A}"/>
              </a:ext>
            </a:extLst>
          </p:cNvPr>
          <p:cNvSpPr/>
          <p:nvPr/>
        </p:nvSpPr>
        <p:spPr>
          <a:xfrm>
            <a:off x="377416" y="1166776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B7161B-576E-48B7-B592-B309BADF061C}"/>
              </a:ext>
            </a:extLst>
          </p:cNvPr>
          <p:cNvSpPr txBox="1"/>
          <p:nvPr/>
        </p:nvSpPr>
        <p:spPr>
          <a:xfrm>
            <a:off x="521264" y="1229573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utilizadas na construção da variável resposta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A41FB240-DE88-46B4-952F-DC1C247BB4F7}"/>
              </a:ext>
            </a:extLst>
          </p:cNvPr>
          <p:cNvSpPr txBox="1"/>
          <p:nvPr/>
        </p:nvSpPr>
        <p:spPr>
          <a:xfrm>
            <a:off x="2291801" y="1713211"/>
            <a:ext cx="1440000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Tipo_Curso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Vai_Na_Escola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7843FC8-5B4D-424C-979B-E3B215EE31A7}"/>
              </a:ext>
            </a:extLst>
          </p:cNvPr>
          <p:cNvSpPr/>
          <p:nvPr/>
        </p:nvSpPr>
        <p:spPr>
          <a:xfrm>
            <a:off x="377416" y="2484035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44F177-63D1-479A-BFCF-B32EBFD3AE1E}"/>
              </a:ext>
            </a:extLst>
          </p:cNvPr>
          <p:cNvSpPr txBox="1"/>
          <p:nvPr/>
        </p:nvSpPr>
        <p:spPr>
          <a:xfrm>
            <a:off x="459120" y="2558747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não entendi o significado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7CAF4A66-832A-4E50-9F09-69B14D9CDD9F}"/>
              </a:ext>
            </a:extLst>
          </p:cNvPr>
          <p:cNvSpPr txBox="1"/>
          <p:nvPr/>
        </p:nvSpPr>
        <p:spPr>
          <a:xfrm>
            <a:off x="2291801" y="3030472"/>
            <a:ext cx="1440000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Peso_Final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04C896A-4451-4FB3-9EDC-845A1A2A21D2}"/>
              </a:ext>
            </a:extLst>
          </p:cNvPr>
          <p:cNvSpPr/>
          <p:nvPr/>
        </p:nvSpPr>
        <p:spPr>
          <a:xfrm>
            <a:off x="377416" y="3859745"/>
            <a:ext cx="5268770" cy="648689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99BCE8E-2017-4BD1-85C8-DB305257C584}"/>
              </a:ext>
            </a:extLst>
          </p:cNvPr>
          <p:cNvSpPr txBox="1"/>
          <p:nvPr/>
        </p:nvSpPr>
        <p:spPr>
          <a:xfrm>
            <a:off x="459120" y="3934458"/>
            <a:ext cx="512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“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Tipo_Situacao_Reg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” removida porque é um resumo da variável “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Estrato_Pof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”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C0A753EB-E8D9-4C8E-927A-2032B8C67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080106"/>
              </p:ext>
            </p:extLst>
          </p:nvPr>
        </p:nvGraphicFramePr>
        <p:xfrm>
          <a:off x="717864" y="4639763"/>
          <a:ext cx="458787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87368" imgH="1516335" progId="Excel.Sheet.12">
                  <p:link updateAutomatic="1"/>
                </p:oleObj>
              </mc:Choice>
              <mc:Fallback>
                <p:oleObj name="Worksheet" r:id="rId3" imgW="4587368" imgH="151633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864" y="4639763"/>
                        <a:ext cx="4587875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4108FB3B-AA29-432F-94BB-BC6DA477B8D9}"/>
              </a:ext>
            </a:extLst>
          </p:cNvPr>
          <p:cNvSpPr/>
          <p:nvPr/>
        </p:nvSpPr>
        <p:spPr>
          <a:xfrm>
            <a:off x="5852175" y="1166776"/>
            <a:ext cx="527040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279FE8C-C343-40CA-A541-CAA2AD36D45F}"/>
              </a:ext>
            </a:extLst>
          </p:cNvPr>
          <p:cNvSpPr txBox="1"/>
          <p:nvPr/>
        </p:nvSpPr>
        <p:spPr>
          <a:xfrm>
            <a:off x="5933879" y="1229573"/>
            <a:ext cx="518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já temos a variável IDADE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FB48A3C7-C47D-428F-9F82-B9D349DE33E7}"/>
              </a:ext>
            </a:extLst>
          </p:cNvPr>
          <p:cNvSpPr txBox="1"/>
          <p:nvPr/>
        </p:nvSpPr>
        <p:spPr>
          <a:xfrm>
            <a:off x="6203387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Dia_Nasc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2A5EFF8-4C5B-4BDE-BD7F-BC2CBC2DDC98}"/>
              </a:ext>
            </a:extLst>
          </p:cNvPr>
          <p:cNvSpPr/>
          <p:nvPr/>
        </p:nvSpPr>
        <p:spPr>
          <a:xfrm>
            <a:off x="5852175" y="2251781"/>
            <a:ext cx="5268770" cy="630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DF714A-DF94-4D50-899B-6074A0E276AD}"/>
              </a:ext>
            </a:extLst>
          </p:cNvPr>
          <p:cNvSpPr txBox="1"/>
          <p:nvPr/>
        </p:nvSpPr>
        <p:spPr>
          <a:xfrm>
            <a:off x="5996023" y="2326493"/>
            <a:ext cx="512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é de identificação dos entrevistados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9661CEB5-C563-4518-B0C5-F34D98C2294D}"/>
              </a:ext>
            </a:extLst>
          </p:cNvPr>
          <p:cNvSpPr txBox="1"/>
          <p:nvPr/>
        </p:nvSpPr>
        <p:spPr>
          <a:xfrm>
            <a:off x="6577808" y="2956493"/>
            <a:ext cx="1527064" cy="9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06FB15F-749E-4C1A-9BA3-D83B4223FA05}"/>
              </a:ext>
            </a:extLst>
          </p:cNvPr>
          <p:cNvSpPr/>
          <p:nvPr/>
        </p:nvSpPr>
        <p:spPr>
          <a:xfrm>
            <a:off x="5851779" y="3619743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978D3A9-2E93-445C-818E-64196E3FA181}"/>
              </a:ext>
            </a:extLst>
          </p:cNvPr>
          <p:cNvSpPr txBox="1"/>
          <p:nvPr/>
        </p:nvSpPr>
        <p:spPr>
          <a:xfrm>
            <a:off x="5995627" y="3694455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Outros Motivos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C00718D3-B8D5-4551-9206-14F0D194B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83433"/>
              </p:ext>
            </p:extLst>
          </p:nvPr>
        </p:nvGraphicFramePr>
        <p:xfrm>
          <a:off x="6314464" y="4159411"/>
          <a:ext cx="43434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343323" imgH="2156585" progId="Excel.Sheet.12">
                  <p:link updateAutomatic="1"/>
                </p:oleObj>
              </mc:Choice>
              <mc:Fallback>
                <p:oleObj name="Worksheet" r:id="rId5" imgW="4343323" imgH="2156585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25B99E17-78C6-4202-93A3-5948AC463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4464" y="4159411"/>
                        <a:ext cx="4343400" cy="215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Google Shape;115;p18">
            <a:extLst>
              <a:ext uri="{FF2B5EF4-FFF2-40B4-BE49-F238E27FC236}">
                <a16:creationId xmlns:a16="http://schemas.microsoft.com/office/drawing/2014/main" id="{78E69206-6FA6-49B6-8ED8-4F46BA9382D6}"/>
              </a:ext>
            </a:extLst>
          </p:cNvPr>
          <p:cNvSpPr txBox="1"/>
          <p:nvPr/>
        </p:nvSpPr>
        <p:spPr>
          <a:xfrm>
            <a:off x="7894528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Mes_Nasc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115;p18">
            <a:extLst>
              <a:ext uri="{FF2B5EF4-FFF2-40B4-BE49-F238E27FC236}">
                <a16:creationId xmlns:a16="http://schemas.microsoft.com/office/drawing/2014/main" id="{3DDCF8D6-C041-46D7-990A-03F7BC309311}"/>
              </a:ext>
            </a:extLst>
          </p:cNvPr>
          <p:cNvSpPr txBox="1"/>
          <p:nvPr/>
        </p:nvSpPr>
        <p:spPr>
          <a:xfrm>
            <a:off x="9585668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115;p18">
            <a:extLst>
              <a:ext uri="{FF2B5EF4-FFF2-40B4-BE49-F238E27FC236}">
                <a16:creationId xmlns:a16="http://schemas.microsoft.com/office/drawing/2014/main" id="{CE84EDA2-2DEA-466F-AD12-32DD96B1DD5C}"/>
              </a:ext>
            </a:extLst>
          </p:cNvPr>
          <p:cNvSpPr txBox="1"/>
          <p:nvPr/>
        </p:nvSpPr>
        <p:spPr>
          <a:xfrm>
            <a:off x="9334528" y="2956493"/>
            <a:ext cx="1527064" cy="9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Botão de ação: Retornar 3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C237C51-A7D5-4836-92AB-75BF32E547A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49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38541" y="831681"/>
            <a:ext cx="720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Encontrar uma casa/apartamento para arrendar em Portugal pode ser uma tarefa bastante desafiadora. Muitas vezes, a procura é maior do que a oferta disponível, o que acaba gerando uma competição acirrada entre os potenciais inquilinos. Além disso, o valor dos aluguéis costuma ser elevado, especialmente em áreas mais centrais das grandes cidades.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Outro desafio para quem busca um novo lar em Portugal é identificar qual cidade é a ideal de acordo com o seu estilo de vida. Cada lugar tem suas características próprias, que podem ser mais ou menos adequadas para diferentes perfis de moradores. Por exemplo, uma pessoa que valoriza a vida noturna e a agitação urbana pode preferir morar em Lisboa ou no Porto, enquanto outra que busca tranquilidade e contato com a natureza pode optar por cidades como Braga ou Coimbra.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Além disso, é importante destacar que cada grupo de pessoas pode ter necessidades específicas ao buscar um lugar para morar em Portugal. Por exemplo, casais com filhos podem dar preferência a cidades que ofereçam um ambiente mais familiar e seguro, com acesso a boas escolas e espaços públicos para as crianças brincarem. Essas famílias também podem considerar a proximidade de hospitais e serviços de saúde de qualidade como um fator determinante na escolha do local.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49154" y="829080"/>
            <a:ext cx="720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Já os estudantes podem ter outras prioridades, como o acesso a universidades de qualidade e a preços mais acessíveis. Nesse caso, cidades com uma forte presença acadêmica, como Coimbra e Évora, podem ser opções interessantes. Além disso, muitos estudantes têm orçamentos limitados e podem procurar por lugares com valores mais baixos de aluguel, como cidades do interior ou bairros mais afastados das áreas centrais.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Independentemente do perfil do morador, é fundamental considerar todas as variáveis envolvidas na escolha de um lugar para morar em Portugal. Além dos fatores já mencionados, como infraestrutura, transporte e oferta de empregos, é importante levar em conta aspectos como o clima, a segurança e a qualidade de vida em geral. Com uma pesquisa cuidadosa e a ajuda de profissionais do mercado imobiliário, é possível encontrar o lugar ideal para cada necessidade e preferência.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6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2;p13">
            <a:extLst>
              <a:ext uri="{FF2B5EF4-FFF2-40B4-BE49-F238E27FC236}">
                <a16:creationId xmlns:a16="http://schemas.microsoft.com/office/drawing/2014/main" id="{133F4F58-8FC1-4B43-86A6-8070512378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laptop computer work typing man conversation design editing">
            <a:extLst>
              <a:ext uri="{FF2B5EF4-FFF2-40B4-BE49-F238E27FC236}">
                <a16:creationId xmlns:a16="http://schemas.microsoft.com/office/drawing/2014/main" id="{7329F56A-C9D1-4D09-9966-22A7311CE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r="48143"/>
          <a:stretch/>
        </p:blipFill>
        <p:spPr bwMode="auto">
          <a:xfrm>
            <a:off x="-44107" y="0"/>
            <a:ext cx="3231909" cy="68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6468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2.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Contextualização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do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Problema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D0D171-BCB4-4D57-97FC-2B4C1F5BDC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EF7985C-294D-40CA-8551-93B065FCB748}"/>
              </a:ext>
            </a:extLst>
          </p:cNvPr>
          <p:cNvSpPr/>
          <p:nvPr/>
        </p:nvSpPr>
        <p:spPr>
          <a:xfrm>
            <a:off x="3998492" y="744745"/>
            <a:ext cx="7200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Idealista é uma dos sites mais conhecidos para arrendamento de casas e apartamentos em Portugal.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Ao arrendar um apartamento, muitas dúvidas surgem e uma delas é se o valor que esta sendo pago é justo, se é uma pechincha ou se é possível negociar dado o valor médio da região,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ideia é poder prever o valor médio do aluguel de acordo com a região escolhida e quantidade de quartos e assim auxiliar quem aluga na negociação do preço do aluguel</a:t>
            </a: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6203</TotalTime>
  <Words>5488</Words>
  <Application>Microsoft Office PowerPoint</Application>
  <PresentationFormat>Widescreen</PresentationFormat>
  <Paragraphs>859</Paragraphs>
  <Slides>62</Slides>
  <Notes>2</Notes>
  <HiddenSlides>29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Vínculos</vt:lpstr>
      </vt:variant>
      <vt:variant>
        <vt:i4>43</vt:i4>
      </vt:variant>
      <vt:variant>
        <vt:lpstr>Títulos de slides</vt:lpstr>
      </vt:variant>
      <vt:variant>
        <vt:i4>62</vt:i4>
      </vt:variant>
    </vt:vector>
  </HeadingPairs>
  <TitlesOfParts>
    <vt:vector size="116" baseType="lpstr">
      <vt:lpstr>Arial</vt:lpstr>
      <vt:lpstr>Calibri</vt:lpstr>
      <vt:lpstr>Calibri Light</vt:lpstr>
      <vt:lpstr>Open sans</vt:lpstr>
      <vt:lpstr>Open sans</vt:lpstr>
      <vt:lpstr>Söhne</vt:lpstr>
      <vt:lpstr>Times New Roman</vt:lpstr>
      <vt:lpstr>Wingdings</vt:lpstr>
      <vt:lpstr>Tema do Office</vt:lpstr>
      <vt:lpstr>Simple Light</vt:lpstr>
      <vt:lpstr>1_Tema do Office</vt:lpstr>
      <vt:lpstr>file:///E:\Google%20Drive\Pós%20Graduação\TCC\Projeto\analise_exploratoria.xlsx!Missing!%5banalise_exploratoria.xlsx%5dMissing%20Gráfico%201</vt:lpstr>
      <vt:lpstr>file:///E:\Google%20Drive\Pós%20Graduação\TCC\Projeto\analise_exploratoria.xlsx!correlacao!L23C2:L33C12</vt:lpstr>
      <vt:lpstr>file:///E:\Google%20Drive\Pós%20Graduação\TCC\Projeto\analise_exploratoria.xlsx!Freq_graducacao!%5banalise_exploratoria.xlsx%5dFreq_graducacao%20Gráfico%201</vt:lpstr>
      <vt:lpstr>file:///E:\Google%20Drive\Pós%20Graduação\TCC\Projeto\analise_exploratoria_Bivariada.xlsx!Resumo!L4C3:L11C4</vt:lpstr>
      <vt:lpstr>file:///E:\Google%20Drive\Pós%20Graduação\TCC\Projeto\resultados_modelos.xlsx!Regressao_Logistica!L4C4:L10C7</vt:lpstr>
      <vt:lpstr>file:///E:\Google%20Drive\Pós%20Graduação\TCC\Projeto\resultados_modelos.xlsx!Regressao_Logistica!L15C11:L28C12</vt:lpstr>
      <vt:lpstr>file:///E:\Google%20Drive\Pós%20Graduação\TCC\Projeto\resultados_modelos.xlsx!Planilha1!%5bresultados_modelos.xlsx%5dPlanilha1%20Gráfico%201</vt:lpstr>
      <vt:lpstr>file:///E:\Google%20Drive\Pós%20Graduação\TCC\Projeto\resultados_modelos.xlsx!Planilha1!%5bresultados_modelos.xlsx%5dPlanilha1%20Gráfico%202</vt:lpstr>
      <vt:lpstr>file:///E:\Google%20Drive\Pós%20Graduação\TCC\Projeto\resultados_modelos.xlsx!Planilha1!%5bresultados_modelos.xlsx%5dPlanilha1%20Gráfico%203</vt:lpstr>
      <vt:lpstr>file:///E:\Google%20Drive\Pós%20Graduação\TCC\Projeto\analise_exploratoria.xlsx!UF!%5banalise_exploratoria.xlsx%5dUF%20Gráfico%201</vt:lpstr>
      <vt:lpstr>file:///E:\Google%20Drive\Pós%20Graduação\TCC\Projeto\analise_exploratoria.xlsx!Estrato_POF!%5banalise_exploratoria.xlsx%5dEstrato_POF%20Gráfico%201</vt:lpstr>
      <vt:lpstr>file:///E:\Google%20Drive\Pós%20Graduação\TCC\Projeto\analise_exploratoria.xlsx!Sexo!%5banalise_exploratoria.xlsx%5dSexo%20Gráfico%201</vt:lpstr>
      <vt:lpstr>file:///E:\Google%20Drive\Pós%20Graduação\TCC\Projeto\analise_exploratoria.xlsx!Cor_Raca!%5banalise_exploratoria.xlsx%5dCor_Raca%20Gráfico%201</vt:lpstr>
      <vt:lpstr>file:///E:\Google%20Drive\Pós%20Graduação\TCC\Projeto\analise_exploratoria.xlsx!Idade!L3C14:L9C15</vt:lpstr>
      <vt:lpstr>file:///E:\Google%20Drive\Pós%20Graduação\TCC\Projeto\analise_exploratoria.xlsx!Plano_Saude!%5banalise_exploratoria.xlsx%5dPlano_Saude%20Gráfico%201</vt:lpstr>
      <vt:lpstr>file:///E:\Google%20Drive\Pós%20Graduação\TCC\Projeto\analise_exploratoria.xlsx!Trabalhou_Ult_12m!%5banalise_exploratoria.xlsx%5dTrabalhou_Ult_12m%20Gráfico%201</vt:lpstr>
      <vt:lpstr>file:///E:\Google%20Drive\Pós%20Graduação\TCC\Projeto\analise_exploratoria.xlsx!Composicao!%5banalise_exploratoria.xlsx%5dComposicao%20Gráfico%201</vt:lpstr>
      <vt:lpstr>file:///E:\Google%20Drive\Pós%20Graduação\TCC\Projeto\analise_exploratoria.xlsx!Gastos_Sem_Renda!%5banalise_exploratoria.xlsx%5dGastos_Sem_Renda%20Gráfico%201</vt:lpstr>
      <vt:lpstr>file:///E:\Google%20Drive\Pós%20Graduação\TCC\Projeto\analise_exploratoria.xlsx!Idade!L12C14:L18C15</vt:lpstr>
      <vt:lpstr>file:///E:\Google%20Drive\Pós%20Graduação\TCC\Projeto\analise_exploratoria.xlsx!Idade!L20C14:L26C15</vt:lpstr>
      <vt:lpstr>file:///E:\Google%20Drive\Pós%20Graduação\TCC\Projeto\analise_exploratoria.xlsx!Idade!L36C14:L42C15</vt:lpstr>
      <vt:lpstr>file:///E:\Google%20Drive\Pós%20Graduação\TCC\Projeto\analise_exploratoria.xlsx!Idade!L44C14:L50C15</vt:lpstr>
      <vt:lpstr>file:///E:\Google%20Drive\Pós%20Graduação\TCC\Projeto\analise_exploratoria.xlsx!Idade!L52C14:L58C15</vt:lpstr>
      <vt:lpstr>file:///E:\Google%20Drive\Pós%20Graduação\TCC\Projeto\analise_exploratoria.xlsx!Idade!L60C14:L66C15</vt:lpstr>
      <vt:lpstr>file:///E:\Google%20Drive\Pós%20Graduação\TCC\Projeto\analise_exploratoria.xlsx!Idade!L68C14:L74C15</vt:lpstr>
      <vt:lpstr>file:///E:\Google%20Drive\Pós%20Graduação\TCC\Projeto\analise_exploratoria.xlsx!Idade!L76C14:L82C15</vt:lpstr>
      <vt:lpstr>file:///E:\Google%20Drive\Pós%20Graduação\TCC\Projeto\analise_exploratoria.xlsx!Instrucao!%5banalise_exploratoria.xlsx%5dInstrucao%20Gráfico%201</vt:lpstr>
      <vt:lpstr>file:///E:\Google%20Drive\Pós%20Graduação\TCC\Projeto\analise_exploratoria_Bivariada.xlsx!UF!%5banalise_exploratoria_Bivariada.xlsx%5dUF%20Gráfico%203</vt:lpstr>
      <vt:lpstr>file:///E:\Google%20Drive\Pós%20Graduação\TCC\Projeto\analise_exploratoria_Bivariada.xlsx!Estrato_POF!%5banalise_exploratoria_Bivariada.xlsx%5dEstrato_POF%20Gráfico%201</vt:lpstr>
      <vt:lpstr>file:///E:\Google%20Drive\Pós%20Graduação\TCC\Projeto\analise_exploratoria_Bivariada.xlsx!Sexo!%5banalise_exploratoria_Bivariada.xlsx%5dSexo%20Gráfico%203</vt:lpstr>
      <vt:lpstr>file:///E:\Google%20Drive\Pós%20Graduação\TCC\Projeto\analise_exploratoria_Bivariada.xlsx!Plano_Saude!%5banalise_exploratoria_Bivariada.xlsx%5dPlano_Saude%20Gráfico%203</vt:lpstr>
      <vt:lpstr>file:///E:\Google%20Drive\Pós%20Graduação\TCC\Projeto\analise_exploratoria_Bivariada.xlsx!Cor_Raca!%5banalise_exploratoria_Bivariada.xlsx%5dCor_Raca%20Gráfico%203</vt:lpstr>
      <vt:lpstr>file:///E:\Google%20Drive\Pós%20Graduação\TCC\Projeto\analise_exploratoria_Bivariada.xlsx!Gastos_Sem_Renda!%5banalise_exploratoria_Bivariada.xlsx%5dGastos_Sem_Renda%20Gráfico%203</vt:lpstr>
      <vt:lpstr>file:///E:\Google%20Drive\Pós%20Graduação\TCC\Projeto\analise_exploratoria_Bivariada.xlsx!Trabalhou_Ult_12m!%5banalise_exploratoria_Bivariada.xlsx%5dTrabalhou_Ult_12m%20Gráfico%203</vt:lpstr>
      <vt:lpstr>file:///E:\Google%20Drive\Pós%20Graduação\TCC\Projeto\analise_exploratoria_Bivariada.xlsx!Composicao!%5banalise_exploratoria_Bivariada.xlsx%5dComposicao%20Gráfico%203</vt:lpstr>
      <vt:lpstr>file:///E:\Google%20Drive\Pós%20Graduação\TCC\Projeto\analise_exploratoria_Bivariada.xlsx!Instrucao!%5banalise_exploratoria_Bivariada.xlsx%5dInstrucao%20Gráfico%202</vt:lpstr>
      <vt:lpstr>file:///E:\Google%20Drive\Pós%20Graduação\TCC\Projeto\analise_exploratoria.xlsx!Variaveis_removidas!L3C14:L6C17</vt:lpstr>
      <vt:lpstr>file:///E:\Google%20Drive\Pós%20Graduação\TCC\Projeto\analise_exploratoria.xlsx!Variaveis_removidas!L9C14:L12C17</vt:lpstr>
      <vt:lpstr>file:///E:\Google%20Drive\Pós%20Graduação\TCC\Projeto\analise_exploratoria.xlsx!Variaveis_removidas!L3C19:L11C22</vt:lpstr>
      <vt:lpstr>file:///E:\Google%20Drive\Pós%20Graduação\TCC\Projeto\analise_exploratoria.xlsx!Variaveis_removidas!L3C24:L7C27</vt:lpstr>
      <vt:lpstr>file:///E:\Google%20Drive\Pós%20Graduação\TCC\Projeto\analise_exploratoria.xlsx!Variaveis_removidas!L3C29:L16C32</vt:lpstr>
      <vt:lpstr>file:///E:\Google%20Drive\Pós%20Graduação\TCC\Projeto\analise_exploratoria.xlsx!Variaveis_removidas!L4C34:L9C37</vt:lpstr>
      <vt:lpstr>file:///E:\Google%20Drive\Pós%20Graduação\TCC\Projeto\analise_exploratoria.xlsx!Variaveis_removidas!L32C40:L35C41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Johnny Costa</cp:lastModifiedBy>
  <cp:revision>812</cp:revision>
  <dcterms:created xsi:type="dcterms:W3CDTF">2020-04-08T18:00:12Z</dcterms:created>
  <dcterms:modified xsi:type="dcterms:W3CDTF">2023-05-06T15:58:53Z</dcterms:modified>
</cp:coreProperties>
</file>