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2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287" r:id="rId13"/>
    <p:sldId id="284" r:id="rId14"/>
    <p:sldId id="338" r:id="rId15"/>
    <p:sldId id="327" r:id="rId16"/>
    <p:sldId id="395" r:id="rId17"/>
    <p:sldId id="396" r:id="rId18"/>
    <p:sldId id="397" r:id="rId19"/>
    <p:sldId id="275" r:id="rId20"/>
    <p:sldId id="329" r:id="rId21"/>
    <p:sldId id="372" r:id="rId22"/>
    <p:sldId id="378" r:id="rId23"/>
    <p:sldId id="290" r:id="rId24"/>
    <p:sldId id="334" r:id="rId25"/>
    <p:sldId id="328" r:id="rId26"/>
    <p:sldId id="337" r:id="rId27"/>
    <p:sldId id="339" r:id="rId28"/>
    <p:sldId id="391" r:id="rId29"/>
    <p:sldId id="323" r:id="rId30"/>
    <p:sldId id="325" r:id="rId31"/>
    <p:sldId id="322" r:id="rId32"/>
    <p:sldId id="392" r:id="rId33"/>
    <p:sldId id="340" r:id="rId34"/>
    <p:sldId id="289" r:id="rId35"/>
    <p:sldId id="361" r:id="rId36"/>
    <p:sldId id="300" r:id="rId37"/>
    <p:sldId id="366" r:id="rId38"/>
    <p:sldId id="364" r:id="rId39"/>
    <p:sldId id="363" r:id="rId40"/>
    <p:sldId id="367" r:id="rId41"/>
    <p:sldId id="368" r:id="rId42"/>
    <p:sldId id="370" r:id="rId43"/>
    <p:sldId id="371" r:id="rId44"/>
    <p:sldId id="373" r:id="rId45"/>
    <p:sldId id="374" r:id="rId46"/>
    <p:sldId id="375" r:id="rId47"/>
    <p:sldId id="379" r:id="rId48"/>
    <p:sldId id="380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58" r:id="rId59"/>
    <p:sldId id="359" r:id="rId60"/>
    <p:sldId id="356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287"/>
            <p14:sldId id="284"/>
            <p14:sldId id="338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18/03/2023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6.png"/><Relationship Id="rId4" Type="http://schemas.openxmlformats.org/officeDocument/2006/relationships/slide" Target="slide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slide" Target="slide4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slide" Target="slide4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5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47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8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18.xml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9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18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18.xml"/><Relationship Id="rId7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7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9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5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8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1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5.png"/><Relationship Id="rId7" Type="http://schemas.openxmlformats.org/officeDocument/2006/relationships/slide" Target="slide18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6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png"/><Relationship Id="rId7" Type="http://schemas.openxmlformats.org/officeDocument/2006/relationships/slide" Target="slide18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0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3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2.xml"/><Relationship Id="rId7" Type="http://schemas.openxmlformats.org/officeDocument/2006/relationships/image" Target="../media/image77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emf"/><Relationship Id="rId5" Type="http://schemas.openxmlformats.org/officeDocument/2006/relationships/image" Target="../media/image75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4.png"/><Relationship Id="rId9" Type="http://schemas.openxmlformats.org/officeDocument/2006/relationships/image" Target="../media/image7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81.png"/><Relationship Id="rId9" Type="http://schemas.openxmlformats.org/officeDocument/2006/relationships/image" Target="../media/image7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2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2.xml"/><Relationship Id="rId5" Type="http://schemas.openxmlformats.org/officeDocument/2006/relationships/image" Target="../media/image83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4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2.xml"/><Relationship Id="rId5" Type="http://schemas.openxmlformats.org/officeDocument/2006/relationships/image" Target="../media/image85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6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87.png"/><Relationship Id="rId9" Type="http://schemas.openxmlformats.org/officeDocument/2006/relationships/image" Target="../media/image77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9.png"/><Relationship Id="rId7" Type="http://schemas.openxmlformats.org/officeDocument/2006/relationships/image" Target="../media/image7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1.png"/><Relationship Id="rId7" Type="http://schemas.openxmlformats.org/officeDocument/2006/relationships/image" Target="../media/image7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3.png"/><Relationship Id="rId7" Type="http://schemas.openxmlformats.org/officeDocument/2006/relationships/image" Target="../media/image7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4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95.png"/><Relationship Id="rId9" Type="http://schemas.openxmlformats.org/officeDocument/2006/relationships/image" Target="../media/image77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6.emf"/><Relationship Id="rId9" Type="http://schemas.openxmlformats.org/officeDocument/2006/relationships/slide" Target="slide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Residente do domicílio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Maiores de 17 anos (IDADE &gt;= 17)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Menores que 17 anos não deveriam estar em um curso de graduação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ensino médio completo ou superior incompleto (INSTRUCAO in (5,6))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Pessoas que não tem o ensino médio completo não podem entrar no ensino superior, para a análise também não posso considerar pessoas que já tem uma graduação completa.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12 anos ou mais de estudo –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12 anos é a quantidade de anos de estudo de quem se formou no ensino médio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Será criada uma variável chamada FREQ_GRADUACAO que será 1 para aqueles que vão na escola e que o tipo do curso é “Superior – Graduação”, os demais serão 0.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Código: VAI_NA_ESCOLA == 1 &amp; TIPO_CURSO == 8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then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FREQ_GRADUACAO == 1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/>
              <a:cs typeface="Open Sans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Else FREQ_GRADUACAO == 0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721524" y="3110245"/>
            <a:ext cx="1769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178.431 entrevistados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5;p18">
            <a:extLst>
              <a:ext uri="{FF2B5EF4-FFF2-40B4-BE49-F238E27FC236}">
                <a16:creationId xmlns:a16="http://schemas.microsoft.com/office/drawing/2014/main" id="{955E8968-C5EC-4C53-8B13-323C68187923}"/>
              </a:ext>
            </a:extLst>
          </p:cNvPr>
          <p:cNvSpPr txBox="1"/>
          <p:nvPr/>
        </p:nvSpPr>
        <p:spPr>
          <a:xfrm>
            <a:off x="4068071" y="3216097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34.050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9%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573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178.431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27631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maiores de 17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134.054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3" y="198839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3606565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5491208" y="3697151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222181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5A3BABB-9133-4EDB-B005-22DBEBC2A342}"/>
              </a:ext>
            </a:extLst>
          </p:cNvPr>
          <p:cNvSpPr/>
          <p:nvPr/>
        </p:nvSpPr>
        <p:spPr>
          <a:xfrm>
            <a:off x="7552955" y="4277033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1073426" y="2081242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da POF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178.431 entrevistados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57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476871" y="266741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134.054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5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F25D9E6-5035-4B96-856B-2BB3651CB207}"/>
              </a:ext>
            </a:extLst>
          </p:cNvPr>
          <p:cNvSpPr/>
          <p:nvPr/>
        </p:nvSpPr>
        <p:spPr>
          <a:xfrm>
            <a:off x="4068071" y="2265106"/>
            <a:ext cx="6548569" cy="1258991"/>
          </a:xfrm>
          <a:prstGeom prst="rightArrow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B7F0030-0AB3-447F-901E-B1C92DAB3E26}"/>
              </a:ext>
            </a:extLst>
          </p:cNvPr>
          <p:cNvSpPr/>
          <p:nvPr/>
        </p:nvSpPr>
        <p:spPr>
          <a:xfrm>
            <a:off x="5701501" y="2844235"/>
            <a:ext cx="4959529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64022876-7184-4082-9FEA-DA0277DB26B5}"/>
              </a:ext>
            </a:extLst>
          </p:cNvPr>
          <p:cNvSpPr txBox="1"/>
          <p:nvPr/>
        </p:nvSpPr>
        <p:spPr>
          <a:xfrm>
            <a:off x="5657111" y="379697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27.543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11%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F0C5BD9-34D9-4127-ACFA-F5B324EECF8D}"/>
              </a:ext>
            </a:extLst>
          </p:cNvPr>
          <p:cNvSpPr/>
          <p:nvPr/>
        </p:nvSpPr>
        <p:spPr>
          <a:xfrm>
            <a:off x="6228548" y="3229500"/>
            <a:ext cx="39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pessoas com mais de 11 anos de estudo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27.543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20C4999-F4C7-4473-AA28-9969BFAC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0" y="3159305"/>
            <a:ext cx="667192" cy="66719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927AE1A-413F-426A-9D7F-CA7BA5217EF7}"/>
              </a:ext>
            </a:extLst>
          </p:cNvPr>
          <p:cNvSpPr/>
          <p:nvPr/>
        </p:nvSpPr>
        <p:spPr>
          <a:xfrm>
            <a:off x="7246151" y="3418181"/>
            <a:ext cx="345926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3C029D36-9734-4730-9416-C3DE1CB2FFC3}"/>
              </a:ext>
            </a:extLst>
          </p:cNvPr>
          <p:cNvSpPr txBox="1"/>
          <p:nvPr/>
        </p:nvSpPr>
        <p:spPr>
          <a:xfrm>
            <a:off x="7257129" y="4328486"/>
            <a:ext cx="1591200" cy="159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e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4.712 entrevistados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BFA13B0-DEA7-4429-B696-0D25C4E54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9" y="3753142"/>
            <a:ext cx="702774" cy="566547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7C9676-30B2-497E-A727-FC7A73A03D33}"/>
              </a:ext>
            </a:extLst>
          </p:cNvPr>
          <p:cNvSpPr/>
          <p:nvPr/>
        </p:nvSpPr>
        <p:spPr>
          <a:xfrm>
            <a:off x="7865144" y="3807994"/>
            <a:ext cx="17027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4.712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POF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Num_uc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Cod_informante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2614335" y="2407839"/>
            <a:ext cx="216743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Tipo_situacao_reg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Tem_plano_saúde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5089616" y="2407839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Qtd_chequeesp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Uso_chequeesp_90d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DB793F-37E2-431B-8622-D9026862B989}"/>
              </a:ext>
            </a:extLst>
          </p:cNvPr>
          <p:cNvGrpSpPr/>
          <p:nvPr/>
        </p:nvGrpSpPr>
        <p:grpSpPr>
          <a:xfrm>
            <a:off x="7360708" y="2407839"/>
            <a:ext cx="4603997" cy="3101815"/>
            <a:chOff x="6068233" y="2407839"/>
            <a:chExt cx="4452778" cy="3101815"/>
          </a:xfrm>
        </p:grpSpPr>
        <p:sp>
          <p:nvSpPr>
            <p:cNvPr id="31" name="Google Shape;115;p18">
              <a:extLst>
                <a:ext uri="{FF2B5EF4-FFF2-40B4-BE49-F238E27FC236}">
                  <a16:creationId xmlns:a16="http://schemas.microsoft.com/office/drawing/2014/main" id="{96BAAA92-A694-429A-B961-6A5F2BA9B725}"/>
                </a:ext>
              </a:extLst>
            </p:cNvPr>
            <p:cNvSpPr txBox="1"/>
            <p:nvPr/>
          </p:nvSpPr>
          <p:spPr>
            <a:xfrm>
              <a:off x="6068233" y="2407839"/>
              <a:ext cx="2243283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Sabe_ler_escrever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Vezes_escola_1semana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Toma_café_manha_escola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Cafe_manha_escola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15;p18">
              <a:extLst>
                <a:ext uri="{FF2B5EF4-FFF2-40B4-BE49-F238E27FC236}">
                  <a16:creationId xmlns:a16="http://schemas.microsoft.com/office/drawing/2014/main" id="{F4B1DA3C-D033-41C1-908A-793218E4405E}"/>
                </a:ext>
              </a:extLst>
            </p:cNvPr>
            <p:cNvSpPr txBox="1"/>
            <p:nvPr/>
          </p:nvSpPr>
          <p:spPr>
            <a:xfrm>
              <a:off x="8194032" y="2407839"/>
              <a:ext cx="2326979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Ano_serie_curso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Possui_curso_superior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Ja_</a:t>
              </a: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freq</a:t>
              </a: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._escola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Curso_mais_elevado_ant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Conc_1periodo_curso_ant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Utl_período_conc_curso_ant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Anos_estudo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Instrucao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Vai_na_escola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14807" y="2504613"/>
            <a:ext cx="169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00617" y="1687839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235722" y="168783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5670827" y="1687839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região;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002041" y="695706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5118</Words>
  <Application>Microsoft Office PowerPoint</Application>
  <PresentationFormat>Widescreen</PresentationFormat>
  <Paragraphs>768</Paragraphs>
  <Slides>58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58</vt:i4>
      </vt:variant>
    </vt:vector>
  </HeadingPairs>
  <TitlesOfParts>
    <vt:vector size="111" baseType="lpstr">
      <vt:lpstr>Arial</vt:lpstr>
      <vt:lpstr>Calibri</vt:lpstr>
      <vt:lpstr>Calibri Light</vt:lpstr>
      <vt:lpstr>Open sans</vt:lpstr>
      <vt:lpstr>Open sans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806</cp:revision>
  <dcterms:created xsi:type="dcterms:W3CDTF">2020-04-08T18:00:12Z</dcterms:created>
  <dcterms:modified xsi:type="dcterms:W3CDTF">2023-03-18T15:23:53Z</dcterms:modified>
</cp:coreProperties>
</file>