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5" r:id="rId6"/>
    <p:sldId id="276" r:id="rId7"/>
    <p:sldId id="277" r:id="rId8"/>
    <p:sldId id="278" r:id="rId9"/>
    <p:sldId id="279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136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-13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06EB64-EBAC-4220-8CFC-8B427E750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3882E41-04DB-4D76-BAE9-CACF63BB5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95243B-5795-4756-BB39-14D7D97A1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B9BF-57E4-455F-B271-AFE30CB120A6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5EA49A-C32A-47B0-B7EC-268A188E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F9444E-CF6F-41B0-A36B-C76FD685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D428-2720-484E-A815-8074F32BF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383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76E094-6022-4B87-9925-32027824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4F494EC-DA1E-4CA2-9B7D-56B07F45B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92BF56-9D44-4476-B7DE-486C030C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B9BF-57E4-455F-B271-AFE30CB120A6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9342F1-E87E-4692-A27D-665274FD6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0D3B53-66B3-4E2B-9CDE-BE61F86D7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D428-2720-484E-A815-8074F32BF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669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ADA681B-8577-46AA-8598-DBBF2F3BC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5B4686C-A2A5-4F5C-83A3-38C50F9A7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0CA757-5AC0-444F-90D9-DEAA7F480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B9BF-57E4-455F-B271-AFE30CB120A6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2ABBAF-B6B9-4B68-96B2-E813FDA6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14523E-4A38-4671-9943-AD3757AF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D428-2720-484E-A815-8074F32BF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567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D01402-B117-4FD1-B087-A0A93124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A3D3C9-71F3-4976-968A-C1CF047DF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D2A7CB-FC0C-4A8B-8CB7-9803FD501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B9BF-57E4-455F-B271-AFE30CB120A6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92D091-BD08-45F6-AC9A-08BB85FE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1BEFB4-CB12-4D6A-9F83-28471937D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D428-2720-484E-A815-8074F32BF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811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4AFB50-29FF-458A-B7E4-8FEFC429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4057BFB-6017-49DB-B852-6131B4C9A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6A0B24-AD84-4726-8BE1-F793B2A6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B9BF-57E4-455F-B271-AFE30CB120A6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7592CE-D303-47C9-8EBF-A9F0AE41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77E2D1-8D94-4EC8-9CA6-DFE46152B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D428-2720-484E-A815-8074F32BF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722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3BA39A-630E-4035-AC3B-A58A452E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0FA0E1-48C6-48FD-84C9-EC8F6BC65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3CFDFA3-D517-4E3E-8A47-08320E554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6949C86-EB71-4131-86B0-6A4AD15C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B9BF-57E4-455F-B271-AFE30CB120A6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7537F40-B0C6-4471-B3DF-7DDDA315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64463C-2B3E-47BA-AE10-E3C28CE6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D428-2720-484E-A815-8074F32BF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642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F6B69-8C11-40F1-99F9-6120B39CC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F9E4FF-792E-4D3E-B93E-06603B48C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D9D9D26-3194-4843-AC45-FE96C114C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0032649-1A45-4009-9597-19D0BB7BC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E0D1B67-A720-419A-B982-588DBA924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A300E47-F7C4-48AD-80C3-9DABC2259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B9BF-57E4-455F-B271-AFE30CB120A6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085FE9A-BF5D-41ED-9FF7-A6ACAEA9A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B969E78-AD5C-436F-B1E2-09801445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D428-2720-484E-A815-8074F32BF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022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5A3B14-6B1F-46CF-8103-5B2A9716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15B1EB7-6FD6-47ED-9766-36BC6494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B9BF-57E4-455F-B271-AFE30CB120A6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62AA1EA-5E91-41FB-A7B7-B92D574E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A8D0137-ADFF-4D19-9EED-0F0F25AB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D428-2720-484E-A815-8074F32BF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429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846AAFE-D1A8-429F-8ACF-17111487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B9BF-57E4-455F-B271-AFE30CB120A6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C7EDD1-447E-4B26-96BA-F078DF71E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694E9F-2342-4C47-BE4D-CA127CD66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D428-2720-484E-A815-8074F32BF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459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8B0CDD-EBE2-4F22-AEDD-E9E65DCA7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84D2C6-D35F-4A01-9113-A0DA6B3B2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D4F1AEF-AF2F-426B-8B0B-3847CF4B5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80A8998-B322-4FC2-8506-08471408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B9BF-57E4-455F-B271-AFE30CB120A6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A539315-7A44-4212-8B76-2AC30EB6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D9C971C-7C8D-45CC-8552-634C29EC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D428-2720-484E-A815-8074F32BF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0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5F87F-5904-4478-AC11-C53BDCEE1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E31A289-9B10-4809-A596-83F0C12FA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ED7AA1D-E6E8-405E-802E-4D93CB31E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E1EC3E3-B9AC-4ACC-8132-CE8E2785D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B9BF-57E4-455F-B271-AFE30CB120A6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62AF8E1-1C0C-4370-AFE5-04D699172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CB926CE-7015-4433-A184-28A7633A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D428-2720-484E-A815-8074F32BF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046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DA68D92-A0DA-45A7-8CDD-715AA0CE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D4C23C-744F-4170-BD6A-32099ECD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600906-D06A-475A-AA7C-B35F3FE5F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6B9BF-57E4-455F-B271-AFE30CB120A6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F73F6F-40A0-447A-99A4-D812D03C1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B4B291-E642-46D3-BC21-154CE03E6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7D428-2720-484E-A815-8074F32BF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558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B37DFE-C023-4D61-977D-BA1B13452B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Final Project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DATA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607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D30D742-D924-46E4-AA0B-5F1B17DCD3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Does oral and dental hygiene plays a role in glaucoma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  <a:p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Hui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Han, Jun Pan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081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Logistic Regression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32469" y="2471057"/>
            <a:ext cx="9226674" cy="20269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195" name="Picture 3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14114" y="5047428"/>
            <a:ext cx="2130879" cy="12554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F3AE89-F594-4FA2-9EB7-1ADF574C9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Motivation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7A6ABC-4E17-48E9-B151-EFEFC763D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Dr</a:t>
            </a:r>
            <a:r>
              <a:rPr lang="en-US" dirty="0" smtClean="0"/>
              <a:t>. Casella reported that oral and dental hygiene plays an important role in glaucoma </a:t>
            </a:r>
            <a:r>
              <a:rPr lang="en-US" dirty="0" smtClean="0"/>
              <a:t>based on 119 cases in his clinic(January </a:t>
            </a:r>
            <a:r>
              <a:rPr lang="en-US" dirty="0" smtClean="0"/>
              <a:t>2017, OptemeryTimes.com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He suggested that the </a:t>
            </a:r>
            <a:r>
              <a:rPr lang="en-US" dirty="0" smtClean="0"/>
              <a:t>elevated presence of certain bacterial species in the oral cavity can serve as a catalyst for a pro-inflammatory response on the part of the immune system, which will lead to glaucoma.  </a:t>
            </a:r>
          </a:p>
          <a:p>
            <a:endParaRPr lang="en-US" dirty="0" smtClean="0"/>
          </a:p>
          <a:p>
            <a:r>
              <a:rPr lang="en-US" dirty="0" smtClean="0"/>
              <a:t>We try to further investigate the correlation on a much larger scale database.</a:t>
            </a:r>
          </a:p>
          <a:p>
            <a:r>
              <a:rPr lang="en-US" dirty="0" smtClean="0"/>
              <a:t>Data </a:t>
            </a:r>
            <a:r>
              <a:rPr lang="en-US" dirty="0" smtClean="0"/>
              <a:t>Source: Korea National Health and Nutrition Examination Survey (KNHANES http://knhanes.cdc.go.kr) has a total of 13,831 participants with age 40 or above.  This survey uses a complex, stratified, multistage, probability-cluster survey.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data based which we are going to use are the following years (</a:t>
            </a:r>
            <a:r>
              <a:rPr lang="en-US" dirty="0" smtClean="0"/>
              <a:t>2008,2009, </a:t>
            </a:r>
            <a:r>
              <a:rPr lang="en-US" dirty="0" smtClean="0"/>
              <a:t>2010, and 2011).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74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391886" y="1589314"/>
            <a:ext cx="1621971" cy="1230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418114" y="1643745"/>
            <a:ext cx="1828800" cy="598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0711543" y="2231571"/>
            <a:ext cx="1066800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2B1B38-E345-4387-BBF3-2BF75C90C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</a:t>
            </a:r>
            <a:r>
              <a:rPr lang="en-US" b="1" dirty="0" smtClean="0">
                <a:solidFill>
                  <a:schemeClr val="accent1"/>
                </a:solidFill>
              </a:rPr>
              <a:t>Import Database of </a:t>
            </a:r>
            <a:r>
              <a:rPr lang="en-US" b="1" dirty="0" smtClean="0">
                <a:solidFill>
                  <a:schemeClr val="accent1"/>
                </a:solidFill>
              </a:rPr>
              <a:t>KNHANES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985493"/>
            <a:ext cx="2407783" cy="296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35424" y="1589314"/>
            <a:ext cx="1763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Download database from Website in SAS files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r="19726"/>
          <a:stretch>
            <a:fillRect/>
          </a:stretch>
        </p:blipFill>
        <p:spPr bwMode="auto">
          <a:xfrm>
            <a:off x="3491591" y="2339067"/>
            <a:ext cx="6806294" cy="122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516101" y="1763475"/>
            <a:ext cx="16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Read SAS files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95735" y="4225042"/>
            <a:ext cx="8478550" cy="1141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505204" y="3722921"/>
            <a:ext cx="582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Survey files include the dental information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05201" y="5584423"/>
            <a:ext cx="460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Eye files include the glaucoma information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511629" y="3820885"/>
            <a:ext cx="4517571" cy="108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2340429" y="3243943"/>
            <a:ext cx="79465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10765997" y="3298371"/>
            <a:ext cx="79465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722433" y="2231571"/>
            <a:ext cx="1055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Write into CSV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803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613816-44C3-4145-8123-6871EF902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288921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Write into CSV files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6554" y="3933167"/>
            <a:ext cx="2062843" cy="1873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9407" y="2063523"/>
            <a:ext cx="3798076" cy="1615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01343" y="3380014"/>
            <a:ext cx="5638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66705" y="5459910"/>
            <a:ext cx="5181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Connector 11"/>
          <p:cNvCxnSpPr/>
          <p:nvPr/>
        </p:nvCxnSpPr>
        <p:spPr>
          <a:xfrm rot="5400000">
            <a:off x="2362249" y="3820885"/>
            <a:ext cx="4517571" cy="108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14466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366938"/>
            <a:ext cx="5263478" cy="6169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xmlns="" id="{76BF8E70-F81C-4669-A5AF-CD8C50970D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4071"/>
          <a:stretch>
            <a:fillRect/>
          </a:stretch>
        </p:blipFill>
        <p:spPr>
          <a:xfrm>
            <a:off x="5348662" y="1648332"/>
            <a:ext cx="6604639" cy="38753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KNHANES assign a weight to each participant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3364" y="1531711"/>
            <a:ext cx="5535098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51740" y="1480456"/>
            <a:ext cx="627697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2911" y="2417421"/>
            <a:ext cx="4323701" cy="338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4012" y="2439080"/>
            <a:ext cx="6192332" cy="297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 descr="C:\Program Files (x86)\Microsoft Office\MEDIA\CAGCAT10\j0196374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49405" y="496052"/>
            <a:ext cx="1381523" cy="1450380"/>
          </a:xfrm>
          <a:prstGeom prst="rect">
            <a:avLst/>
          </a:prstGeom>
          <a:noFill/>
        </p:spPr>
      </p:pic>
      <p:pic>
        <p:nvPicPr>
          <p:cNvPr id="5126" name="Picture 6" descr="C:\Program Files (x86)\Microsoft Office\MEDIA\CAGCAT10\j0090070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1749" y="174172"/>
            <a:ext cx="1613822" cy="20029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8038"/>
            <a:ext cx="10515600" cy="1191532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Analysis of Data using the “survey” package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1511"/>
          <a:stretch>
            <a:fillRect/>
          </a:stretch>
        </p:blipFill>
        <p:spPr bwMode="auto">
          <a:xfrm>
            <a:off x="5316309" y="1713933"/>
            <a:ext cx="6655487" cy="407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61257" y="1338936"/>
            <a:ext cx="486591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The survey package provides a </a:t>
            </a:r>
            <a:r>
              <a:rPr lang="en-US" altLang="en-US" sz="1600" dirty="0" err="1" smtClean="0">
                <a:solidFill>
                  <a:srgbClr val="333333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survey.design</a:t>
            </a:r>
            <a:r>
              <a:rPr lang="en-US" altLang="en-US" dirty="0" smtClean="0">
                <a:solidFill>
                  <a:srgbClr val="333333"/>
                </a:solidFill>
                <a:ea typeface="Helvetica Neue"/>
              </a:rPr>
              <a:t> </a:t>
            </a:r>
            <a:r>
              <a:rPr lang="en-US" altLang="en-US" dirty="0" smtClean="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object, which is a container for a dataset and the sampling design information, including sampling scheme, weights, population sizes (and more).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The </a:t>
            </a:r>
            <a:r>
              <a:rPr lang="en-US" altLang="en-US" sz="1600" dirty="0" err="1" smtClean="0">
                <a:solidFill>
                  <a:srgbClr val="333333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svydesign</a:t>
            </a:r>
            <a:r>
              <a:rPr lang="en-US" altLang="en-US" dirty="0" smtClean="0">
                <a:solidFill>
                  <a:srgbClr val="333333"/>
                </a:solidFill>
                <a:ea typeface="Helvetica Neue"/>
              </a:rPr>
              <a:t> </a:t>
            </a:r>
            <a:r>
              <a:rPr lang="en-US" altLang="en-US" dirty="0" smtClean="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function is used to create </a:t>
            </a:r>
            <a:r>
              <a:rPr lang="en-US" altLang="en-US" sz="1600" dirty="0" err="1" smtClean="0">
                <a:solidFill>
                  <a:srgbClr val="333333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survey.design</a:t>
            </a:r>
            <a:r>
              <a:rPr lang="en-US" altLang="en-US" dirty="0" smtClean="0">
                <a:solidFill>
                  <a:srgbClr val="333333"/>
                </a:solidFill>
                <a:ea typeface="Helvetica Neue"/>
              </a:rPr>
              <a:t> </a:t>
            </a:r>
            <a:r>
              <a:rPr lang="en-US" altLang="en-US" dirty="0" smtClean="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objects. It has a number of arguments, but the most important for you are: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ids</a:t>
            </a:r>
            <a:r>
              <a:rPr lang="en-US" altLang="en-US" dirty="0" smtClean="0">
                <a:solidFill>
                  <a:srgbClr val="333333"/>
                </a:solidFill>
                <a:ea typeface="Helvetica Neue"/>
              </a:rPr>
              <a:t>: Name of variable in the </a:t>
            </a:r>
            <a:r>
              <a:rPr lang="en-US" altLang="en-US" dirty="0" err="1" smtClean="0">
                <a:solidFill>
                  <a:srgbClr val="333333"/>
                </a:solidFill>
                <a:ea typeface="Helvetica Neue"/>
              </a:rPr>
              <a:t>dataframe</a:t>
            </a:r>
            <a:r>
              <a:rPr lang="en-US" altLang="en-US" dirty="0" smtClean="0">
                <a:solidFill>
                  <a:srgbClr val="333333"/>
                </a:solidFill>
                <a:ea typeface="Helvetica Neue"/>
              </a:rPr>
              <a:t> that contains cluster ids</a:t>
            </a:r>
            <a:endParaRPr lang="en-US" altLang="en-US" dirty="0" smtClean="0">
              <a:solidFill>
                <a:srgbClr val="333333"/>
              </a:solidFill>
              <a:latin typeface="Arial" panose="020B0604020202020204" pitchFamily="34" charset="0"/>
              <a:ea typeface="Helvetica Neu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strata</a:t>
            </a:r>
            <a:r>
              <a:rPr lang="en-US" altLang="en-US" dirty="0" smtClean="0">
                <a:solidFill>
                  <a:srgbClr val="333333"/>
                </a:solidFill>
                <a:ea typeface="Helvetica Neue"/>
              </a:rPr>
              <a:t>: Names of stratification variables, as a formula:</a:t>
            </a:r>
            <a:r>
              <a:rPr lang="en-US" altLang="en-US" dirty="0" smtClean="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 </a:t>
            </a: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~var1 + var2 + var3</a:t>
            </a:r>
            <a:endParaRPr lang="en-US" altLang="en-US" dirty="0" smtClean="0">
              <a:solidFill>
                <a:srgbClr val="333333"/>
              </a:solidFill>
              <a:ea typeface="Helvetica Neu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err="1" smtClean="0">
                <a:solidFill>
                  <a:srgbClr val="333333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fpc</a:t>
            </a:r>
            <a:r>
              <a:rPr lang="en-US" altLang="en-US" dirty="0" smtClean="0">
                <a:solidFill>
                  <a:srgbClr val="333333"/>
                </a:solidFill>
                <a:ea typeface="Helvetica Neue"/>
              </a:rPr>
              <a:t>: A vector the same length as the data, giving the stratum population size for each</a:t>
            </a:r>
            <a:r>
              <a:rPr lang="en-US" altLang="en-US" dirty="0" smtClean="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 </a:t>
            </a:r>
            <a:r>
              <a:rPr lang="en-US" altLang="en-US" i="1" dirty="0" smtClean="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observation</a:t>
            </a:r>
            <a:r>
              <a:rPr lang="en-US" altLang="en-US" dirty="0" smtClean="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. The name is confusing, since you don’t actually supply the finite population correction factor.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data</a:t>
            </a:r>
            <a:r>
              <a:rPr lang="en-US" altLang="en-US" dirty="0" smtClean="0">
                <a:solidFill>
                  <a:srgbClr val="333333"/>
                </a:solidFill>
                <a:ea typeface="Helvetica Neue"/>
              </a:rPr>
              <a:t>: </a:t>
            </a:r>
            <a:r>
              <a:rPr lang="en-US" altLang="en-US" dirty="0" err="1" smtClean="0">
                <a:solidFill>
                  <a:srgbClr val="333333"/>
                </a:solidFill>
                <a:ea typeface="Helvetica Neue"/>
              </a:rPr>
              <a:t>Dataframe</a:t>
            </a:r>
            <a:r>
              <a:rPr lang="en-US" altLang="en-US" dirty="0" smtClean="0">
                <a:solidFill>
                  <a:srgbClr val="333333"/>
                </a:solidFill>
                <a:ea typeface="Helvetica Neue"/>
              </a:rPr>
              <a:t> containing the raw survey data</a:t>
            </a:r>
            <a:endParaRPr lang="en-US" altLang="en-US" dirty="0">
              <a:solidFill>
                <a:srgbClr val="333333"/>
              </a:solidFill>
              <a:latin typeface="Arial" panose="020B0604020202020204" pitchFamily="34" charset="0"/>
              <a:ea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43939" y="489856"/>
            <a:ext cx="4593771" cy="589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217</Words>
  <Application>Microsoft Office PowerPoint</Application>
  <PresentationFormat>Custom</PresentationFormat>
  <Paragraphs>27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Final Project DATA 607</vt:lpstr>
      <vt:lpstr>Motivation</vt:lpstr>
      <vt:lpstr>            Import Database of KNHANES</vt:lpstr>
      <vt:lpstr>Write into CSV files</vt:lpstr>
      <vt:lpstr>Slide 5</vt:lpstr>
      <vt:lpstr>KNHANES assign a weight to each participant</vt:lpstr>
      <vt:lpstr>Slide 7</vt:lpstr>
      <vt:lpstr>Analysis of Data using the “survey” package</vt:lpstr>
      <vt:lpstr>Slide 9</vt:lpstr>
      <vt:lpstr>Logistic Regression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607 -Presentation</dc:title>
  <dc:creator>Gracie Han</dc:creator>
  <cp:lastModifiedBy>admin</cp:lastModifiedBy>
  <cp:revision>19</cp:revision>
  <dcterms:created xsi:type="dcterms:W3CDTF">2018-12-07T03:10:43Z</dcterms:created>
  <dcterms:modified xsi:type="dcterms:W3CDTF">2018-12-09T20:54:38Z</dcterms:modified>
</cp:coreProperties>
</file>